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20"/>
  </p:notesMasterIdLst>
  <p:sldIdLst>
    <p:sldId id="256" r:id="rId2"/>
    <p:sldId id="270" r:id="rId3"/>
    <p:sldId id="273" r:id="rId4"/>
    <p:sldId id="272" r:id="rId5"/>
    <p:sldId id="274" r:id="rId6"/>
    <p:sldId id="287" r:id="rId7"/>
    <p:sldId id="282" r:id="rId8"/>
    <p:sldId id="283" r:id="rId9"/>
    <p:sldId id="285" r:id="rId10"/>
    <p:sldId id="284" r:id="rId11"/>
    <p:sldId id="259" r:id="rId12"/>
    <p:sldId id="264" r:id="rId13"/>
    <p:sldId id="265" r:id="rId14"/>
    <p:sldId id="280" r:id="rId15"/>
    <p:sldId id="281" r:id="rId16"/>
    <p:sldId id="275" r:id="rId17"/>
    <p:sldId id="278" r:id="rId18"/>
    <p:sldId id="277" r:id="rId19"/>
  </p:sldIdLst>
  <p:sldSz cx="12192000" cy="6858000"/>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B03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721" autoAdjust="0"/>
    <p:restoredTop sz="73968" autoAdjust="0"/>
  </p:normalViewPr>
  <p:slideViewPr>
    <p:cSldViewPr snapToGrid="0">
      <p:cViewPr varScale="1">
        <p:scale>
          <a:sx n="51" d="100"/>
          <a:sy n="51" d="100"/>
        </p:scale>
        <p:origin x="762" y="78"/>
      </p:cViewPr>
      <p:guideLst/>
    </p:cSldViewPr>
  </p:slideViewPr>
  <p:notesTextViewPr>
    <p:cViewPr>
      <p:scale>
        <a:sx n="1" d="1"/>
        <a:sy n="1" d="1"/>
      </p:scale>
      <p:origin x="0" y="0"/>
    </p:cViewPr>
  </p:notesTextViewPr>
  <p:notesViewPr>
    <p:cSldViewPr snapToGrid="0">
      <p:cViewPr>
        <p:scale>
          <a:sx n="100" d="100"/>
          <a:sy n="100" d="100"/>
        </p:scale>
        <p:origin x="1890" y="-117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C474C876-DA18-420E-B57E-CF19012CEFD9}" type="datetimeFigureOut">
              <a:rPr kumimoji="1" lang="ja-JP" altLang="en-US" smtClean="0"/>
              <a:t>2022/3/18</a:t>
            </a:fld>
            <a:endParaRPr kumimoji="1" lang="ja-JP" altLang="en-US"/>
          </a:p>
        </p:txBody>
      </p:sp>
      <p:sp>
        <p:nvSpPr>
          <p:cNvPr id="4" name="スライド イメージ プレースホルダー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7FE210EF-57D9-47B2-A749-EC0A76FE7811}" type="slidenum">
              <a:rPr kumimoji="1" lang="ja-JP" altLang="en-US" smtClean="0"/>
              <a:t>‹#›</a:t>
            </a:fld>
            <a:endParaRPr kumimoji="1" lang="ja-JP" altLang="en-US"/>
          </a:p>
        </p:txBody>
      </p:sp>
    </p:spTree>
    <p:extLst>
      <p:ext uri="{BB962C8B-B14F-4D97-AF65-F5344CB8AC3E}">
        <p14:creationId xmlns:p14="http://schemas.microsoft.com/office/powerpoint/2010/main" val="135122761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FE210EF-57D9-47B2-A749-EC0A76FE7811}" type="slidenum">
              <a:rPr kumimoji="1" lang="ja-JP" altLang="en-US" smtClean="0"/>
              <a:t>1</a:t>
            </a:fld>
            <a:endParaRPr kumimoji="1" lang="ja-JP" altLang="en-US"/>
          </a:p>
        </p:txBody>
      </p:sp>
    </p:spTree>
    <p:extLst>
      <p:ext uri="{BB962C8B-B14F-4D97-AF65-F5344CB8AC3E}">
        <p14:creationId xmlns:p14="http://schemas.microsoft.com/office/powerpoint/2010/main" val="11750652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FE210EF-57D9-47B2-A749-EC0A76FE7811}" type="slidenum">
              <a:rPr kumimoji="1" lang="ja-JP" altLang="en-US" smtClean="0"/>
              <a:t>10</a:t>
            </a:fld>
            <a:endParaRPr kumimoji="1" lang="ja-JP" altLang="en-US"/>
          </a:p>
        </p:txBody>
      </p:sp>
    </p:spTree>
    <p:extLst>
      <p:ext uri="{BB962C8B-B14F-4D97-AF65-F5344CB8AC3E}">
        <p14:creationId xmlns:p14="http://schemas.microsoft.com/office/powerpoint/2010/main" val="27041245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FE210EF-57D9-47B2-A749-EC0A76FE7811}" type="slidenum">
              <a:rPr kumimoji="1" lang="ja-JP" altLang="en-US" smtClean="0"/>
              <a:t>11</a:t>
            </a:fld>
            <a:endParaRPr kumimoji="1" lang="ja-JP" altLang="en-US"/>
          </a:p>
        </p:txBody>
      </p:sp>
    </p:spTree>
    <p:extLst>
      <p:ext uri="{BB962C8B-B14F-4D97-AF65-F5344CB8AC3E}">
        <p14:creationId xmlns:p14="http://schemas.microsoft.com/office/powerpoint/2010/main" val="20754491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FE210EF-57D9-47B2-A749-EC0A76FE7811}" type="slidenum">
              <a:rPr kumimoji="1" lang="ja-JP" altLang="en-US" smtClean="0"/>
              <a:t>12</a:t>
            </a:fld>
            <a:endParaRPr kumimoji="1" lang="ja-JP" altLang="en-US"/>
          </a:p>
        </p:txBody>
      </p:sp>
    </p:spTree>
    <p:extLst>
      <p:ext uri="{BB962C8B-B14F-4D97-AF65-F5344CB8AC3E}">
        <p14:creationId xmlns:p14="http://schemas.microsoft.com/office/powerpoint/2010/main" val="15656835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a:p>
        </p:txBody>
      </p:sp>
      <p:sp>
        <p:nvSpPr>
          <p:cNvPr id="4" name="スライド番号プレースホルダー 3"/>
          <p:cNvSpPr>
            <a:spLocks noGrp="1"/>
          </p:cNvSpPr>
          <p:nvPr>
            <p:ph type="sldNum" sz="quarter" idx="10"/>
          </p:nvPr>
        </p:nvSpPr>
        <p:spPr/>
        <p:txBody>
          <a:bodyPr/>
          <a:lstStyle/>
          <a:p>
            <a:fld id="{7FE210EF-57D9-47B2-A749-EC0A76FE7811}" type="slidenum">
              <a:rPr kumimoji="1" lang="ja-JP" altLang="en-US" smtClean="0"/>
              <a:t>13</a:t>
            </a:fld>
            <a:endParaRPr kumimoji="1" lang="ja-JP" altLang="en-US"/>
          </a:p>
        </p:txBody>
      </p:sp>
    </p:spTree>
    <p:extLst>
      <p:ext uri="{BB962C8B-B14F-4D97-AF65-F5344CB8AC3E}">
        <p14:creationId xmlns:p14="http://schemas.microsoft.com/office/powerpoint/2010/main" val="33231651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FE210EF-57D9-47B2-A749-EC0A76FE7811}" type="slidenum">
              <a:rPr kumimoji="1" lang="ja-JP" altLang="en-US" smtClean="0"/>
              <a:t>14</a:t>
            </a:fld>
            <a:endParaRPr kumimoji="1" lang="ja-JP" altLang="en-US"/>
          </a:p>
        </p:txBody>
      </p:sp>
    </p:spTree>
    <p:extLst>
      <p:ext uri="{BB962C8B-B14F-4D97-AF65-F5344CB8AC3E}">
        <p14:creationId xmlns:p14="http://schemas.microsoft.com/office/powerpoint/2010/main" val="42041124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FE210EF-57D9-47B2-A749-EC0A76FE7811}" type="slidenum">
              <a:rPr kumimoji="1" lang="ja-JP" altLang="en-US" smtClean="0"/>
              <a:t>15</a:t>
            </a:fld>
            <a:endParaRPr kumimoji="1" lang="ja-JP" altLang="en-US"/>
          </a:p>
        </p:txBody>
      </p:sp>
    </p:spTree>
    <p:extLst>
      <p:ext uri="{BB962C8B-B14F-4D97-AF65-F5344CB8AC3E}">
        <p14:creationId xmlns:p14="http://schemas.microsoft.com/office/powerpoint/2010/main" val="38626656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FE210EF-57D9-47B2-A749-EC0A76FE7811}" type="slidenum">
              <a:rPr kumimoji="1" lang="ja-JP" altLang="en-US" smtClean="0"/>
              <a:t>16</a:t>
            </a:fld>
            <a:endParaRPr kumimoji="1" lang="ja-JP" altLang="en-US"/>
          </a:p>
        </p:txBody>
      </p:sp>
    </p:spTree>
    <p:extLst>
      <p:ext uri="{BB962C8B-B14F-4D97-AF65-F5344CB8AC3E}">
        <p14:creationId xmlns:p14="http://schemas.microsoft.com/office/powerpoint/2010/main" val="20623721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FE210EF-57D9-47B2-A749-EC0A76FE7811}" type="slidenum">
              <a:rPr kumimoji="1" lang="ja-JP" altLang="en-US" smtClean="0"/>
              <a:t>17</a:t>
            </a:fld>
            <a:endParaRPr kumimoji="1" lang="ja-JP" altLang="en-US"/>
          </a:p>
        </p:txBody>
      </p:sp>
    </p:spTree>
    <p:extLst>
      <p:ext uri="{BB962C8B-B14F-4D97-AF65-F5344CB8AC3E}">
        <p14:creationId xmlns:p14="http://schemas.microsoft.com/office/powerpoint/2010/main" val="25077718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7FE210EF-57D9-47B2-A749-EC0A76FE7811}" type="slidenum">
              <a:rPr kumimoji="1" lang="ja-JP" altLang="en-US" smtClean="0"/>
              <a:t>18</a:t>
            </a:fld>
            <a:endParaRPr kumimoji="1" lang="ja-JP" altLang="en-US"/>
          </a:p>
        </p:txBody>
      </p:sp>
    </p:spTree>
    <p:extLst>
      <p:ext uri="{BB962C8B-B14F-4D97-AF65-F5344CB8AC3E}">
        <p14:creationId xmlns:p14="http://schemas.microsoft.com/office/powerpoint/2010/main" val="3951633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FE210EF-57D9-47B2-A749-EC0A76FE7811}" type="slidenum">
              <a:rPr kumimoji="1" lang="ja-JP" altLang="en-US" smtClean="0"/>
              <a:t>2</a:t>
            </a:fld>
            <a:endParaRPr kumimoji="1" lang="ja-JP" altLang="en-US"/>
          </a:p>
        </p:txBody>
      </p:sp>
    </p:spTree>
    <p:extLst>
      <p:ext uri="{BB962C8B-B14F-4D97-AF65-F5344CB8AC3E}">
        <p14:creationId xmlns:p14="http://schemas.microsoft.com/office/powerpoint/2010/main" val="42572416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FE210EF-57D9-47B2-A749-EC0A76FE7811}" type="slidenum">
              <a:rPr kumimoji="1" lang="ja-JP" altLang="en-US" smtClean="0"/>
              <a:t>3</a:t>
            </a:fld>
            <a:endParaRPr kumimoji="1" lang="ja-JP" altLang="en-US"/>
          </a:p>
        </p:txBody>
      </p:sp>
    </p:spTree>
    <p:extLst>
      <p:ext uri="{BB962C8B-B14F-4D97-AF65-F5344CB8AC3E}">
        <p14:creationId xmlns:p14="http://schemas.microsoft.com/office/powerpoint/2010/main" val="15744922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p:txBody>
      </p:sp>
      <p:sp>
        <p:nvSpPr>
          <p:cNvPr id="4" name="スライド番号プレースホルダー 3"/>
          <p:cNvSpPr>
            <a:spLocks noGrp="1"/>
          </p:cNvSpPr>
          <p:nvPr>
            <p:ph type="sldNum" sz="quarter" idx="10"/>
          </p:nvPr>
        </p:nvSpPr>
        <p:spPr/>
        <p:txBody>
          <a:bodyPr/>
          <a:lstStyle/>
          <a:p>
            <a:fld id="{7FE210EF-57D9-47B2-A749-EC0A76FE7811}" type="slidenum">
              <a:rPr kumimoji="1" lang="ja-JP" altLang="en-US" smtClean="0"/>
              <a:t>4</a:t>
            </a:fld>
            <a:endParaRPr kumimoji="1" lang="ja-JP" altLang="en-US"/>
          </a:p>
        </p:txBody>
      </p:sp>
    </p:spTree>
    <p:extLst>
      <p:ext uri="{BB962C8B-B14F-4D97-AF65-F5344CB8AC3E}">
        <p14:creationId xmlns:p14="http://schemas.microsoft.com/office/powerpoint/2010/main" val="13360952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FE210EF-57D9-47B2-A749-EC0A76FE7811}" type="slidenum">
              <a:rPr kumimoji="1" lang="ja-JP" altLang="en-US" smtClean="0"/>
              <a:t>5</a:t>
            </a:fld>
            <a:endParaRPr kumimoji="1" lang="ja-JP" altLang="en-US"/>
          </a:p>
        </p:txBody>
      </p:sp>
    </p:spTree>
    <p:extLst>
      <p:ext uri="{BB962C8B-B14F-4D97-AF65-F5344CB8AC3E}">
        <p14:creationId xmlns:p14="http://schemas.microsoft.com/office/powerpoint/2010/main" val="34907007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FE210EF-57D9-47B2-A749-EC0A76FE7811}" type="slidenum">
              <a:rPr kumimoji="1" lang="ja-JP" altLang="en-US" smtClean="0"/>
              <a:t>6</a:t>
            </a:fld>
            <a:endParaRPr kumimoji="1" lang="ja-JP" altLang="en-US"/>
          </a:p>
        </p:txBody>
      </p:sp>
    </p:spTree>
    <p:extLst>
      <p:ext uri="{BB962C8B-B14F-4D97-AF65-F5344CB8AC3E}">
        <p14:creationId xmlns:p14="http://schemas.microsoft.com/office/powerpoint/2010/main" val="11770415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FE210EF-57D9-47B2-A749-EC0A76FE7811}" type="slidenum">
              <a:rPr kumimoji="1" lang="ja-JP" altLang="en-US" smtClean="0"/>
              <a:t>7</a:t>
            </a:fld>
            <a:endParaRPr kumimoji="1" lang="ja-JP" altLang="en-US"/>
          </a:p>
        </p:txBody>
      </p:sp>
    </p:spTree>
    <p:extLst>
      <p:ext uri="{BB962C8B-B14F-4D97-AF65-F5344CB8AC3E}">
        <p14:creationId xmlns:p14="http://schemas.microsoft.com/office/powerpoint/2010/main" val="3039755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FE210EF-57D9-47B2-A749-EC0A76FE7811}" type="slidenum">
              <a:rPr kumimoji="1" lang="ja-JP" altLang="en-US" smtClean="0"/>
              <a:t>8</a:t>
            </a:fld>
            <a:endParaRPr kumimoji="1" lang="ja-JP" altLang="en-US"/>
          </a:p>
        </p:txBody>
      </p:sp>
    </p:spTree>
    <p:extLst>
      <p:ext uri="{BB962C8B-B14F-4D97-AF65-F5344CB8AC3E}">
        <p14:creationId xmlns:p14="http://schemas.microsoft.com/office/powerpoint/2010/main" val="39908776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FE210EF-57D9-47B2-A749-EC0A76FE7811}" type="slidenum">
              <a:rPr kumimoji="1" lang="ja-JP" altLang="en-US" smtClean="0"/>
              <a:t>9</a:t>
            </a:fld>
            <a:endParaRPr kumimoji="1" lang="ja-JP" altLang="en-US"/>
          </a:p>
        </p:txBody>
      </p:sp>
    </p:spTree>
    <p:extLst>
      <p:ext uri="{BB962C8B-B14F-4D97-AF65-F5344CB8AC3E}">
        <p14:creationId xmlns:p14="http://schemas.microsoft.com/office/powerpoint/2010/main" val="23496994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4E7E4346-A8AB-4934-912E-C428A7514A87}" type="datetime1">
              <a:rPr kumimoji="1" lang="ja-JP" altLang="en-US" smtClean="0"/>
              <a:t>2022/3/18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4089147-A7D9-4D80-A43D-10710C249AE5}" type="slidenum">
              <a:rPr kumimoji="1" lang="ja-JP" altLang="en-US" smtClean="0"/>
              <a:t>‹#›</a:t>
            </a:fld>
            <a:endParaRPr kumimoji="1" lang="ja-JP" altLang="en-US"/>
          </a:p>
        </p:txBody>
      </p:sp>
    </p:spTree>
    <p:extLst>
      <p:ext uri="{BB962C8B-B14F-4D97-AF65-F5344CB8AC3E}">
        <p14:creationId xmlns:p14="http://schemas.microsoft.com/office/powerpoint/2010/main" val="101119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77500B98-6062-4C9C-9186-A8B63D8E3046}" type="datetime1">
              <a:rPr kumimoji="1" lang="ja-JP" altLang="en-US" smtClean="0"/>
              <a:t>2022/3/18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4089147-A7D9-4D80-A43D-10710C249AE5}" type="slidenum">
              <a:rPr kumimoji="1" lang="ja-JP" altLang="en-US" smtClean="0"/>
              <a:t>‹#›</a:t>
            </a:fld>
            <a:endParaRPr kumimoji="1" lang="ja-JP" altLang="en-US"/>
          </a:p>
        </p:txBody>
      </p:sp>
    </p:spTree>
    <p:extLst>
      <p:ext uri="{BB962C8B-B14F-4D97-AF65-F5344CB8AC3E}">
        <p14:creationId xmlns:p14="http://schemas.microsoft.com/office/powerpoint/2010/main" val="41484416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67C34F45-828B-46DB-B412-F934E0A6551E}" type="datetime1">
              <a:rPr kumimoji="1" lang="ja-JP" altLang="en-US" smtClean="0"/>
              <a:t>2022/3/18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4089147-A7D9-4D80-A43D-10710C249AE5}" type="slidenum">
              <a:rPr kumimoji="1" lang="ja-JP" altLang="en-US" smtClean="0"/>
              <a:t>‹#›</a:t>
            </a:fld>
            <a:endParaRPr kumimoji="1" lang="ja-JP" altLang="en-US"/>
          </a:p>
        </p:txBody>
      </p:sp>
    </p:spTree>
    <p:extLst>
      <p:ext uri="{BB962C8B-B14F-4D97-AF65-F5344CB8AC3E}">
        <p14:creationId xmlns:p14="http://schemas.microsoft.com/office/powerpoint/2010/main" val="6710933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AA22C996-6E22-4875-80BD-6402967BA8B5}" type="datetime1">
              <a:rPr kumimoji="1" lang="ja-JP" altLang="en-US" smtClean="0"/>
              <a:t>2022/3/18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4089147-A7D9-4D80-A43D-10710C249AE5}" type="slidenum">
              <a:rPr kumimoji="1" lang="ja-JP" altLang="en-US" smtClean="0"/>
              <a:t>‹#›</a:t>
            </a:fld>
            <a:endParaRPr kumimoji="1" lang="ja-JP" altLang="en-US"/>
          </a:p>
        </p:txBody>
      </p:sp>
    </p:spTree>
    <p:extLst>
      <p:ext uri="{BB962C8B-B14F-4D97-AF65-F5344CB8AC3E}">
        <p14:creationId xmlns:p14="http://schemas.microsoft.com/office/powerpoint/2010/main" val="11848059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19CF9B35-7B9C-4506-98F4-EEE63101802D}" type="datetime1">
              <a:rPr kumimoji="1" lang="ja-JP" altLang="en-US" smtClean="0"/>
              <a:t>2022/3/18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4089147-A7D9-4D80-A43D-10710C249AE5}" type="slidenum">
              <a:rPr kumimoji="1" lang="ja-JP" altLang="en-US" smtClean="0"/>
              <a:t>‹#›</a:t>
            </a:fld>
            <a:endParaRPr kumimoji="1" lang="ja-JP" altLang="en-US"/>
          </a:p>
        </p:txBody>
      </p:sp>
    </p:spTree>
    <p:extLst>
      <p:ext uri="{BB962C8B-B14F-4D97-AF65-F5344CB8AC3E}">
        <p14:creationId xmlns:p14="http://schemas.microsoft.com/office/powerpoint/2010/main" val="644837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F65C5A7E-DAB9-4234-83C9-A27D3E9A30C4}" type="datetime1">
              <a:rPr kumimoji="1" lang="ja-JP" altLang="en-US" smtClean="0"/>
              <a:t>2022/3/18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4089147-A7D9-4D80-A43D-10710C249AE5}" type="slidenum">
              <a:rPr kumimoji="1" lang="ja-JP" altLang="en-US" smtClean="0"/>
              <a:t>‹#›</a:t>
            </a:fld>
            <a:endParaRPr kumimoji="1" lang="ja-JP" altLang="en-US"/>
          </a:p>
        </p:txBody>
      </p:sp>
    </p:spTree>
    <p:extLst>
      <p:ext uri="{BB962C8B-B14F-4D97-AF65-F5344CB8AC3E}">
        <p14:creationId xmlns:p14="http://schemas.microsoft.com/office/powerpoint/2010/main" val="38736376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27841CE8-8450-4A82-9A7D-1335F3B60EE8}" type="datetime1">
              <a:rPr kumimoji="1" lang="ja-JP" altLang="en-US" smtClean="0"/>
              <a:t>2022/3/18</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94089147-A7D9-4D80-A43D-10710C249AE5}" type="slidenum">
              <a:rPr kumimoji="1" lang="ja-JP" altLang="en-US" smtClean="0"/>
              <a:t>‹#›</a:t>
            </a:fld>
            <a:endParaRPr kumimoji="1" lang="ja-JP" altLang="en-US"/>
          </a:p>
        </p:txBody>
      </p:sp>
    </p:spTree>
    <p:extLst>
      <p:ext uri="{BB962C8B-B14F-4D97-AF65-F5344CB8AC3E}">
        <p14:creationId xmlns:p14="http://schemas.microsoft.com/office/powerpoint/2010/main" val="2481488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83DA8F23-8E92-4D07-935A-008C42297F62}" type="datetime1">
              <a:rPr kumimoji="1" lang="ja-JP" altLang="en-US" smtClean="0"/>
              <a:t>2022/3/18</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94089147-A7D9-4D80-A43D-10710C249AE5}" type="slidenum">
              <a:rPr kumimoji="1" lang="ja-JP" altLang="en-US" smtClean="0"/>
              <a:t>‹#›</a:t>
            </a:fld>
            <a:endParaRPr kumimoji="1" lang="ja-JP" altLang="en-US"/>
          </a:p>
        </p:txBody>
      </p:sp>
    </p:spTree>
    <p:extLst>
      <p:ext uri="{BB962C8B-B14F-4D97-AF65-F5344CB8AC3E}">
        <p14:creationId xmlns:p14="http://schemas.microsoft.com/office/powerpoint/2010/main" val="6724362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8043B56B-CCA8-4C8E-8EAF-193BB48D8FA5}" type="datetime1">
              <a:rPr kumimoji="1" lang="ja-JP" altLang="en-US" smtClean="0"/>
              <a:t>2022/3/18</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94089147-A7D9-4D80-A43D-10710C249AE5}" type="slidenum">
              <a:rPr kumimoji="1" lang="ja-JP" altLang="en-US" smtClean="0"/>
              <a:t>‹#›</a:t>
            </a:fld>
            <a:endParaRPr kumimoji="1" lang="ja-JP" altLang="en-US"/>
          </a:p>
        </p:txBody>
      </p:sp>
    </p:spTree>
    <p:extLst>
      <p:ext uri="{BB962C8B-B14F-4D97-AF65-F5344CB8AC3E}">
        <p14:creationId xmlns:p14="http://schemas.microsoft.com/office/powerpoint/2010/main" val="373348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F968FCA2-C639-4777-993F-FDC522ACE1C7}" type="datetime1">
              <a:rPr kumimoji="1" lang="ja-JP" altLang="en-US" smtClean="0"/>
              <a:t>2022/3/18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4089147-A7D9-4D80-A43D-10710C249AE5}" type="slidenum">
              <a:rPr kumimoji="1" lang="ja-JP" altLang="en-US" smtClean="0"/>
              <a:t>‹#›</a:t>
            </a:fld>
            <a:endParaRPr kumimoji="1" lang="ja-JP" altLang="en-US"/>
          </a:p>
        </p:txBody>
      </p:sp>
    </p:spTree>
    <p:extLst>
      <p:ext uri="{BB962C8B-B14F-4D97-AF65-F5344CB8AC3E}">
        <p14:creationId xmlns:p14="http://schemas.microsoft.com/office/powerpoint/2010/main" val="27524999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E65CD08D-3D79-4503-B8E5-B30E264879F9}" type="datetime1">
              <a:rPr kumimoji="1" lang="ja-JP" altLang="en-US" smtClean="0"/>
              <a:t>2022/3/18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4089147-A7D9-4D80-A43D-10710C249AE5}" type="slidenum">
              <a:rPr kumimoji="1" lang="ja-JP" altLang="en-US" smtClean="0"/>
              <a:t>‹#›</a:t>
            </a:fld>
            <a:endParaRPr kumimoji="1" lang="ja-JP" altLang="en-US"/>
          </a:p>
        </p:txBody>
      </p:sp>
    </p:spTree>
    <p:extLst>
      <p:ext uri="{BB962C8B-B14F-4D97-AF65-F5344CB8AC3E}">
        <p14:creationId xmlns:p14="http://schemas.microsoft.com/office/powerpoint/2010/main" val="8241373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2EB06A-101E-4AFE-BB50-2D4CDFE44EEC}" type="datetime1">
              <a:rPr kumimoji="1" lang="ja-JP" altLang="en-US" smtClean="0"/>
              <a:t>2022/3/18</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089147-A7D9-4D80-A43D-10710C249AE5}" type="slidenum">
              <a:rPr kumimoji="1" lang="ja-JP" altLang="en-US" smtClean="0"/>
              <a:t>‹#›</a:t>
            </a:fld>
            <a:endParaRPr kumimoji="1" lang="ja-JP" altLang="en-US"/>
          </a:p>
        </p:txBody>
      </p:sp>
    </p:spTree>
    <p:extLst>
      <p:ext uri="{BB962C8B-B14F-4D97-AF65-F5344CB8AC3E}">
        <p14:creationId xmlns:p14="http://schemas.microsoft.com/office/powerpoint/2010/main" val="8435357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2.emf"/></Relationships>
</file>

<file path=ppt/slides/_rels/slide12.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4.emf"/></Relationships>
</file>

<file path=ppt/slides/_rels/slide13.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6.emf"/></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3.emf"/></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730939" y="1738649"/>
            <a:ext cx="10431888" cy="1384995"/>
          </a:xfrm>
          <a:prstGeom prst="rect">
            <a:avLst/>
          </a:prstGeom>
          <a:noFill/>
        </p:spPr>
        <p:txBody>
          <a:bodyPr wrap="square" rtlCol="0">
            <a:spAutoFit/>
          </a:bodyPr>
          <a:lstStyle/>
          <a:p>
            <a:pPr algn="ctr"/>
            <a:r>
              <a:rPr kumimoji="1" lang="ja-JP" altLang="en-US" sz="2800" b="1" dirty="0">
                <a:latin typeface="BIZ UDPゴシック" panose="020B0400000000000000" pitchFamily="50" charset="-128"/>
                <a:ea typeface="BIZ UDPゴシック" panose="020B0400000000000000" pitchFamily="50" charset="-128"/>
              </a:rPr>
              <a:t>次期大阪湾流域別下水道整備総合計画の検討状況について</a:t>
            </a:r>
            <a:endParaRPr kumimoji="1" lang="en-US" altLang="ja-JP" sz="2800" b="1" dirty="0">
              <a:latin typeface="BIZ UDPゴシック" panose="020B0400000000000000" pitchFamily="50" charset="-128"/>
              <a:ea typeface="BIZ UDPゴシック" panose="020B0400000000000000" pitchFamily="50" charset="-128"/>
            </a:endParaRPr>
          </a:p>
          <a:p>
            <a:pPr algn="ctr"/>
            <a:endParaRPr kumimoji="1" lang="en-US" altLang="ja-JP" sz="2800" b="1" dirty="0">
              <a:latin typeface="BIZ UDPゴシック" panose="020B0400000000000000" pitchFamily="50" charset="-128"/>
              <a:ea typeface="BIZ UDPゴシック" panose="020B0400000000000000" pitchFamily="50" charset="-128"/>
            </a:endParaRPr>
          </a:p>
          <a:p>
            <a:pPr algn="ctr"/>
            <a:r>
              <a:rPr kumimoji="1" lang="ja-JP" altLang="en-US" sz="2800" b="1" dirty="0">
                <a:latin typeface="BIZ UDPゴシック" panose="020B0400000000000000" pitchFamily="50" charset="-128"/>
                <a:ea typeface="BIZ UDPゴシック" panose="020B0400000000000000" pitchFamily="50" charset="-128"/>
              </a:rPr>
              <a:t>～人口減少社会における下水処理水質の在り方に</a:t>
            </a:r>
            <a:r>
              <a:rPr lang="ja-JP" altLang="en-US" sz="2800" b="1" dirty="0">
                <a:latin typeface="BIZ UDPゴシック" panose="020B0400000000000000" pitchFamily="50" charset="-128"/>
                <a:ea typeface="BIZ UDPゴシック" panose="020B0400000000000000" pitchFamily="50" charset="-128"/>
              </a:rPr>
              <a:t>関する議論～</a:t>
            </a:r>
            <a:endParaRPr lang="en-US" altLang="ja-JP" sz="2800" b="1" dirty="0">
              <a:latin typeface="BIZ UDPゴシック" panose="020B0400000000000000" pitchFamily="50" charset="-128"/>
              <a:ea typeface="BIZ UDPゴシック" panose="020B0400000000000000" pitchFamily="50" charset="-128"/>
            </a:endParaRPr>
          </a:p>
        </p:txBody>
      </p:sp>
      <p:sp>
        <p:nvSpPr>
          <p:cNvPr id="5" name="テキスト ボックス 4"/>
          <p:cNvSpPr txBox="1"/>
          <p:nvPr/>
        </p:nvSpPr>
        <p:spPr>
          <a:xfrm>
            <a:off x="2982532" y="4827433"/>
            <a:ext cx="5767589" cy="461665"/>
          </a:xfrm>
          <a:prstGeom prst="rect">
            <a:avLst/>
          </a:prstGeom>
          <a:noFill/>
        </p:spPr>
        <p:txBody>
          <a:bodyPr wrap="square" rtlCol="0">
            <a:spAutoFit/>
          </a:bodyPr>
          <a:lstStyle/>
          <a:p>
            <a:pPr algn="ctr"/>
            <a:r>
              <a:rPr lang="ja-JP" altLang="en-US" sz="2400" b="1" dirty="0">
                <a:latin typeface="BIZ UDPゴシック" panose="020B0400000000000000" pitchFamily="50" charset="-128"/>
                <a:ea typeface="BIZ UDPゴシック" panose="020B0400000000000000" pitchFamily="50" charset="-128"/>
              </a:rPr>
              <a:t>大阪府都市整備部下水道室</a:t>
            </a:r>
            <a:endParaRPr kumimoji="1" lang="ja-JP" altLang="en-US" sz="2400" b="1" dirty="0">
              <a:latin typeface="BIZ UDPゴシック" panose="020B0400000000000000" pitchFamily="50" charset="-128"/>
              <a:ea typeface="BIZ UDPゴシック" panose="020B0400000000000000" pitchFamily="50" charset="-128"/>
            </a:endParaRPr>
          </a:p>
        </p:txBody>
      </p:sp>
      <p:sp>
        <p:nvSpPr>
          <p:cNvPr id="2" name="スライド番号プレースホルダー 1"/>
          <p:cNvSpPr>
            <a:spLocks noGrp="1"/>
          </p:cNvSpPr>
          <p:nvPr>
            <p:ph type="sldNum" sz="quarter" idx="12"/>
          </p:nvPr>
        </p:nvSpPr>
        <p:spPr/>
        <p:txBody>
          <a:bodyPr/>
          <a:lstStyle/>
          <a:p>
            <a:fld id="{94089147-A7D9-4D80-A43D-10710C249AE5}" type="slidenum">
              <a:rPr kumimoji="1" lang="ja-JP" altLang="en-US" smtClean="0"/>
              <a:t>1</a:t>
            </a:fld>
            <a:endParaRPr kumimoji="1" lang="ja-JP" altLang="en-US"/>
          </a:p>
        </p:txBody>
      </p:sp>
    </p:spTree>
    <p:extLst>
      <p:ext uri="{BB962C8B-B14F-4D97-AF65-F5344CB8AC3E}">
        <p14:creationId xmlns:p14="http://schemas.microsoft.com/office/powerpoint/2010/main" val="19901455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テキスト ボックス 12"/>
          <p:cNvSpPr txBox="1"/>
          <p:nvPr/>
        </p:nvSpPr>
        <p:spPr>
          <a:xfrm>
            <a:off x="0" y="-25400"/>
            <a:ext cx="7031738" cy="461665"/>
          </a:xfrm>
          <a:prstGeom prst="rect">
            <a:avLst/>
          </a:prstGeom>
          <a:noFill/>
        </p:spPr>
        <p:txBody>
          <a:bodyPr wrap="square" rtlCol="0">
            <a:spAutoFit/>
          </a:bodyPr>
          <a:lstStyle/>
          <a:p>
            <a:r>
              <a:rPr lang="ja-JP" altLang="en-US" sz="2400" b="1" dirty="0">
                <a:latin typeface="BIZ UDPゴシック" panose="020B0400000000000000" pitchFamily="50" charset="-128"/>
                <a:ea typeface="BIZ UDPゴシック" panose="020B0400000000000000" pitchFamily="50" charset="-128"/>
              </a:rPr>
              <a:t>大阪湾の現状（まとめ）</a:t>
            </a:r>
            <a:endParaRPr kumimoji="1" lang="ja-JP" altLang="en-US" sz="2400" b="1" dirty="0">
              <a:latin typeface="BIZ UDPゴシック" panose="020B0400000000000000" pitchFamily="50" charset="-128"/>
              <a:ea typeface="BIZ UDPゴシック" panose="020B0400000000000000" pitchFamily="50" charset="-128"/>
            </a:endParaRPr>
          </a:p>
        </p:txBody>
      </p:sp>
      <p:sp>
        <p:nvSpPr>
          <p:cNvPr id="23" name="角丸四角形 22"/>
          <p:cNvSpPr/>
          <p:nvPr/>
        </p:nvSpPr>
        <p:spPr>
          <a:xfrm>
            <a:off x="291480" y="842837"/>
            <a:ext cx="11434111" cy="5205537"/>
          </a:xfrm>
          <a:prstGeom prst="roundRect">
            <a:avLst>
              <a:gd name="adj" fmla="val 10910"/>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dirty="0">
                <a:solidFill>
                  <a:schemeClr val="tx1"/>
                </a:solidFill>
                <a:latin typeface="BIZ UDPゴシック" panose="020B0400000000000000" pitchFamily="50" charset="-128"/>
                <a:ea typeface="BIZ UDPゴシック" panose="020B0400000000000000" pitchFamily="50" charset="-128"/>
              </a:rPr>
              <a:t>大阪湾の現状（まとめ）</a:t>
            </a:r>
            <a:endParaRPr lang="en-US" altLang="ja-JP" sz="2000" dirty="0">
              <a:solidFill>
                <a:schemeClr val="tx1"/>
              </a:solidFill>
              <a:latin typeface="BIZ UDPゴシック" panose="020B0400000000000000" pitchFamily="50" charset="-128"/>
              <a:ea typeface="BIZ UDPゴシック" panose="020B0400000000000000" pitchFamily="50" charset="-128"/>
            </a:endParaRPr>
          </a:p>
          <a:p>
            <a:endParaRPr lang="en-US" altLang="ja-JP" dirty="0">
              <a:solidFill>
                <a:schemeClr val="tx1"/>
              </a:solidFill>
              <a:latin typeface="BIZ UDPゴシック" panose="020B0400000000000000" pitchFamily="50" charset="-128"/>
              <a:ea typeface="BIZ UDPゴシック" panose="020B0400000000000000" pitchFamily="50" charset="-128"/>
            </a:endParaRPr>
          </a:p>
          <a:p>
            <a:r>
              <a:rPr lang="ja-JP" altLang="en-US" dirty="0">
                <a:solidFill>
                  <a:schemeClr val="tx1"/>
                </a:solidFill>
                <a:latin typeface="BIZ UDPゴシック" panose="020B0400000000000000" pitchFamily="50" charset="-128"/>
                <a:ea typeface="BIZ UDPゴシック" panose="020B0400000000000000" pitchFamily="50" charset="-128"/>
              </a:rPr>
              <a:t>〇 下水道整備等による生活排水対策により</a:t>
            </a:r>
            <a:r>
              <a:rPr lang="en-US" altLang="ja-JP" dirty="0">
                <a:solidFill>
                  <a:schemeClr val="tx1"/>
                </a:solidFill>
                <a:latin typeface="BIZ UDPゴシック" panose="020B0400000000000000" pitchFamily="50" charset="-128"/>
                <a:ea typeface="BIZ UDPゴシック" panose="020B0400000000000000" pitchFamily="50" charset="-128"/>
              </a:rPr>
              <a:t>T-N,T-P</a:t>
            </a:r>
            <a:r>
              <a:rPr lang="ja-JP" altLang="en-US" dirty="0">
                <a:solidFill>
                  <a:schemeClr val="tx1"/>
                </a:solidFill>
                <a:latin typeface="BIZ UDPゴシック" panose="020B0400000000000000" pitchFamily="50" charset="-128"/>
                <a:ea typeface="BIZ UDPゴシック" panose="020B0400000000000000" pitchFamily="50" charset="-128"/>
              </a:rPr>
              <a:t>は環境基準を達成</a:t>
            </a:r>
            <a:endParaRPr lang="en-US" altLang="ja-JP" dirty="0">
              <a:solidFill>
                <a:schemeClr val="tx1"/>
              </a:solidFill>
              <a:latin typeface="BIZ UDPゴシック" panose="020B0400000000000000" pitchFamily="50" charset="-128"/>
              <a:ea typeface="BIZ UDPゴシック" panose="020B0400000000000000" pitchFamily="50" charset="-128"/>
            </a:endParaRPr>
          </a:p>
          <a:p>
            <a:endParaRPr lang="en-US" altLang="ja-JP" dirty="0">
              <a:solidFill>
                <a:schemeClr val="tx1"/>
              </a:solidFill>
              <a:latin typeface="BIZ UDPゴシック" panose="020B0400000000000000" pitchFamily="50" charset="-128"/>
              <a:ea typeface="BIZ UDPゴシック" panose="020B0400000000000000" pitchFamily="50" charset="-128"/>
            </a:endParaRPr>
          </a:p>
          <a:p>
            <a:r>
              <a:rPr lang="ja-JP" altLang="en-US" dirty="0">
                <a:solidFill>
                  <a:schemeClr val="tx1"/>
                </a:solidFill>
                <a:latin typeface="BIZ UDPゴシック" panose="020B0400000000000000" pitchFamily="50" charset="-128"/>
                <a:ea typeface="BIZ UDPゴシック" panose="020B0400000000000000" pitchFamily="50" charset="-128"/>
              </a:rPr>
              <a:t>〇 </a:t>
            </a:r>
            <a:r>
              <a:rPr lang="en-US" altLang="ja-JP" dirty="0">
                <a:solidFill>
                  <a:schemeClr val="tx1"/>
                </a:solidFill>
                <a:latin typeface="BIZ UDPゴシック" panose="020B0400000000000000" pitchFamily="50" charset="-128"/>
                <a:ea typeface="BIZ UDPゴシック" panose="020B0400000000000000" pitchFamily="50" charset="-128"/>
              </a:rPr>
              <a:t>COD</a:t>
            </a:r>
            <a:r>
              <a:rPr lang="ja-JP" altLang="en-US" dirty="0">
                <a:solidFill>
                  <a:schemeClr val="tx1"/>
                </a:solidFill>
                <a:latin typeface="BIZ UDPゴシック" panose="020B0400000000000000" pitchFamily="50" charset="-128"/>
                <a:ea typeface="BIZ UDPゴシック" panose="020B0400000000000000" pitchFamily="50" charset="-128"/>
              </a:rPr>
              <a:t>は</a:t>
            </a:r>
            <a:r>
              <a:rPr lang="en-US" altLang="ja-JP" dirty="0">
                <a:solidFill>
                  <a:schemeClr val="tx1"/>
                </a:solidFill>
                <a:latin typeface="BIZ UDPゴシック" panose="020B0400000000000000" pitchFamily="50" charset="-128"/>
                <a:ea typeface="BIZ UDPゴシック" panose="020B0400000000000000" pitchFamily="50" charset="-128"/>
              </a:rPr>
              <a:t>C</a:t>
            </a:r>
            <a:r>
              <a:rPr lang="ja-JP" altLang="en-US" dirty="0">
                <a:solidFill>
                  <a:schemeClr val="tx1"/>
                </a:solidFill>
                <a:latin typeface="BIZ UDPゴシック" panose="020B0400000000000000" pitchFamily="50" charset="-128"/>
                <a:ea typeface="BIZ UDPゴシック" panose="020B0400000000000000" pitchFamily="50" charset="-128"/>
              </a:rPr>
              <a:t>類型（湾奥）は達成、</a:t>
            </a:r>
            <a:r>
              <a:rPr lang="en-US" altLang="ja-JP" dirty="0">
                <a:solidFill>
                  <a:schemeClr val="tx1"/>
                </a:solidFill>
                <a:latin typeface="BIZ UDPゴシック" panose="020B0400000000000000" pitchFamily="50" charset="-128"/>
                <a:ea typeface="BIZ UDPゴシック" panose="020B0400000000000000" pitchFamily="50" charset="-128"/>
              </a:rPr>
              <a:t>A,B</a:t>
            </a:r>
            <a:r>
              <a:rPr lang="ja-JP" altLang="en-US" dirty="0">
                <a:solidFill>
                  <a:schemeClr val="tx1"/>
                </a:solidFill>
                <a:latin typeface="BIZ UDPゴシック" panose="020B0400000000000000" pitchFamily="50" charset="-128"/>
                <a:ea typeface="BIZ UDPゴシック" panose="020B0400000000000000" pitchFamily="50" charset="-128"/>
              </a:rPr>
              <a:t>類型（湾央）は未達成</a:t>
            </a:r>
            <a:endParaRPr lang="en-US" altLang="ja-JP" dirty="0">
              <a:solidFill>
                <a:schemeClr val="tx1"/>
              </a:solidFill>
              <a:latin typeface="BIZ UDPゴシック" panose="020B0400000000000000" pitchFamily="50" charset="-128"/>
              <a:ea typeface="BIZ UDPゴシック" panose="020B0400000000000000" pitchFamily="50" charset="-128"/>
            </a:endParaRPr>
          </a:p>
          <a:p>
            <a:endParaRPr lang="en-US" altLang="ja-JP" dirty="0">
              <a:solidFill>
                <a:schemeClr val="tx1"/>
              </a:solidFill>
              <a:latin typeface="BIZ UDPゴシック" panose="020B0400000000000000" pitchFamily="50" charset="-128"/>
              <a:ea typeface="BIZ UDPゴシック" panose="020B0400000000000000" pitchFamily="50" charset="-128"/>
            </a:endParaRPr>
          </a:p>
          <a:p>
            <a:r>
              <a:rPr lang="ja-JP" altLang="en-US" dirty="0">
                <a:solidFill>
                  <a:schemeClr val="tx1"/>
                </a:solidFill>
                <a:latin typeface="BIZ UDPゴシック" panose="020B0400000000000000" pitchFamily="50" charset="-128"/>
                <a:ea typeface="BIZ UDPゴシック" panose="020B0400000000000000" pitchFamily="50" charset="-128"/>
              </a:rPr>
              <a:t>〇 </a:t>
            </a:r>
            <a:r>
              <a:rPr lang="en-US" altLang="ja-JP" dirty="0">
                <a:solidFill>
                  <a:schemeClr val="tx1"/>
                </a:solidFill>
                <a:latin typeface="BIZ UDPゴシック" panose="020B0400000000000000" pitchFamily="50" charset="-128"/>
                <a:ea typeface="BIZ UDPゴシック" panose="020B0400000000000000" pitchFamily="50" charset="-128"/>
              </a:rPr>
              <a:t>COD</a:t>
            </a:r>
            <a:r>
              <a:rPr lang="ja-JP" altLang="en-US" dirty="0">
                <a:solidFill>
                  <a:schemeClr val="tx1"/>
                </a:solidFill>
                <a:latin typeface="BIZ UDPゴシック" panose="020B0400000000000000" pitchFamily="50" charset="-128"/>
                <a:ea typeface="BIZ UDPゴシック" panose="020B0400000000000000" pitchFamily="50" charset="-128"/>
              </a:rPr>
              <a:t>の環境基準の達成状況の変化がなく、下水道整備等による生活排水対策との関係が見られない。</a:t>
            </a:r>
            <a:endParaRPr lang="en-US" altLang="ja-JP" dirty="0">
              <a:solidFill>
                <a:schemeClr val="tx1"/>
              </a:solidFill>
              <a:latin typeface="BIZ UDPゴシック" panose="020B0400000000000000" pitchFamily="50" charset="-128"/>
              <a:ea typeface="BIZ UDPゴシック" panose="020B0400000000000000" pitchFamily="50" charset="-128"/>
            </a:endParaRPr>
          </a:p>
          <a:p>
            <a:endParaRPr lang="en-US" altLang="ja-JP" dirty="0">
              <a:solidFill>
                <a:schemeClr val="tx1"/>
              </a:solidFill>
              <a:latin typeface="BIZ UDPゴシック" panose="020B0400000000000000" pitchFamily="50" charset="-128"/>
              <a:ea typeface="BIZ UDPゴシック" panose="020B0400000000000000" pitchFamily="50" charset="-128"/>
            </a:endParaRPr>
          </a:p>
          <a:p>
            <a:r>
              <a:rPr lang="ja-JP" altLang="en-US" dirty="0">
                <a:solidFill>
                  <a:schemeClr val="tx1"/>
                </a:solidFill>
                <a:latin typeface="BIZ UDPゴシック" panose="020B0400000000000000" pitchFamily="50" charset="-128"/>
                <a:ea typeface="BIZ UDPゴシック" panose="020B0400000000000000" pitchFamily="50" charset="-128"/>
              </a:rPr>
              <a:t>〇 </a:t>
            </a:r>
            <a:r>
              <a:rPr lang="en-US" altLang="ja-JP" dirty="0">
                <a:solidFill>
                  <a:schemeClr val="tx1"/>
                </a:solidFill>
                <a:latin typeface="BIZ UDPゴシック" panose="020B0400000000000000" pitchFamily="50" charset="-128"/>
                <a:ea typeface="BIZ UDPゴシック" panose="020B0400000000000000" pitchFamily="50" charset="-128"/>
              </a:rPr>
              <a:t>COD</a:t>
            </a:r>
            <a:r>
              <a:rPr lang="ja-JP" altLang="en-US" dirty="0">
                <a:solidFill>
                  <a:schemeClr val="tx1"/>
                </a:solidFill>
                <a:latin typeface="BIZ UDPゴシック" panose="020B0400000000000000" pitchFamily="50" charset="-128"/>
                <a:ea typeface="BIZ UDPゴシック" panose="020B0400000000000000" pitchFamily="50" charset="-128"/>
              </a:rPr>
              <a:t>濃度における内部生産の寄与率は低くなっている。</a:t>
            </a:r>
            <a:endParaRPr lang="en-US" altLang="ja-JP" dirty="0">
              <a:solidFill>
                <a:schemeClr val="tx1"/>
              </a:solidFill>
              <a:latin typeface="BIZ UDPゴシック" panose="020B0400000000000000" pitchFamily="50" charset="-128"/>
              <a:ea typeface="BIZ UDPゴシック" panose="020B0400000000000000" pitchFamily="50" charset="-128"/>
            </a:endParaRPr>
          </a:p>
          <a:p>
            <a:endParaRPr lang="en-US" altLang="ja-JP" dirty="0">
              <a:solidFill>
                <a:schemeClr val="tx1"/>
              </a:solidFill>
              <a:latin typeface="BIZ UDPゴシック" panose="020B0400000000000000" pitchFamily="50" charset="-128"/>
              <a:ea typeface="BIZ UDPゴシック" panose="020B0400000000000000" pitchFamily="50" charset="-128"/>
            </a:endParaRPr>
          </a:p>
          <a:p>
            <a:r>
              <a:rPr lang="ja-JP" altLang="en-US" dirty="0">
                <a:solidFill>
                  <a:schemeClr val="tx1"/>
                </a:solidFill>
                <a:latin typeface="BIZ UDPゴシック" panose="020B0400000000000000" pitchFamily="50" charset="-128"/>
                <a:ea typeface="BIZ UDPゴシック" panose="020B0400000000000000" pitchFamily="50" charset="-128"/>
              </a:rPr>
              <a:t>〇 </a:t>
            </a:r>
            <a:r>
              <a:rPr lang="en-US" altLang="ja-JP" dirty="0">
                <a:solidFill>
                  <a:schemeClr val="tx1"/>
                </a:solidFill>
                <a:latin typeface="BIZ UDPゴシック" panose="020B0400000000000000" pitchFamily="50" charset="-128"/>
                <a:ea typeface="BIZ UDPゴシック" panose="020B0400000000000000" pitchFamily="50" charset="-128"/>
              </a:rPr>
              <a:t>COD</a:t>
            </a:r>
            <a:r>
              <a:rPr lang="ja-JP" altLang="en-US" dirty="0">
                <a:solidFill>
                  <a:schemeClr val="tx1"/>
                </a:solidFill>
                <a:latin typeface="BIZ UDPゴシック" panose="020B0400000000000000" pitchFamily="50" charset="-128"/>
                <a:ea typeface="BIZ UDPゴシック" panose="020B0400000000000000" pitchFamily="50" charset="-128"/>
              </a:rPr>
              <a:t>濃度における陸域負荷の割合が減少している。</a:t>
            </a:r>
            <a:endParaRPr lang="en-US" altLang="ja-JP" dirty="0">
              <a:solidFill>
                <a:schemeClr val="tx1"/>
              </a:solidFill>
              <a:latin typeface="BIZ UDPゴシック" panose="020B0400000000000000" pitchFamily="50" charset="-128"/>
              <a:ea typeface="BIZ UDPゴシック" panose="020B0400000000000000" pitchFamily="50" charset="-128"/>
            </a:endParaRPr>
          </a:p>
          <a:p>
            <a:endParaRPr lang="en-US" altLang="ja-JP" dirty="0">
              <a:solidFill>
                <a:schemeClr val="tx1"/>
              </a:solidFill>
              <a:latin typeface="BIZ UDPゴシック" panose="020B0400000000000000" pitchFamily="50" charset="-128"/>
              <a:ea typeface="BIZ UDPゴシック" panose="020B0400000000000000" pitchFamily="50" charset="-128"/>
            </a:endParaRPr>
          </a:p>
          <a:p>
            <a:r>
              <a:rPr lang="ja-JP" altLang="en-US" dirty="0">
                <a:solidFill>
                  <a:schemeClr val="tx1"/>
                </a:solidFill>
                <a:latin typeface="BIZ UDPゴシック" panose="020B0400000000000000" pitchFamily="50" charset="-128"/>
                <a:ea typeface="BIZ UDPゴシック" panose="020B0400000000000000" pitchFamily="50" charset="-128"/>
              </a:rPr>
              <a:t>〇 貧酸素水塊等の課題については浚渫、覆砂等の対策が有効とされている。</a:t>
            </a:r>
          </a:p>
          <a:p>
            <a:endParaRPr lang="en-US" altLang="ja-JP" dirty="0">
              <a:solidFill>
                <a:schemeClr val="tx1"/>
              </a:solidFill>
              <a:latin typeface="BIZ UDPゴシック" panose="020B0400000000000000" pitchFamily="50" charset="-128"/>
              <a:ea typeface="BIZ UDPゴシック" panose="020B0400000000000000" pitchFamily="50" charset="-128"/>
            </a:endParaRPr>
          </a:p>
          <a:p>
            <a:r>
              <a:rPr lang="ja-JP" altLang="en-US" dirty="0">
                <a:solidFill>
                  <a:schemeClr val="tx1"/>
                </a:solidFill>
                <a:latin typeface="BIZ UDPゴシック" panose="020B0400000000000000" pitchFamily="50" charset="-128"/>
                <a:ea typeface="BIZ UDPゴシック" panose="020B0400000000000000" pitchFamily="50" charset="-128"/>
              </a:rPr>
              <a:t>〇 陸域からの汚濁負荷量の更なる削減は必要最小限に止めることが適切</a:t>
            </a:r>
            <a:r>
              <a:rPr lang="en-US" altLang="ja-JP" dirty="0">
                <a:solidFill>
                  <a:schemeClr val="tx1"/>
                </a:solidFill>
                <a:latin typeface="BIZ UDPゴシック" panose="020B0400000000000000" pitchFamily="50" charset="-128"/>
                <a:ea typeface="BIZ UDPゴシック" panose="020B0400000000000000" pitchFamily="50" charset="-128"/>
              </a:rPr>
              <a:t>(</a:t>
            </a:r>
            <a:r>
              <a:rPr lang="ja-JP" altLang="en-US" sz="1400" dirty="0">
                <a:solidFill>
                  <a:schemeClr val="tx1"/>
                </a:solidFill>
                <a:latin typeface="BIZ UDPゴシック" panose="020B0400000000000000" pitchFamily="50" charset="-128"/>
                <a:ea typeface="BIZ UDPゴシック" panose="020B0400000000000000" pitchFamily="50" charset="-128"/>
              </a:rPr>
              <a:t>第</a:t>
            </a:r>
            <a:r>
              <a:rPr lang="en-US" altLang="ja-JP" sz="1400" dirty="0">
                <a:solidFill>
                  <a:schemeClr val="tx1"/>
                </a:solidFill>
                <a:latin typeface="BIZ UDPゴシック" panose="020B0400000000000000" pitchFamily="50" charset="-128"/>
                <a:ea typeface="BIZ UDPゴシック" panose="020B0400000000000000" pitchFamily="50" charset="-128"/>
              </a:rPr>
              <a:t>9</a:t>
            </a:r>
            <a:r>
              <a:rPr lang="ja-JP" altLang="en-US" sz="1400" dirty="0">
                <a:solidFill>
                  <a:schemeClr val="tx1"/>
                </a:solidFill>
                <a:latin typeface="BIZ UDPゴシック" panose="020B0400000000000000" pitchFamily="50" charset="-128"/>
                <a:ea typeface="BIZ UDPゴシック" panose="020B0400000000000000" pitchFamily="50" charset="-128"/>
              </a:rPr>
              <a:t>次水質総量削減の在り方についてより</a:t>
            </a:r>
            <a:r>
              <a:rPr lang="en-US" altLang="ja-JP" dirty="0">
                <a:solidFill>
                  <a:schemeClr val="tx1"/>
                </a:solidFill>
                <a:latin typeface="BIZ UDPゴシック" panose="020B0400000000000000" pitchFamily="50" charset="-128"/>
                <a:ea typeface="BIZ UDPゴシック" panose="020B0400000000000000" pitchFamily="50" charset="-128"/>
              </a:rPr>
              <a:t>)</a:t>
            </a:r>
            <a:r>
              <a:rPr lang="ja-JP" altLang="en-US" dirty="0" err="1">
                <a:solidFill>
                  <a:schemeClr val="tx1"/>
                </a:solidFill>
                <a:latin typeface="BIZ UDPゴシック" panose="020B0400000000000000" pitchFamily="50" charset="-128"/>
                <a:ea typeface="BIZ UDPゴシック" panose="020B0400000000000000" pitchFamily="50" charset="-128"/>
              </a:rPr>
              <a:t>。</a:t>
            </a:r>
            <a:endParaRPr lang="en-US" altLang="ja-JP" dirty="0">
              <a:solidFill>
                <a:schemeClr val="tx1"/>
              </a:solidFill>
              <a:latin typeface="BIZ UDPゴシック" panose="020B0400000000000000" pitchFamily="50" charset="-128"/>
              <a:ea typeface="BIZ UDPゴシック" panose="020B0400000000000000" pitchFamily="50" charset="-128"/>
            </a:endParaRPr>
          </a:p>
        </p:txBody>
      </p:sp>
      <p:sp>
        <p:nvSpPr>
          <p:cNvPr id="2" name="スライド番号プレースホルダー 1"/>
          <p:cNvSpPr>
            <a:spLocks noGrp="1"/>
          </p:cNvSpPr>
          <p:nvPr>
            <p:ph type="sldNum" sz="quarter" idx="12"/>
          </p:nvPr>
        </p:nvSpPr>
        <p:spPr>
          <a:xfrm>
            <a:off x="9318938" y="6454946"/>
            <a:ext cx="2743200" cy="365125"/>
          </a:xfrm>
        </p:spPr>
        <p:txBody>
          <a:bodyPr/>
          <a:lstStyle/>
          <a:p>
            <a:fld id="{94089147-A7D9-4D80-A43D-10710C249AE5}" type="slidenum">
              <a:rPr kumimoji="1" lang="ja-JP" altLang="en-US" smtClean="0"/>
              <a:t>10</a:t>
            </a:fld>
            <a:endParaRPr kumimoji="1" lang="ja-JP" altLang="en-US"/>
          </a:p>
        </p:txBody>
      </p:sp>
    </p:spTree>
    <p:extLst>
      <p:ext uri="{BB962C8B-B14F-4D97-AF65-F5344CB8AC3E}">
        <p14:creationId xmlns:p14="http://schemas.microsoft.com/office/powerpoint/2010/main" val="19431647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77274" y="38635"/>
            <a:ext cx="7031738" cy="461665"/>
          </a:xfrm>
          <a:prstGeom prst="rect">
            <a:avLst/>
          </a:prstGeom>
          <a:noFill/>
        </p:spPr>
        <p:txBody>
          <a:bodyPr wrap="square" rtlCol="0">
            <a:spAutoFit/>
          </a:bodyPr>
          <a:lstStyle/>
          <a:p>
            <a:r>
              <a:rPr kumimoji="1" lang="ja-JP" altLang="en-US" sz="2400" b="1" dirty="0">
                <a:latin typeface="BIZ UDPゴシック" panose="020B0400000000000000" pitchFamily="50" charset="-128"/>
                <a:ea typeface="BIZ UDPゴシック" panose="020B0400000000000000" pitchFamily="50" charset="-128"/>
              </a:rPr>
              <a:t>次期大阪湾流域別下水道整備総合計画について</a:t>
            </a:r>
          </a:p>
        </p:txBody>
      </p:sp>
      <p:sp>
        <p:nvSpPr>
          <p:cNvPr id="7" name="角丸四角形 6"/>
          <p:cNvSpPr/>
          <p:nvPr/>
        </p:nvSpPr>
        <p:spPr>
          <a:xfrm>
            <a:off x="413133" y="5803268"/>
            <a:ext cx="11097549" cy="919504"/>
          </a:xfrm>
          <a:prstGeom prst="roundRect">
            <a:avLst>
              <a:gd name="adj" fmla="val 22429"/>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a:solidFill>
                  <a:schemeClr val="tx1"/>
                </a:solidFill>
                <a:latin typeface="BIZ UDPゴシック" panose="020B0400000000000000" pitchFamily="50" charset="-128"/>
                <a:ea typeface="BIZ UDPゴシック" panose="020B0400000000000000" pitchFamily="50" charset="-128"/>
              </a:rPr>
              <a:t>○大阪府の人口は</a:t>
            </a:r>
            <a:r>
              <a:rPr lang="en-US" altLang="ja-JP" sz="1400" dirty="0">
                <a:solidFill>
                  <a:schemeClr val="tx1"/>
                </a:solidFill>
                <a:latin typeface="BIZ UDPゴシック" panose="020B0400000000000000" pitchFamily="50" charset="-128"/>
                <a:ea typeface="BIZ UDPゴシック" panose="020B0400000000000000" pitchFamily="50" charset="-128"/>
              </a:rPr>
              <a:t>2010</a:t>
            </a:r>
            <a:r>
              <a:rPr lang="ja-JP" altLang="en-US" sz="1400" dirty="0">
                <a:solidFill>
                  <a:schemeClr val="tx1"/>
                </a:solidFill>
                <a:latin typeface="BIZ UDPゴシック" panose="020B0400000000000000" pitchFamily="50" charset="-128"/>
                <a:ea typeface="BIZ UDPゴシック" panose="020B0400000000000000" pitchFamily="50" charset="-128"/>
              </a:rPr>
              <a:t>年をピークとして減少期に突入し、</a:t>
            </a:r>
            <a:r>
              <a:rPr lang="en-US" altLang="ja-JP" sz="1400" dirty="0">
                <a:solidFill>
                  <a:schemeClr val="tx1"/>
                </a:solidFill>
                <a:latin typeface="BIZ UDPゴシック" panose="020B0400000000000000" pitchFamily="50" charset="-128"/>
                <a:ea typeface="BIZ UDPゴシック" panose="020B0400000000000000" pitchFamily="50" charset="-128"/>
              </a:rPr>
              <a:t>2015</a:t>
            </a:r>
            <a:r>
              <a:rPr lang="ja-JP" altLang="en-US" sz="1400" dirty="0">
                <a:solidFill>
                  <a:schemeClr val="tx1"/>
                </a:solidFill>
                <a:latin typeface="BIZ UDPゴシック" panose="020B0400000000000000" pitchFamily="50" charset="-128"/>
                <a:ea typeface="BIZ UDPゴシック" panose="020B0400000000000000" pitchFamily="50" charset="-128"/>
              </a:rPr>
              <a:t>年は</a:t>
            </a:r>
            <a:r>
              <a:rPr lang="en-US" altLang="ja-JP" sz="1400" dirty="0">
                <a:solidFill>
                  <a:schemeClr val="tx1"/>
                </a:solidFill>
                <a:latin typeface="BIZ UDPゴシック" panose="020B0400000000000000" pitchFamily="50" charset="-128"/>
                <a:ea typeface="BIZ UDPゴシック" panose="020B0400000000000000" pitchFamily="50" charset="-128"/>
              </a:rPr>
              <a:t>884</a:t>
            </a:r>
            <a:r>
              <a:rPr lang="ja-JP" altLang="en-US" sz="1400" dirty="0">
                <a:solidFill>
                  <a:schemeClr val="tx1"/>
                </a:solidFill>
                <a:latin typeface="BIZ UDPゴシック" panose="020B0400000000000000" pitchFamily="50" charset="-128"/>
                <a:ea typeface="BIZ UDPゴシック" panose="020B0400000000000000" pitchFamily="50" charset="-128"/>
              </a:rPr>
              <a:t>万人と、約</a:t>
            </a:r>
            <a:r>
              <a:rPr lang="en-US" altLang="ja-JP" sz="1400" dirty="0">
                <a:solidFill>
                  <a:schemeClr val="tx1"/>
                </a:solidFill>
                <a:latin typeface="BIZ UDPゴシック" panose="020B0400000000000000" pitchFamily="50" charset="-128"/>
                <a:ea typeface="BIZ UDPゴシック" panose="020B0400000000000000" pitchFamily="50" charset="-128"/>
              </a:rPr>
              <a:t>3</a:t>
            </a:r>
            <a:r>
              <a:rPr lang="ja-JP" altLang="en-US" sz="1400" dirty="0">
                <a:solidFill>
                  <a:schemeClr val="tx1"/>
                </a:solidFill>
                <a:latin typeface="BIZ UDPゴシック" panose="020B0400000000000000" pitchFamily="50" charset="-128"/>
                <a:ea typeface="BIZ UDPゴシック" panose="020B0400000000000000" pitchFamily="50" charset="-128"/>
              </a:rPr>
              <a:t>万人減少。</a:t>
            </a:r>
            <a:endParaRPr lang="en-US" altLang="ja-JP" sz="1400" dirty="0">
              <a:solidFill>
                <a:schemeClr val="tx1"/>
              </a:solidFill>
              <a:latin typeface="BIZ UDPゴシック" panose="020B0400000000000000" pitchFamily="50" charset="-128"/>
              <a:ea typeface="BIZ UDPゴシック" panose="020B0400000000000000" pitchFamily="50" charset="-128"/>
            </a:endParaRPr>
          </a:p>
          <a:p>
            <a:r>
              <a:rPr lang="ja-JP" altLang="en-US" sz="1400" dirty="0">
                <a:solidFill>
                  <a:schemeClr val="tx1"/>
                </a:solidFill>
                <a:latin typeface="BIZ UDPゴシック" panose="020B0400000000000000" pitchFamily="50" charset="-128"/>
                <a:ea typeface="BIZ UDPゴシック" panose="020B0400000000000000" pitchFamily="50" charset="-128"/>
              </a:rPr>
              <a:t>〇今後、減少傾向は続き、</a:t>
            </a:r>
            <a:r>
              <a:rPr lang="en-US" altLang="ja-JP" sz="1400" dirty="0">
                <a:solidFill>
                  <a:schemeClr val="tx1"/>
                </a:solidFill>
                <a:latin typeface="BIZ UDPゴシック" panose="020B0400000000000000" pitchFamily="50" charset="-128"/>
                <a:ea typeface="BIZ UDPゴシック" panose="020B0400000000000000" pitchFamily="50" charset="-128"/>
              </a:rPr>
              <a:t>2045</a:t>
            </a:r>
            <a:r>
              <a:rPr lang="ja-JP" altLang="en-US" sz="1400" dirty="0">
                <a:solidFill>
                  <a:schemeClr val="tx1"/>
                </a:solidFill>
                <a:latin typeface="BIZ UDPゴシック" panose="020B0400000000000000" pitchFamily="50" charset="-128"/>
                <a:ea typeface="BIZ UDPゴシック" panose="020B0400000000000000" pitchFamily="50" charset="-128"/>
              </a:rPr>
              <a:t>年には</a:t>
            </a:r>
            <a:r>
              <a:rPr lang="en-US" altLang="ja-JP" sz="1400" dirty="0">
                <a:solidFill>
                  <a:schemeClr val="tx1"/>
                </a:solidFill>
                <a:latin typeface="BIZ UDPゴシック" panose="020B0400000000000000" pitchFamily="50" charset="-128"/>
                <a:ea typeface="BIZ UDPゴシック" panose="020B0400000000000000" pitchFamily="50" charset="-128"/>
              </a:rPr>
              <a:t>748</a:t>
            </a:r>
            <a:r>
              <a:rPr lang="ja-JP" altLang="en-US" sz="1400" dirty="0">
                <a:solidFill>
                  <a:schemeClr val="tx1"/>
                </a:solidFill>
                <a:latin typeface="BIZ UDPゴシック" panose="020B0400000000000000" pitchFamily="50" charset="-128"/>
                <a:ea typeface="BIZ UDPゴシック" panose="020B0400000000000000" pitchFamily="50" charset="-128"/>
              </a:rPr>
              <a:t>万人となり、</a:t>
            </a:r>
            <a:r>
              <a:rPr lang="en-US" altLang="ja-JP" sz="1400" b="1" dirty="0">
                <a:solidFill>
                  <a:srgbClr val="FF0000"/>
                </a:solidFill>
                <a:latin typeface="BIZ UDPゴシック" panose="020B0400000000000000" pitchFamily="50" charset="-128"/>
                <a:ea typeface="BIZ UDPゴシック" panose="020B0400000000000000" pitchFamily="50" charset="-128"/>
              </a:rPr>
              <a:t>2015</a:t>
            </a:r>
            <a:r>
              <a:rPr lang="ja-JP" altLang="en-US" sz="1400" b="1" dirty="0">
                <a:solidFill>
                  <a:srgbClr val="FF0000"/>
                </a:solidFill>
                <a:latin typeface="BIZ UDPゴシック" panose="020B0400000000000000" pitchFamily="50" charset="-128"/>
                <a:ea typeface="BIZ UDPゴシック" panose="020B0400000000000000" pitchFamily="50" charset="-128"/>
              </a:rPr>
              <a:t>年からの</a:t>
            </a:r>
            <a:r>
              <a:rPr lang="en-US" altLang="ja-JP" sz="1400" b="1" dirty="0">
                <a:solidFill>
                  <a:srgbClr val="FF0000"/>
                </a:solidFill>
                <a:latin typeface="BIZ UDPゴシック" panose="020B0400000000000000" pitchFamily="50" charset="-128"/>
                <a:ea typeface="BIZ UDPゴシック" panose="020B0400000000000000" pitchFamily="50" charset="-128"/>
              </a:rPr>
              <a:t>30</a:t>
            </a:r>
            <a:r>
              <a:rPr lang="ja-JP" altLang="en-US" sz="1400" b="1" dirty="0">
                <a:solidFill>
                  <a:srgbClr val="FF0000"/>
                </a:solidFill>
                <a:latin typeface="BIZ UDPゴシック" panose="020B0400000000000000" pitchFamily="50" charset="-128"/>
                <a:ea typeface="BIZ UDPゴシック" panose="020B0400000000000000" pitchFamily="50" charset="-128"/>
              </a:rPr>
              <a:t>年間で</a:t>
            </a:r>
            <a:r>
              <a:rPr lang="en-US" altLang="ja-JP" sz="1400" b="1" dirty="0">
                <a:solidFill>
                  <a:srgbClr val="FF0000"/>
                </a:solidFill>
                <a:latin typeface="BIZ UDPゴシック" panose="020B0400000000000000" pitchFamily="50" charset="-128"/>
                <a:ea typeface="BIZ UDPゴシック" panose="020B0400000000000000" pitchFamily="50" charset="-128"/>
              </a:rPr>
              <a:t>136</a:t>
            </a:r>
            <a:r>
              <a:rPr lang="ja-JP" altLang="en-US" sz="1400" b="1" dirty="0">
                <a:solidFill>
                  <a:srgbClr val="FF0000"/>
                </a:solidFill>
                <a:latin typeface="BIZ UDPゴシック" panose="020B0400000000000000" pitchFamily="50" charset="-128"/>
                <a:ea typeface="BIZ UDPゴシック" panose="020B0400000000000000" pitchFamily="50" charset="-128"/>
              </a:rPr>
              <a:t>万人の急激な減（▲</a:t>
            </a:r>
            <a:r>
              <a:rPr lang="en-US" altLang="ja-JP" sz="1400" b="1" dirty="0">
                <a:solidFill>
                  <a:srgbClr val="FF0000"/>
                </a:solidFill>
                <a:latin typeface="BIZ UDPゴシック" panose="020B0400000000000000" pitchFamily="50" charset="-128"/>
                <a:ea typeface="BIZ UDPゴシック" panose="020B0400000000000000" pitchFamily="50" charset="-128"/>
              </a:rPr>
              <a:t>15.4</a:t>
            </a:r>
            <a:r>
              <a:rPr lang="ja-JP" altLang="en-US" sz="1400" b="1" dirty="0">
                <a:solidFill>
                  <a:srgbClr val="FF0000"/>
                </a:solidFill>
                <a:latin typeface="BIZ UDPゴシック" panose="020B0400000000000000" pitchFamily="50" charset="-128"/>
                <a:ea typeface="BIZ UDPゴシック" panose="020B0400000000000000" pitchFamily="50" charset="-128"/>
              </a:rPr>
              <a:t>％）</a:t>
            </a:r>
            <a:r>
              <a:rPr lang="ja-JP" altLang="en-US" sz="1400" dirty="0">
                <a:solidFill>
                  <a:schemeClr val="tx1"/>
                </a:solidFill>
                <a:latin typeface="BIZ UDPゴシック" panose="020B0400000000000000" pitchFamily="50" charset="-128"/>
                <a:ea typeface="BIZ UDPゴシック" panose="020B0400000000000000" pitchFamily="50" charset="-128"/>
              </a:rPr>
              <a:t>が見込まれている。</a:t>
            </a:r>
          </a:p>
          <a:p>
            <a:r>
              <a:rPr lang="ja-JP" altLang="en-US" sz="1400" dirty="0">
                <a:solidFill>
                  <a:schemeClr val="tx1"/>
                </a:solidFill>
                <a:latin typeface="BIZ UDPゴシック" panose="020B0400000000000000" pitchFamily="50" charset="-128"/>
                <a:ea typeface="BIZ UDPゴシック" panose="020B0400000000000000" pitchFamily="50" charset="-128"/>
              </a:rPr>
              <a:t>○この傾向が続くと、</a:t>
            </a:r>
            <a:r>
              <a:rPr lang="en-US" altLang="ja-JP" sz="1400" b="1" dirty="0">
                <a:solidFill>
                  <a:srgbClr val="FF0000"/>
                </a:solidFill>
                <a:latin typeface="BIZ UDPゴシック" panose="020B0400000000000000" pitchFamily="50" charset="-128"/>
                <a:ea typeface="BIZ UDPゴシック" panose="020B0400000000000000" pitchFamily="50" charset="-128"/>
              </a:rPr>
              <a:t>2065</a:t>
            </a:r>
            <a:r>
              <a:rPr lang="ja-JP" altLang="en-US" sz="1400" b="1" dirty="0">
                <a:solidFill>
                  <a:srgbClr val="FF0000"/>
                </a:solidFill>
                <a:latin typeface="BIZ UDPゴシック" panose="020B0400000000000000" pitchFamily="50" charset="-128"/>
                <a:ea typeface="BIZ UDPゴシック" panose="020B0400000000000000" pitchFamily="50" charset="-128"/>
              </a:rPr>
              <a:t>年には、</a:t>
            </a:r>
            <a:r>
              <a:rPr lang="en-US" altLang="ja-JP" sz="1400" b="1" dirty="0">
                <a:solidFill>
                  <a:srgbClr val="FF0000"/>
                </a:solidFill>
                <a:latin typeface="BIZ UDPゴシック" panose="020B0400000000000000" pitchFamily="50" charset="-128"/>
                <a:ea typeface="BIZ UDPゴシック" panose="020B0400000000000000" pitchFamily="50" charset="-128"/>
              </a:rPr>
              <a:t>600</a:t>
            </a:r>
            <a:r>
              <a:rPr lang="ja-JP" altLang="en-US" sz="1400" b="1" dirty="0">
                <a:solidFill>
                  <a:srgbClr val="FF0000"/>
                </a:solidFill>
                <a:latin typeface="BIZ UDPゴシック" panose="020B0400000000000000" pitchFamily="50" charset="-128"/>
                <a:ea typeface="BIZ UDPゴシック" panose="020B0400000000000000" pitchFamily="50" charset="-128"/>
              </a:rPr>
              <a:t>万人程度</a:t>
            </a:r>
            <a:r>
              <a:rPr lang="ja-JP" altLang="en-US" sz="1400" dirty="0">
                <a:solidFill>
                  <a:schemeClr val="tx1"/>
                </a:solidFill>
                <a:latin typeface="BIZ UDPゴシック" panose="020B0400000000000000" pitchFamily="50" charset="-128"/>
                <a:ea typeface="BIZ UDPゴシック" panose="020B0400000000000000" pitchFamily="50" charset="-128"/>
              </a:rPr>
              <a:t>まで減少する可能性がある。</a:t>
            </a:r>
          </a:p>
        </p:txBody>
      </p:sp>
      <p:grpSp>
        <p:nvGrpSpPr>
          <p:cNvPr id="13" name="グループ化 12"/>
          <p:cNvGrpSpPr/>
          <p:nvPr/>
        </p:nvGrpSpPr>
        <p:grpSpPr>
          <a:xfrm>
            <a:off x="77274" y="1296053"/>
            <a:ext cx="8492985" cy="4424142"/>
            <a:chOff x="858402" y="859612"/>
            <a:chExt cx="9324304" cy="4857191"/>
          </a:xfrm>
        </p:grpSpPr>
        <p:grpSp>
          <p:nvGrpSpPr>
            <p:cNvPr id="3" name="グループ化 2"/>
            <p:cNvGrpSpPr/>
            <p:nvPr/>
          </p:nvGrpSpPr>
          <p:grpSpPr>
            <a:xfrm>
              <a:off x="858402" y="859612"/>
              <a:ext cx="9324304" cy="4857191"/>
              <a:chOff x="858402" y="859612"/>
              <a:chExt cx="9324304" cy="4857191"/>
            </a:xfrm>
          </p:grpSpPr>
          <p:pic>
            <p:nvPicPr>
              <p:cNvPr id="2" name="図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58402" y="859612"/>
                <a:ext cx="9324304" cy="4816699"/>
              </a:xfrm>
              <a:prstGeom prst="rect">
                <a:avLst/>
              </a:prstGeom>
            </p:spPr>
          </p:pic>
          <p:sp>
            <p:nvSpPr>
              <p:cNvPr id="6" name="テキスト ボックス 5"/>
              <p:cNvSpPr txBox="1"/>
              <p:nvPr/>
            </p:nvSpPr>
            <p:spPr>
              <a:xfrm>
                <a:off x="1069766" y="5438033"/>
                <a:ext cx="6681915" cy="278770"/>
              </a:xfrm>
              <a:prstGeom prst="rect">
                <a:avLst/>
              </a:prstGeom>
              <a:noFill/>
              <a:ln>
                <a:noFill/>
              </a:ln>
            </p:spPr>
            <p:txBody>
              <a:bodyPr wrap="square" rtlCol="0">
                <a:spAutoFit/>
              </a:bodyPr>
              <a:lstStyle/>
              <a:p>
                <a:r>
                  <a:rPr lang="en-US" altLang="ja-JP" sz="1050" dirty="0">
                    <a:latin typeface="BIZ UDPゴシック" panose="020B0400000000000000" pitchFamily="50" charset="-128"/>
                    <a:ea typeface="BIZ UDPゴシック" panose="020B0400000000000000" pitchFamily="50" charset="-128"/>
                  </a:rPr>
                  <a:t>※</a:t>
                </a:r>
                <a:r>
                  <a:rPr lang="ja-JP" altLang="en-US" sz="1050" dirty="0">
                    <a:latin typeface="BIZ UDPゴシック" panose="020B0400000000000000" pitchFamily="50" charset="-128"/>
                    <a:ea typeface="BIZ UDPゴシック" panose="020B0400000000000000" pitchFamily="50" charset="-128"/>
                  </a:rPr>
                  <a:t>「大阪府の将来推計人口について</a:t>
                </a:r>
                <a:r>
                  <a:rPr lang="en-US" altLang="ja-JP" sz="1050" dirty="0">
                    <a:latin typeface="BIZ UDPゴシック" panose="020B0400000000000000" pitchFamily="50" charset="-128"/>
                    <a:ea typeface="BIZ UDPゴシック" panose="020B0400000000000000" pitchFamily="50" charset="-128"/>
                  </a:rPr>
                  <a:t>(2018</a:t>
                </a:r>
                <a:r>
                  <a:rPr lang="ja-JP" altLang="en-US" sz="1050" dirty="0">
                    <a:latin typeface="BIZ UDPゴシック" panose="020B0400000000000000" pitchFamily="50" charset="-128"/>
                    <a:ea typeface="BIZ UDPゴシック" panose="020B0400000000000000" pitchFamily="50" charset="-128"/>
                  </a:rPr>
                  <a:t>年</a:t>
                </a:r>
                <a:r>
                  <a:rPr lang="en-US" altLang="ja-JP" sz="1050" dirty="0">
                    <a:latin typeface="BIZ UDPゴシック" panose="020B0400000000000000" pitchFamily="50" charset="-128"/>
                    <a:ea typeface="BIZ UDPゴシック" panose="020B0400000000000000" pitchFamily="50" charset="-128"/>
                  </a:rPr>
                  <a:t>8</a:t>
                </a:r>
                <a:r>
                  <a:rPr lang="ja-JP" altLang="en-US" sz="1050" dirty="0">
                    <a:latin typeface="BIZ UDPゴシック" panose="020B0400000000000000" pitchFamily="50" charset="-128"/>
                    <a:ea typeface="BIZ UDPゴシック" panose="020B0400000000000000" pitchFamily="50" charset="-128"/>
                  </a:rPr>
                  <a:t>月　大阪府政策企画部企画室計画課</a:t>
                </a:r>
                <a:r>
                  <a:rPr lang="en-US" altLang="ja-JP" sz="1050" dirty="0">
                    <a:latin typeface="BIZ UDPゴシック" panose="020B0400000000000000" pitchFamily="50" charset="-128"/>
                    <a:ea typeface="BIZ UDPゴシック" panose="020B0400000000000000" pitchFamily="50" charset="-128"/>
                  </a:rPr>
                  <a:t>)</a:t>
                </a:r>
                <a:r>
                  <a:rPr lang="ja-JP" altLang="en-US" sz="1050" dirty="0">
                    <a:latin typeface="BIZ UDPゴシック" panose="020B0400000000000000" pitchFamily="50" charset="-128"/>
                    <a:ea typeface="BIZ UDPゴシック" panose="020B0400000000000000" pitchFamily="50" charset="-128"/>
                  </a:rPr>
                  <a:t>」より</a:t>
                </a:r>
              </a:p>
            </p:txBody>
          </p:sp>
        </p:grpSp>
        <p:sp>
          <p:nvSpPr>
            <p:cNvPr id="12" name="角丸四角形吹き出し 11"/>
            <p:cNvSpPr/>
            <p:nvPr/>
          </p:nvSpPr>
          <p:spPr>
            <a:xfrm>
              <a:off x="4444704" y="3267960"/>
              <a:ext cx="3237181" cy="837628"/>
            </a:xfrm>
            <a:prstGeom prst="wedgeRoundRectCallout">
              <a:avLst>
                <a:gd name="adj1" fmla="val 59064"/>
                <a:gd name="adj2" fmla="val -46313"/>
                <a:gd name="adj3" fmla="val 16667"/>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600" b="1" dirty="0">
                  <a:solidFill>
                    <a:schemeClr val="tx1"/>
                  </a:solidFill>
                  <a:latin typeface="BIZ UDPゴシック" panose="020B0400000000000000" pitchFamily="50" charset="-128"/>
                  <a:ea typeface="BIZ UDPゴシック" panose="020B0400000000000000" pitchFamily="50" charset="-128"/>
                </a:rPr>
                <a:t>2045</a:t>
              </a:r>
              <a:r>
                <a:rPr lang="ja-JP" altLang="en-US" sz="1600" b="1" dirty="0">
                  <a:solidFill>
                    <a:schemeClr val="tx1"/>
                  </a:solidFill>
                  <a:latin typeface="BIZ UDPゴシック" panose="020B0400000000000000" pitchFamily="50" charset="-128"/>
                  <a:ea typeface="BIZ UDPゴシック" panose="020B0400000000000000" pitchFamily="50" charset="-128"/>
                </a:rPr>
                <a:t>年は</a:t>
              </a:r>
              <a:r>
                <a:rPr lang="en-US" altLang="ja-JP" sz="1600" b="1" dirty="0">
                  <a:solidFill>
                    <a:schemeClr val="tx1"/>
                  </a:solidFill>
                  <a:latin typeface="BIZ UDPゴシック" panose="020B0400000000000000" pitchFamily="50" charset="-128"/>
                  <a:ea typeface="BIZ UDPゴシック" panose="020B0400000000000000" pitchFamily="50" charset="-128"/>
                </a:rPr>
                <a:t>2015</a:t>
              </a:r>
              <a:r>
                <a:rPr lang="ja-JP" altLang="en-US" sz="1600" b="1" dirty="0">
                  <a:solidFill>
                    <a:schemeClr val="tx1"/>
                  </a:solidFill>
                  <a:latin typeface="BIZ UDPゴシック" panose="020B0400000000000000" pitchFamily="50" charset="-128"/>
                  <a:ea typeface="BIZ UDPゴシック" panose="020B0400000000000000" pitchFamily="50" charset="-128"/>
                </a:rPr>
                <a:t>年に対して</a:t>
              </a:r>
              <a:endParaRPr lang="en-US" altLang="ja-JP" sz="1600" b="1" dirty="0">
                <a:solidFill>
                  <a:schemeClr val="tx1"/>
                </a:solidFill>
                <a:latin typeface="BIZ UDPゴシック" panose="020B0400000000000000" pitchFamily="50" charset="-128"/>
                <a:ea typeface="BIZ UDPゴシック" panose="020B0400000000000000" pitchFamily="50" charset="-128"/>
              </a:endParaRPr>
            </a:p>
            <a:p>
              <a:r>
                <a:rPr kumimoji="1" lang="ja-JP" altLang="en-US" sz="1600" b="1" dirty="0">
                  <a:solidFill>
                    <a:srgbClr val="FF0000"/>
                  </a:solidFill>
                  <a:latin typeface="BIZ UDPゴシック" panose="020B0400000000000000" pitchFamily="50" charset="-128"/>
                  <a:ea typeface="BIZ UDPゴシック" panose="020B0400000000000000" pitchFamily="50" charset="-128"/>
                </a:rPr>
                <a:t>約１５％の減少見込み</a:t>
              </a:r>
            </a:p>
          </p:txBody>
        </p:sp>
      </p:grpSp>
      <p:sp>
        <p:nvSpPr>
          <p:cNvPr id="4" name="テキスト ボックス 3"/>
          <p:cNvSpPr txBox="1"/>
          <p:nvPr/>
        </p:nvSpPr>
        <p:spPr>
          <a:xfrm>
            <a:off x="269794" y="700519"/>
            <a:ext cx="1889281" cy="369332"/>
          </a:xfrm>
          <a:prstGeom prst="rect">
            <a:avLst/>
          </a:prstGeom>
          <a:noFill/>
          <a:ln>
            <a:solidFill>
              <a:schemeClr val="tx1"/>
            </a:solidFill>
          </a:ln>
        </p:spPr>
        <p:txBody>
          <a:bodyPr wrap="square" rtlCol="0">
            <a:spAutoFit/>
          </a:bodyPr>
          <a:lstStyle/>
          <a:p>
            <a:pPr algn="ctr"/>
            <a:r>
              <a:rPr lang="ja-JP" altLang="en-US" b="1" dirty="0">
                <a:latin typeface="BIZ UDPゴシック" panose="020B0400000000000000" pitchFamily="50" charset="-128"/>
                <a:ea typeface="BIZ UDPゴシック" panose="020B0400000000000000" pitchFamily="50" charset="-128"/>
              </a:rPr>
              <a:t>大阪府の人口</a:t>
            </a:r>
          </a:p>
        </p:txBody>
      </p:sp>
      <p:sp>
        <p:nvSpPr>
          <p:cNvPr id="18" name="右矢印 17"/>
          <p:cNvSpPr/>
          <p:nvPr/>
        </p:nvSpPr>
        <p:spPr>
          <a:xfrm rot="1880500">
            <a:off x="5030271" y="2065698"/>
            <a:ext cx="2524259" cy="618186"/>
          </a:xfrm>
          <a:prstGeom prst="rightArrow">
            <a:avLst/>
          </a:prstGeom>
          <a:solidFill>
            <a:schemeClr val="tx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latin typeface="BIZ UDPゴシック" panose="020B0400000000000000" pitchFamily="50" charset="-128"/>
                <a:ea typeface="BIZ UDPゴシック" panose="020B0400000000000000" pitchFamily="50" charset="-128"/>
              </a:rPr>
              <a:t>減少</a:t>
            </a:r>
          </a:p>
        </p:txBody>
      </p:sp>
      <p:sp>
        <p:nvSpPr>
          <p:cNvPr id="20" name="角丸四角形吹き出し 11">
            <a:extLst>
              <a:ext uri="{FF2B5EF4-FFF2-40B4-BE49-F238E27FC236}">
                <a16:creationId xmlns:a16="http://schemas.microsoft.com/office/drawing/2014/main" id="{7B7D9A0B-3582-427A-A3FE-5D12154B6471}"/>
              </a:ext>
            </a:extLst>
          </p:cNvPr>
          <p:cNvSpPr/>
          <p:nvPr/>
        </p:nvSpPr>
        <p:spPr>
          <a:xfrm>
            <a:off x="9224810" y="3570391"/>
            <a:ext cx="2612010" cy="1387091"/>
          </a:xfrm>
          <a:prstGeom prst="wedgeRoundRectCallout">
            <a:avLst>
              <a:gd name="adj1" fmla="val 13723"/>
              <a:gd name="adj2" fmla="val -83365"/>
              <a:gd name="adj3" fmla="val 16667"/>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b="1" dirty="0">
                <a:solidFill>
                  <a:schemeClr val="tx1"/>
                </a:solidFill>
                <a:latin typeface="BIZ UDPゴシック" panose="020B0400000000000000" pitchFamily="50" charset="-128"/>
                <a:ea typeface="BIZ UDPゴシック" panose="020B0400000000000000" pitchFamily="50" charset="-128"/>
              </a:rPr>
              <a:t>これまでも、</a:t>
            </a:r>
            <a:endParaRPr kumimoji="1" lang="en-US" altLang="ja-JP" sz="1600" b="1" dirty="0">
              <a:solidFill>
                <a:schemeClr val="tx1"/>
              </a:solidFill>
              <a:latin typeface="BIZ UDPゴシック" panose="020B0400000000000000" pitchFamily="50" charset="-128"/>
              <a:ea typeface="BIZ UDPゴシック" panose="020B0400000000000000" pitchFamily="50" charset="-128"/>
            </a:endParaRPr>
          </a:p>
          <a:p>
            <a:r>
              <a:rPr kumimoji="1" lang="ja-JP" altLang="en-US" sz="1600" b="1" dirty="0">
                <a:solidFill>
                  <a:schemeClr val="tx1"/>
                </a:solidFill>
                <a:latin typeface="BIZ UDPゴシック" panose="020B0400000000000000" pitchFamily="50" charset="-128"/>
                <a:ea typeface="BIZ UDPゴシック" panose="020B0400000000000000" pitchFamily="50" charset="-128"/>
              </a:rPr>
              <a:t>流総計画の見直しに伴い、</a:t>
            </a:r>
            <a:endParaRPr kumimoji="1" lang="en-US" altLang="ja-JP" sz="1600" b="1" dirty="0">
              <a:solidFill>
                <a:schemeClr val="tx1"/>
              </a:solidFill>
              <a:latin typeface="BIZ UDPゴシック" panose="020B0400000000000000" pitchFamily="50" charset="-128"/>
              <a:ea typeface="BIZ UDPゴシック" panose="020B0400000000000000" pitchFamily="50" charset="-128"/>
            </a:endParaRPr>
          </a:p>
          <a:p>
            <a:r>
              <a:rPr kumimoji="1" lang="ja-JP" altLang="en-US" sz="1600" b="1" dirty="0">
                <a:solidFill>
                  <a:schemeClr val="tx1"/>
                </a:solidFill>
                <a:latin typeface="BIZ UDPゴシック" panose="020B0400000000000000" pitchFamily="50" charset="-128"/>
                <a:ea typeface="BIZ UDPゴシック" panose="020B0400000000000000" pitchFamily="50" charset="-128"/>
              </a:rPr>
              <a:t>将来計画人口は減少。</a:t>
            </a:r>
            <a:endParaRPr kumimoji="1" lang="en-US" altLang="ja-JP" sz="1600" b="1" dirty="0">
              <a:solidFill>
                <a:schemeClr val="tx1"/>
              </a:solidFill>
              <a:latin typeface="BIZ UDPゴシック" panose="020B0400000000000000" pitchFamily="50" charset="-128"/>
              <a:ea typeface="BIZ UDPゴシック" panose="020B0400000000000000" pitchFamily="50" charset="-128"/>
            </a:endParaRPr>
          </a:p>
          <a:p>
            <a:r>
              <a:rPr lang="ja-JP" altLang="en-US" sz="1600" b="1" dirty="0">
                <a:solidFill>
                  <a:schemeClr val="tx1"/>
                </a:solidFill>
                <a:latin typeface="BIZ UDPゴシック" panose="020B0400000000000000" pitchFamily="50" charset="-128"/>
                <a:ea typeface="BIZ UDPゴシック" panose="020B0400000000000000" pitchFamily="50" charset="-128"/>
              </a:rPr>
              <a:t>次期計画では</a:t>
            </a:r>
            <a:r>
              <a:rPr lang="en-US" altLang="ja-JP" sz="1600" b="1" dirty="0">
                <a:solidFill>
                  <a:schemeClr val="tx1"/>
                </a:solidFill>
                <a:latin typeface="BIZ UDPゴシック" panose="020B0400000000000000" pitchFamily="50" charset="-128"/>
                <a:ea typeface="BIZ UDPゴシック" panose="020B0400000000000000" pitchFamily="50" charset="-128"/>
              </a:rPr>
              <a:t>746</a:t>
            </a:r>
            <a:r>
              <a:rPr lang="ja-JP" altLang="en-US" sz="1600" b="1" dirty="0">
                <a:solidFill>
                  <a:schemeClr val="tx1"/>
                </a:solidFill>
                <a:latin typeface="BIZ UDPゴシック" panose="020B0400000000000000" pitchFamily="50" charset="-128"/>
                <a:ea typeface="BIZ UDPゴシック" panose="020B0400000000000000" pitchFamily="50" charset="-128"/>
              </a:rPr>
              <a:t>万人まで減少見込み。</a:t>
            </a:r>
            <a:endParaRPr kumimoji="1" lang="ja-JP" altLang="en-US" sz="1600" b="1" dirty="0">
              <a:solidFill>
                <a:schemeClr val="tx1"/>
              </a:solidFill>
              <a:latin typeface="BIZ UDPゴシック" panose="020B0400000000000000" pitchFamily="50" charset="-128"/>
              <a:ea typeface="BIZ UDPゴシック" panose="020B0400000000000000" pitchFamily="50" charset="-128"/>
            </a:endParaRPr>
          </a:p>
        </p:txBody>
      </p:sp>
      <p:sp>
        <p:nvSpPr>
          <p:cNvPr id="9" name="スライド番号プレースホルダー 8"/>
          <p:cNvSpPr>
            <a:spLocks noGrp="1"/>
          </p:cNvSpPr>
          <p:nvPr>
            <p:ph type="sldNum" sz="quarter" idx="12"/>
          </p:nvPr>
        </p:nvSpPr>
        <p:spPr>
          <a:xfrm>
            <a:off x="9362940" y="6440720"/>
            <a:ext cx="2743200" cy="365125"/>
          </a:xfrm>
        </p:spPr>
        <p:txBody>
          <a:bodyPr/>
          <a:lstStyle/>
          <a:p>
            <a:fld id="{94089147-A7D9-4D80-A43D-10710C249AE5}" type="slidenum">
              <a:rPr kumimoji="1" lang="ja-JP" altLang="en-US" smtClean="0"/>
              <a:t>11</a:t>
            </a:fld>
            <a:endParaRPr kumimoji="1" lang="ja-JP" altLang="en-US" dirty="0"/>
          </a:p>
        </p:txBody>
      </p:sp>
      <p:grpSp>
        <p:nvGrpSpPr>
          <p:cNvPr id="16" name="グループ化 15"/>
          <p:cNvGrpSpPr/>
          <p:nvPr/>
        </p:nvGrpSpPr>
        <p:grpSpPr>
          <a:xfrm>
            <a:off x="7462622" y="85955"/>
            <a:ext cx="4697143" cy="3127189"/>
            <a:chOff x="7462622" y="85955"/>
            <a:chExt cx="4697143" cy="3127189"/>
          </a:xfrm>
        </p:grpSpPr>
        <p:pic>
          <p:nvPicPr>
            <p:cNvPr id="14" name="図 1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62622" y="347565"/>
              <a:ext cx="4697143" cy="2603969"/>
            </a:xfrm>
            <a:prstGeom prst="rect">
              <a:avLst/>
            </a:prstGeom>
          </p:spPr>
        </p:pic>
        <p:sp>
          <p:nvSpPr>
            <p:cNvPr id="21" name="テキスト ボックス 20">
              <a:extLst>
                <a:ext uri="{FF2B5EF4-FFF2-40B4-BE49-F238E27FC236}">
                  <a16:creationId xmlns:a16="http://schemas.microsoft.com/office/drawing/2014/main" id="{91B90B78-67B7-42CC-A240-3BFA2247BD15}"/>
                </a:ext>
              </a:extLst>
            </p:cNvPr>
            <p:cNvSpPr txBox="1"/>
            <p:nvPr/>
          </p:nvSpPr>
          <p:spPr>
            <a:xfrm>
              <a:off x="8854614" y="85955"/>
              <a:ext cx="2656068" cy="321292"/>
            </a:xfrm>
            <a:prstGeom prst="rect">
              <a:avLst/>
            </a:prstGeom>
            <a:noFill/>
            <a:ln>
              <a:noFill/>
            </a:ln>
          </p:spPr>
          <p:txBody>
            <a:bodyPr wrap="square" rtlCol="0">
              <a:spAutoFit/>
            </a:bodyPr>
            <a:lstStyle/>
            <a:p>
              <a:r>
                <a:rPr lang="ja-JP" altLang="en-US" sz="1400" dirty="0">
                  <a:latin typeface="BIZ UDPゴシック" panose="020B0400000000000000" pitchFamily="50" charset="-128"/>
                  <a:ea typeface="BIZ UDPゴシック" panose="020B0400000000000000" pitchFamily="50" charset="-128"/>
                </a:rPr>
                <a:t>流総計画の計画人口の推移</a:t>
              </a:r>
            </a:p>
          </p:txBody>
        </p:sp>
        <p:sp>
          <p:nvSpPr>
            <p:cNvPr id="15" name="テキスト ボックス 14">
              <a:extLst>
                <a:ext uri="{FF2B5EF4-FFF2-40B4-BE49-F238E27FC236}">
                  <a16:creationId xmlns:a16="http://schemas.microsoft.com/office/drawing/2014/main" id="{91B90B78-67B7-42CC-A240-3BFA2247BD15}"/>
                </a:ext>
              </a:extLst>
            </p:cNvPr>
            <p:cNvSpPr txBox="1"/>
            <p:nvPr/>
          </p:nvSpPr>
          <p:spPr>
            <a:xfrm>
              <a:off x="8034906" y="2951534"/>
              <a:ext cx="2656068" cy="261610"/>
            </a:xfrm>
            <a:prstGeom prst="rect">
              <a:avLst/>
            </a:prstGeom>
            <a:noFill/>
            <a:ln>
              <a:noFill/>
            </a:ln>
          </p:spPr>
          <p:txBody>
            <a:bodyPr wrap="square" rtlCol="0">
              <a:spAutoFit/>
            </a:bodyPr>
            <a:lstStyle/>
            <a:p>
              <a:r>
                <a:rPr lang="en-US" altLang="ja-JP" sz="1100" dirty="0">
                  <a:latin typeface="BIZ UDPゴシック" panose="020B0400000000000000" pitchFamily="50" charset="-128"/>
                  <a:ea typeface="BIZ UDPゴシック" panose="020B0400000000000000" pitchFamily="50" charset="-128"/>
                </a:rPr>
                <a:t>※</a:t>
              </a:r>
              <a:r>
                <a:rPr lang="ja-JP" altLang="en-US" sz="1100" dirty="0">
                  <a:latin typeface="BIZ UDPゴシック" panose="020B0400000000000000" pitchFamily="50" charset="-128"/>
                  <a:ea typeface="BIZ UDPゴシック" panose="020B0400000000000000" pitchFamily="50" charset="-128"/>
                </a:rPr>
                <a:t>グラフは大阪府のみ</a:t>
              </a:r>
            </a:p>
          </p:txBody>
        </p:sp>
      </p:grpSp>
    </p:spTree>
    <p:extLst>
      <p:ext uri="{BB962C8B-B14F-4D97-AF65-F5344CB8AC3E}">
        <p14:creationId xmlns:p14="http://schemas.microsoft.com/office/powerpoint/2010/main" val="2385089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0" y="0"/>
            <a:ext cx="6598024" cy="461665"/>
          </a:xfrm>
          <a:prstGeom prst="rect">
            <a:avLst/>
          </a:prstGeom>
          <a:noFill/>
        </p:spPr>
        <p:txBody>
          <a:bodyPr wrap="square" rtlCol="0">
            <a:spAutoFit/>
          </a:bodyPr>
          <a:lstStyle/>
          <a:p>
            <a:r>
              <a:rPr lang="ja-JP" altLang="en-US" sz="2400" b="1" dirty="0">
                <a:latin typeface="BIZ UDPゴシック" panose="020B0400000000000000" pitchFamily="50" charset="-128"/>
                <a:ea typeface="BIZ UDPゴシック" panose="020B0400000000000000" pitchFamily="50" charset="-128"/>
              </a:rPr>
              <a:t>次期大阪湾流域別下水道整備総合計画について</a:t>
            </a:r>
          </a:p>
        </p:txBody>
      </p:sp>
      <p:sp>
        <p:nvSpPr>
          <p:cNvPr id="3" name="テキスト ボックス 2"/>
          <p:cNvSpPr txBox="1"/>
          <p:nvPr/>
        </p:nvSpPr>
        <p:spPr>
          <a:xfrm>
            <a:off x="144449" y="488718"/>
            <a:ext cx="1823369" cy="369332"/>
          </a:xfrm>
          <a:prstGeom prst="rect">
            <a:avLst/>
          </a:prstGeom>
          <a:noFill/>
          <a:ln>
            <a:solidFill>
              <a:schemeClr val="tx1"/>
            </a:solidFill>
          </a:ln>
        </p:spPr>
        <p:txBody>
          <a:bodyPr wrap="square" rtlCol="0">
            <a:spAutoFit/>
          </a:bodyPr>
          <a:lstStyle/>
          <a:p>
            <a:pPr algn="ctr"/>
            <a:r>
              <a:rPr lang="ja-JP" altLang="en-US" b="1" dirty="0">
                <a:latin typeface="BIZ UDPゴシック" panose="020B0400000000000000" pitchFamily="50" charset="-128"/>
                <a:ea typeface="BIZ UDPゴシック" panose="020B0400000000000000" pitchFamily="50" charset="-128"/>
              </a:rPr>
              <a:t>生活系原単位</a:t>
            </a:r>
          </a:p>
        </p:txBody>
      </p:sp>
      <p:sp>
        <p:nvSpPr>
          <p:cNvPr id="24" name="角丸四角形 23"/>
          <p:cNvSpPr/>
          <p:nvPr/>
        </p:nvSpPr>
        <p:spPr>
          <a:xfrm>
            <a:off x="274372" y="5887848"/>
            <a:ext cx="11213584" cy="879999"/>
          </a:xfrm>
          <a:prstGeom prst="roundRect">
            <a:avLst>
              <a:gd name="adj" fmla="val 22429"/>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a:solidFill>
                  <a:schemeClr val="tx1"/>
                </a:solidFill>
                <a:latin typeface="BIZ UDPゴシック" panose="020B0400000000000000" pitchFamily="50" charset="-128"/>
                <a:ea typeface="BIZ UDPゴシック" panose="020B0400000000000000" pitchFamily="50" charset="-128"/>
              </a:rPr>
              <a:t>○大阪広域水道企業団の水需要予測（令和元年</a:t>
            </a:r>
            <a:r>
              <a:rPr lang="en-US" altLang="ja-JP" sz="1400" dirty="0">
                <a:solidFill>
                  <a:schemeClr val="tx1"/>
                </a:solidFill>
                <a:latin typeface="BIZ UDPゴシック" panose="020B0400000000000000" pitchFamily="50" charset="-128"/>
                <a:ea typeface="BIZ UDPゴシック" panose="020B0400000000000000" pitchFamily="50" charset="-128"/>
              </a:rPr>
              <a:t>7</a:t>
            </a:r>
            <a:r>
              <a:rPr lang="ja-JP" altLang="en-US" sz="1400" dirty="0">
                <a:solidFill>
                  <a:schemeClr val="tx1"/>
                </a:solidFill>
                <a:latin typeface="BIZ UDPゴシック" panose="020B0400000000000000" pitchFamily="50" charset="-128"/>
                <a:ea typeface="BIZ UDPゴシック" panose="020B0400000000000000" pitchFamily="50" charset="-128"/>
              </a:rPr>
              <a:t>月）によると、節水機器（節水型トイレや節水シャワー等）の普及や節水行動（風呂水の再利用等）により、</a:t>
            </a:r>
            <a:r>
              <a:rPr lang="ja-JP" altLang="en-US" sz="1400" b="1" dirty="0">
                <a:solidFill>
                  <a:srgbClr val="FF0000"/>
                </a:solidFill>
                <a:latin typeface="BIZ UDPゴシック" panose="020B0400000000000000" pitchFamily="50" charset="-128"/>
                <a:ea typeface="BIZ UDPゴシック" panose="020B0400000000000000" pitchFamily="50" charset="-128"/>
              </a:rPr>
              <a:t>生活系原単位は将来的に</a:t>
            </a:r>
            <a:r>
              <a:rPr lang="en-US" altLang="ja-JP" sz="1400" b="1" dirty="0">
                <a:solidFill>
                  <a:srgbClr val="FF0000"/>
                </a:solidFill>
                <a:latin typeface="BIZ UDPゴシック" panose="020B0400000000000000" pitchFamily="50" charset="-128"/>
                <a:ea typeface="BIZ UDPゴシック" panose="020B0400000000000000" pitchFamily="50" charset="-128"/>
              </a:rPr>
              <a:t>201L/</a:t>
            </a:r>
            <a:r>
              <a:rPr lang="ja-JP" altLang="en-US" sz="1400" b="1" dirty="0">
                <a:solidFill>
                  <a:srgbClr val="FF0000"/>
                </a:solidFill>
                <a:latin typeface="BIZ UDPゴシック" panose="020B0400000000000000" pitchFamily="50" charset="-128"/>
                <a:ea typeface="BIZ UDPゴシック" panose="020B0400000000000000" pitchFamily="50" charset="-128"/>
              </a:rPr>
              <a:t>人・日まで減少する</a:t>
            </a:r>
            <a:r>
              <a:rPr lang="ja-JP" altLang="en-US" sz="1400" dirty="0">
                <a:solidFill>
                  <a:schemeClr val="tx1"/>
                </a:solidFill>
                <a:latin typeface="BIZ UDPゴシック" panose="020B0400000000000000" pitchFamily="50" charset="-128"/>
                <a:ea typeface="BIZ UDPゴシック" panose="020B0400000000000000" pitchFamily="50" charset="-128"/>
              </a:rPr>
              <a:t>見込み。</a:t>
            </a:r>
            <a:endParaRPr lang="en-US" altLang="ja-JP" sz="1400" dirty="0">
              <a:solidFill>
                <a:schemeClr val="tx1"/>
              </a:solidFill>
              <a:latin typeface="BIZ UDPゴシック" panose="020B0400000000000000" pitchFamily="50" charset="-128"/>
              <a:ea typeface="BIZ UDPゴシック" panose="020B0400000000000000" pitchFamily="50" charset="-128"/>
            </a:endParaRPr>
          </a:p>
          <a:p>
            <a:r>
              <a:rPr lang="ja-JP" altLang="en-US" sz="1400" dirty="0">
                <a:solidFill>
                  <a:schemeClr val="tx1"/>
                </a:solidFill>
                <a:latin typeface="BIZ UDPゴシック" panose="020B0400000000000000" pitchFamily="50" charset="-128"/>
                <a:ea typeface="BIZ UDPゴシック" panose="020B0400000000000000" pitchFamily="50" charset="-128"/>
              </a:rPr>
              <a:t>〇時系列傾向分析の結果、</a:t>
            </a:r>
            <a:r>
              <a:rPr lang="en-US" altLang="ja-JP" sz="1400" b="1" dirty="0">
                <a:solidFill>
                  <a:srgbClr val="FF0000"/>
                </a:solidFill>
                <a:latin typeface="BIZ UDPゴシック" panose="020B0400000000000000" pitchFamily="50" charset="-128"/>
                <a:ea typeface="BIZ UDPゴシック" panose="020B0400000000000000" pitchFamily="50" charset="-128"/>
              </a:rPr>
              <a:t>R30</a:t>
            </a:r>
            <a:r>
              <a:rPr lang="ja-JP" altLang="en-US" sz="1400" b="1" dirty="0">
                <a:solidFill>
                  <a:srgbClr val="FF0000"/>
                </a:solidFill>
                <a:latin typeface="BIZ UDPゴシック" panose="020B0400000000000000" pitchFamily="50" charset="-128"/>
                <a:ea typeface="BIZ UDPゴシック" panose="020B0400000000000000" pitchFamily="50" charset="-128"/>
              </a:rPr>
              <a:t>年度には、</a:t>
            </a:r>
            <a:r>
              <a:rPr lang="en-US" altLang="ja-JP" sz="1400" b="1" dirty="0">
                <a:solidFill>
                  <a:srgbClr val="FF0000"/>
                </a:solidFill>
                <a:latin typeface="BIZ UDPゴシック" panose="020B0400000000000000" pitchFamily="50" charset="-128"/>
                <a:ea typeface="BIZ UDPゴシック" panose="020B0400000000000000" pitchFamily="50" charset="-128"/>
              </a:rPr>
              <a:t>225L/</a:t>
            </a:r>
            <a:r>
              <a:rPr lang="ja-JP" altLang="en-US" sz="1400" b="1" dirty="0">
                <a:solidFill>
                  <a:srgbClr val="FF0000"/>
                </a:solidFill>
                <a:latin typeface="BIZ UDPゴシック" panose="020B0400000000000000" pitchFamily="50" charset="-128"/>
                <a:ea typeface="BIZ UDPゴシック" panose="020B0400000000000000" pitchFamily="50" charset="-128"/>
              </a:rPr>
              <a:t>人・日</a:t>
            </a:r>
            <a:r>
              <a:rPr lang="ja-JP" altLang="en-US" sz="1400" dirty="0">
                <a:solidFill>
                  <a:schemeClr val="tx1"/>
                </a:solidFill>
                <a:latin typeface="BIZ UDPゴシック" panose="020B0400000000000000" pitchFamily="50" charset="-128"/>
                <a:ea typeface="BIZ UDPゴシック" panose="020B0400000000000000" pitchFamily="50" charset="-128"/>
              </a:rPr>
              <a:t>まで減少する見込み。</a:t>
            </a:r>
            <a:endParaRPr lang="en-US" altLang="ja-JP" sz="1400" dirty="0">
              <a:solidFill>
                <a:schemeClr val="tx1"/>
              </a:solidFill>
              <a:latin typeface="BIZ UDPゴシック" panose="020B0400000000000000" pitchFamily="50" charset="-128"/>
              <a:ea typeface="BIZ UDPゴシック" panose="020B0400000000000000" pitchFamily="50" charset="-128"/>
            </a:endParaRPr>
          </a:p>
        </p:txBody>
      </p:sp>
      <p:sp>
        <p:nvSpPr>
          <p:cNvPr id="18" name="角丸四角形吹き出し 11">
            <a:extLst>
              <a:ext uri="{FF2B5EF4-FFF2-40B4-BE49-F238E27FC236}">
                <a16:creationId xmlns:a16="http://schemas.microsoft.com/office/drawing/2014/main" id="{1E78DCBF-2AB4-4E85-B9A6-FF317243E78B}"/>
              </a:ext>
            </a:extLst>
          </p:cNvPr>
          <p:cNvSpPr/>
          <p:nvPr/>
        </p:nvSpPr>
        <p:spPr>
          <a:xfrm>
            <a:off x="8975012" y="3771999"/>
            <a:ext cx="2809158" cy="1387091"/>
          </a:xfrm>
          <a:prstGeom prst="wedgeRoundRectCallout">
            <a:avLst>
              <a:gd name="adj1" fmla="val 13723"/>
              <a:gd name="adj2" fmla="val -83365"/>
              <a:gd name="adj3" fmla="val 16667"/>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b="1" dirty="0">
                <a:solidFill>
                  <a:schemeClr val="tx1"/>
                </a:solidFill>
                <a:latin typeface="BIZ UDPゴシック" panose="020B0400000000000000" pitchFamily="50" charset="-128"/>
                <a:ea typeface="BIZ UDPゴシック" panose="020B0400000000000000" pitchFamily="50" charset="-128"/>
              </a:rPr>
              <a:t>これまでも、</a:t>
            </a:r>
            <a:endParaRPr kumimoji="1" lang="en-US" altLang="ja-JP" sz="1600" b="1" dirty="0">
              <a:solidFill>
                <a:schemeClr val="tx1"/>
              </a:solidFill>
              <a:latin typeface="BIZ UDPゴシック" panose="020B0400000000000000" pitchFamily="50" charset="-128"/>
              <a:ea typeface="BIZ UDPゴシック" panose="020B0400000000000000" pitchFamily="50" charset="-128"/>
            </a:endParaRPr>
          </a:p>
          <a:p>
            <a:r>
              <a:rPr kumimoji="1" lang="ja-JP" altLang="en-US" sz="1600" b="1" dirty="0">
                <a:solidFill>
                  <a:schemeClr val="tx1"/>
                </a:solidFill>
                <a:latin typeface="BIZ UDPゴシック" panose="020B0400000000000000" pitchFamily="50" charset="-128"/>
                <a:ea typeface="BIZ UDPゴシック" panose="020B0400000000000000" pitchFamily="50" charset="-128"/>
              </a:rPr>
              <a:t>流総計画の見直しに伴い、</a:t>
            </a:r>
            <a:endParaRPr kumimoji="1" lang="en-US" altLang="ja-JP" sz="1600" b="1" dirty="0">
              <a:solidFill>
                <a:schemeClr val="tx1"/>
              </a:solidFill>
              <a:latin typeface="BIZ UDPゴシック" panose="020B0400000000000000" pitchFamily="50" charset="-128"/>
              <a:ea typeface="BIZ UDPゴシック" panose="020B0400000000000000" pitchFamily="50" charset="-128"/>
            </a:endParaRPr>
          </a:p>
          <a:p>
            <a:r>
              <a:rPr kumimoji="1" lang="ja-JP" altLang="en-US" sz="1600" b="1" dirty="0">
                <a:solidFill>
                  <a:schemeClr val="tx1"/>
                </a:solidFill>
                <a:latin typeface="BIZ UDPゴシック" panose="020B0400000000000000" pitchFamily="50" charset="-128"/>
                <a:ea typeface="BIZ UDPゴシック" panose="020B0400000000000000" pitchFamily="50" charset="-128"/>
              </a:rPr>
              <a:t>生活系原単位は減少。</a:t>
            </a:r>
            <a:endParaRPr kumimoji="1" lang="en-US" altLang="ja-JP" sz="1600" b="1" dirty="0">
              <a:solidFill>
                <a:schemeClr val="tx1"/>
              </a:solidFill>
              <a:latin typeface="BIZ UDPゴシック" panose="020B0400000000000000" pitchFamily="50" charset="-128"/>
              <a:ea typeface="BIZ UDPゴシック" panose="020B0400000000000000" pitchFamily="50" charset="-128"/>
            </a:endParaRPr>
          </a:p>
          <a:p>
            <a:r>
              <a:rPr lang="ja-JP" altLang="en-US" sz="1600" b="1" dirty="0">
                <a:solidFill>
                  <a:schemeClr val="tx1"/>
                </a:solidFill>
                <a:latin typeface="BIZ UDPゴシック" panose="020B0400000000000000" pitchFamily="50" charset="-128"/>
                <a:ea typeface="BIZ UDPゴシック" panose="020B0400000000000000" pitchFamily="50" charset="-128"/>
              </a:rPr>
              <a:t>次期計画では</a:t>
            </a:r>
            <a:r>
              <a:rPr lang="en-US" altLang="ja-JP" sz="1600" b="1" dirty="0">
                <a:solidFill>
                  <a:schemeClr val="tx1"/>
                </a:solidFill>
                <a:latin typeface="BIZ UDPゴシック" panose="020B0400000000000000" pitchFamily="50" charset="-128"/>
                <a:ea typeface="BIZ UDPゴシック" panose="020B0400000000000000" pitchFamily="50" charset="-128"/>
              </a:rPr>
              <a:t>225L/</a:t>
            </a:r>
            <a:r>
              <a:rPr lang="ja-JP" altLang="en-US" sz="1600" b="1" dirty="0">
                <a:solidFill>
                  <a:schemeClr val="tx1"/>
                </a:solidFill>
                <a:latin typeface="BIZ UDPゴシック" panose="020B0400000000000000" pitchFamily="50" charset="-128"/>
                <a:ea typeface="BIZ UDPゴシック" panose="020B0400000000000000" pitchFamily="50" charset="-128"/>
              </a:rPr>
              <a:t>人</a:t>
            </a:r>
            <a:r>
              <a:rPr lang="en-US" altLang="ja-JP" sz="1600" b="1" dirty="0">
                <a:solidFill>
                  <a:schemeClr val="tx1"/>
                </a:solidFill>
                <a:latin typeface="BIZ UDPゴシック" panose="020B0400000000000000" pitchFamily="50" charset="-128"/>
                <a:ea typeface="BIZ UDPゴシック" panose="020B0400000000000000" pitchFamily="50" charset="-128"/>
              </a:rPr>
              <a:t>/</a:t>
            </a:r>
            <a:r>
              <a:rPr lang="ja-JP" altLang="en-US" sz="1600" b="1" dirty="0">
                <a:solidFill>
                  <a:schemeClr val="tx1"/>
                </a:solidFill>
                <a:latin typeface="BIZ UDPゴシック" panose="020B0400000000000000" pitchFamily="50" charset="-128"/>
                <a:ea typeface="BIZ UDPゴシック" panose="020B0400000000000000" pitchFamily="50" charset="-128"/>
              </a:rPr>
              <a:t>日まで減少見込み。</a:t>
            </a:r>
            <a:endParaRPr kumimoji="1" lang="ja-JP" altLang="en-US" sz="1600" b="1" dirty="0">
              <a:solidFill>
                <a:schemeClr val="tx1"/>
              </a:solidFill>
              <a:latin typeface="BIZ UDPゴシック" panose="020B0400000000000000" pitchFamily="50" charset="-128"/>
              <a:ea typeface="BIZ UDPゴシック" panose="020B0400000000000000" pitchFamily="50" charset="-128"/>
            </a:endParaRPr>
          </a:p>
        </p:txBody>
      </p:sp>
      <p:grpSp>
        <p:nvGrpSpPr>
          <p:cNvPr id="7" name="グループ化 6">
            <a:extLst>
              <a:ext uri="{FF2B5EF4-FFF2-40B4-BE49-F238E27FC236}">
                <a16:creationId xmlns:a16="http://schemas.microsoft.com/office/drawing/2014/main" id="{EA1C0333-B609-40A9-9455-782DEBB1CE48}"/>
              </a:ext>
            </a:extLst>
          </p:cNvPr>
          <p:cNvGrpSpPr/>
          <p:nvPr/>
        </p:nvGrpSpPr>
        <p:grpSpPr>
          <a:xfrm>
            <a:off x="0" y="940663"/>
            <a:ext cx="8231813" cy="4781958"/>
            <a:chOff x="0" y="940663"/>
            <a:chExt cx="8231813" cy="4781958"/>
          </a:xfrm>
        </p:grpSpPr>
        <p:grpSp>
          <p:nvGrpSpPr>
            <p:cNvPr id="6" name="グループ化 5">
              <a:extLst>
                <a:ext uri="{FF2B5EF4-FFF2-40B4-BE49-F238E27FC236}">
                  <a16:creationId xmlns:a16="http://schemas.microsoft.com/office/drawing/2014/main" id="{4306FA24-A414-4413-879C-9B9CEAB787C1}"/>
                </a:ext>
              </a:extLst>
            </p:cNvPr>
            <p:cNvGrpSpPr/>
            <p:nvPr/>
          </p:nvGrpSpPr>
          <p:grpSpPr>
            <a:xfrm>
              <a:off x="0" y="940663"/>
              <a:ext cx="8231813" cy="4781958"/>
              <a:chOff x="0" y="940663"/>
              <a:chExt cx="8231813" cy="4781958"/>
            </a:xfrm>
          </p:grpSpPr>
          <p:grpSp>
            <p:nvGrpSpPr>
              <p:cNvPr id="21" name="グループ化 20"/>
              <p:cNvGrpSpPr/>
              <p:nvPr/>
            </p:nvGrpSpPr>
            <p:grpSpPr>
              <a:xfrm>
                <a:off x="0" y="940663"/>
                <a:ext cx="8231813" cy="4781958"/>
                <a:chOff x="52545" y="1179698"/>
                <a:chExt cx="8231813" cy="4781958"/>
              </a:xfrm>
            </p:grpSpPr>
            <p:pic>
              <p:nvPicPr>
                <p:cNvPr id="8" name="図 7">
                  <a:extLst>
                    <a:ext uri="{FF2B5EF4-FFF2-40B4-BE49-F238E27FC236}">
                      <a16:creationId xmlns:a16="http://schemas.microsoft.com/office/drawing/2014/main" id="{D8FFC5B8-ED95-4472-9092-8402F222FFDF}"/>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l="4813" t="2156" r="27946" b="18670"/>
                <a:stretch/>
              </p:blipFill>
              <p:spPr>
                <a:xfrm>
                  <a:off x="52545" y="1179698"/>
                  <a:ext cx="8231813" cy="4781958"/>
                </a:xfrm>
                <a:prstGeom prst="rect">
                  <a:avLst/>
                </a:prstGeom>
              </p:spPr>
            </p:pic>
            <p:cxnSp>
              <p:nvCxnSpPr>
                <p:cNvPr id="9" name="直線コネクタ 8">
                  <a:extLst>
                    <a:ext uri="{FF2B5EF4-FFF2-40B4-BE49-F238E27FC236}">
                      <a16:creationId xmlns:a16="http://schemas.microsoft.com/office/drawing/2014/main" id="{28C36DA7-04D0-4018-8DE8-C27A1B09B884}"/>
                    </a:ext>
                  </a:extLst>
                </p:cNvPr>
                <p:cNvCxnSpPr/>
                <p:nvPr/>
              </p:nvCxnSpPr>
              <p:spPr>
                <a:xfrm>
                  <a:off x="1108679" y="4394403"/>
                  <a:ext cx="6876222" cy="9035"/>
                </a:xfrm>
                <a:prstGeom prst="line">
                  <a:avLst/>
                </a:prstGeom>
                <a:ln w="28575">
                  <a:solidFill>
                    <a:srgbClr val="0000FF"/>
                  </a:solidFill>
                  <a:prstDash val="solid"/>
                </a:ln>
              </p:spPr>
              <p:style>
                <a:lnRef idx="1">
                  <a:schemeClr val="accent1"/>
                </a:lnRef>
                <a:fillRef idx="0">
                  <a:schemeClr val="accent1"/>
                </a:fillRef>
                <a:effectRef idx="0">
                  <a:schemeClr val="accent1"/>
                </a:effectRef>
                <a:fontRef idx="minor">
                  <a:schemeClr val="tx1"/>
                </a:fontRef>
              </p:style>
            </p:cxnSp>
            <p:cxnSp>
              <p:nvCxnSpPr>
                <p:cNvPr id="10" name="直線コネクタ 9">
                  <a:extLst>
                    <a:ext uri="{FF2B5EF4-FFF2-40B4-BE49-F238E27FC236}">
                      <a16:creationId xmlns:a16="http://schemas.microsoft.com/office/drawing/2014/main" id="{5BBEA6F9-691F-44ED-91C0-C3B73F868974}"/>
                    </a:ext>
                  </a:extLst>
                </p:cNvPr>
                <p:cNvCxnSpPr>
                  <a:cxnSpLocks/>
                </p:cNvCxnSpPr>
                <p:nvPr/>
              </p:nvCxnSpPr>
              <p:spPr>
                <a:xfrm>
                  <a:off x="2887773" y="1313645"/>
                  <a:ext cx="14855" cy="4021032"/>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1" name="テキスト ボックス 10">
                  <a:extLst>
                    <a:ext uri="{FF2B5EF4-FFF2-40B4-BE49-F238E27FC236}">
                      <a16:creationId xmlns:a16="http://schemas.microsoft.com/office/drawing/2014/main" id="{FC137C26-9C7B-48A3-9A87-5A93B1073F73}"/>
                    </a:ext>
                  </a:extLst>
                </p:cNvPr>
                <p:cNvSpPr txBox="1"/>
                <p:nvPr/>
              </p:nvSpPr>
              <p:spPr>
                <a:xfrm>
                  <a:off x="2267905" y="1358685"/>
                  <a:ext cx="675348" cy="307777"/>
                </a:xfrm>
                <a:prstGeom prst="rect">
                  <a:avLst/>
                </a:prstGeom>
                <a:noFill/>
                <a:ln>
                  <a:noFill/>
                </a:ln>
              </p:spPr>
              <p:txBody>
                <a:bodyPr wrap="square" rtlCol="0">
                  <a:spAutoFit/>
                </a:bodyPr>
                <a:lstStyle/>
                <a:p>
                  <a:pPr algn="ctr"/>
                  <a:r>
                    <a:rPr kumimoji="1" lang="ja-JP" altLang="en-US" sz="1400" dirty="0">
                      <a:latin typeface="BIZ UDPゴシック" panose="020B0400000000000000" pitchFamily="50" charset="-128"/>
                      <a:ea typeface="BIZ UDPゴシック" panose="020B0400000000000000" pitchFamily="50" charset="-128"/>
                    </a:rPr>
                    <a:t>実績</a:t>
                  </a:r>
                  <a:endParaRPr kumimoji="1" lang="en-US" altLang="ja-JP" sz="1400" dirty="0">
                    <a:latin typeface="BIZ UDPゴシック" panose="020B0400000000000000" pitchFamily="50" charset="-128"/>
                    <a:ea typeface="BIZ UDPゴシック" panose="020B0400000000000000" pitchFamily="50" charset="-128"/>
                  </a:endParaRPr>
                </a:p>
              </p:txBody>
            </p:sp>
            <p:sp>
              <p:nvSpPr>
                <p:cNvPr id="12" name="テキスト ボックス 11">
                  <a:extLst>
                    <a:ext uri="{FF2B5EF4-FFF2-40B4-BE49-F238E27FC236}">
                      <a16:creationId xmlns:a16="http://schemas.microsoft.com/office/drawing/2014/main" id="{7BC87AF8-02F5-46FF-9DBA-E4B0671DA0A9}"/>
                    </a:ext>
                  </a:extLst>
                </p:cNvPr>
                <p:cNvSpPr txBox="1"/>
                <p:nvPr/>
              </p:nvSpPr>
              <p:spPr>
                <a:xfrm>
                  <a:off x="2775826" y="1370629"/>
                  <a:ext cx="675348" cy="307777"/>
                </a:xfrm>
                <a:prstGeom prst="rect">
                  <a:avLst/>
                </a:prstGeom>
                <a:noFill/>
                <a:ln>
                  <a:noFill/>
                </a:ln>
              </p:spPr>
              <p:txBody>
                <a:bodyPr wrap="square" rtlCol="0">
                  <a:spAutoFit/>
                </a:bodyPr>
                <a:lstStyle/>
                <a:p>
                  <a:pPr algn="ctr"/>
                  <a:r>
                    <a:rPr kumimoji="1" lang="ja-JP" altLang="en-US" sz="1400" dirty="0">
                      <a:latin typeface="BIZ UDPゴシック" panose="020B0400000000000000" pitchFamily="50" charset="-128"/>
                      <a:ea typeface="BIZ UDPゴシック" panose="020B0400000000000000" pitchFamily="50" charset="-128"/>
                    </a:rPr>
                    <a:t>推計</a:t>
                  </a:r>
                  <a:endParaRPr kumimoji="1" lang="en-US" altLang="ja-JP" sz="1400" dirty="0">
                    <a:latin typeface="BIZ UDPゴシック" panose="020B0400000000000000" pitchFamily="50" charset="-128"/>
                    <a:ea typeface="BIZ UDPゴシック" panose="020B0400000000000000" pitchFamily="50" charset="-128"/>
                  </a:endParaRPr>
                </a:p>
              </p:txBody>
            </p:sp>
            <p:sp>
              <p:nvSpPr>
                <p:cNvPr id="16" name="テキスト ボックス 15">
                  <a:extLst>
                    <a:ext uri="{FF2B5EF4-FFF2-40B4-BE49-F238E27FC236}">
                      <a16:creationId xmlns:a16="http://schemas.microsoft.com/office/drawing/2014/main" id="{025531DB-9B15-432E-837A-CB5E2E58F1CC}"/>
                    </a:ext>
                  </a:extLst>
                </p:cNvPr>
                <p:cNvSpPr txBox="1"/>
                <p:nvPr/>
              </p:nvSpPr>
              <p:spPr>
                <a:xfrm>
                  <a:off x="5513122" y="3979215"/>
                  <a:ext cx="2361425" cy="307777"/>
                </a:xfrm>
                <a:prstGeom prst="rect">
                  <a:avLst/>
                </a:prstGeom>
                <a:solidFill>
                  <a:schemeClr val="bg1"/>
                </a:solidFill>
                <a:ln>
                  <a:solidFill>
                    <a:srgbClr val="0000FF"/>
                  </a:solidFill>
                </a:ln>
              </p:spPr>
              <p:txBody>
                <a:bodyPr wrap="square" rtlCol="0">
                  <a:spAutoFit/>
                </a:bodyPr>
                <a:lstStyle/>
                <a:p>
                  <a:pPr algn="ctr"/>
                  <a:r>
                    <a:rPr kumimoji="1" lang="ja-JP" altLang="en-US" sz="1400" b="1" dirty="0">
                      <a:solidFill>
                        <a:srgbClr val="0000FF"/>
                      </a:solidFill>
                      <a:latin typeface="BIZ UDPゴシック" panose="020B0400000000000000" pitchFamily="50" charset="-128"/>
                      <a:ea typeface="BIZ UDPゴシック" panose="020B0400000000000000" pitchFamily="50" charset="-128"/>
                    </a:rPr>
                    <a:t>飽和値：</a:t>
                  </a:r>
                  <a:r>
                    <a:rPr kumimoji="1" lang="en-US" altLang="ja-JP" sz="1400" b="1" dirty="0">
                      <a:solidFill>
                        <a:srgbClr val="0000FF"/>
                      </a:solidFill>
                      <a:latin typeface="BIZ UDPゴシック" panose="020B0400000000000000" pitchFamily="50" charset="-128"/>
                      <a:ea typeface="BIZ UDPゴシック" panose="020B0400000000000000" pitchFamily="50" charset="-128"/>
                    </a:rPr>
                    <a:t>201</a:t>
                  </a:r>
                  <a:r>
                    <a:rPr kumimoji="1" lang="ja-JP" altLang="en-US" sz="1400" b="1" dirty="0">
                      <a:solidFill>
                        <a:srgbClr val="0000FF"/>
                      </a:solidFill>
                      <a:latin typeface="BIZ UDPゴシック" panose="020B0400000000000000" pitchFamily="50" charset="-128"/>
                      <a:ea typeface="BIZ UDPゴシック" panose="020B0400000000000000" pitchFamily="50" charset="-128"/>
                    </a:rPr>
                    <a:t>（</a:t>
                  </a:r>
                  <a:r>
                    <a:rPr kumimoji="1" lang="en-US" altLang="ja-JP" sz="1400" b="1" dirty="0">
                      <a:solidFill>
                        <a:srgbClr val="0000FF"/>
                      </a:solidFill>
                      <a:latin typeface="BIZ UDPゴシック" panose="020B0400000000000000" pitchFamily="50" charset="-128"/>
                      <a:ea typeface="BIZ UDPゴシック" panose="020B0400000000000000" pitchFamily="50" charset="-128"/>
                    </a:rPr>
                    <a:t>L/</a:t>
                  </a:r>
                  <a:r>
                    <a:rPr kumimoji="1" lang="ja-JP" altLang="en-US" sz="1400" b="1" dirty="0">
                      <a:solidFill>
                        <a:srgbClr val="0000FF"/>
                      </a:solidFill>
                      <a:latin typeface="BIZ UDPゴシック" panose="020B0400000000000000" pitchFamily="50" charset="-128"/>
                      <a:ea typeface="BIZ UDPゴシック" panose="020B0400000000000000" pitchFamily="50" charset="-128"/>
                    </a:rPr>
                    <a:t>人</a:t>
                  </a:r>
                  <a:r>
                    <a:rPr lang="ja-JP" altLang="en-US" sz="1400" b="1" dirty="0">
                      <a:solidFill>
                        <a:srgbClr val="0000FF"/>
                      </a:solidFill>
                      <a:latin typeface="BIZ UDPゴシック" panose="020B0400000000000000" pitchFamily="50" charset="-128"/>
                      <a:ea typeface="BIZ UDPゴシック" panose="020B0400000000000000" pitchFamily="50" charset="-128"/>
                    </a:rPr>
                    <a:t>・</a:t>
                  </a:r>
                  <a:r>
                    <a:rPr kumimoji="1" lang="ja-JP" altLang="en-US" sz="1400" b="1" dirty="0">
                      <a:solidFill>
                        <a:srgbClr val="0000FF"/>
                      </a:solidFill>
                      <a:latin typeface="BIZ UDPゴシック" panose="020B0400000000000000" pitchFamily="50" charset="-128"/>
                      <a:ea typeface="BIZ UDPゴシック" panose="020B0400000000000000" pitchFamily="50" charset="-128"/>
                    </a:rPr>
                    <a:t>日）</a:t>
                  </a:r>
                  <a:endParaRPr kumimoji="1" lang="en-US" altLang="ja-JP" sz="1400" b="1" dirty="0">
                    <a:solidFill>
                      <a:srgbClr val="0000FF"/>
                    </a:solidFill>
                    <a:latin typeface="BIZ UDPゴシック" panose="020B0400000000000000" pitchFamily="50" charset="-128"/>
                    <a:ea typeface="BIZ UDPゴシック" panose="020B0400000000000000" pitchFamily="50" charset="-128"/>
                  </a:endParaRPr>
                </a:p>
              </p:txBody>
            </p:sp>
            <p:cxnSp>
              <p:nvCxnSpPr>
                <p:cNvPr id="20" name="直線矢印コネクタ 19">
                  <a:extLst>
                    <a:ext uri="{FF2B5EF4-FFF2-40B4-BE49-F238E27FC236}">
                      <a16:creationId xmlns:a16="http://schemas.microsoft.com/office/drawing/2014/main" id="{718942A4-81B0-4320-8079-74001D97F8C6}"/>
                    </a:ext>
                  </a:extLst>
                </p:cNvPr>
                <p:cNvCxnSpPr/>
                <p:nvPr/>
              </p:nvCxnSpPr>
              <p:spPr>
                <a:xfrm>
                  <a:off x="2263040" y="1775156"/>
                  <a:ext cx="1279176" cy="0"/>
                </a:xfrm>
                <a:prstGeom prst="straightConnector1">
                  <a:avLst/>
                </a:prstGeom>
                <a:ln w="28575">
                  <a:solidFill>
                    <a:schemeClr val="tx1"/>
                  </a:solidFill>
                  <a:prstDash val="solid"/>
                  <a:headEnd type="arrow" w="lg" len="lg"/>
                  <a:tailEnd type="arrow" w="lg" len="lg"/>
                </a:ln>
              </p:spPr>
              <p:style>
                <a:lnRef idx="1">
                  <a:schemeClr val="accent1"/>
                </a:lnRef>
                <a:fillRef idx="0">
                  <a:schemeClr val="accent1"/>
                </a:fillRef>
                <a:effectRef idx="0">
                  <a:schemeClr val="accent1"/>
                </a:effectRef>
                <a:fontRef idx="minor">
                  <a:schemeClr val="tx1"/>
                </a:fontRef>
              </p:style>
            </p:cxnSp>
          </p:grpSp>
          <p:sp>
            <p:nvSpPr>
              <p:cNvPr id="17" name="角丸四角形吹き出し 11">
                <a:extLst>
                  <a:ext uri="{FF2B5EF4-FFF2-40B4-BE49-F238E27FC236}">
                    <a16:creationId xmlns:a16="http://schemas.microsoft.com/office/drawing/2014/main" id="{388BDA3E-7EE3-47DF-89E3-55B14BB6E51C}"/>
                  </a:ext>
                </a:extLst>
              </p:cNvPr>
              <p:cNvSpPr/>
              <p:nvPr/>
            </p:nvSpPr>
            <p:spPr>
              <a:xfrm>
                <a:off x="2962030" y="4238051"/>
                <a:ext cx="3153143" cy="762948"/>
              </a:xfrm>
              <a:prstGeom prst="wedgeRoundRectCallout">
                <a:avLst>
                  <a:gd name="adj1" fmla="val 59064"/>
                  <a:gd name="adj2" fmla="val -46313"/>
                  <a:gd name="adj3" fmla="val 16667"/>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b="1" dirty="0">
                    <a:solidFill>
                      <a:schemeClr val="tx1"/>
                    </a:solidFill>
                    <a:latin typeface="BIZ UDPゴシック" panose="020B0400000000000000" pitchFamily="50" charset="-128"/>
                    <a:ea typeface="BIZ UDPゴシック" panose="020B0400000000000000" pitchFamily="50" charset="-128"/>
                  </a:rPr>
                  <a:t>大阪広域水道企業団が公表している飽和値は</a:t>
                </a:r>
                <a:r>
                  <a:rPr kumimoji="1" lang="en-US" altLang="ja-JP" sz="1600" b="1" dirty="0">
                    <a:solidFill>
                      <a:srgbClr val="FF0000"/>
                    </a:solidFill>
                    <a:latin typeface="BIZ UDPゴシック" panose="020B0400000000000000" pitchFamily="50" charset="-128"/>
                    <a:ea typeface="BIZ UDPゴシック" panose="020B0400000000000000" pitchFamily="50" charset="-128"/>
                  </a:rPr>
                  <a:t>201L/</a:t>
                </a:r>
                <a:r>
                  <a:rPr kumimoji="1" lang="ja-JP" altLang="en-US" sz="1600" b="1" dirty="0">
                    <a:solidFill>
                      <a:srgbClr val="FF0000"/>
                    </a:solidFill>
                    <a:latin typeface="BIZ UDPゴシック" panose="020B0400000000000000" pitchFamily="50" charset="-128"/>
                    <a:ea typeface="BIZ UDPゴシック" panose="020B0400000000000000" pitchFamily="50" charset="-128"/>
                  </a:rPr>
                  <a:t>人・日</a:t>
                </a:r>
              </a:p>
            </p:txBody>
          </p:sp>
        </p:grpSp>
        <p:sp>
          <p:nvSpPr>
            <p:cNvPr id="19" name="テキスト ボックス 18">
              <a:extLst>
                <a:ext uri="{FF2B5EF4-FFF2-40B4-BE49-F238E27FC236}">
                  <a16:creationId xmlns:a16="http://schemas.microsoft.com/office/drawing/2014/main" id="{02CFCA37-0233-4466-BD15-D87620E64680}"/>
                </a:ext>
              </a:extLst>
            </p:cNvPr>
            <p:cNvSpPr txBox="1"/>
            <p:nvPr/>
          </p:nvSpPr>
          <p:spPr>
            <a:xfrm>
              <a:off x="824310" y="5390122"/>
              <a:ext cx="6086181" cy="253916"/>
            </a:xfrm>
            <a:prstGeom prst="rect">
              <a:avLst/>
            </a:prstGeom>
            <a:noFill/>
            <a:ln>
              <a:noFill/>
            </a:ln>
          </p:spPr>
          <p:txBody>
            <a:bodyPr wrap="square" rtlCol="0">
              <a:spAutoFit/>
            </a:bodyPr>
            <a:lstStyle/>
            <a:p>
              <a:r>
                <a:rPr lang="en-US" altLang="ja-JP" sz="1050" dirty="0">
                  <a:latin typeface="BIZ UDPゴシック" panose="020B0400000000000000" pitchFamily="50" charset="-128"/>
                  <a:ea typeface="BIZ UDPゴシック" panose="020B0400000000000000" pitchFamily="50" charset="-128"/>
                </a:rPr>
                <a:t>※</a:t>
              </a:r>
              <a:r>
                <a:rPr lang="ja-JP" altLang="en-US" sz="1050" dirty="0">
                  <a:latin typeface="BIZ UDPゴシック" panose="020B0400000000000000" pitchFamily="50" charset="-128"/>
                  <a:ea typeface="BIZ UDPゴシック" panose="020B0400000000000000" pitchFamily="50" charset="-128"/>
                </a:rPr>
                <a:t>実績値は、「大阪府の水道の現況（大阪府健康医療部生活衛生室環境衛生課）」より</a:t>
              </a:r>
            </a:p>
          </p:txBody>
        </p:sp>
      </p:grpSp>
      <p:sp>
        <p:nvSpPr>
          <p:cNvPr id="14" name="スライド番号プレースホルダー 13"/>
          <p:cNvSpPr>
            <a:spLocks noGrp="1"/>
          </p:cNvSpPr>
          <p:nvPr>
            <p:ph type="sldNum" sz="quarter" idx="12"/>
          </p:nvPr>
        </p:nvSpPr>
        <p:spPr>
          <a:xfrm>
            <a:off x="9306059" y="6402722"/>
            <a:ext cx="2743200" cy="365125"/>
          </a:xfrm>
        </p:spPr>
        <p:txBody>
          <a:bodyPr/>
          <a:lstStyle/>
          <a:p>
            <a:fld id="{94089147-A7D9-4D80-A43D-10710C249AE5}" type="slidenum">
              <a:rPr kumimoji="1" lang="ja-JP" altLang="en-US" smtClean="0"/>
              <a:t>12</a:t>
            </a:fld>
            <a:endParaRPr kumimoji="1" lang="ja-JP" altLang="en-US" dirty="0"/>
          </a:p>
        </p:txBody>
      </p:sp>
      <p:grpSp>
        <p:nvGrpSpPr>
          <p:cNvPr id="27" name="グループ化 26"/>
          <p:cNvGrpSpPr/>
          <p:nvPr/>
        </p:nvGrpSpPr>
        <p:grpSpPr>
          <a:xfrm>
            <a:off x="7105945" y="185894"/>
            <a:ext cx="4967634" cy="3143206"/>
            <a:chOff x="7105945" y="185894"/>
            <a:chExt cx="4967634" cy="3143206"/>
          </a:xfrm>
        </p:grpSpPr>
        <p:pic>
          <p:nvPicPr>
            <p:cNvPr id="26" name="図 2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105945" y="381915"/>
              <a:ext cx="4967634" cy="2702052"/>
            </a:xfrm>
            <a:prstGeom prst="rect">
              <a:avLst/>
            </a:prstGeom>
          </p:spPr>
        </p:pic>
        <p:sp>
          <p:nvSpPr>
            <p:cNvPr id="22" name="テキスト ボックス 21">
              <a:extLst>
                <a:ext uri="{FF2B5EF4-FFF2-40B4-BE49-F238E27FC236}">
                  <a16:creationId xmlns:a16="http://schemas.microsoft.com/office/drawing/2014/main" id="{025CD563-02CA-4629-B4FE-6706409170C3}"/>
                </a:ext>
              </a:extLst>
            </p:cNvPr>
            <p:cNvSpPr txBox="1"/>
            <p:nvPr/>
          </p:nvSpPr>
          <p:spPr>
            <a:xfrm>
              <a:off x="8508490" y="185894"/>
              <a:ext cx="2786282" cy="307777"/>
            </a:xfrm>
            <a:prstGeom prst="rect">
              <a:avLst/>
            </a:prstGeom>
            <a:noFill/>
            <a:ln>
              <a:noFill/>
            </a:ln>
          </p:spPr>
          <p:txBody>
            <a:bodyPr wrap="square" rtlCol="0">
              <a:spAutoFit/>
            </a:bodyPr>
            <a:lstStyle/>
            <a:p>
              <a:r>
                <a:rPr lang="ja-JP" altLang="en-US" sz="1400" dirty="0">
                  <a:latin typeface="BIZ UDPゴシック" panose="020B0400000000000000" pitchFamily="50" charset="-128"/>
                  <a:ea typeface="BIZ UDPゴシック" panose="020B0400000000000000" pitchFamily="50" charset="-128"/>
                </a:rPr>
                <a:t>流総計画の生活系原単位の推移</a:t>
              </a:r>
            </a:p>
          </p:txBody>
        </p:sp>
        <p:sp>
          <p:nvSpPr>
            <p:cNvPr id="23" name="テキスト ボックス 22">
              <a:extLst>
                <a:ext uri="{FF2B5EF4-FFF2-40B4-BE49-F238E27FC236}">
                  <a16:creationId xmlns:a16="http://schemas.microsoft.com/office/drawing/2014/main" id="{91B90B78-67B7-42CC-A240-3BFA2247BD15}"/>
                </a:ext>
              </a:extLst>
            </p:cNvPr>
            <p:cNvSpPr txBox="1"/>
            <p:nvPr/>
          </p:nvSpPr>
          <p:spPr>
            <a:xfrm>
              <a:off x="7960890" y="3067490"/>
              <a:ext cx="2656068" cy="261610"/>
            </a:xfrm>
            <a:prstGeom prst="rect">
              <a:avLst/>
            </a:prstGeom>
            <a:noFill/>
            <a:ln>
              <a:noFill/>
            </a:ln>
          </p:spPr>
          <p:txBody>
            <a:bodyPr wrap="square" rtlCol="0">
              <a:spAutoFit/>
            </a:bodyPr>
            <a:lstStyle/>
            <a:p>
              <a:r>
                <a:rPr lang="en-US" altLang="ja-JP" sz="1100" dirty="0">
                  <a:latin typeface="BIZ UDPゴシック" panose="020B0400000000000000" pitchFamily="50" charset="-128"/>
                  <a:ea typeface="BIZ UDPゴシック" panose="020B0400000000000000" pitchFamily="50" charset="-128"/>
                </a:rPr>
                <a:t>※</a:t>
              </a:r>
              <a:r>
                <a:rPr lang="ja-JP" altLang="en-US" sz="1100" dirty="0">
                  <a:latin typeface="BIZ UDPゴシック" panose="020B0400000000000000" pitchFamily="50" charset="-128"/>
                  <a:ea typeface="BIZ UDPゴシック" panose="020B0400000000000000" pitchFamily="50" charset="-128"/>
                </a:rPr>
                <a:t>グラフは大阪府のみ</a:t>
              </a:r>
            </a:p>
          </p:txBody>
        </p:sp>
      </p:grpSp>
    </p:spTree>
    <p:extLst>
      <p:ext uri="{BB962C8B-B14F-4D97-AF65-F5344CB8AC3E}">
        <p14:creationId xmlns:p14="http://schemas.microsoft.com/office/powerpoint/2010/main" val="41774269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77274" y="0"/>
            <a:ext cx="6747162" cy="461665"/>
          </a:xfrm>
          <a:prstGeom prst="rect">
            <a:avLst/>
          </a:prstGeom>
          <a:noFill/>
        </p:spPr>
        <p:txBody>
          <a:bodyPr wrap="square" rtlCol="0">
            <a:spAutoFit/>
          </a:bodyPr>
          <a:lstStyle/>
          <a:p>
            <a:r>
              <a:rPr lang="ja-JP" altLang="en-US" sz="2400" b="1" dirty="0">
                <a:latin typeface="BIZ UDPゴシック" panose="020B0400000000000000" pitchFamily="50" charset="-128"/>
                <a:ea typeface="BIZ UDPゴシック" panose="020B0400000000000000" pitchFamily="50" charset="-128"/>
              </a:rPr>
              <a:t>次期大阪湾流域別下水道整備総合計画について</a:t>
            </a:r>
          </a:p>
        </p:txBody>
      </p:sp>
      <p:sp>
        <p:nvSpPr>
          <p:cNvPr id="9" name="角丸四角形 8"/>
          <p:cNvSpPr/>
          <p:nvPr/>
        </p:nvSpPr>
        <p:spPr>
          <a:xfrm>
            <a:off x="151355" y="5653825"/>
            <a:ext cx="11349480" cy="1088266"/>
          </a:xfrm>
          <a:prstGeom prst="roundRect">
            <a:avLst>
              <a:gd name="adj" fmla="val 22429"/>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a:solidFill>
                  <a:schemeClr val="tx1"/>
                </a:solidFill>
                <a:latin typeface="BIZ UDPゴシック" panose="020B0400000000000000" pitchFamily="50" charset="-128"/>
                <a:ea typeface="BIZ UDPゴシック" panose="020B0400000000000000" pitchFamily="50" charset="-128"/>
              </a:rPr>
              <a:t>○最近の府内の下水処理場の晴天日の流入実績水量は、</a:t>
            </a:r>
            <a:r>
              <a:rPr lang="ja-JP" altLang="en-US" sz="1600" b="1" dirty="0">
                <a:solidFill>
                  <a:srgbClr val="FF0000"/>
                </a:solidFill>
                <a:latin typeface="BIZ UDPゴシック" panose="020B0400000000000000" pitchFamily="50" charset="-128"/>
                <a:ea typeface="BIZ UDPゴシック" panose="020B0400000000000000" pitchFamily="50" charset="-128"/>
              </a:rPr>
              <a:t>既に減少が始まっている</a:t>
            </a:r>
            <a:r>
              <a:rPr lang="ja-JP" altLang="en-US" sz="1600" dirty="0">
                <a:solidFill>
                  <a:schemeClr val="tx1"/>
                </a:solidFill>
                <a:latin typeface="BIZ UDPゴシック" panose="020B0400000000000000" pitchFamily="50" charset="-128"/>
                <a:ea typeface="BIZ UDPゴシック" panose="020B0400000000000000" pitchFamily="50" charset="-128"/>
              </a:rPr>
              <a:t>。</a:t>
            </a:r>
            <a:endParaRPr lang="en-US" altLang="ja-JP" sz="1600" dirty="0">
              <a:solidFill>
                <a:schemeClr val="tx1"/>
              </a:solidFill>
              <a:latin typeface="BIZ UDPゴシック" panose="020B0400000000000000" pitchFamily="50" charset="-128"/>
              <a:ea typeface="BIZ UDPゴシック" panose="020B0400000000000000" pitchFamily="50" charset="-128"/>
            </a:endParaRPr>
          </a:p>
          <a:p>
            <a:r>
              <a:rPr lang="ja-JP" altLang="en-US" sz="1600" dirty="0">
                <a:solidFill>
                  <a:schemeClr val="tx1"/>
                </a:solidFill>
                <a:latin typeface="BIZ UDPゴシック" panose="020B0400000000000000" pitchFamily="50" charset="-128"/>
                <a:ea typeface="BIZ UDPゴシック" panose="020B0400000000000000" pitchFamily="50" charset="-128"/>
              </a:rPr>
              <a:t>○次期流総計画は、人口や生活系原単位の減少に伴い、</a:t>
            </a:r>
            <a:r>
              <a:rPr lang="ja-JP" altLang="en-US" sz="1600" b="1" dirty="0">
                <a:solidFill>
                  <a:srgbClr val="FF0000"/>
                </a:solidFill>
                <a:latin typeface="BIZ UDPゴシック" panose="020B0400000000000000" pitchFamily="50" charset="-128"/>
                <a:ea typeface="BIZ UDPゴシック" panose="020B0400000000000000" pitchFamily="50" charset="-128"/>
              </a:rPr>
              <a:t>現計画から約３０％計画水量が減少する</a:t>
            </a:r>
            <a:r>
              <a:rPr lang="ja-JP" altLang="en-US" sz="1600" dirty="0">
                <a:solidFill>
                  <a:schemeClr val="tx1"/>
                </a:solidFill>
                <a:latin typeface="BIZ UDPゴシック" panose="020B0400000000000000" pitchFamily="50" charset="-128"/>
                <a:ea typeface="BIZ UDPゴシック" panose="020B0400000000000000" pitchFamily="50" charset="-128"/>
              </a:rPr>
              <a:t>見込み（当初計画（旧計画）の半分程度になる見込み）。</a:t>
            </a:r>
            <a:endParaRPr lang="en-US" altLang="ja-JP" sz="1600" dirty="0">
              <a:solidFill>
                <a:schemeClr val="tx1"/>
              </a:solidFill>
              <a:latin typeface="BIZ UDPゴシック" panose="020B0400000000000000" pitchFamily="50" charset="-128"/>
              <a:ea typeface="BIZ UDPゴシック" panose="020B0400000000000000" pitchFamily="50" charset="-128"/>
            </a:endParaRPr>
          </a:p>
        </p:txBody>
      </p:sp>
      <p:sp>
        <p:nvSpPr>
          <p:cNvPr id="3" name="テキスト ボックス 2"/>
          <p:cNvSpPr txBox="1"/>
          <p:nvPr/>
        </p:nvSpPr>
        <p:spPr>
          <a:xfrm>
            <a:off x="151354" y="712110"/>
            <a:ext cx="3960164" cy="369332"/>
          </a:xfrm>
          <a:prstGeom prst="rect">
            <a:avLst/>
          </a:prstGeom>
          <a:noFill/>
          <a:ln>
            <a:solidFill>
              <a:schemeClr val="tx1"/>
            </a:solidFill>
          </a:ln>
        </p:spPr>
        <p:txBody>
          <a:bodyPr wrap="square" rtlCol="0">
            <a:spAutoFit/>
          </a:bodyPr>
          <a:lstStyle/>
          <a:p>
            <a:pPr algn="ctr"/>
            <a:r>
              <a:rPr lang="ja-JP" altLang="en-US" b="1" dirty="0">
                <a:latin typeface="BIZ UDPゴシック" panose="020B0400000000000000" pitchFamily="50" charset="-128"/>
                <a:ea typeface="BIZ UDPゴシック" panose="020B0400000000000000" pitchFamily="50" charset="-128"/>
              </a:rPr>
              <a:t>晴天日流入水量実績と計画水量</a:t>
            </a:r>
          </a:p>
        </p:txBody>
      </p:sp>
      <p:sp>
        <p:nvSpPr>
          <p:cNvPr id="24" name="テキスト ボックス 23">
            <a:extLst>
              <a:ext uri="{FF2B5EF4-FFF2-40B4-BE49-F238E27FC236}">
                <a16:creationId xmlns:a16="http://schemas.microsoft.com/office/drawing/2014/main" id="{2B4ED130-52D8-489A-8941-1B617B66D25C}"/>
              </a:ext>
            </a:extLst>
          </p:cNvPr>
          <p:cNvSpPr txBox="1"/>
          <p:nvPr/>
        </p:nvSpPr>
        <p:spPr>
          <a:xfrm>
            <a:off x="628806" y="1362867"/>
            <a:ext cx="4684601" cy="338554"/>
          </a:xfrm>
          <a:prstGeom prst="rect">
            <a:avLst/>
          </a:prstGeom>
          <a:noFill/>
          <a:ln>
            <a:noFill/>
          </a:ln>
        </p:spPr>
        <p:txBody>
          <a:bodyPr wrap="square" rtlCol="0">
            <a:spAutoFit/>
          </a:bodyPr>
          <a:lstStyle/>
          <a:p>
            <a:r>
              <a:rPr lang="ja-JP" altLang="en-US" sz="1600" dirty="0">
                <a:latin typeface="BIZ UDPゴシック" panose="020B0400000000000000" pitchFamily="50" charset="-128"/>
                <a:ea typeface="BIZ UDPゴシック" panose="020B0400000000000000" pitchFamily="50" charset="-128"/>
              </a:rPr>
              <a:t>大阪府内の下水処理場の晴天日の流入水量実績</a:t>
            </a:r>
          </a:p>
        </p:txBody>
      </p:sp>
      <p:grpSp>
        <p:nvGrpSpPr>
          <p:cNvPr id="4" name="グループ化 3"/>
          <p:cNvGrpSpPr/>
          <p:nvPr/>
        </p:nvGrpSpPr>
        <p:grpSpPr>
          <a:xfrm>
            <a:off x="-77274" y="1668611"/>
            <a:ext cx="5662150" cy="3398045"/>
            <a:chOff x="441070" y="1647229"/>
            <a:chExt cx="5662150" cy="3398045"/>
          </a:xfrm>
        </p:grpSpPr>
        <p:pic>
          <p:nvPicPr>
            <p:cNvPr id="20" name="図 19">
              <a:extLst>
                <a:ext uri="{FF2B5EF4-FFF2-40B4-BE49-F238E27FC236}">
                  <a16:creationId xmlns:a16="http://schemas.microsoft.com/office/drawing/2014/main" id="{C2FF13A5-4DD7-405A-9721-E0CCB22855C4}"/>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441070" y="1647229"/>
              <a:ext cx="5662150" cy="3398045"/>
            </a:xfrm>
            <a:prstGeom prst="rect">
              <a:avLst/>
            </a:prstGeom>
          </p:spPr>
        </p:pic>
        <p:sp>
          <p:nvSpPr>
            <p:cNvPr id="25" name="右矢印 5">
              <a:extLst>
                <a:ext uri="{FF2B5EF4-FFF2-40B4-BE49-F238E27FC236}">
                  <a16:creationId xmlns:a16="http://schemas.microsoft.com/office/drawing/2014/main" id="{C5D59ADC-A474-4C7F-9D10-5A6D801BE3DD}"/>
                </a:ext>
              </a:extLst>
            </p:cNvPr>
            <p:cNvSpPr/>
            <p:nvPr/>
          </p:nvSpPr>
          <p:spPr>
            <a:xfrm rot="1092280">
              <a:off x="2567871" y="2273619"/>
              <a:ext cx="2308244" cy="623223"/>
            </a:xfrm>
            <a:prstGeom prst="rightArrow">
              <a:avLst/>
            </a:prstGeom>
            <a:solidFill>
              <a:schemeClr val="tx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latin typeface="BIZ UDPゴシック" panose="020B0400000000000000" pitchFamily="50" charset="-128"/>
                  <a:ea typeface="BIZ UDPゴシック" panose="020B0400000000000000" pitchFamily="50" charset="-128"/>
                </a:rPr>
                <a:t>既に減少が始まっている</a:t>
              </a:r>
              <a:endParaRPr kumimoji="1" lang="en-US" altLang="ja-JP" sz="1400" b="1" dirty="0">
                <a:latin typeface="BIZ UDPゴシック" panose="020B0400000000000000" pitchFamily="50" charset="-128"/>
                <a:ea typeface="BIZ UDPゴシック" panose="020B0400000000000000" pitchFamily="50" charset="-128"/>
              </a:endParaRPr>
            </a:p>
          </p:txBody>
        </p:sp>
      </p:grpSp>
      <p:sp>
        <p:nvSpPr>
          <p:cNvPr id="26" name="正方形/長方形 25">
            <a:extLst>
              <a:ext uri="{FF2B5EF4-FFF2-40B4-BE49-F238E27FC236}">
                <a16:creationId xmlns:a16="http://schemas.microsoft.com/office/drawing/2014/main" id="{3F0D4695-ECE9-4F0B-8284-0D8416A9423A}"/>
              </a:ext>
            </a:extLst>
          </p:cNvPr>
          <p:cNvSpPr/>
          <p:nvPr/>
        </p:nvSpPr>
        <p:spPr>
          <a:xfrm>
            <a:off x="441070" y="4979137"/>
            <a:ext cx="4174434" cy="364097"/>
          </a:xfrm>
          <a:prstGeom prst="rect">
            <a:avLst/>
          </a:prstGeom>
          <a:noFill/>
          <a:ln>
            <a:noFill/>
          </a:ln>
        </p:spPr>
        <p:style>
          <a:lnRef idx="2">
            <a:schemeClr val="accent1"/>
          </a:lnRef>
          <a:fillRef idx="1">
            <a:schemeClr val="lt1"/>
          </a:fillRef>
          <a:effectRef idx="0">
            <a:schemeClr val="accent1"/>
          </a:effectRef>
          <a:fontRef idx="minor">
            <a:schemeClr val="dk1"/>
          </a:fontRef>
        </p:style>
        <p:txBody>
          <a:bodyPr lIns="72000" tIns="36000" rIns="72000" bIns="36000" rtlCol="0" anchor="ctr"/>
          <a:lstStyle/>
          <a:p>
            <a:pPr>
              <a:lnSpc>
                <a:spcPct val="150000"/>
              </a:lnSpc>
            </a:pPr>
            <a:r>
              <a:rPr lang="en-US" altLang="ja-JP" sz="1050" dirty="0">
                <a:solidFill>
                  <a:schemeClr val="tx1"/>
                </a:solidFill>
                <a:latin typeface="BIZ UDPゴシック" panose="020B0400000000000000" pitchFamily="50" charset="-128"/>
                <a:ea typeface="BIZ UDPゴシック" panose="020B0400000000000000" pitchFamily="50" charset="-128"/>
              </a:rPr>
              <a:t>※</a:t>
            </a:r>
            <a:r>
              <a:rPr lang="ja-JP" altLang="en-US" sz="1050" dirty="0">
                <a:solidFill>
                  <a:schemeClr val="tx1"/>
                </a:solidFill>
                <a:latin typeface="BIZ UDPゴシック" panose="020B0400000000000000" pitchFamily="50" charset="-128"/>
                <a:ea typeface="BIZ UDPゴシック" panose="020B0400000000000000" pitchFamily="50" charset="-128"/>
              </a:rPr>
              <a:t>「下水道統計（日本下水道協会）」より</a:t>
            </a:r>
            <a:endParaRPr lang="en-US" altLang="ja-JP" sz="1050" dirty="0">
              <a:solidFill>
                <a:schemeClr val="tx1"/>
              </a:solidFill>
              <a:latin typeface="BIZ UDPゴシック" panose="020B0400000000000000" pitchFamily="50" charset="-128"/>
              <a:ea typeface="BIZ UDPゴシック" panose="020B0400000000000000" pitchFamily="50" charset="-128"/>
            </a:endParaRPr>
          </a:p>
        </p:txBody>
      </p:sp>
      <p:sp>
        <p:nvSpPr>
          <p:cNvPr id="6" name="スライド番号プレースホルダー 5"/>
          <p:cNvSpPr>
            <a:spLocks noGrp="1"/>
          </p:cNvSpPr>
          <p:nvPr>
            <p:ph type="sldNum" sz="quarter" idx="12"/>
          </p:nvPr>
        </p:nvSpPr>
        <p:spPr>
          <a:xfrm>
            <a:off x="9244894" y="6376966"/>
            <a:ext cx="2743200" cy="365125"/>
          </a:xfrm>
        </p:spPr>
        <p:txBody>
          <a:bodyPr/>
          <a:lstStyle/>
          <a:p>
            <a:fld id="{94089147-A7D9-4D80-A43D-10710C249AE5}" type="slidenum">
              <a:rPr kumimoji="1" lang="ja-JP" altLang="en-US" smtClean="0"/>
              <a:t>13</a:t>
            </a:fld>
            <a:endParaRPr kumimoji="1" lang="ja-JP" altLang="en-US" dirty="0"/>
          </a:p>
        </p:txBody>
      </p:sp>
      <p:grpSp>
        <p:nvGrpSpPr>
          <p:cNvPr id="8" name="グループ化 7"/>
          <p:cNvGrpSpPr/>
          <p:nvPr/>
        </p:nvGrpSpPr>
        <p:grpSpPr>
          <a:xfrm>
            <a:off x="5372162" y="1299959"/>
            <a:ext cx="7666581" cy="4104726"/>
            <a:chOff x="5372162" y="1299959"/>
            <a:chExt cx="7666581" cy="4104726"/>
          </a:xfrm>
        </p:grpSpPr>
        <p:pic>
          <p:nvPicPr>
            <p:cNvPr id="7" name="図 6"/>
            <p:cNvPicPr>
              <a:picLocks noChangeAspect="1"/>
            </p:cNvPicPr>
            <p:nvPr/>
          </p:nvPicPr>
          <p:blipFill>
            <a:blip r:embed="rId4"/>
            <a:stretch>
              <a:fillRect/>
            </a:stretch>
          </p:blipFill>
          <p:spPr>
            <a:xfrm>
              <a:off x="5372162" y="1656795"/>
              <a:ext cx="6705807" cy="3747890"/>
            </a:xfrm>
            <a:prstGeom prst="rect">
              <a:avLst/>
            </a:prstGeom>
          </p:spPr>
        </p:pic>
        <p:sp>
          <p:nvSpPr>
            <p:cNvPr id="21" name="右矢印 5">
              <a:extLst>
                <a:ext uri="{FF2B5EF4-FFF2-40B4-BE49-F238E27FC236}">
                  <a16:creationId xmlns:a16="http://schemas.microsoft.com/office/drawing/2014/main" id="{64A32B0E-53DE-42B3-8DE4-697242C61B07}"/>
                </a:ext>
              </a:extLst>
            </p:cNvPr>
            <p:cNvSpPr/>
            <p:nvPr/>
          </p:nvSpPr>
          <p:spPr>
            <a:xfrm rot="1522587">
              <a:off x="7797173" y="1869578"/>
              <a:ext cx="1241337" cy="724019"/>
            </a:xfrm>
            <a:prstGeom prst="rightArrow">
              <a:avLst/>
            </a:prstGeom>
            <a:solidFill>
              <a:schemeClr val="tx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latin typeface="BIZ UDPゴシック" panose="020B0400000000000000" pitchFamily="50" charset="-128"/>
                  <a:ea typeface="BIZ UDPゴシック" panose="020B0400000000000000" pitchFamily="50" charset="-128"/>
                </a:rPr>
                <a:t>約</a:t>
              </a:r>
              <a:r>
                <a:rPr kumimoji="1" lang="en-US" altLang="ja-JP" sz="1200" b="1" dirty="0">
                  <a:latin typeface="BIZ UDPゴシック" panose="020B0400000000000000" pitchFamily="50" charset="-128"/>
                  <a:ea typeface="BIZ UDPゴシック" panose="020B0400000000000000" pitchFamily="50" charset="-128"/>
                </a:rPr>
                <a:t>30%</a:t>
              </a:r>
              <a:r>
                <a:rPr kumimoji="1" lang="ja-JP" altLang="en-US" sz="1200" b="1" dirty="0">
                  <a:latin typeface="BIZ UDPゴシック" panose="020B0400000000000000" pitchFamily="50" charset="-128"/>
                  <a:ea typeface="BIZ UDPゴシック" panose="020B0400000000000000" pitchFamily="50" charset="-128"/>
                </a:rPr>
                <a:t>減</a:t>
              </a:r>
            </a:p>
          </p:txBody>
        </p:sp>
        <p:sp>
          <p:nvSpPr>
            <p:cNvPr id="12" name="テキスト ボックス 11"/>
            <p:cNvSpPr txBox="1"/>
            <p:nvPr/>
          </p:nvSpPr>
          <p:spPr>
            <a:xfrm>
              <a:off x="8080483" y="1299959"/>
              <a:ext cx="2870195" cy="338554"/>
            </a:xfrm>
            <a:prstGeom prst="rect">
              <a:avLst/>
            </a:prstGeom>
            <a:noFill/>
            <a:ln>
              <a:noFill/>
            </a:ln>
          </p:spPr>
          <p:txBody>
            <a:bodyPr wrap="square" rtlCol="0">
              <a:spAutoFit/>
            </a:bodyPr>
            <a:lstStyle/>
            <a:p>
              <a:r>
                <a:rPr lang="ja-JP" altLang="en-US" sz="1600" dirty="0">
                  <a:latin typeface="BIZ UDPゴシック" panose="020B0400000000000000" pitchFamily="50" charset="-128"/>
                  <a:ea typeface="BIZ UDPゴシック" panose="020B0400000000000000" pitchFamily="50" charset="-128"/>
                </a:rPr>
                <a:t>流総計画の計画水量の推移</a:t>
              </a:r>
            </a:p>
          </p:txBody>
        </p:sp>
        <p:sp>
          <p:nvSpPr>
            <p:cNvPr id="27" name="右矢印 5">
              <a:extLst>
                <a:ext uri="{FF2B5EF4-FFF2-40B4-BE49-F238E27FC236}">
                  <a16:creationId xmlns:a16="http://schemas.microsoft.com/office/drawing/2014/main" id="{F3ABC746-5B21-4059-99C2-69C3504AD9F8}"/>
                </a:ext>
              </a:extLst>
            </p:cNvPr>
            <p:cNvSpPr/>
            <p:nvPr/>
          </p:nvSpPr>
          <p:spPr>
            <a:xfrm rot="1522587">
              <a:off x="9487906" y="2360092"/>
              <a:ext cx="1241337" cy="724019"/>
            </a:xfrm>
            <a:prstGeom prst="rightArrow">
              <a:avLst/>
            </a:prstGeom>
            <a:solidFill>
              <a:schemeClr val="tx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latin typeface="BIZ UDPゴシック" panose="020B0400000000000000" pitchFamily="50" charset="-128"/>
                  <a:ea typeface="BIZ UDPゴシック" panose="020B0400000000000000" pitchFamily="50" charset="-128"/>
                </a:rPr>
                <a:t>約</a:t>
              </a:r>
              <a:r>
                <a:rPr kumimoji="1" lang="en-US" altLang="ja-JP" sz="1200" b="1" dirty="0">
                  <a:latin typeface="BIZ UDPゴシック" panose="020B0400000000000000" pitchFamily="50" charset="-128"/>
                  <a:ea typeface="BIZ UDPゴシック" panose="020B0400000000000000" pitchFamily="50" charset="-128"/>
                </a:rPr>
                <a:t>30%</a:t>
              </a:r>
              <a:r>
                <a:rPr kumimoji="1" lang="ja-JP" altLang="en-US" sz="1200" b="1" dirty="0">
                  <a:latin typeface="BIZ UDPゴシック" panose="020B0400000000000000" pitchFamily="50" charset="-128"/>
                  <a:ea typeface="BIZ UDPゴシック" panose="020B0400000000000000" pitchFamily="50" charset="-128"/>
                </a:rPr>
                <a:t>減</a:t>
              </a:r>
            </a:p>
          </p:txBody>
        </p:sp>
        <p:sp>
          <p:nvSpPr>
            <p:cNvPr id="15" name="テキスト ボックス 14">
              <a:extLst>
                <a:ext uri="{FF2B5EF4-FFF2-40B4-BE49-F238E27FC236}">
                  <a16:creationId xmlns:a16="http://schemas.microsoft.com/office/drawing/2014/main" id="{91B90B78-67B7-42CC-A240-3BFA2247BD15}"/>
                </a:ext>
              </a:extLst>
            </p:cNvPr>
            <p:cNvSpPr txBox="1"/>
            <p:nvPr/>
          </p:nvSpPr>
          <p:spPr>
            <a:xfrm>
              <a:off x="10382675" y="1607761"/>
              <a:ext cx="2656068" cy="261610"/>
            </a:xfrm>
            <a:prstGeom prst="rect">
              <a:avLst/>
            </a:prstGeom>
            <a:noFill/>
            <a:ln>
              <a:noFill/>
            </a:ln>
          </p:spPr>
          <p:txBody>
            <a:bodyPr wrap="square" rtlCol="0">
              <a:spAutoFit/>
            </a:bodyPr>
            <a:lstStyle/>
            <a:p>
              <a:r>
                <a:rPr lang="en-US" altLang="ja-JP" sz="1100" dirty="0">
                  <a:latin typeface="BIZ UDPゴシック" panose="020B0400000000000000" pitchFamily="50" charset="-128"/>
                  <a:ea typeface="BIZ UDPゴシック" panose="020B0400000000000000" pitchFamily="50" charset="-128"/>
                </a:rPr>
                <a:t>※</a:t>
              </a:r>
              <a:r>
                <a:rPr lang="ja-JP" altLang="en-US" sz="1100" dirty="0">
                  <a:latin typeface="BIZ UDPゴシック" panose="020B0400000000000000" pitchFamily="50" charset="-128"/>
                  <a:ea typeface="BIZ UDPゴシック" panose="020B0400000000000000" pitchFamily="50" charset="-128"/>
                </a:rPr>
                <a:t>グラフは大阪府のみ</a:t>
              </a:r>
            </a:p>
          </p:txBody>
        </p:sp>
      </p:grpSp>
    </p:spTree>
    <p:extLst>
      <p:ext uri="{BB962C8B-B14F-4D97-AF65-F5344CB8AC3E}">
        <p14:creationId xmlns:p14="http://schemas.microsoft.com/office/powerpoint/2010/main" val="30469767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9A90D350-312E-424D-910F-195400C65845}"/>
              </a:ext>
            </a:extLst>
          </p:cNvPr>
          <p:cNvSpPr txBox="1"/>
          <p:nvPr/>
        </p:nvSpPr>
        <p:spPr>
          <a:xfrm>
            <a:off x="29028" y="-32230"/>
            <a:ext cx="8372038" cy="461665"/>
          </a:xfrm>
          <a:prstGeom prst="rect">
            <a:avLst/>
          </a:prstGeom>
          <a:noFill/>
        </p:spPr>
        <p:txBody>
          <a:bodyPr wrap="square" rtlCol="0">
            <a:spAutoFit/>
          </a:bodyPr>
          <a:lstStyle/>
          <a:p>
            <a:r>
              <a:rPr lang="ja-JP" altLang="en-US" sz="2400" b="1" dirty="0">
                <a:latin typeface="BIZ UDPゴシック" panose="020B0400000000000000" pitchFamily="50" charset="-128"/>
                <a:ea typeface="BIZ UDPゴシック" panose="020B0400000000000000" pitchFamily="50" charset="-128"/>
              </a:rPr>
              <a:t>人口減少社会における下水処理水質の在り方に関する議論</a:t>
            </a:r>
            <a:endParaRPr kumimoji="1" lang="ja-JP" altLang="en-US" sz="2400" b="1" dirty="0">
              <a:latin typeface="BIZ UDPゴシック" panose="020B0400000000000000" pitchFamily="50" charset="-128"/>
              <a:ea typeface="BIZ UDPゴシック" panose="020B0400000000000000" pitchFamily="50" charset="-128"/>
            </a:endParaRPr>
          </a:p>
        </p:txBody>
      </p:sp>
      <p:cxnSp>
        <p:nvCxnSpPr>
          <p:cNvPr id="15" name="直線矢印コネクタ 14">
            <a:extLst>
              <a:ext uri="{FF2B5EF4-FFF2-40B4-BE49-F238E27FC236}">
                <a16:creationId xmlns:a16="http://schemas.microsoft.com/office/drawing/2014/main" id="{CD167526-CDCA-422C-A7CC-5F4EB4E2BBD8}"/>
              </a:ext>
            </a:extLst>
          </p:cNvPr>
          <p:cNvCxnSpPr>
            <a:cxnSpLocks/>
          </p:cNvCxnSpPr>
          <p:nvPr/>
        </p:nvCxnSpPr>
        <p:spPr>
          <a:xfrm flipV="1">
            <a:off x="1060497" y="1140665"/>
            <a:ext cx="0" cy="5412536"/>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直線矢印コネクタ 15">
            <a:extLst>
              <a:ext uri="{FF2B5EF4-FFF2-40B4-BE49-F238E27FC236}">
                <a16:creationId xmlns:a16="http://schemas.microsoft.com/office/drawing/2014/main" id="{948E1EE2-E09C-4E83-B255-28B89D5B0432}"/>
              </a:ext>
            </a:extLst>
          </p:cNvPr>
          <p:cNvCxnSpPr>
            <a:cxnSpLocks/>
          </p:cNvCxnSpPr>
          <p:nvPr/>
        </p:nvCxnSpPr>
        <p:spPr>
          <a:xfrm>
            <a:off x="722467" y="6096953"/>
            <a:ext cx="10539987" cy="74423"/>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テキスト ボックス 17">
            <a:extLst>
              <a:ext uri="{FF2B5EF4-FFF2-40B4-BE49-F238E27FC236}">
                <a16:creationId xmlns:a16="http://schemas.microsoft.com/office/drawing/2014/main" id="{11D5C759-EB71-4734-92E9-D0CE84ED3950}"/>
              </a:ext>
            </a:extLst>
          </p:cNvPr>
          <p:cNvSpPr txBox="1"/>
          <p:nvPr/>
        </p:nvSpPr>
        <p:spPr>
          <a:xfrm>
            <a:off x="6126425" y="1325162"/>
            <a:ext cx="1059307" cy="523220"/>
          </a:xfrm>
          <a:prstGeom prst="rect">
            <a:avLst/>
          </a:prstGeom>
          <a:noFill/>
        </p:spPr>
        <p:txBody>
          <a:bodyPr wrap="square" rtlCol="0">
            <a:spAutoFit/>
          </a:bodyPr>
          <a:lstStyle/>
          <a:p>
            <a:r>
              <a:rPr lang="ja-JP" altLang="en-US" sz="1400" b="1" dirty="0">
                <a:solidFill>
                  <a:srgbClr val="00B050"/>
                </a:solidFill>
                <a:latin typeface="BIZ UDPゴシック" panose="020B0400000000000000" pitchFamily="50" charset="-128"/>
                <a:ea typeface="BIZ UDPゴシック" panose="020B0400000000000000" pitchFamily="50" charset="-128"/>
              </a:rPr>
              <a:t>処理水質</a:t>
            </a:r>
            <a:r>
              <a:rPr lang="en-US" altLang="ja-JP" sz="1400" b="1" dirty="0">
                <a:solidFill>
                  <a:srgbClr val="00B050"/>
                </a:solidFill>
                <a:latin typeface="BIZ UDPゴシック" panose="020B0400000000000000" pitchFamily="50" charset="-128"/>
                <a:ea typeface="BIZ UDPゴシック" panose="020B0400000000000000" pitchFamily="50" charset="-128"/>
              </a:rPr>
              <a:t>(mg/L)</a:t>
            </a:r>
          </a:p>
        </p:txBody>
      </p:sp>
      <p:sp>
        <p:nvSpPr>
          <p:cNvPr id="26" name="テキスト ボックス 25">
            <a:extLst>
              <a:ext uri="{FF2B5EF4-FFF2-40B4-BE49-F238E27FC236}">
                <a16:creationId xmlns:a16="http://schemas.microsoft.com/office/drawing/2014/main" id="{3355ECBB-1403-400E-9CC2-5A98E51F3171}"/>
              </a:ext>
            </a:extLst>
          </p:cNvPr>
          <p:cNvSpPr txBox="1"/>
          <p:nvPr/>
        </p:nvSpPr>
        <p:spPr>
          <a:xfrm>
            <a:off x="10601849" y="6258279"/>
            <a:ext cx="1059307" cy="338554"/>
          </a:xfrm>
          <a:prstGeom prst="rect">
            <a:avLst/>
          </a:prstGeom>
          <a:noFill/>
        </p:spPr>
        <p:txBody>
          <a:bodyPr wrap="square" rtlCol="0">
            <a:spAutoFit/>
          </a:bodyPr>
          <a:lstStyle/>
          <a:p>
            <a:r>
              <a:rPr lang="ja-JP" altLang="en-US" sz="1600" b="1" dirty="0">
                <a:latin typeface="BIZ UDPゴシック" panose="020B0400000000000000" pitchFamily="50" charset="-128"/>
                <a:ea typeface="BIZ UDPゴシック" panose="020B0400000000000000" pitchFamily="50" charset="-128"/>
              </a:rPr>
              <a:t>年</a:t>
            </a:r>
            <a:endParaRPr lang="en-US" altLang="ja-JP" sz="1600" b="1" dirty="0">
              <a:latin typeface="BIZ UDPゴシック" panose="020B0400000000000000" pitchFamily="50" charset="-128"/>
              <a:ea typeface="BIZ UDPゴシック" panose="020B0400000000000000" pitchFamily="50" charset="-128"/>
            </a:endParaRPr>
          </a:p>
        </p:txBody>
      </p:sp>
      <p:sp>
        <p:nvSpPr>
          <p:cNvPr id="27" name="テキスト ボックス 26">
            <a:extLst>
              <a:ext uri="{FF2B5EF4-FFF2-40B4-BE49-F238E27FC236}">
                <a16:creationId xmlns:a16="http://schemas.microsoft.com/office/drawing/2014/main" id="{E288CCE3-6217-4A85-9787-55AFBEEA38D0}"/>
              </a:ext>
            </a:extLst>
          </p:cNvPr>
          <p:cNvSpPr txBox="1"/>
          <p:nvPr/>
        </p:nvSpPr>
        <p:spPr>
          <a:xfrm>
            <a:off x="6327820" y="4070507"/>
            <a:ext cx="1059307" cy="523220"/>
          </a:xfrm>
          <a:prstGeom prst="rect">
            <a:avLst/>
          </a:prstGeom>
          <a:noFill/>
        </p:spPr>
        <p:txBody>
          <a:bodyPr wrap="square" rtlCol="0">
            <a:spAutoFit/>
          </a:bodyPr>
          <a:lstStyle/>
          <a:p>
            <a:r>
              <a:rPr lang="ja-JP" altLang="en-US" sz="1400" b="1" dirty="0">
                <a:solidFill>
                  <a:srgbClr val="00B0F0"/>
                </a:solidFill>
                <a:latin typeface="BIZ UDPゴシック" panose="020B0400000000000000" pitchFamily="50" charset="-128"/>
                <a:ea typeface="BIZ UDPゴシック" panose="020B0400000000000000" pitchFamily="50" charset="-128"/>
              </a:rPr>
              <a:t>処理水量</a:t>
            </a:r>
            <a:endParaRPr lang="en-US" altLang="ja-JP" sz="1400" b="1" dirty="0">
              <a:solidFill>
                <a:srgbClr val="00B0F0"/>
              </a:solidFill>
              <a:latin typeface="BIZ UDPゴシック" panose="020B0400000000000000" pitchFamily="50" charset="-128"/>
              <a:ea typeface="BIZ UDPゴシック" panose="020B0400000000000000" pitchFamily="50" charset="-128"/>
            </a:endParaRPr>
          </a:p>
          <a:p>
            <a:r>
              <a:rPr lang="ja-JP" altLang="en-US" sz="1400" b="1" dirty="0">
                <a:solidFill>
                  <a:srgbClr val="00B0F0"/>
                </a:solidFill>
                <a:latin typeface="BIZ UDPゴシック" panose="020B0400000000000000" pitchFamily="50" charset="-128"/>
                <a:ea typeface="BIZ UDPゴシック" panose="020B0400000000000000" pitchFamily="50" charset="-128"/>
              </a:rPr>
              <a:t>（</a:t>
            </a:r>
            <a:r>
              <a:rPr lang="en-US" altLang="ja-JP" sz="1400" b="1" dirty="0">
                <a:solidFill>
                  <a:srgbClr val="00B0F0"/>
                </a:solidFill>
                <a:latin typeface="BIZ UDPゴシック" panose="020B0400000000000000" pitchFamily="50" charset="-128"/>
                <a:ea typeface="BIZ UDPゴシック" panose="020B0400000000000000" pitchFamily="50" charset="-128"/>
              </a:rPr>
              <a:t>m3/</a:t>
            </a:r>
            <a:r>
              <a:rPr lang="ja-JP" altLang="en-US" sz="1400" b="1" dirty="0">
                <a:solidFill>
                  <a:srgbClr val="00B0F0"/>
                </a:solidFill>
                <a:latin typeface="BIZ UDPゴシック" panose="020B0400000000000000" pitchFamily="50" charset="-128"/>
                <a:ea typeface="BIZ UDPゴシック" panose="020B0400000000000000" pitchFamily="50" charset="-128"/>
              </a:rPr>
              <a:t>年）</a:t>
            </a:r>
            <a:endParaRPr lang="en-US" altLang="ja-JP" sz="1400" b="1" dirty="0">
              <a:solidFill>
                <a:srgbClr val="00B0F0"/>
              </a:solidFill>
              <a:latin typeface="BIZ UDPゴシック" panose="020B0400000000000000" pitchFamily="50" charset="-128"/>
              <a:ea typeface="BIZ UDPゴシック" panose="020B0400000000000000" pitchFamily="50" charset="-128"/>
            </a:endParaRPr>
          </a:p>
        </p:txBody>
      </p:sp>
      <p:sp>
        <p:nvSpPr>
          <p:cNvPr id="28" name="円弧 27">
            <a:extLst>
              <a:ext uri="{FF2B5EF4-FFF2-40B4-BE49-F238E27FC236}">
                <a16:creationId xmlns:a16="http://schemas.microsoft.com/office/drawing/2014/main" id="{C903672B-05B6-4A3B-8F18-54E810117A12}"/>
              </a:ext>
            </a:extLst>
          </p:cNvPr>
          <p:cNvSpPr/>
          <p:nvPr/>
        </p:nvSpPr>
        <p:spPr>
          <a:xfrm rot="9717917">
            <a:off x="-2107317" y="-1905489"/>
            <a:ext cx="20032560" cy="3612606"/>
          </a:xfrm>
          <a:prstGeom prst="arc">
            <a:avLst>
              <a:gd name="adj1" fmla="val 13182861"/>
              <a:gd name="adj2" fmla="val 21072093"/>
            </a:avLst>
          </a:prstGeom>
          <a:ln w="381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solidFill>
                <a:srgbClr val="00B0F0"/>
              </a:solidFill>
            </a:endParaRPr>
          </a:p>
        </p:txBody>
      </p:sp>
      <p:cxnSp>
        <p:nvCxnSpPr>
          <p:cNvPr id="30" name="直線コネクタ 29">
            <a:extLst>
              <a:ext uri="{FF2B5EF4-FFF2-40B4-BE49-F238E27FC236}">
                <a16:creationId xmlns:a16="http://schemas.microsoft.com/office/drawing/2014/main" id="{4742FD25-7671-469B-9268-79A7148B8509}"/>
              </a:ext>
            </a:extLst>
          </p:cNvPr>
          <p:cNvCxnSpPr>
            <a:cxnSpLocks/>
          </p:cNvCxnSpPr>
          <p:nvPr/>
        </p:nvCxnSpPr>
        <p:spPr>
          <a:xfrm>
            <a:off x="1066062" y="3387317"/>
            <a:ext cx="9413808" cy="1247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31" name="テキスト ボックス 30">
            <a:extLst>
              <a:ext uri="{FF2B5EF4-FFF2-40B4-BE49-F238E27FC236}">
                <a16:creationId xmlns:a16="http://schemas.microsoft.com/office/drawing/2014/main" id="{01FEDCB3-6404-4646-B352-871758B96ECE}"/>
              </a:ext>
            </a:extLst>
          </p:cNvPr>
          <p:cNvSpPr txBox="1"/>
          <p:nvPr/>
        </p:nvSpPr>
        <p:spPr>
          <a:xfrm>
            <a:off x="6060209" y="2836057"/>
            <a:ext cx="3024573" cy="523220"/>
          </a:xfrm>
          <a:prstGeom prst="rect">
            <a:avLst/>
          </a:prstGeom>
          <a:noFill/>
        </p:spPr>
        <p:txBody>
          <a:bodyPr wrap="square" rtlCol="0">
            <a:spAutoFit/>
          </a:bodyPr>
          <a:lstStyle/>
          <a:p>
            <a:r>
              <a:rPr lang="ja-JP" altLang="en-US" sz="1400" b="1" dirty="0">
                <a:solidFill>
                  <a:srgbClr val="FF0000"/>
                </a:solidFill>
                <a:latin typeface="BIZ UDPゴシック" panose="020B0400000000000000" pitchFamily="50" charset="-128"/>
                <a:ea typeface="BIZ UDPゴシック" panose="020B0400000000000000" pitchFamily="50" charset="-128"/>
              </a:rPr>
              <a:t>環境基準を満足する許容負荷量</a:t>
            </a:r>
            <a:endParaRPr lang="en-US" altLang="ja-JP" sz="1400" b="1" dirty="0">
              <a:solidFill>
                <a:srgbClr val="FF0000"/>
              </a:solidFill>
              <a:latin typeface="BIZ UDPゴシック" panose="020B0400000000000000" pitchFamily="50" charset="-128"/>
              <a:ea typeface="BIZ UDPゴシック" panose="020B0400000000000000" pitchFamily="50" charset="-128"/>
            </a:endParaRPr>
          </a:p>
          <a:p>
            <a:r>
              <a:rPr lang="en-US" altLang="ja-JP" sz="1400" b="1" dirty="0">
                <a:solidFill>
                  <a:srgbClr val="FF0000"/>
                </a:solidFill>
                <a:latin typeface="BIZ UDPゴシック" panose="020B0400000000000000" pitchFamily="50" charset="-128"/>
                <a:ea typeface="BIZ UDPゴシック" panose="020B0400000000000000" pitchFamily="50" charset="-128"/>
              </a:rPr>
              <a:t>(t/</a:t>
            </a:r>
            <a:r>
              <a:rPr lang="ja-JP" altLang="en-US" sz="1400" b="1" dirty="0">
                <a:solidFill>
                  <a:srgbClr val="FF0000"/>
                </a:solidFill>
                <a:latin typeface="BIZ UDPゴシック" panose="020B0400000000000000" pitchFamily="50" charset="-128"/>
                <a:ea typeface="BIZ UDPゴシック" panose="020B0400000000000000" pitchFamily="50" charset="-128"/>
              </a:rPr>
              <a:t>年</a:t>
            </a:r>
            <a:r>
              <a:rPr lang="en-US" altLang="ja-JP" sz="1400" b="1" dirty="0">
                <a:solidFill>
                  <a:srgbClr val="FF0000"/>
                </a:solidFill>
                <a:latin typeface="BIZ UDPゴシック" panose="020B0400000000000000" pitchFamily="50" charset="-128"/>
                <a:ea typeface="BIZ UDPゴシック" panose="020B0400000000000000" pitchFamily="50" charset="-128"/>
              </a:rPr>
              <a:t>)</a:t>
            </a:r>
          </a:p>
        </p:txBody>
      </p:sp>
      <p:cxnSp>
        <p:nvCxnSpPr>
          <p:cNvPr id="33" name="直線コネクタ 32">
            <a:extLst>
              <a:ext uri="{FF2B5EF4-FFF2-40B4-BE49-F238E27FC236}">
                <a16:creationId xmlns:a16="http://schemas.microsoft.com/office/drawing/2014/main" id="{7712CD79-9A40-44BE-8D24-DCAB791E5FE6}"/>
              </a:ext>
            </a:extLst>
          </p:cNvPr>
          <p:cNvCxnSpPr>
            <a:cxnSpLocks/>
          </p:cNvCxnSpPr>
          <p:nvPr/>
        </p:nvCxnSpPr>
        <p:spPr>
          <a:xfrm>
            <a:off x="9260771" y="439448"/>
            <a:ext cx="0" cy="5741941"/>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35" name="テキスト ボックス 34">
            <a:extLst>
              <a:ext uri="{FF2B5EF4-FFF2-40B4-BE49-F238E27FC236}">
                <a16:creationId xmlns:a16="http://schemas.microsoft.com/office/drawing/2014/main" id="{0D501431-1A99-4D87-8172-2423435456FB}"/>
              </a:ext>
            </a:extLst>
          </p:cNvPr>
          <p:cNvSpPr txBox="1"/>
          <p:nvPr/>
        </p:nvSpPr>
        <p:spPr>
          <a:xfrm>
            <a:off x="269488" y="569407"/>
            <a:ext cx="3395702" cy="369332"/>
          </a:xfrm>
          <a:prstGeom prst="rect">
            <a:avLst/>
          </a:prstGeom>
          <a:noFill/>
          <a:ln>
            <a:solidFill>
              <a:schemeClr val="tx1"/>
            </a:solidFill>
          </a:ln>
        </p:spPr>
        <p:txBody>
          <a:bodyPr wrap="square" rtlCol="0">
            <a:spAutoFit/>
          </a:bodyPr>
          <a:lstStyle/>
          <a:p>
            <a:r>
              <a:rPr lang="ja-JP" altLang="en-US" b="1" dirty="0">
                <a:latin typeface="BIZ UDPゴシック" panose="020B0400000000000000" pitchFamily="50" charset="-128"/>
                <a:ea typeface="BIZ UDPゴシック" panose="020B0400000000000000" pitchFamily="50" charset="-128"/>
              </a:rPr>
              <a:t>処理水質と処理水量のイメージ</a:t>
            </a:r>
            <a:endParaRPr lang="en-US" altLang="ja-JP" b="1" dirty="0">
              <a:latin typeface="BIZ UDPゴシック" panose="020B0400000000000000" pitchFamily="50" charset="-128"/>
              <a:ea typeface="BIZ UDPゴシック" panose="020B0400000000000000" pitchFamily="50" charset="-128"/>
            </a:endParaRPr>
          </a:p>
        </p:txBody>
      </p:sp>
      <p:sp>
        <p:nvSpPr>
          <p:cNvPr id="39" name="テキスト ボックス 38">
            <a:extLst>
              <a:ext uri="{FF2B5EF4-FFF2-40B4-BE49-F238E27FC236}">
                <a16:creationId xmlns:a16="http://schemas.microsoft.com/office/drawing/2014/main" id="{849BF935-C254-4FE3-AFBD-3C837A868F3F}"/>
              </a:ext>
            </a:extLst>
          </p:cNvPr>
          <p:cNvSpPr txBox="1"/>
          <p:nvPr/>
        </p:nvSpPr>
        <p:spPr>
          <a:xfrm>
            <a:off x="7028048" y="6171376"/>
            <a:ext cx="2710192" cy="584775"/>
          </a:xfrm>
          <a:prstGeom prst="rect">
            <a:avLst/>
          </a:prstGeom>
          <a:noFill/>
        </p:spPr>
        <p:txBody>
          <a:bodyPr wrap="square" rtlCol="0">
            <a:spAutoFit/>
          </a:bodyPr>
          <a:lstStyle/>
          <a:p>
            <a:pPr algn="r"/>
            <a:r>
              <a:rPr lang="en-US" altLang="ja-JP" sz="1600" b="1" dirty="0">
                <a:latin typeface="BIZ UDPゴシック" panose="020B0400000000000000" pitchFamily="50" charset="-128"/>
                <a:ea typeface="BIZ UDPゴシック" panose="020B0400000000000000" pitchFamily="50" charset="-128"/>
              </a:rPr>
              <a:t>R30</a:t>
            </a:r>
            <a:r>
              <a:rPr lang="ja-JP" altLang="en-US" sz="1600" b="1" dirty="0">
                <a:latin typeface="BIZ UDPゴシック" panose="020B0400000000000000" pitchFamily="50" charset="-128"/>
                <a:ea typeface="BIZ UDPゴシック" panose="020B0400000000000000" pitchFamily="50" charset="-128"/>
              </a:rPr>
              <a:t>年</a:t>
            </a:r>
            <a:endParaRPr lang="en-US" altLang="ja-JP" sz="1600" b="1" dirty="0">
              <a:latin typeface="BIZ UDPゴシック" panose="020B0400000000000000" pitchFamily="50" charset="-128"/>
              <a:ea typeface="BIZ UDPゴシック" panose="020B0400000000000000" pitchFamily="50" charset="-128"/>
            </a:endParaRPr>
          </a:p>
          <a:p>
            <a:pPr algn="r"/>
            <a:r>
              <a:rPr lang="ja-JP" altLang="en-US" sz="1600" b="1" dirty="0">
                <a:latin typeface="BIZ UDPゴシック" panose="020B0400000000000000" pitchFamily="50" charset="-128"/>
                <a:ea typeface="BIZ UDPゴシック" panose="020B0400000000000000" pitchFamily="50" charset="-128"/>
              </a:rPr>
              <a:t>（次期流総計画の目標年次）</a:t>
            </a:r>
            <a:endParaRPr lang="en-US" altLang="ja-JP" sz="1600" b="1" dirty="0">
              <a:latin typeface="BIZ UDPゴシック" panose="020B0400000000000000" pitchFamily="50" charset="-128"/>
              <a:ea typeface="BIZ UDPゴシック" panose="020B0400000000000000" pitchFamily="50" charset="-128"/>
            </a:endParaRPr>
          </a:p>
        </p:txBody>
      </p:sp>
      <p:sp>
        <p:nvSpPr>
          <p:cNvPr id="40" name="楕円 39">
            <a:extLst>
              <a:ext uri="{FF2B5EF4-FFF2-40B4-BE49-F238E27FC236}">
                <a16:creationId xmlns:a16="http://schemas.microsoft.com/office/drawing/2014/main" id="{89A8BDE9-3987-4929-BF09-25DC5D8BBFC9}"/>
              </a:ext>
            </a:extLst>
          </p:cNvPr>
          <p:cNvSpPr/>
          <p:nvPr/>
        </p:nvSpPr>
        <p:spPr>
          <a:xfrm>
            <a:off x="9062771" y="1236746"/>
            <a:ext cx="396000" cy="396000"/>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テキスト ボックス 43">
            <a:extLst>
              <a:ext uri="{FF2B5EF4-FFF2-40B4-BE49-F238E27FC236}">
                <a16:creationId xmlns:a16="http://schemas.microsoft.com/office/drawing/2014/main" id="{4BC2272C-81B5-4A66-8360-D4692A2D8E3B}"/>
              </a:ext>
            </a:extLst>
          </p:cNvPr>
          <p:cNvSpPr txBox="1"/>
          <p:nvPr/>
        </p:nvSpPr>
        <p:spPr>
          <a:xfrm>
            <a:off x="-55632" y="2390704"/>
            <a:ext cx="1215672" cy="1169551"/>
          </a:xfrm>
          <a:prstGeom prst="rect">
            <a:avLst/>
          </a:prstGeom>
          <a:noFill/>
        </p:spPr>
        <p:txBody>
          <a:bodyPr wrap="square" rtlCol="0">
            <a:spAutoFit/>
          </a:bodyPr>
          <a:lstStyle/>
          <a:p>
            <a:pPr algn="ctr"/>
            <a:r>
              <a:rPr lang="ja-JP" altLang="en-US" sz="1400" b="1" dirty="0">
                <a:latin typeface="BIZ UDPゴシック" panose="020B0400000000000000" pitchFamily="50" charset="-128"/>
                <a:ea typeface="BIZ UDPゴシック" panose="020B0400000000000000" pitchFamily="50" charset="-128"/>
              </a:rPr>
              <a:t>処理水質</a:t>
            </a:r>
            <a:endParaRPr lang="en-US" altLang="ja-JP" sz="1400" b="1" dirty="0">
              <a:latin typeface="BIZ UDPゴシック" panose="020B0400000000000000" pitchFamily="50" charset="-128"/>
              <a:ea typeface="BIZ UDPゴシック" panose="020B0400000000000000" pitchFamily="50" charset="-128"/>
            </a:endParaRPr>
          </a:p>
          <a:p>
            <a:pPr algn="ctr"/>
            <a:r>
              <a:rPr lang="ja-JP" altLang="en-US" sz="1400" b="1" dirty="0">
                <a:latin typeface="BIZ UDPゴシック" panose="020B0400000000000000" pitchFamily="50" charset="-128"/>
                <a:ea typeface="BIZ UDPゴシック" panose="020B0400000000000000" pitchFamily="50" charset="-128"/>
              </a:rPr>
              <a:t>・</a:t>
            </a:r>
            <a:endParaRPr lang="en-US" altLang="ja-JP" sz="1400" b="1" dirty="0">
              <a:latin typeface="BIZ UDPゴシック" panose="020B0400000000000000" pitchFamily="50" charset="-128"/>
              <a:ea typeface="BIZ UDPゴシック" panose="020B0400000000000000" pitchFamily="50" charset="-128"/>
            </a:endParaRPr>
          </a:p>
          <a:p>
            <a:pPr algn="ctr"/>
            <a:r>
              <a:rPr lang="ja-JP" altLang="en-US" sz="1400" b="1" dirty="0">
                <a:latin typeface="BIZ UDPゴシック" panose="020B0400000000000000" pitchFamily="50" charset="-128"/>
                <a:ea typeface="BIZ UDPゴシック" panose="020B0400000000000000" pitchFamily="50" charset="-128"/>
              </a:rPr>
              <a:t>許容負荷量</a:t>
            </a:r>
            <a:endParaRPr lang="en-US" altLang="ja-JP" sz="1400" b="1" dirty="0">
              <a:latin typeface="BIZ UDPゴシック" panose="020B0400000000000000" pitchFamily="50" charset="-128"/>
              <a:ea typeface="BIZ UDPゴシック" panose="020B0400000000000000" pitchFamily="50" charset="-128"/>
            </a:endParaRPr>
          </a:p>
          <a:p>
            <a:pPr algn="ctr"/>
            <a:r>
              <a:rPr lang="ja-JP" altLang="en-US" sz="1400" b="1" dirty="0">
                <a:latin typeface="BIZ UDPゴシック" panose="020B0400000000000000" pitchFamily="50" charset="-128"/>
                <a:ea typeface="BIZ UDPゴシック" panose="020B0400000000000000" pitchFamily="50" charset="-128"/>
              </a:rPr>
              <a:t>・</a:t>
            </a:r>
            <a:endParaRPr lang="en-US" altLang="ja-JP" sz="1400" b="1" dirty="0">
              <a:latin typeface="BIZ UDPゴシック" panose="020B0400000000000000" pitchFamily="50" charset="-128"/>
              <a:ea typeface="BIZ UDPゴシック" panose="020B0400000000000000" pitchFamily="50" charset="-128"/>
            </a:endParaRPr>
          </a:p>
          <a:p>
            <a:pPr algn="ctr"/>
            <a:r>
              <a:rPr lang="ja-JP" altLang="en-US" sz="1400" b="1" dirty="0">
                <a:latin typeface="BIZ UDPゴシック" panose="020B0400000000000000" pitchFamily="50" charset="-128"/>
                <a:ea typeface="BIZ UDPゴシック" panose="020B0400000000000000" pitchFamily="50" charset="-128"/>
              </a:rPr>
              <a:t>処理水量</a:t>
            </a:r>
            <a:endParaRPr lang="en-US" altLang="ja-JP" sz="1400" b="1" dirty="0">
              <a:latin typeface="BIZ UDPゴシック" panose="020B0400000000000000" pitchFamily="50" charset="-128"/>
              <a:ea typeface="BIZ UDPゴシック" panose="020B0400000000000000" pitchFamily="50" charset="-128"/>
            </a:endParaRPr>
          </a:p>
        </p:txBody>
      </p:sp>
      <p:sp>
        <p:nvSpPr>
          <p:cNvPr id="2" name="角丸四角形吹き出し 1"/>
          <p:cNvSpPr/>
          <p:nvPr/>
        </p:nvSpPr>
        <p:spPr>
          <a:xfrm>
            <a:off x="9557468" y="1663885"/>
            <a:ext cx="2353586" cy="1311594"/>
          </a:xfrm>
          <a:prstGeom prst="wedgeRoundRectCallout">
            <a:avLst>
              <a:gd name="adj1" fmla="val -56104"/>
              <a:gd name="adj2" fmla="val -52684"/>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a:solidFill>
                  <a:schemeClr val="tx1"/>
                </a:solidFill>
                <a:latin typeface="BIZ UDPゴシック" panose="020B0400000000000000" pitchFamily="50" charset="-128"/>
                <a:ea typeface="BIZ UDPゴシック" panose="020B0400000000000000" pitchFamily="50" charset="-128"/>
              </a:rPr>
              <a:t>環境基準を達成し、陸域からの汚濁負荷量の維持を考慮した処理水質</a:t>
            </a:r>
          </a:p>
        </p:txBody>
      </p:sp>
      <p:sp>
        <p:nvSpPr>
          <p:cNvPr id="3" name="スライド番号プレースホルダー 2"/>
          <p:cNvSpPr>
            <a:spLocks noGrp="1"/>
          </p:cNvSpPr>
          <p:nvPr>
            <p:ph type="sldNum" sz="quarter" idx="12"/>
          </p:nvPr>
        </p:nvSpPr>
        <p:spPr>
          <a:xfrm>
            <a:off x="9260771" y="6419805"/>
            <a:ext cx="2743200" cy="365125"/>
          </a:xfrm>
        </p:spPr>
        <p:txBody>
          <a:bodyPr/>
          <a:lstStyle/>
          <a:p>
            <a:fld id="{94089147-A7D9-4D80-A43D-10710C249AE5}" type="slidenum">
              <a:rPr kumimoji="1" lang="ja-JP" altLang="en-US" smtClean="0"/>
              <a:t>14</a:t>
            </a:fld>
            <a:endParaRPr kumimoji="1" lang="ja-JP" altLang="en-US"/>
          </a:p>
        </p:txBody>
      </p:sp>
      <p:cxnSp>
        <p:nvCxnSpPr>
          <p:cNvPr id="6" name="直線コネクタ 5"/>
          <p:cNvCxnSpPr/>
          <p:nvPr/>
        </p:nvCxnSpPr>
        <p:spPr>
          <a:xfrm>
            <a:off x="1054933" y="3406739"/>
            <a:ext cx="9424937" cy="2159174"/>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52356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9A90D350-312E-424D-910F-195400C65845}"/>
              </a:ext>
            </a:extLst>
          </p:cNvPr>
          <p:cNvSpPr txBox="1"/>
          <p:nvPr/>
        </p:nvSpPr>
        <p:spPr>
          <a:xfrm>
            <a:off x="29028" y="-32230"/>
            <a:ext cx="8372038" cy="461665"/>
          </a:xfrm>
          <a:prstGeom prst="rect">
            <a:avLst/>
          </a:prstGeom>
          <a:noFill/>
        </p:spPr>
        <p:txBody>
          <a:bodyPr wrap="square" rtlCol="0">
            <a:spAutoFit/>
          </a:bodyPr>
          <a:lstStyle/>
          <a:p>
            <a:r>
              <a:rPr lang="ja-JP" altLang="en-US" sz="2400" b="1" dirty="0">
                <a:latin typeface="BIZ UDPゴシック" panose="020B0400000000000000" pitchFamily="50" charset="-128"/>
                <a:ea typeface="BIZ UDPゴシック" panose="020B0400000000000000" pitchFamily="50" charset="-128"/>
              </a:rPr>
              <a:t>人口減少社会における下水処理水質の在り方に関する議論</a:t>
            </a:r>
            <a:endParaRPr kumimoji="1" lang="ja-JP" altLang="en-US" sz="2400" b="1" dirty="0">
              <a:latin typeface="BIZ UDPゴシック" panose="020B0400000000000000" pitchFamily="50" charset="-128"/>
              <a:ea typeface="BIZ UDPゴシック" panose="020B0400000000000000" pitchFamily="50" charset="-128"/>
            </a:endParaRPr>
          </a:p>
        </p:txBody>
      </p:sp>
      <p:cxnSp>
        <p:nvCxnSpPr>
          <p:cNvPr id="15" name="直線矢印コネクタ 14">
            <a:extLst>
              <a:ext uri="{FF2B5EF4-FFF2-40B4-BE49-F238E27FC236}">
                <a16:creationId xmlns:a16="http://schemas.microsoft.com/office/drawing/2014/main" id="{CD167526-CDCA-422C-A7CC-5F4EB4E2BBD8}"/>
              </a:ext>
            </a:extLst>
          </p:cNvPr>
          <p:cNvCxnSpPr>
            <a:cxnSpLocks/>
          </p:cNvCxnSpPr>
          <p:nvPr/>
        </p:nvCxnSpPr>
        <p:spPr>
          <a:xfrm flipV="1">
            <a:off x="1060497" y="1140665"/>
            <a:ext cx="0" cy="5412536"/>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直線矢印コネクタ 15">
            <a:extLst>
              <a:ext uri="{FF2B5EF4-FFF2-40B4-BE49-F238E27FC236}">
                <a16:creationId xmlns:a16="http://schemas.microsoft.com/office/drawing/2014/main" id="{948E1EE2-E09C-4E83-B255-28B89D5B0432}"/>
              </a:ext>
            </a:extLst>
          </p:cNvPr>
          <p:cNvCxnSpPr>
            <a:cxnSpLocks/>
          </p:cNvCxnSpPr>
          <p:nvPr/>
        </p:nvCxnSpPr>
        <p:spPr>
          <a:xfrm>
            <a:off x="722467" y="6096953"/>
            <a:ext cx="10539987" cy="74423"/>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テキスト ボックス 25">
            <a:extLst>
              <a:ext uri="{FF2B5EF4-FFF2-40B4-BE49-F238E27FC236}">
                <a16:creationId xmlns:a16="http://schemas.microsoft.com/office/drawing/2014/main" id="{3355ECBB-1403-400E-9CC2-5A98E51F3171}"/>
              </a:ext>
            </a:extLst>
          </p:cNvPr>
          <p:cNvSpPr txBox="1"/>
          <p:nvPr/>
        </p:nvSpPr>
        <p:spPr>
          <a:xfrm>
            <a:off x="10601849" y="6258279"/>
            <a:ext cx="1059307" cy="338554"/>
          </a:xfrm>
          <a:prstGeom prst="rect">
            <a:avLst/>
          </a:prstGeom>
          <a:noFill/>
        </p:spPr>
        <p:txBody>
          <a:bodyPr wrap="square" rtlCol="0">
            <a:spAutoFit/>
          </a:bodyPr>
          <a:lstStyle/>
          <a:p>
            <a:r>
              <a:rPr lang="ja-JP" altLang="en-US" sz="1600" b="1" dirty="0">
                <a:latin typeface="BIZ UDPゴシック" panose="020B0400000000000000" pitchFamily="50" charset="-128"/>
                <a:ea typeface="BIZ UDPゴシック" panose="020B0400000000000000" pitchFamily="50" charset="-128"/>
              </a:rPr>
              <a:t>年</a:t>
            </a:r>
            <a:endParaRPr lang="en-US" altLang="ja-JP" sz="1600" b="1" dirty="0">
              <a:latin typeface="BIZ UDPゴシック" panose="020B0400000000000000" pitchFamily="50" charset="-128"/>
              <a:ea typeface="BIZ UDPゴシック" panose="020B0400000000000000" pitchFamily="50" charset="-128"/>
            </a:endParaRPr>
          </a:p>
        </p:txBody>
      </p:sp>
      <p:sp>
        <p:nvSpPr>
          <p:cNvPr id="28" name="円弧 27">
            <a:extLst>
              <a:ext uri="{FF2B5EF4-FFF2-40B4-BE49-F238E27FC236}">
                <a16:creationId xmlns:a16="http://schemas.microsoft.com/office/drawing/2014/main" id="{C903672B-05B6-4A3B-8F18-54E810117A12}"/>
              </a:ext>
            </a:extLst>
          </p:cNvPr>
          <p:cNvSpPr/>
          <p:nvPr/>
        </p:nvSpPr>
        <p:spPr>
          <a:xfrm rot="9750245">
            <a:off x="-3124123" y="-1452490"/>
            <a:ext cx="24893175" cy="4274013"/>
          </a:xfrm>
          <a:prstGeom prst="arc">
            <a:avLst>
              <a:gd name="adj1" fmla="val 17324969"/>
              <a:gd name="adj2" fmla="val 21061997"/>
            </a:avLst>
          </a:prstGeom>
          <a:ln w="381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solidFill>
                <a:srgbClr val="00B0F0"/>
              </a:solidFill>
            </a:endParaRPr>
          </a:p>
        </p:txBody>
      </p:sp>
      <p:cxnSp>
        <p:nvCxnSpPr>
          <p:cNvPr id="33" name="直線コネクタ 32">
            <a:extLst>
              <a:ext uri="{FF2B5EF4-FFF2-40B4-BE49-F238E27FC236}">
                <a16:creationId xmlns:a16="http://schemas.microsoft.com/office/drawing/2014/main" id="{7712CD79-9A40-44BE-8D24-DCAB791E5FE6}"/>
              </a:ext>
            </a:extLst>
          </p:cNvPr>
          <p:cNvCxnSpPr>
            <a:cxnSpLocks/>
          </p:cNvCxnSpPr>
          <p:nvPr/>
        </p:nvCxnSpPr>
        <p:spPr>
          <a:xfrm>
            <a:off x="9260771" y="1140665"/>
            <a:ext cx="0" cy="5040724"/>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35" name="テキスト ボックス 34">
            <a:extLst>
              <a:ext uri="{FF2B5EF4-FFF2-40B4-BE49-F238E27FC236}">
                <a16:creationId xmlns:a16="http://schemas.microsoft.com/office/drawing/2014/main" id="{0D501431-1A99-4D87-8172-2423435456FB}"/>
              </a:ext>
            </a:extLst>
          </p:cNvPr>
          <p:cNvSpPr txBox="1"/>
          <p:nvPr/>
        </p:nvSpPr>
        <p:spPr>
          <a:xfrm>
            <a:off x="269488" y="569407"/>
            <a:ext cx="3672782" cy="369332"/>
          </a:xfrm>
          <a:prstGeom prst="rect">
            <a:avLst/>
          </a:prstGeom>
          <a:noFill/>
          <a:ln>
            <a:solidFill>
              <a:schemeClr val="tx1"/>
            </a:solidFill>
          </a:ln>
        </p:spPr>
        <p:txBody>
          <a:bodyPr wrap="square" rtlCol="0">
            <a:spAutoFit/>
          </a:bodyPr>
          <a:lstStyle/>
          <a:p>
            <a:r>
              <a:rPr lang="ja-JP" altLang="en-US" b="1" dirty="0">
                <a:latin typeface="BIZ UDPゴシック" panose="020B0400000000000000" pitchFamily="50" charset="-128"/>
                <a:ea typeface="BIZ UDPゴシック" panose="020B0400000000000000" pitchFamily="50" charset="-128"/>
              </a:rPr>
              <a:t>処理水質と各種規制値のイメージ</a:t>
            </a:r>
            <a:endParaRPr lang="en-US" altLang="ja-JP" b="1" dirty="0">
              <a:latin typeface="BIZ UDPゴシック" panose="020B0400000000000000" pitchFamily="50" charset="-128"/>
              <a:ea typeface="BIZ UDPゴシック" panose="020B0400000000000000" pitchFamily="50" charset="-128"/>
            </a:endParaRPr>
          </a:p>
        </p:txBody>
      </p:sp>
      <p:sp>
        <p:nvSpPr>
          <p:cNvPr id="39" name="テキスト ボックス 38">
            <a:extLst>
              <a:ext uri="{FF2B5EF4-FFF2-40B4-BE49-F238E27FC236}">
                <a16:creationId xmlns:a16="http://schemas.microsoft.com/office/drawing/2014/main" id="{849BF935-C254-4FE3-AFBD-3C837A868F3F}"/>
              </a:ext>
            </a:extLst>
          </p:cNvPr>
          <p:cNvSpPr txBox="1"/>
          <p:nvPr/>
        </p:nvSpPr>
        <p:spPr>
          <a:xfrm>
            <a:off x="8243509" y="6194542"/>
            <a:ext cx="2014203" cy="461665"/>
          </a:xfrm>
          <a:prstGeom prst="rect">
            <a:avLst/>
          </a:prstGeom>
          <a:noFill/>
        </p:spPr>
        <p:txBody>
          <a:bodyPr wrap="square" rtlCol="0">
            <a:spAutoFit/>
          </a:bodyPr>
          <a:lstStyle/>
          <a:p>
            <a:pPr algn="ctr"/>
            <a:r>
              <a:rPr lang="en-US" altLang="ja-JP" sz="1200" b="1" dirty="0">
                <a:latin typeface="BIZ UDPゴシック" panose="020B0400000000000000" pitchFamily="50" charset="-128"/>
                <a:ea typeface="BIZ UDPゴシック" panose="020B0400000000000000" pitchFamily="50" charset="-128"/>
              </a:rPr>
              <a:t>R30</a:t>
            </a:r>
            <a:r>
              <a:rPr lang="ja-JP" altLang="en-US" sz="1200" b="1" dirty="0">
                <a:latin typeface="BIZ UDPゴシック" panose="020B0400000000000000" pitchFamily="50" charset="-128"/>
                <a:ea typeface="BIZ UDPゴシック" panose="020B0400000000000000" pitchFamily="50" charset="-128"/>
              </a:rPr>
              <a:t>年</a:t>
            </a:r>
            <a:endParaRPr lang="en-US" altLang="ja-JP" sz="1200" b="1" dirty="0">
              <a:latin typeface="BIZ UDPゴシック" panose="020B0400000000000000" pitchFamily="50" charset="-128"/>
              <a:ea typeface="BIZ UDPゴシック" panose="020B0400000000000000" pitchFamily="50" charset="-128"/>
            </a:endParaRPr>
          </a:p>
          <a:p>
            <a:pPr algn="ctr"/>
            <a:r>
              <a:rPr lang="ja-JP" altLang="en-US" sz="1200" b="1" dirty="0">
                <a:latin typeface="BIZ UDPゴシック" panose="020B0400000000000000" pitchFamily="50" charset="-128"/>
                <a:ea typeface="BIZ UDPゴシック" panose="020B0400000000000000" pitchFamily="50" charset="-128"/>
              </a:rPr>
              <a:t>（次期流総計画の目標年次）</a:t>
            </a:r>
            <a:endParaRPr lang="en-US" altLang="ja-JP" sz="1200" b="1" dirty="0">
              <a:latin typeface="BIZ UDPゴシック" panose="020B0400000000000000" pitchFamily="50" charset="-128"/>
              <a:ea typeface="BIZ UDPゴシック" panose="020B0400000000000000" pitchFamily="50" charset="-128"/>
            </a:endParaRPr>
          </a:p>
        </p:txBody>
      </p:sp>
      <p:sp>
        <p:nvSpPr>
          <p:cNvPr id="44" name="テキスト ボックス 43">
            <a:extLst>
              <a:ext uri="{FF2B5EF4-FFF2-40B4-BE49-F238E27FC236}">
                <a16:creationId xmlns:a16="http://schemas.microsoft.com/office/drawing/2014/main" id="{4BC2272C-81B5-4A66-8360-D4692A2D8E3B}"/>
              </a:ext>
            </a:extLst>
          </p:cNvPr>
          <p:cNvSpPr txBox="1"/>
          <p:nvPr/>
        </p:nvSpPr>
        <p:spPr>
          <a:xfrm>
            <a:off x="-19998" y="3427587"/>
            <a:ext cx="1215672" cy="307777"/>
          </a:xfrm>
          <a:prstGeom prst="rect">
            <a:avLst/>
          </a:prstGeom>
          <a:noFill/>
        </p:spPr>
        <p:txBody>
          <a:bodyPr wrap="square" rtlCol="0">
            <a:spAutoFit/>
          </a:bodyPr>
          <a:lstStyle/>
          <a:p>
            <a:pPr algn="ctr"/>
            <a:r>
              <a:rPr lang="ja-JP" altLang="en-US" sz="1400" b="1" dirty="0">
                <a:latin typeface="BIZ UDPゴシック" panose="020B0400000000000000" pitchFamily="50" charset="-128"/>
                <a:ea typeface="BIZ UDPゴシック" panose="020B0400000000000000" pitchFamily="50" charset="-128"/>
              </a:rPr>
              <a:t>処理水質</a:t>
            </a:r>
            <a:endParaRPr lang="en-US" altLang="ja-JP" sz="1400" b="1" dirty="0">
              <a:latin typeface="BIZ UDPゴシック" panose="020B0400000000000000" pitchFamily="50" charset="-128"/>
              <a:ea typeface="BIZ UDPゴシック" panose="020B0400000000000000" pitchFamily="50" charset="-128"/>
            </a:endParaRPr>
          </a:p>
        </p:txBody>
      </p:sp>
      <p:sp>
        <p:nvSpPr>
          <p:cNvPr id="19" name="テキスト ボックス 18">
            <a:extLst>
              <a:ext uri="{FF2B5EF4-FFF2-40B4-BE49-F238E27FC236}">
                <a16:creationId xmlns:a16="http://schemas.microsoft.com/office/drawing/2014/main" id="{2C817302-F6D3-4F45-BF7A-AFE519A0F545}"/>
              </a:ext>
            </a:extLst>
          </p:cNvPr>
          <p:cNvSpPr txBox="1"/>
          <p:nvPr/>
        </p:nvSpPr>
        <p:spPr>
          <a:xfrm>
            <a:off x="1740799" y="6170948"/>
            <a:ext cx="1400838" cy="461665"/>
          </a:xfrm>
          <a:prstGeom prst="rect">
            <a:avLst/>
          </a:prstGeom>
          <a:noFill/>
        </p:spPr>
        <p:txBody>
          <a:bodyPr wrap="square" rtlCol="0">
            <a:spAutoFit/>
          </a:bodyPr>
          <a:lstStyle/>
          <a:p>
            <a:pPr algn="ctr"/>
            <a:r>
              <a:rPr lang="en-US" altLang="ja-JP" sz="1200" b="1" dirty="0">
                <a:latin typeface="BIZ UDPゴシック" panose="020B0400000000000000" pitchFamily="50" charset="-128"/>
                <a:ea typeface="BIZ UDPゴシック" panose="020B0400000000000000" pitchFamily="50" charset="-128"/>
              </a:rPr>
              <a:t>R1</a:t>
            </a:r>
            <a:r>
              <a:rPr lang="ja-JP" altLang="en-US" sz="1200" b="1" dirty="0">
                <a:latin typeface="BIZ UDPゴシック" panose="020B0400000000000000" pitchFamily="50" charset="-128"/>
                <a:ea typeface="BIZ UDPゴシック" panose="020B0400000000000000" pitchFamily="50" charset="-128"/>
              </a:rPr>
              <a:t>年</a:t>
            </a:r>
            <a:endParaRPr lang="en-US" altLang="ja-JP" sz="1200" b="1" dirty="0">
              <a:latin typeface="BIZ UDPゴシック" panose="020B0400000000000000" pitchFamily="50" charset="-128"/>
              <a:ea typeface="BIZ UDPゴシック" panose="020B0400000000000000" pitchFamily="50" charset="-128"/>
            </a:endParaRPr>
          </a:p>
          <a:p>
            <a:pPr algn="ctr"/>
            <a:r>
              <a:rPr lang="ja-JP" altLang="en-US" sz="1200" b="1" dirty="0">
                <a:latin typeface="BIZ UDPゴシック" panose="020B0400000000000000" pitchFamily="50" charset="-128"/>
                <a:ea typeface="BIZ UDPゴシック" panose="020B0400000000000000" pitchFamily="50" charset="-128"/>
              </a:rPr>
              <a:t>（第</a:t>
            </a:r>
            <a:r>
              <a:rPr lang="en-US" altLang="ja-JP" sz="1200" b="1" dirty="0">
                <a:latin typeface="BIZ UDPゴシック" panose="020B0400000000000000" pitchFamily="50" charset="-128"/>
                <a:ea typeface="BIZ UDPゴシック" panose="020B0400000000000000" pitchFamily="50" charset="-128"/>
              </a:rPr>
              <a:t>8</a:t>
            </a:r>
            <a:r>
              <a:rPr lang="ja-JP" altLang="en-US" sz="1200" b="1" dirty="0">
                <a:latin typeface="BIZ UDPゴシック" panose="020B0400000000000000" pitchFamily="50" charset="-128"/>
                <a:ea typeface="BIZ UDPゴシック" panose="020B0400000000000000" pitchFamily="50" charset="-128"/>
              </a:rPr>
              <a:t>次総量削減）</a:t>
            </a:r>
            <a:endParaRPr lang="en-US" altLang="ja-JP" sz="1200" b="1" dirty="0">
              <a:latin typeface="BIZ UDPゴシック" panose="020B0400000000000000" pitchFamily="50" charset="-128"/>
              <a:ea typeface="BIZ UDPゴシック" panose="020B0400000000000000" pitchFamily="50" charset="-128"/>
            </a:endParaRPr>
          </a:p>
        </p:txBody>
      </p:sp>
      <p:cxnSp>
        <p:nvCxnSpPr>
          <p:cNvPr id="20" name="直線コネクタ 19">
            <a:extLst>
              <a:ext uri="{FF2B5EF4-FFF2-40B4-BE49-F238E27FC236}">
                <a16:creationId xmlns:a16="http://schemas.microsoft.com/office/drawing/2014/main" id="{BD22ADBD-1859-49E8-A972-6B0C8D5F20B4}"/>
              </a:ext>
            </a:extLst>
          </p:cNvPr>
          <p:cNvCxnSpPr>
            <a:cxnSpLocks/>
          </p:cNvCxnSpPr>
          <p:nvPr/>
        </p:nvCxnSpPr>
        <p:spPr>
          <a:xfrm>
            <a:off x="2453571" y="1093440"/>
            <a:ext cx="0" cy="5040724"/>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 name="直線コネクタ 20">
            <a:extLst>
              <a:ext uri="{FF2B5EF4-FFF2-40B4-BE49-F238E27FC236}">
                <a16:creationId xmlns:a16="http://schemas.microsoft.com/office/drawing/2014/main" id="{508BD18F-23F7-40C8-9C34-C5C421B12567}"/>
              </a:ext>
            </a:extLst>
          </p:cNvPr>
          <p:cNvCxnSpPr>
            <a:cxnSpLocks/>
          </p:cNvCxnSpPr>
          <p:nvPr/>
        </p:nvCxnSpPr>
        <p:spPr>
          <a:xfrm>
            <a:off x="3901452" y="1093440"/>
            <a:ext cx="0" cy="5040724"/>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2" name="テキスト ボックス 21">
            <a:extLst>
              <a:ext uri="{FF2B5EF4-FFF2-40B4-BE49-F238E27FC236}">
                <a16:creationId xmlns:a16="http://schemas.microsoft.com/office/drawing/2014/main" id="{871A5733-CEFD-4E6E-AFCD-83905380E29F}"/>
              </a:ext>
            </a:extLst>
          </p:cNvPr>
          <p:cNvSpPr txBox="1"/>
          <p:nvPr/>
        </p:nvSpPr>
        <p:spPr>
          <a:xfrm>
            <a:off x="4790348" y="6165637"/>
            <a:ext cx="1581651" cy="461665"/>
          </a:xfrm>
          <a:prstGeom prst="rect">
            <a:avLst/>
          </a:prstGeom>
          <a:noFill/>
        </p:spPr>
        <p:txBody>
          <a:bodyPr wrap="square" rtlCol="0">
            <a:spAutoFit/>
          </a:bodyPr>
          <a:lstStyle/>
          <a:p>
            <a:pPr algn="ctr"/>
            <a:r>
              <a:rPr lang="en-US" altLang="ja-JP" sz="1200" b="1" dirty="0">
                <a:latin typeface="BIZ UDPゴシック" panose="020B0400000000000000" pitchFamily="50" charset="-128"/>
                <a:ea typeface="BIZ UDPゴシック" panose="020B0400000000000000" pitchFamily="50" charset="-128"/>
              </a:rPr>
              <a:t>R11</a:t>
            </a:r>
            <a:r>
              <a:rPr lang="ja-JP" altLang="en-US" sz="1200" b="1" dirty="0">
                <a:latin typeface="BIZ UDPゴシック" panose="020B0400000000000000" pitchFamily="50" charset="-128"/>
                <a:ea typeface="BIZ UDPゴシック" panose="020B0400000000000000" pitchFamily="50" charset="-128"/>
              </a:rPr>
              <a:t>年</a:t>
            </a:r>
            <a:endParaRPr lang="en-US" altLang="ja-JP" sz="1200" b="1" dirty="0">
              <a:latin typeface="BIZ UDPゴシック" panose="020B0400000000000000" pitchFamily="50" charset="-128"/>
              <a:ea typeface="BIZ UDPゴシック" panose="020B0400000000000000" pitchFamily="50" charset="-128"/>
            </a:endParaRPr>
          </a:p>
          <a:p>
            <a:pPr algn="ctr"/>
            <a:r>
              <a:rPr lang="ja-JP" altLang="en-US" sz="1200" b="1" dirty="0">
                <a:latin typeface="BIZ UDPゴシック" panose="020B0400000000000000" pitchFamily="50" charset="-128"/>
                <a:ea typeface="BIZ UDPゴシック" panose="020B0400000000000000" pitchFamily="50" charset="-128"/>
              </a:rPr>
              <a:t>（第</a:t>
            </a:r>
            <a:r>
              <a:rPr lang="en-US" altLang="ja-JP" sz="1200" b="1" dirty="0">
                <a:latin typeface="BIZ UDPゴシック" panose="020B0400000000000000" pitchFamily="50" charset="-128"/>
                <a:ea typeface="BIZ UDPゴシック" panose="020B0400000000000000" pitchFamily="50" charset="-128"/>
              </a:rPr>
              <a:t>10</a:t>
            </a:r>
            <a:r>
              <a:rPr lang="ja-JP" altLang="en-US" sz="1200" b="1" dirty="0">
                <a:latin typeface="BIZ UDPゴシック" panose="020B0400000000000000" pitchFamily="50" charset="-128"/>
                <a:ea typeface="BIZ UDPゴシック" panose="020B0400000000000000" pitchFamily="50" charset="-128"/>
              </a:rPr>
              <a:t>次総量削減）</a:t>
            </a:r>
            <a:endParaRPr lang="en-US" altLang="ja-JP" sz="1200" b="1" dirty="0">
              <a:latin typeface="BIZ UDPゴシック" panose="020B0400000000000000" pitchFamily="50" charset="-128"/>
              <a:ea typeface="BIZ UDPゴシック" panose="020B0400000000000000" pitchFamily="50" charset="-128"/>
            </a:endParaRPr>
          </a:p>
        </p:txBody>
      </p:sp>
      <p:cxnSp>
        <p:nvCxnSpPr>
          <p:cNvPr id="24" name="直線コネクタ 23">
            <a:extLst>
              <a:ext uri="{FF2B5EF4-FFF2-40B4-BE49-F238E27FC236}">
                <a16:creationId xmlns:a16="http://schemas.microsoft.com/office/drawing/2014/main" id="{B3343115-0A06-4F13-8695-9CC84055A1A8}"/>
              </a:ext>
            </a:extLst>
          </p:cNvPr>
          <p:cNvCxnSpPr>
            <a:cxnSpLocks/>
          </p:cNvCxnSpPr>
          <p:nvPr/>
        </p:nvCxnSpPr>
        <p:spPr>
          <a:xfrm>
            <a:off x="5537581" y="1093440"/>
            <a:ext cx="0" cy="5040724"/>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5" name="テキスト ボックス 24">
            <a:extLst>
              <a:ext uri="{FF2B5EF4-FFF2-40B4-BE49-F238E27FC236}">
                <a16:creationId xmlns:a16="http://schemas.microsoft.com/office/drawing/2014/main" id="{5B1E353C-8299-4D77-AE20-81055C3D3BC2}"/>
              </a:ext>
            </a:extLst>
          </p:cNvPr>
          <p:cNvSpPr txBox="1"/>
          <p:nvPr/>
        </p:nvSpPr>
        <p:spPr>
          <a:xfrm>
            <a:off x="3196604" y="6194543"/>
            <a:ext cx="1460270" cy="461665"/>
          </a:xfrm>
          <a:prstGeom prst="rect">
            <a:avLst/>
          </a:prstGeom>
          <a:noFill/>
        </p:spPr>
        <p:txBody>
          <a:bodyPr wrap="square" rtlCol="0">
            <a:spAutoFit/>
          </a:bodyPr>
          <a:lstStyle/>
          <a:p>
            <a:pPr algn="ctr"/>
            <a:r>
              <a:rPr lang="en-US" altLang="ja-JP" sz="1200" b="1" dirty="0">
                <a:latin typeface="BIZ UDPゴシック" panose="020B0400000000000000" pitchFamily="50" charset="-128"/>
                <a:ea typeface="BIZ UDPゴシック" panose="020B0400000000000000" pitchFamily="50" charset="-128"/>
              </a:rPr>
              <a:t>R6</a:t>
            </a:r>
            <a:r>
              <a:rPr lang="ja-JP" altLang="en-US" sz="1200" b="1" dirty="0">
                <a:latin typeface="BIZ UDPゴシック" panose="020B0400000000000000" pitchFamily="50" charset="-128"/>
                <a:ea typeface="BIZ UDPゴシック" panose="020B0400000000000000" pitchFamily="50" charset="-128"/>
              </a:rPr>
              <a:t>年</a:t>
            </a:r>
            <a:endParaRPr lang="en-US" altLang="ja-JP" sz="1200" b="1" dirty="0">
              <a:latin typeface="BIZ UDPゴシック" panose="020B0400000000000000" pitchFamily="50" charset="-128"/>
              <a:ea typeface="BIZ UDPゴシック" panose="020B0400000000000000" pitchFamily="50" charset="-128"/>
            </a:endParaRPr>
          </a:p>
          <a:p>
            <a:pPr algn="ctr"/>
            <a:r>
              <a:rPr lang="ja-JP" altLang="en-US" sz="1200" b="1" dirty="0">
                <a:latin typeface="BIZ UDPゴシック" panose="020B0400000000000000" pitchFamily="50" charset="-128"/>
                <a:ea typeface="BIZ UDPゴシック" panose="020B0400000000000000" pitchFamily="50" charset="-128"/>
              </a:rPr>
              <a:t>（第</a:t>
            </a:r>
            <a:r>
              <a:rPr lang="en-US" altLang="ja-JP" sz="1200" b="1" dirty="0">
                <a:latin typeface="BIZ UDPゴシック" panose="020B0400000000000000" pitchFamily="50" charset="-128"/>
                <a:ea typeface="BIZ UDPゴシック" panose="020B0400000000000000" pitchFamily="50" charset="-128"/>
              </a:rPr>
              <a:t>9</a:t>
            </a:r>
            <a:r>
              <a:rPr lang="ja-JP" altLang="en-US" sz="1200" b="1" dirty="0">
                <a:latin typeface="BIZ UDPゴシック" panose="020B0400000000000000" pitchFamily="50" charset="-128"/>
                <a:ea typeface="BIZ UDPゴシック" panose="020B0400000000000000" pitchFamily="50" charset="-128"/>
              </a:rPr>
              <a:t>次総量削減）</a:t>
            </a:r>
            <a:endParaRPr lang="en-US" altLang="ja-JP" sz="1200" b="1" dirty="0">
              <a:latin typeface="BIZ UDPゴシック" panose="020B0400000000000000" pitchFamily="50" charset="-128"/>
              <a:ea typeface="BIZ UDPゴシック" panose="020B0400000000000000" pitchFamily="50" charset="-128"/>
            </a:endParaRPr>
          </a:p>
        </p:txBody>
      </p:sp>
      <p:sp>
        <p:nvSpPr>
          <p:cNvPr id="3" name="矢印: 右 2">
            <a:extLst>
              <a:ext uri="{FF2B5EF4-FFF2-40B4-BE49-F238E27FC236}">
                <a16:creationId xmlns:a16="http://schemas.microsoft.com/office/drawing/2014/main" id="{41519C7C-5D58-427B-8795-BD112A2FB3B7}"/>
              </a:ext>
            </a:extLst>
          </p:cNvPr>
          <p:cNvSpPr/>
          <p:nvPr/>
        </p:nvSpPr>
        <p:spPr>
          <a:xfrm>
            <a:off x="1071257" y="1455361"/>
            <a:ext cx="1409566" cy="677975"/>
          </a:xfrm>
          <a:prstGeom prst="rightArrow">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latin typeface="BIZ UDPゴシック" panose="020B0400000000000000" pitchFamily="50" charset="-128"/>
                <a:ea typeface="BIZ UDPゴシック" panose="020B0400000000000000" pitchFamily="50" charset="-128"/>
              </a:rPr>
              <a:t>第</a:t>
            </a:r>
            <a:r>
              <a:rPr lang="en-US" altLang="ja-JP" sz="1200" dirty="0">
                <a:solidFill>
                  <a:schemeClr val="tx1"/>
                </a:solidFill>
                <a:latin typeface="BIZ UDPゴシック" panose="020B0400000000000000" pitchFamily="50" charset="-128"/>
                <a:ea typeface="BIZ UDPゴシック" panose="020B0400000000000000" pitchFamily="50" charset="-128"/>
              </a:rPr>
              <a:t>8</a:t>
            </a:r>
            <a:r>
              <a:rPr lang="ja-JP" altLang="en-US" sz="1200" dirty="0">
                <a:solidFill>
                  <a:schemeClr val="tx1"/>
                </a:solidFill>
                <a:latin typeface="BIZ UDPゴシック" panose="020B0400000000000000" pitchFamily="50" charset="-128"/>
                <a:ea typeface="BIZ UDPゴシック" panose="020B0400000000000000" pitchFamily="50" charset="-128"/>
              </a:rPr>
              <a:t>次総量削減</a:t>
            </a:r>
            <a:endParaRPr kumimoji="1" lang="ja-JP" altLang="en-US" sz="1200" dirty="0">
              <a:solidFill>
                <a:schemeClr val="tx1"/>
              </a:solidFill>
              <a:latin typeface="BIZ UDPゴシック" panose="020B0400000000000000" pitchFamily="50" charset="-128"/>
              <a:ea typeface="BIZ UDPゴシック" panose="020B0400000000000000" pitchFamily="50" charset="-128"/>
            </a:endParaRPr>
          </a:p>
        </p:txBody>
      </p:sp>
      <p:sp>
        <p:nvSpPr>
          <p:cNvPr id="29" name="矢印: 右 28">
            <a:extLst>
              <a:ext uri="{FF2B5EF4-FFF2-40B4-BE49-F238E27FC236}">
                <a16:creationId xmlns:a16="http://schemas.microsoft.com/office/drawing/2014/main" id="{646B02A7-E002-4817-B6C5-BE40991DA4FD}"/>
              </a:ext>
            </a:extLst>
          </p:cNvPr>
          <p:cNvSpPr/>
          <p:nvPr/>
        </p:nvSpPr>
        <p:spPr>
          <a:xfrm>
            <a:off x="2482261" y="1455361"/>
            <a:ext cx="1409568" cy="677975"/>
          </a:xfrm>
          <a:prstGeom prst="rightArrow">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latin typeface="BIZ UDPゴシック" panose="020B0400000000000000" pitchFamily="50" charset="-128"/>
                <a:ea typeface="BIZ UDPゴシック" panose="020B0400000000000000" pitchFamily="50" charset="-128"/>
              </a:rPr>
              <a:t>第</a:t>
            </a:r>
            <a:r>
              <a:rPr kumimoji="1" lang="en-US" altLang="ja-JP" sz="1200" dirty="0">
                <a:solidFill>
                  <a:schemeClr val="tx1"/>
                </a:solidFill>
                <a:latin typeface="BIZ UDPゴシック" panose="020B0400000000000000" pitchFamily="50" charset="-128"/>
                <a:ea typeface="BIZ UDPゴシック" panose="020B0400000000000000" pitchFamily="50" charset="-128"/>
              </a:rPr>
              <a:t>9</a:t>
            </a:r>
            <a:r>
              <a:rPr lang="ja-JP" altLang="en-US" sz="1200" dirty="0">
                <a:solidFill>
                  <a:schemeClr val="tx1"/>
                </a:solidFill>
                <a:latin typeface="BIZ UDPゴシック" panose="020B0400000000000000" pitchFamily="50" charset="-128"/>
                <a:ea typeface="BIZ UDPゴシック" panose="020B0400000000000000" pitchFamily="50" charset="-128"/>
              </a:rPr>
              <a:t>次総量削減</a:t>
            </a:r>
            <a:endParaRPr kumimoji="1" lang="ja-JP" altLang="en-US" sz="1200" dirty="0">
              <a:solidFill>
                <a:schemeClr val="tx1"/>
              </a:solidFill>
              <a:latin typeface="BIZ UDPゴシック" panose="020B0400000000000000" pitchFamily="50" charset="-128"/>
              <a:ea typeface="BIZ UDPゴシック" panose="020B0400000000000000" pitchFamily="50" charset="-128"/>
            </a:endParaRPr>
          </a:p>
        </p:txBody>
      </p:sp>
      <p:sp>
        <p:nvSpPr>
          <p:cNvPr id="32" name="矢印: 右 31">
            <a:extLst>
              <a:ext uri="{FF2B5EF4-FFF2-40B4-BE49-F238E27FC236}">
                <a16:creationId xmlns:a16="http://schemas.microsoft.com/office/drawing/2014/main" id="{BB7852FB-8584-432E-B44B-DF88FCDC4A5C}"/>
              </a:ext>
            </a:extLst>
          </p:cNvPr>
          <p:cNvSpPr/>
          <p:nvPr/>
        </p:nvSpPr>
        <p:spPr>
          <a:xfrm>
            <a:off x="3932646" y="1455361"/>
            <a:ext cx="1580141" cy="677975"/>
          </a:xfrm>
          <a:prstGeom prst="rightArrow">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latin typeface="BIZ UDPゴシック" panose="020B0400000000000000" pitchFamily="50" charset="-128"/>
                <a:ea typeface="BIZ UDPゴシック" panose="020B0400000000000000" pitchFamily="50" charset="-128"/>
              </a:rPr>
              <a:t>第</a:t>
            </a:r>
            <a:r>
              <a:rPr kumimoji="1" lang="en-US" altLang="ja-JP" sz="1200" dirty="0">
                <a:solidFill>
                  <a:schemeClr val="tx1"/>
                </a:solidFill>
                <a:latin typeface="BIZ UDPゴシック" panose="020B0400000000000000" pitchFamily="50" charset="-128"/>
                <a:ea typeface="BIZ UDPゴシック" panose="020B0400000000000000" pitchFamily="50" charset="-128"/>
              </a:rPr>
              <a:t>10</a:t>
            </a:r>
            <a:r>
              <a:rPr lang="ja-JP" altLang="en-US" sz="1200" dirty="0">
                <a:solidFill>
                  <a:schemeClr val="tx1"/>
                </a:solidFill>
                <a:latin typeface="BIZ UDPゴシック" panose="020B0400000000000000" pitchFamily="50" charset="-128"/>
                <a:ea typeface="BIZ UDPゴシック" panose="020B0400000000000000" pitchFamily="50" charset="-128"/>
              </a:rPr>
              <a:t>次総量削減</a:t>
            </a:r>
            <a:endParaRPr kumimoji="1" lang="ja-JP" altLang="en-US" sz="1200" dirty="0">
              <a:solidFill>
                <a:schemeClr val="tx1"/>
              </a:solidFill>
              <a:latin typeface="BIZ UDPゴシック" panose="020B0400000000000000" pitchFamily="50" charset="-128"/>
              <a:ea typeface="BIZ UDPゴシック" panose="020B0400000000000000" pitchFamily="50" charset="-128"/>
            </a:endParaRPr>
          </a:p>
        </p:txBody>
      </p:sp>
      <p:sp>
        <p:nvSpPr>
          <p:cNvPr id="34" name="矢印: 右 33">
            <a:extLst>
              <a:ext uri="{FF2B5EF4-FFF2-40B4-BE49-F238E27FC236}">
                <a16:creationId xmlns:a16="http://schemas.microsoft.com/office/drawing/2014/main" id="{CA85086F-3F9B-4772-A1EE-67BD58003B65}"/>
              </a:ext>
            </a:extLst>
          </p:cNvPr>
          <p:cNvSpPr/>
          <p:nvPr/>
        </p:nvSpPr>
        <p:spPr>
          <a:xfrm>
            <a:off x="5583946" y="1455360"/>
            <a:ext cx="1196643" cy="677975"/>
          </a:xfrm>
          <a:prstGeom prst="rightArrow">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latin typeface="BIZ UDPゴシック" panose="020B0400000000000000" pitchFamily="50" charset="-128"/>
                <a:ea typeface="BIZ UDPゴシック" panose="020B0400000000000000" pitchFamily="50" charset="-128"/>
              </a:rPr>
              <a:t>第</a:t>
            </a:r>
            <a:r>
              <a:rPr kumimoji="1" lang="en-US" altLang="ja-JP" sz="1200" dirty="0">
                <a:solidFill>
                  <a:schemeClr val="tx1"/>
                </a:solidFill>
                <a:latin typeface="BIZ UDPゴシック" panose="020B0400000000000000" pitchFamily="50" charset="-128"/>
                <a:ea typeface="BIZ UDPゴシック" panose="020B0400000000000000" pitchFamily="50" charset="-128"/>
              </a:rPr>
              <a:t>11</a:t>
            </a:r>
            <a:r>
              <a:rPr kumimoji="1" lang="ja-JP" altLang="en-US" sz="1200" dirty="0">
                <a:solidFill>
                  <a:schemeClr val="tx1"/>
                </a:solidFill>
                <a:latin typeface="BIZ UDPゴシック" panose="020B0400000000000000" pitchFamily="50" charset="-128"/>
                <a:ea typeface="BIZ UDPゴシック" panose="020B0400000000000000" pitchFamily="50" charset="-128"/>
              </a:rPr>
              <a:t>次・・・</a:t>
            </a:r>
          </a:p>
        </p:txBody>
      </p:sp>
      <p:cxnSp>
        <p:nvCxnSpPr>
          <p:cNvPr id="6" name="直線コネクタ 5">
            <a:extLst>
              <a:ext uri="{FF2B5EF4-FFF2-40B4-BE49-F238E27FC236}">
                <a16:creationId xmlns:a16="http://schemas.microsoft.com/office/drawing/2014/main" id="{2271DDB1-4AC3-44DE-869D-3E2D73596BAE}"/>
              </a:ext>
            </a:extLst>
          </p:cNvPr>
          <p:cNvCxnSpPr>
            <a:cxnSpLocks/>
          </p:cNvCxnSpPr>
          <p:nvPr/>
        </p:nvCxnSpPr>
        <p:spPr>
          <a:xfrm>
            <a:off x="1072850" y="4439920"/>
            <a:ext cx="1380721"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テキスト ボックス 7">
            <a:extLst>
              <a:ext uri="{FF2B5EF4-FFF2-40B4-BE49-F238E27FC236}">
                <a16:creationId xmlns:a16="http://schemas.microsoft.com/office/drawing/2014/main" id="{692FB0E9-0737-4211-9A15-756297AF89FA}"/>
              </a:ext>
            </a:extLst>
          </p:cNvPr>
          <p:cNvSpPr txBox="1"/>
          <p:nvPr/>
        </p:nvSpPr>
        <p:spPr>
          <a:xfrm>
            <a:off x="6238240" y="2324531"/>
            <a:ext cx="1269999" cy="461665"/>
          </a:xfrm>
          <a:prstGeom prst="rect">
            <a:avLst/>
          </a:prstGeom>
          <a:noFill/>
        </p:spPr>
        <p:txBody>
          <a:bodyPr wrap="square" rtlCol="0">
            <a:spAutoFit/>
          </a:bodyPr>
          <a:lstStyle/>
          <a:p>
            <a:endParaRPr kumimoji="1" lang="ja-JP" altLang="en-US" dirty="0"/>
          </a:p>
        </p:txBody>
      </p:sp>
      <p:sp>
        <p:nvSpPr>
          <p:cNvPr id="37" name="テキスト ボックス 36">
            <a:extLst>
              <a:ext uri="{FF2B5EF4-FFF2-40B4-BE49-F238E27FC236}">
                <a16:creationId xmlns:a16="http://schemas.microsoft.com/office/drawing/2014/main" id="{276C9DDF-4D07-4A77-9C34-8C0BE4C11FE9}"/>
              </a:ext>
            </a:extLst>
          </p:cNvPr>
          <p:cNvSpPr txBox="1"/>
          <p:nvPr/>
        </p:nvSpPr>
        <p:spPr>
          <a:xfrm>
            <a:off x="8372851" y="200895"/>
            <a:ext cx="3602956" cy="1569660"/>
          </a:xfrm>
          <a:prstGeom prst="rect">
            <a:avLst/>
          </a:prstGeom>
          <a:solidFill>
            <a:schemeClr val="bg1"/>
          </a:solidFill>
          <a:ln>
            <a:solidFill>
              <a:srgbClr val="FF0000"/>
            </a:solidFill>
          </a:ln>
        </p:spPr>
        <p:txBody>
          <a:bodyPr wrap="square" rtlCol="0">
            <a:spAutoFit/>
          </a:bodyPr>
          <a:lstStyle/>
          <a:p>
            <a:r>
              <a:rPr lang="en-US" altLang="ja-JP" sz="1200" b="1" dirty="0">
                <a:solidFill>
                  <a:srgbClr val="FF0000"/>
                </a:solidFill>
                <a:latin typeface="BIZ UDPゴシック" panose="020B0400000000000000" pitchFamily="50" charset="-128"/>
                <a:ea typeface="BIZ UDPゴシック" panose="020B0400000000000000" pitchFamily="50" charset="-128"/>
              </a:rPr>
              <a:t>【T-N</a:t>
            </a:r>
            <a:r>
              <a:rPr lang="ja-JP" altLang="en-US" sz="1200" b="1" dirty="0">
                <a:solidFill>
                  <a:srgbClr val="FF0000"/>
                </a:solidFill>
                <a:latin typeface="BIZ UDPゴシック" panose="020B0400000000000000" pitchFamily="50" charset="-128"/>
                <a:ea typeface="BIZ UDPゴシック" panose="020B0400000000000000" pitchFamily="50" charset="-128"/>
              </a:rPr>
              <a:t>の例</a:t>
            </a:r>
            <a:r>
              <a:rPr lang="en-US" altLang="ja-JP" sz="1200" b="1" dirty="0">
                <a:solidFill>
                  <a:srgbClr val="FF0000"/>
                </a:solidFill>
                <a:latin typeface="BIZ UDPゴシック" panose="020B0400000000000000" pitchFamily="50" charset="-128"/>
                <a:ea typeface="BIZ UDPゴシック" panose="020B0400000000000000" pitchFamily="50" charset="-128"/>
              </a:rPr>
              <a:t>】</a:t>
            </a:r>
          </a:p>
          <a:p>
            <a:endParaRPr lang="en-US" altLang="ja-JP" sz="1200" b="1" dirty="0">
              <a:solidFill>
                <a:srgbClr val="FF0000"/>
              </a:solidFill>
              <a:latin typeface="BIZ UDPゴシック" panose="020B0400000000000000" pitchFamily="50" charset="-128"/>
              <a:ea typeface="BIZ UDPゴシック" panose="020B0400000000000000" pitchFamily="50" charset="-128"/>
            </a:endParaRPr>
          </a:p>
          <a:p>
            <a:r>
              <a:rPr lang="ja-JP" altLang="en-US" sz="1200" b="1" dirty="0">
                <a:solidFill>
                  <a:srgbClr val="FF0000"/>
                </a:solidFill>
                <a:latin typeface="BIZ UDPゴシック" panose="020B0400000000000000" pitchFamily="50" charset="-128"/>
                <a:ea typeface="BIZ UDPゴシック" panose="020B0400000000000000" pitchFamily="50" charset="-128"/>
              </a:rPr>
              <a:t>第</a:t>
            </a:r>
            <a:r>
              <a:rPr lang="en-US" altLang="ja-JP" sz="1200" b="1" dirty="0">
                <a:solidFill>
                  <a:srgbClr val="FF0000"/>
                </a:solidFill>
                <a:latin typeface="BIZ UDPゴシック" panose="020B0400000000000000" pitchFamily="50" charset="-128"/>
                <a:ea typeface="BIZ UDPゴシック" panose="020B0400000000000000" pitchFamily="50" charset="-128"/>
              </a:rPr>
              <a:t>8</a:t>
            </a:r>
            <a:r>
              <a:rPr lang="ja-JP" altLang="en-US" sz="1200" b="1" dirty="0">
                <a:solidFill>
                  <a:srgbClr val="FF0000"/>
                </a:solidFill>
                <a:latin typeface="BIZ UDPゴシック" panose="020B0400000000000000" pitchFamily="50" charset="-128"/>
                <a:ea typeface="BIZ UDPゴシック" panose="020B0400000000000000" pitchFamily="50" charset="-128"/>
              </a:rPr>
              <a:t>次の総量規制の</a:t>
            </a:r>
            <a:r>
              <a:rPr lang="en-US" altLang="ja-JP" sz="1200" b="1" dirty="0">
                <a:solidFill>
                  <a:srgbClr val="FF0000"/>
                </a:solidFill>
                <a:latin typeface="BIZ UDPゴシック" panose="020B0400000000000000" pitchFamily="50" charset="-128"/>
                <a:ea typeface="BIZ UDPゴシック" panose="020B0400000000000000" pitchFamily="50" charset="-128"/>
              </a:rPr>
              <a:t>C</a:t>
            </a:r>
            <a:r>
              <a:rPr lang="ja-JP" altLang="en-US" sz="1200" b="1" dirty="0">
                <a:solidFill>
                  <a:srgbClr val="FF0000"/>
                </a:solidFill>
                <a:latin typeface="BIZ UDPゴシック" panose="020B0400000000000000" pitchFamily="50" charset="-128"/>
                <a:ea typeface="BIZ UDPゴシック" panose="020B0400000000000000" pitchFamily="50" charset="-128"/>
              </a:rPr>
              <a:t>値</a:t>
            </a:r>
            <a:endParaRPr lang="en-US" altLang="ja-JP" sz="1200" b="1" dirty="0">
              <a:solidFill>
                <a:srgbClr val="FF0000"/>
              </a:solidFill>
              <a:latin typeface="BIZ UDPゴシック" panose="020B0400000000000000" pitchFamily="50" charset="-128"/>
              <a:ea typeface="BIZ UDPゴシック" panose="020B0400000000000000" pitchFamily="50" charset="-128"/>
            </a:endParaRPr>
          </a:p>
          <a:p>
            <a:r>
              <a:rPr lang="en-US" altLang="ja-JP" sz="1200" b="1" dirty="0">
                <a:solidFill>
                  <a:srgbClr val="FF0000"/>
                </a:solidFill>
                <a:latin typeface="BIZ UDPゴシック" panose="020B0400000000000000" pitchFamily="50" charset="-128"/>
                <a:ea typeface="BIZ UDPゴシック" panose="020B0400000000000000" pitchFamily="50" charset="-128"/>
              </a:rPr>
              <a:t>H14</a:t>
            </a:r>
            <a:r>
              <a:rPr lang="ja-JP" altLang="en-US" sz="1200" b="1" dirty="0">
                <a:solidFill>
                  <a:srgbClr val="FF0000"/>
                </a:solidFill>
                <a:latin typeface="BIZ UDPゴシック" panose="020B0400000000000000" pitchFamily="50" charset="-128"/>
                <a:ea typeface="BIZ UDPゴシック" panose="020B0400000000000000" pitchFamily="50" charset="-128"/>
              </a:rPr>
              <a:t>年以前に設置された施設：</a:t>
            </a:r>
            <a:r>
              <a:rPr lang="en-US" altLang="ja-JP" sz="1200" b="1" dirty="0">
                <a:solidFill>
                  <a:srgbClr val="FF0000"/>
                </a:solidFill>
                <a:latin typeface="BIZ UDPゴシック" panose="020B0400000000000000" pitchFamily="50" charset="-128"/>
                <a:ea typeface="BIZ UDPゴシック" panose="020B0400000000000000" pitchFamily="50" charset="-128"/>
              </a:rPr>
              <a:t>25(15)mg/L</a:t>
            </a:r>
          </a:p>
          <a:p>
            <a:r>
              <a:rPr lang="en-US" altLang="ja-JP" sz="1200" b="1" dirty="0">
                <a:solidFill>
                  <a:srgbClr val="FF0000"/>
                </a:solidFill>
                <a:latin typeface="BIZ UDPゴシック" panose="020B0400000000000000" pitchFamily="50" charset="-128"/>
                <a:ea typeface="BIZ UDPゴシック" panose="020B0400000000000000" pitchFamily="50" charset="-128"/>
              </a:rPr>
              <a:t>H14</a:t>
            </a:r>
            <a:r>
              <a:rPr lang="ja-JP" altLang="en-US" sz="1200" b="1" dirty="0">
                <a:solidFill>
                  <a:srgbClr val="FF0000"/>
                </a:solidFill>
                <a:latin typeface="BIZ UDPゴシック" panose="020B0400000000000000" pitchFamily="50" charset="-128"/>
                <a:ea typeface="BIZ UDPゴシック" panose="020B0400000000000000" pitchFamily="50" charset="-128"/>
              </a:rPr>
              <a:t>年以後に設置された施設：</a:t>
            </a:r>
            <a:r>
              <a:rPr lang="en-US" altLang="ja-JP" sz="1200" b="1" dirty="0">
                <a:solidFill>
                  <a:srgbClr val="FF0000"/>
                </a:solidFill>
                <a:latin typeface="BIZ UDPゴシック" panose="020B0400000000000000" pitchFamily="50" charset="-128"/>
                <a:ea typeface="BIZ UDPゴシック" panose="020B0400000000000000" pitchFamily="50" charset="-128"/>
              </a:rPr>
              <a:t>10mg/L</a:t>
            </a:r>
          </a:p>
          <a:p>
            <a:endParaRPr lang="en-US" altLang="ja-JP" sz="1200" b="1" dirty="0">
              <a:solidFill>
                <a:srgbClr val="FF0000"/>
              </a:solidFill>
              <a:latin typeface="BIZ UDPゴシック" panose="020B0400000000000000" pitchFamily="50" charset="-128"/>
              <a:ea typeface="BIZ UDPゴシック" panose="020B0400000000000000" pitchFamily="50" charset="-128"/>
            </a:endParaRPr>
          </a:p>
          <a:p>
            <a:r>
              <a:rPr lang="ja-JP" altLang="en-US" sz="1200" b="1" dirty="0">
                <a:solidFill>
                  <a:srgbClr val="FF0000"/>
                </a:solidFill>
                <a:latin typeface="BIZ UDPゴシック" panose="020B0400000000000000" pitchFamily="50" charset="-128"/>
                <a:ea typeface="BIZ UDPゴシック" panose="020B0400000000000000" pitchFamily="50" charset="-128"/>
              </a:rPr>
              <a:t>現流総計画の処理水質</a:t>
            </a:r>
            <a:endParaRPr lang="en-US" altLang="ja-JP" sz="1200" b="1" dirty="0">
              <a:solidFill>
                <a:srgbClr val="FF0000"/>
              </a:solidFill>
              <a:latin typeface="BIZ UDPゴシック" panose="020B0400000000000000" pitchFamily="50" charset="-128"/>
              <a:ea typeface="BIZ UDPゴシック" panose="020B0400000000000000" pitchFamily="50" charset="-128"/>
            </a:endParaRPr>
          </a:p>
          <a:p>
            <a:r>
              <a:rPr lang="en-US" altLang="ja-JP" sz="1200" b="1" dirty="0">
                <a:solidFill>
                  <a:srgbClr val="FF0000"/>
                </a:solidFill>
                <a:latin typeface="BIZ UDPゴシック" panose="020B0400000000000000" pitchFamily="50" charset="-128"/>
                <a:ea typeface="BIZ UDPゴシック" panose="020B0400000000000000" pitchFamily="50" charset="-128"/>
              </a:rPr>
              <a:t>8mg/L</a:t>
            </a:r>
          </a:p>
        </p:txBody>
      </p:sp>
      <p:sp>
        <p:nvSpPr>
          <p:cNvPr id="41" name="楕円 40">
            <a:extLst>
              <a:ext uri="{FF2B5EF4-FFF2-40B4-BE49-F238E27FC236}">
                <a16:creationId xmlns:a16="http://schemas.microsoft.com/office/drawing/2014/main" id="{A76DB812-CA15-4A75-BC03-D7FCA2C5EAEB}"/>
              </a:ext>
            </a:extLst>
          </p:cNvPr>
          <p:cNvSpPr/>
          <p:nvPr/>
        </p:nvSpPr>
        <p:spPr>
          <a:xfrm>
            <a:off x="9052610" y="2782888"/>
            <a:ext cx="396000" cy="396000"/>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2" name="直線コネクタ 41">
            <a:extLst>
              <a:ext uri="{FF2B5EF4-FFF2-40B4-BE49-F238E27FC236}">
                <a16:creationId xmlns:a16="http://schemas.microsoft.com/office/drawing/2014/main" id="{48F77C1F-27E8-4F1A-AD38-90BDB0A3E2F1}"/>
              </a:ext>
            </a:extLst>
          </p:cNvPr>
          <p:cNvCxnSpPr>
            <a:cxnSpLocks/>
          </p:cNvCxnSpPr>
          <p:nvPr/>
        </p:nvCxnSpPr>
        <p:spPr>
          <a:xfrm>
            <a:off x="1072849" y="2669029"/>
            <a:ext cx="1380721"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直線矢印コネクタ 10">
            <a:extLst>
              <a:ext uri="{FF2B5EF4-FFF2-40B4-BE49-F238E27FC236}">
                <a16:creationId xmlns:a16="http://schemas.microsoft.com/office/drawing/2014/main" id="{D98AAC93-9CCF-4C92-911B-CEACD4E7AA0D}"/>
              </a:ext>
            </a:extLst>
          </p:cNvPr>
          <p:cNvCxnSpPr/>
          <p:nvPr/>
        </p:nvCxnSpPr>
        <p:spPr>
          <a:xfrm>
            <a:off x="1740799" y="2669029"/>
            <a:ext cx="0" cy="1770891"/>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5" name="テキスト ボックス 44">
            <a:extLst>
              <a:ext uri="{FF2B5EF4-FFF2-40B4-BE49-F238E27FC236}">
                <a16:creationId xmlns:a16="http://schemas.microsoft.com/office/drawing/2014/main" id="{5AA3D886-8CA5-47EF-958D-901906199695}"/>
              </a:ext>
            </a:extLst>
          </p:cNvPr>
          <p:cNvSpPr txBox="1"/>
          <p:nvPr/>
        </p:nvSpPr>
        <p:spPr>
          <a:xfrm>
            <a:off x="1174742" y="3199362"/>
            <a:ext cx="1197053" cy="461665"/>
          </a:xfrm>
          <a:prstGeom prst="rect">
            <a:avLst/>
          </a:prstGeom>
          <a:solidFill>
            <a:schemeClr val="bg1"/>
          </a:solidFill>
          <a:ln>
            <a:solidFill>
              <a:srgbClr val="FF0000"/>
            </a:solidFill>
          </a:ln>
        </p:spPr>
        <p:txBody>
          <a:bodyPr wrap="square" rtlCol="0">
            <a:spAutoFit/>
          </a:bodyPr>
          <a:lstStyle/>
          <a:p>
            <a:pPr algn="ctr"/>
            <a:r>
              <a:rPr lang="ja-JP" altLang="en-US" sz="1200" b="1" dirty="0">
                <a:solidFill>
                  <a:srgbClr val="FF0000"/>
                </a:solidFill>
                <a:latin typeface="BIZ UDPゴシック" panose="020B0400000000000000" pitchFamily="50" charset="-128"/>
                <a:ea typeface="BIZ UDPゴシック" panose="020B0400000000000000" pitchFamily="50" charset="-128"/>
              </a:rPr>
              <a:t>環境省が示す</a:t>
            </a:r>
            <a:endParaRPr lang="en-US" altLang="ja-JP" sz="1200" b="1" dirty="0">
              <a:solidFill>
                <a:srgbClr val="FF0000"/>
              </a:solidFill>
              <a:latin typeface="BIZ UDPゴシック" panose="020B0400000000000000" pitchFamily="50" charset="-128"/>
              <a:ea typeface="BIZ UDPゴシック" panose="020B0400000000000000" pitchFamily="50" charset="-128"/>
            </a:endParaRPr>
          </a:p>
          <a:p>
            <a:pPr algn="ctr"/>
            <a:r>
              <a:rPr lang="en-US" altLang="ja-JP" sz="1200" b="1" dirty="0">
                <a:solidFill>
                  <a:srgbClr val="FF0000"/>
                </a:solidFill>
                <a:latin typeface="BIZ UDPゴシック" panose="020B0400000000000000" pitchFamily="50" charset="-128"/>
                <a:ea typeface="BIZ UDPゴシック" panose="020B0400000000000000" pitchFamily="50" charset="-128"/>
              </a:rPr>
              <a:t>C</a:t>
            </a:r>
            <a:r>
              <a:rPr lang="ja-JP" altLang="en-US" sz="1200" b="1" dirty="0">
                <a:solidFill>
                  <a:srgbClr val="FF0000"/>
                </a:solidFill>
                <a:latin typeface="BIZ UDPゴシック" panose="020B0400000000000000" pitchFamily="50" charset="-128"/>
                <a:ea typeface="BIZ UDPゴシック" panose="020B0400000000000000" pitchFamily="50" charset="-128"/>
              </a:rPr>
              <a:t>値の範囲</a:t>
            </a:r>
            <a:endParaRPr lang="en-US" altLang="ja-JP" sz="1200" b="1" dirty="0">
              <a:solidFill>
                <a:srgbClr val="FF0000"/>
              </a:solidFill>
              <a:latin typeface="BIZ UDPゴシック" panose="020B0400000000000000" pitchFamily="50" charset="-128"/>
              <a:ea typeface="BIZ UDPゴシック" panose="020B0400000000000000" pitchFamily="50" charset="-128"/>
            </a:endParaRPr>
          </a:p>
        </p:txBody>
      </p:sp>
      <p:cxnSp>
        <p:nvCxnSpPr>
          <p:cNvPr id="47" name="直線コネクタ 46">
            <a:extLst>
              <a:ext uri="{FF2B5EF4-FFF2-40B4-BE49-F238E27FC236}">
                <a16:creationId xmlns:a16="http://schemas.microsoft.com/office/drawing/2014/main" id="{F01A70A8-029B-46FC-8988-357B61AD3E0B}"/>
              </a:ext>
            </a:extLst>
          </p:cNvPr>
          <p:cNvCxnSpPr>
            <a:cxnSpLocks/>
          </p:cNvCxnSpPr>
          <p:nvPr/>
        </p:nvCxnSpPr>
        <p:spPr>
          <a:xfrm>
            <a:off x="2491884" y="4439920"/>
            <a:ext cx="6768887" cy="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48" name="直線コネクタ 47">
            <a:extLst>
              <a:ext uri="{FF2B5EF4-FFF2-40B4-BE49-F238E27FC236}">
                <a16:creationId xmlns:a16="http://schemas.microsoft.com/office/drawing/2014/main" id="{9064B748-150B-4281-9D2A-CACEA1E49D2C}"/>
              </a:ext>
            </a:extLst>
          </p:cNvPr>
          <p:cNvCxnSpPr>
            <a:cxnSpLocks/>
          </p:cNvCxnSpPr>
          <p:nvPr/>
        </p:nvCxnSpPr>
        <p:spPr>
          <a:xfrm>
            <a:off x="2452829" y="2669029"/>
            <a:ext cx="6807942" cy="508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51" name="吹き出し: 四角形 50">
            <a:extLst>
              <a:ext uri="{FF2B5EF4-FFF2-40B4-BE49-F238E27FC236}">
                <a16:creationId xmlns:a16="http://schemas.microsoft.com/office/drawing/2014/main" id="{844F797F-269E-4717-BA48-9F6E9DD9D127}"/>
              </a:ext>
            </a:extLst>
          </p:cNvPr>
          <p:cNvSpPr/>
          <p:nvPr/>
        </p:nvSpPr>
        <p:spPr>
          <a:xfrm>
            <a:off x="87214" y="4534210"/>
            <a:ext cx="903790" cy="621575"/>
          </a:xfrm>
          <a:prstGeom prst="wedgeRectCallout">
            <a:avLst>
              <a:gd name="adj1" fmla="val 87768"/>
              <a:gd name="adj2" fmla="val -59766"/>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rgbClr val="FF0000"/>
                </a:solidFill>
                <a:latin typeface="BIZ UDPゴシック" panose="020B0400000000000000" pitchFamily="50" charset="-128"/>
                <a:ea typeface="BIZ UDPゴシック" panose="020B0400000000000000" pitchFamily="50" charset="-128"/>
              </a:rPr>
              <a:t>大阪府は</a:t>
            </a:r>
            <a:endParaRPr kumimoji="1" lang="en-US" altLang="ja-JP" sz="1200" b="1" dirty="0">
              <a:solidFill>
                <a:srgbClr val="FF0000"/>
              </a:solidFill>
              <a:latin typeface="BIZ UDPゴシック" panose="020B0400000000000000" pitchFamily="50" charset="-128"/>
              <a:ea typeface="BIZ UDPゴシック" panose="020B0400000000000000" pitchFamily="50" charset="-128"/>
            </a:endParaRPr>
          </a:p>
          <a:p>
            <a:pPr algn="ctr"/>
            <a:r>
              <a:rPr lang="ja-JP" altLang="en-US" sz="1200" b="1" dirty="0">
                <a:solidFill>
                  <a:srgbClr val="FF0000"/>
                </a:solidFill>
                <a:latin typeface="BIZ UDPゴシック" panose="020B0400000000000000" pitchFamily="50" charset="-128"/>
                <a:ea typeface="BIZ UDPゴシック" panose="020B0400000000000000" pitchFamily="50" charset="-128"/>
              </a:rPr>
              <a:t>下限値を採用</a:t>
            </a:r>
            <a:endParaRPr kumimoji="1" lang="en-US" altLang="ja-JP" sz="1200" b="1" dirty="0">
              <a:solidFill>
                <a:srgbClr val="FF0000"/>
              </a:solidFill>
              <a:latin typeface="BIZ UDPゴシック" panose="020B0400000000000000" pitchFamily="50" charset="-128"/>
              <a:ea typeface="BIZ UDPゴシック" panose="020B0400000000000000" pitchFamily="50" charset="-128"/>
            </a:endParaRPr>
          </a:p>
        </p:txBody>
      </p:sp>
      <p:sp>
        <p:nvSpPr>
          <p:cNvPr id="53" name="爆発: 8 pt 52">
            <a:extLst>
              <a:ext uri="{FF2B5EF4-FFF2-40B4-BE49-F238E27FC236}">
                <a16:creationId xmlns:a16="http://schemas.microsoft.com/office/drawing/2014/main" id="{04F473D2-CEE1-40B7-B146-956E3D1EE490}"/>
              </a:ext>
            </a:extLst>
          </p:cNvPr>
          <p:cNvSpPr/>
          <p:nvPr/>
        </p:nvSpPr>
        <p:spPr>
          <a:xfrm>
            <a:off x="3101419" y="4091126"/>
            <a:ext cx="541116" cy="733226"/>
          </a:xfrm>
          <a:prstGeom prst="irregularSeal1">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角丸四角形吹き出し 39"/>
          <p:cNvSpPr/>
          <p:nvPr/>
        </p:nvSpPr>
        <p:spPr>
          <a:xfrm>
            <a:off x="9622221" y="3364937"/>
            <a:ext cx="2353586" cy="1311594"/>
          </a:xfrm>
          <a:prstGeom prst="wedgeRoundRectCallout">
            <a:avLst>
              <a:gd name="adj1" fmla="val -59144"/>
              <a:gd name="adj2" fmla="val -53896"/>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a:solidFill>
                  <a:schemeClr val="tx1"/>
                </a:solidFill>
                <a:latin typeface="BIZ UDPゴシック" panose="020B0400000000000000" pitchFamily="50" charset="-128"/>
                <a:ea typeface="BIZ UDPゴシック" panose="020B0400000000000000" pitchFamily="50" charset="-128"/>
              </a:rPr>
              <a:t>環境基準を達成し、陸域からの汚濁負荷量の維持を考慮した処理水質</a:t>
            </a:r>
          </a:p>
        </p:txBody>
      </p:sp>
      <p:sp>
        <p:nvSpPr>
          <p:cNvPr id="43" name="角丸四角形吹き出し 42"/>
          <p:cNvSpPr/>
          <p:nvPr/>
        </p:nvSpPr>
        <p:spPr>
          <a:xfrm>
            <a:off x="3606894" y="4649370"/>
            <a:ext cx="3287520" cy="1311594"/>
          </a:xfrm>
          <a:prstGeom prst="wedgeRoundRectCallout">
            <a:avLst>
              <a:gd name="adj1" fmla="val -59144"/>
              <a:gd name="adj2" fmla="val -53896"/>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a:solidFill>
                  <a:srgbClr val="FF0000"/>
                </a:solidFill>
                <a:latin typeface="BIZ UDPゴシック" panose="020B0400000000000000" pitchFamily="50" charset="-128"/>
                <a:ea typeface="BIZ UDPゴシック" panose="020B0400000000000000" pitchFamily="50" charset="-128"/>
              </a:rPr>
              <a:t>現状の</a:t>
            </a:r>
            <a:r>
              <a:rPr lang="en-US" altLang="ja-JP" b="1" dirty="0">
                <a:solidFill>
                  <a:srgbClr val="FF0000"/>
                </a:solidFill>
                <a:latin typeface="BIZ UDPゴシック" panose="020B0400000000000000" pitchFamily="50" charset="-128"/>
                <a:ea typeface="BIZ UDPゴシック" panose="020B0400000000000000" pitchFamily="50" charset="-128"/>
              </a:rPr>
              <a:t>C</a:t>
            </a:r>
            <a:r>
              <a:rPr lang="ja-JP" altLang="en-US" b="1" dirty="0">
                <a:solidFill>
                  <a:srgbClr val="FF0000"/>
                </a:solidFill>
                <a:latin typeface="BIZ UDPゴシック" panose="020B0400000000000000" pitchFamily="50" charset="-128"/>
                <a:ea typeface="BIZ UDPゴシック" panose="020B0400000000000000" pitchFamily="50" charset="-128"/>
              </a:rPr>
              <a:t>値（下限値）を採用し続けると、</a:t>
            </a:r>
            <a:r>
              <a:rPr lang="en-US" altLang="ja-JP" b="1" dirty="0">
                <a:solidFill>
                  <a:srgbClr val="FF0000"/>
                </a:solidFill>
                <a:latin typeface="BIZ UDPゴシック" panose="020B0400000000000000" pitchFamily="50" charset="-128"/>
                <a:ea typeface="BIZ UDPゴシック" panose="020B0400000000000000" pitchFamily="50" charset="-128"/>
              </a:rPr>
              <a:t>C</a:t>
            </a:r>
            <a:r>
              <a:rPr lang="ja-JP" altLang="en-US" b="1" dirty="0">
                <a:solidFill>
                  <a:srgbClr val="FF0000"/>
                </a:solidFill>
                <a:latin typeface="BIZ UDPゴシック" panose="020B0400000000000000" pitchFamily="50" charset="-128"/>
                <a:ea typeface="BIZ UDPゴシック" panose="020B0400000000000000" pitchFamily="50" charset="-128"/>
              </a:rPr>
              <a:t>値の制約により、必要以上の汚濁負荷量の削減がなされる可能性</a:t>
            </a:r>
            <a:endParaRPr lang="en-US" altLang="ja-JP" b="1" dirty="0">
              <a:solidFill>
                <a:srgbClr val="FF0000"/>
              </a:solidFill>
              <a:latin typeface="BIZ UDPゴシック" panose="020B0400000000000000" pitchFamily="50" charset="-128"/>
              <a:ea typeface="BIZ UDPゴシック" panose="020B0400000000000000" pitchFamily="50" charset="-128"/>
            </a:endParaRPr>
          </a:p>
        </p:txBody>
      </p:sp>
      <p:sp>
        <p:nvSpPr>
          <p:cNvPr id="2" name="スライド番号プレースホルダー 1"/>
          <p:cNvSpPr>
            <a:spLocks noGrp="1"/>
          </p:cNvSpPr>
          <p:nvPr>
            <p:ph type="sldNum" sz="quarter" idx="12"/>
          </p:nvPr>
        </p:nvSpPr>
        <p:spPr>
          <a:xfrm>
            <a:off x="9347385" y="6447886"/>
            <a:ext cx="2743200" cy="365125"/>
          </a:xfrm>
        </p:spPr>
        <p:txBody>
          <a:bodyPr/>
          <a:lstStyle/>
          <a:p>
            <a:fld id="{94089147-A7D9-4D80-A43D-10710C249AE5}" type="slidenum">
              <a:rPr kumimoji="1" lang="ja-JP" altLang="en-US" smtClean="0"/>
              <a:t>15</a:t>
            </a:fld>
            <a:endParaRPr kumimoji="1" lang="ja-JP" altLang="en-US"/>
          </a:p>
        </p:txBody>
      </p:sp>
    </p:spTree>
    <p:extLst>
      <p:ext uri="{BB962C8B-B14F-4D97-AF65-F5344CB8AC3E}">
        <p14:creationId xmlns:p14="http://schemas.microsoft.com/office/powerpoint/2010/main" val="38131279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テキスト ボックス 12"/>
          <p:cNvSpPr txBox="1"/>
          <p:nvPr/>
        </p:nvSpPr>
        <p:spPr>
          <a:xfrm>
            <a:off x="29028" y="3628"/>
            <a:ext cx="7031738" cy="461665"/>
          </a:xfrm>
          <a:prstGeom prst="rect">
            <a:avLst/>
          </a:prstGeom>
          <a:noFill/>
        </p:spPr>
        <p:txBody>
          <a:bodyPr wrap="square" rtlCol="0">
            <a:spAutoFit/>
          </a:bodyPr>
          <a:lstStyle/>
          <a:p>
            <a:r>
              <a:rPr lang="ja-JP" altLang="en-US" sz="2400" b="1" dirty="0">
                <a:latin typeface="BIZ UDPゴシック" panose="020B0400000000000000" pitchFamily="50" charset="-128"/>
                <a:ea typeface="BIZ UDPゴシック" panose="020B0400000000000000" pitchFamily="50" charset="-128"/>
              </a:rPr>
              <a:t>≪参考≫下水処理水質とエネルギーの関係性</a:t>
            </a:r>
            <a:endParaRPr kumimoji="1" lang="ja-JP" altLang="en-US" sz="2400" b="1" dirty="0">
              <a:latin typeface="BIZ UDPゴシック" panose="020B0400000000000000" pitchFamily="50" charset="-128"/>
              <a:ea typeface="BIZ UDPゴシック" panose="020B0400000000000000" pitchFamily="50" charset="-128"/>
            </a:endParaRPr>
          </a:p>
        </p:txBody>
      </p:sp>
      <p:pic>
        <p:nvPicPr>
          <p:cNvPr id="8" name="図 7"/>
          <p:cNvPicPr>
            <a:picLocks noChangeAspect="1"/>
          </p:cNvPicPr>
          <p:nvPr/>
        </p:nvPicPr>
        <p:blipFill>
          <a:blip r:embed="rId3"/>
          <a:stretch>
            <a:fillRect/>
          </a:stretch>
        </p:blipFill>
        <p:spPr>
          <a:xfrm>
            <a:off x="160466" y="1317995"/>
            <a:ext cx="5893514" cy="3497712"/>
          </a:xfrm>
          <a:prstGeom prst="rect">
            <a:avLst/>
          </a:prstGeom>
        </p:spPr>
      </p:pic>
      <p:sp>
        <p:nvSpPr>
          <p:cNvPr id="19" name="テキスト ボックス 18"/>
          <p:cNvSpPr txBox="1"/>
          <p:nvPr/>
        </p:nvSpPr>
        <p:spPr>
          <a:xfrm>
            <a:off x="1458497" y="636451"/>
            <a:ext cx="5280858" cy="338554"/>
          </a:xfrm>
          <a:prstGeom prst="rect">
            <a:avLst/>
          </a:prstGeom>
          <a:noFill/>
        </p:spPr>
        <p:txBody>
          <a:bodyPr wrap="square" rtlCol="0">
            <a:spAutoFit/>
          </a:bodyPr>
          <a:lstStyle/>
          <a:p>
            <a:r>
              <a:rPr lang="ja-JP" altLang="en-US" sz="1600" dirty="0">
                <a:latin typeface="BIZ UDPゴシック" panose="020B0400000000000000" pitchFamily="50" charset="-128"/>
                <a:ea typeface="BIZ UDPゴシック" panose="020B0400000000000000" pitchFamily="50" charset="-128"/>
              </a:rPr>
              <a:t>処理場規模別のエネルギー消費量の関係性</a:t>
            </a:r>
            <a:endParaRPr lang="en-US" altLang="ja-JP" sz="1600" dirty="0">
              <a:latin typeface="BIZ UDPゴシック" panose="020B0400000000000000" pitchFamily="50" charset="-128"/>
              <a:ea typeface="BIZ UDPゴシック" panose="020B0400000000000000" pitchFamily="50" charset="-128"/>
            </a:endParaRPr>
          </a:p>
        </p:txBody>
      </p:sp>
      <p:sp>
        <p:nvSpPr>
          <p:cNvPr id="22" name="テキスト ボックス 21"/>
          <p:cNvSpPr txBox="1"/>
          <p:nvPr/>
        </p:nvSpPr>
        <p:spPr>
          <a:xfrm>
            <a:off x="500684" y="4971267"/>
            <a:ext cx="5280858" cy="415498"/>
          </a:xfrm>
          <a:prstGeom prst="rect">
            <a:avLst/>
          </a:prstGeom>
          <a:noFill/>
        </p:spPr>
        <p:txBody>
          <a:bodyPr wrap="square" rtlCol="0">
            <a:spAutoFit/>
          </a:bodyPr>
          <a:lstStyle/>
          <a:p>
            <a:r>
              <a:rPr lang="en-US" altLang="ja-JP" sz="1050" dirty="0">
                <a:latin typeface="BIZ UDPゴシック" panose="020B0400000000000000" pitchFamily="50" charset="-128"/>
                <a:ea typeface="BIZ UDPゴシック" panose="020B0400000000000000" pitchFamily="50" charset="-128"/>
              </a:rPr>
              <a:t>※</a:t>
            </a:r>
            <a:r>
              <a:rPr lang="ja-JP" altLang="en-US" sz="1050" dirty="0">
                <a:latin typeface="BIZ UDPゴシック" panose="020B0400000000000000" pitchFamily="50" charset="-128"/>
                <a:ea typeface="BIZ UDPゴシック" panose="020B0400000000000000" pitchFamily="50" charset="-128"/>
              </a:rPr>
              <a:t>「下水道における地球温暖化対策マニュアル（平成</a:t>
            </a:r>
            <a:r>
              <a:rPr lang="en-US" altLang="ja-JP" sz="1050" dirty="0">
                <a:latin typeface="BIZ UDPゴシック" panose="020B0400000000000000" pitchFamily="50" charset="-128"/>
                <a:ea typeface="BIZ UDPゴシック" panose="020B0400000000000000" pitchFamily="50" charset="-128"/>
              </a:rPr>
              <a:t>28</a:t>
            </a:r>
            <a:r>
              <a:rPr lang="ja-JP" altLang="en-US" sz="1050" dirty="0">
                <a:latin typeface="BIZ UDPゴシック" panose="020B0400000000000000" pitchFamily="50" charset="-128"/>
                <a:ea typeface="BIZ UDPゴシック" panose="020B0400000000000000" pitchFamily="50" charset="-128"/>
              </a:rPr>
              <a:t>年</a:t>
            </a:r>
            <a:r>
              <a:rPr lang="en-US" altLang="ja-JP" sz="1050" dirty="0">
                <a:latin typeface="BIZ UDPゴシック" panose="020B0400000000000000" pitchFamily="50" charset="-128"/>
                <a:ea typeface="BIZ UDPゴシック" panose="020B0400000000000000" pitchFamily="50" charset="-128"/>
              </a:rPr>
              <a:t>3</a:t>
            </a:r>
            <a:r>
              <a:rPr lang="ja-JP" altLang="en-US" sz="1050" dirty="0">
                <a:latin typeface="BIZ UDPゴシック" panose="020B0400000000000000" pitchFamily="50" charset="-128"/>
                <a:ea typeface="BIZ UDPゴシック" panose="020B0400000000000000" pitchFamily="50" charset="-128"/>
              </a:rPr>
              <a:t>月）　環境省・国土交通省」</a:t>
            </a:r>
            <a:endParaRPr lang="en-US" altLang="ja-JP" sz="1050" dirty="0">
              <a:latin typeface="BIZ UDPゴシック" panose="020B0400000000000000" pitchFamily="50" charset="-128"/>
              <a:ea typeface="BIZ UDPゴシック" panose="020B0400000000000000" pitchFamily="50" charset="-128"/>
            </a:endParaRPr>
          </a:p>
          <a:p>
            <a:r>
              <a:rPr lang="ja-JP" altLang="en-US" sz="1050" dirty="0">
                <a:latin typeface="BIZ UDPゴシック" panose="020B0400000000000000" pitchFamily="50" charset="-128"/>
                <a:ea typeface="BIZ UDPゴシック" panose="020B0400000000000000" pitchFamily="50" charset="-128"/>
              </a:rPr>
              <a:t>　に記載されている関数より、処理場規模別にエネルギー消費量を試算</a:t>
            </a:r>
            <a:endParaRPr lang="en-US" altLang="ja-JP" sz="1050" dirty="0">
              <a:latin typeface="BIZ UDPゴシック" panose="020B0400000000000000" pitchFamily="50" charset="-128"/>
              <a:ea typeface="BIZ UDPゴシック" panose="020B0400000000000000" pitchFamily="50" charset="-128"/>
            </a:endParaRPr>
          </a:p>
        </p:txBody>
      </p:sp>
      <p:sp>
        <p:nvSpPr>
          <p:cNvPr id="36" name="角丸四角形 35"/>
          <p:cNvSpPr/>
          <p:nvPr/>
        </p:nvSpPr>
        <p:spPr>
          <a:xfrm>
            <a:off x="333820" y="5924632"/>
            <a:ext cx="11213982" cy="674404"/>
          </a:xfrm>
          <a:prstGeom prst="roundRect">
            <a:avLst>
              <a:gd name="adj" fmla="val 22429"/>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solidFill>
                  <a:schemeClr val="tx1"/>
                </a:solidFill>
                <a:latin typeface="BIZ UDPゴシック" panose="020B0400000000000000" pitchFamily="50" charset="-128"/>
                <a:ea typeface="BIZ UDPゴシック" panose="020B0400000000000000" pitchFamily="50" charset="-128"/>
              </a:rPr>
              <a:t>〇一般的に、</a:t>
            </a:r>
            <a:r>
              <a:rPr kumimoji="1" lang="ja-JP" altLang="en-US" u="sng" dirty="0">
                <a:solidFill>
                  <a:schemeClr val="tx1"/>
                </a:solidFill>
                <a:latin typeface="BIZ UDPゴシック" panose="020B0400000000000000" pitchFamily="50" charset="-128"/>
                <a:ea typeface="BIZ UDPゴシック" panose="020B0400000000000000" pitchFamily="50" charset="-128"/>
              </a:rPr>
              <a:t>処理水質とエネルギー消費量はトレードオフの関係</a:t>
            </a:r>
            <a:r>
              <a:rPr kumimoji="1" lang="ja-JP" altLang="en-US" dirty="0">
                <a:solidFill>
                  <a:schemeClr val="tx1"/>
                </a:solidFill>
                <a:latin typeface="BIZ UDPゴシック" panose="020B0400000000000000" pitchFamily="50" charset="-128"/>
                <a:ea typeface="BIZ UDPゴシック" panose="020B0400000000000000" pitchFamily="50" charset="-128"/>
              </a:rPr>
              <a:t>。</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p:txBody>
      </p:sp>
      <p:grpSp>
        <p:nvGrpSpPr>
          <p:cNvPr id="55" name="グループ化 54"/>
          <p:cNvGrpSpPr/>
          <p:nvPr/>
        </p:nvGrpSpPr>
        <p:grpSpPr>
          <a:xfrm>
            <a:off x="6441514" y="-2400819"/>
            <a:ext cx="9393941" cy="7957509"/>
            <a:chOff x="6441514" y="-2400819"/>
            <a:chExt cx="9393941" cy="7957509"/>
          </a:xfrm>
        </p:grpSpPr>
        <p:grpSp>
          <p:nvGrpSpPr>
            <p:cNvPr id="37" name="グループ化 36"/>
            <p:cNvGrpSpPr/>
            <p:nvPr/>
          </p:nvGrpSpPr>
          <p:grpSpPr>
            <a:xfrm>
              <a:off x="6441514" y="-2400819"/>
              <a:ext cx="9393941" cy="7957509"/>
              <a:chOff x="6468018" y="-3447741"/>
              <a:chExt cx="9393941" cy="7957509"/>
            </a:xfrm>
          </p:grpSpPr>
          <p:cxnSp>
            <p:nvCxnSpPr>
              <p:cNvPr id="18" name="直線矢印コネクタ 17"/>
              <p:cNvCxnSpPr/>
              <p:nvPr/>
            </p:nvCxnSpPr>
            <p:spPr>
              <a:xfrm flipH="1" flipV="1">
                <a:off x="7045386" y="377181"/>
                <a:ext cx="25758" cy="3922366"/>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直線矢印コネクタ 26"/>
              <p:cNvCxnSpPr/>
              <p:nvPr/>
            </p:nvCxnSpPr>
            <p:spPr>
              <a:xfrm>
                <a:off x="6812924" y="3979572"/>
                <a:ext cx="4981511" cy="14166"/>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円弧 30"/>
              <p:cNvSpPr/>
              <p:nvPr/>
            </p:nvSpPr>
            <p:spPr>
              <a:xfrm rot="11194863">
                <a:off x="7568623" y="-3447741"/>
                <a:ext cx="8293336" cy="7078295"/>
              </a:xfrm>
              <a:prstGeom prst="arc">
                <a:avLst>
                  <a:gd name="adj1" fmla="val 16200000"/>
                  <a:gd name="adj2" fmla="val 20907300"/>
                </a:avLst>
              </a:prstGeom>
              <a:ln w="762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2" name="テキスト ボックス 31"/>
              <p:cNvSpPr txBox="1"/>
              <p:nvPr/>
            </p:nvSpPr>
            <p:spPr>
              <a:xfrm>
                <a:off x="10514999" y="4171214"/>
                <a:ext cx="1059307" cy="338554"/>
              </a:xfrm>
              <a:prstGeom prst="rect">
                <a:avLst/>
              </a:prstGeom>
              <a:noFill/>
            </p:spPr>
            <p:txBody>
              <a:bodyPr wrap="square" rtlCol="0">
                <a:spAutoFit/>
              </a:bodyPr>
              <a:lstStyle/>
              <a:p>
                <a:r>
                  <a:rPr lang="ja-JP" altLang="en-US" sz="1600" b="1" dirty="0">
                    <a:latin typeface="BIZ UDPゴシック" panose="020B0400000000000000" pitchFamily="50" charset="-128"/>
                    <a:ea typeface="BIZ UDPゴシック" panose="020B0400000000000000" pitchFamily="50" charset="-128"/>
                  </a:rPr>
                  <a:t>処理水質</a:t>
                </a:r>
                <a:endParaRPr lang="en-US" altLang="ja-JP" sz="1600" b="1" dirty="0">
                  <a:latin typeface="BIZ UDPゴシック" panose="020B0400000000000000" pitchFamily="50" charset="-128"/>
                  <a:ea typeface="BIZ UDPゴシック" panose="020B0400000000000000" pitchFamily="50" charset="-128"/>
                </a:endParaRPr>
              </a:p>
            </p:txBody>
          </p:sp>
          <p:sp>
            <p:nvSpPr>
              <p:cNvPr id="35" name="テキスト ボックス 34"/>
              <p:cNvSpPr txBox="1"/>
              <p:nvPr/>
            </p:nvSpPr>
            <p:spPr>
              <a:xfrm>
                <a:off x="6468018" y="1598819"/>
                <a:ext cx="430887" cy="1218199"/>
              </a:xfrm>
              <a:prstGeom prst="rect">
                <a:avLst/>
              </a:prstGeom>
              <a:noFill/>
            </p:spPr>
            <p:txBody>
              <a:bodyPr vert="eaVert" wrap="square" rtlCol="0">
                <a:spAutoFit/>
              </a:bodyPr>
              <a:lstStyle/>
              <a:p>
                <a:r>
                  <a:rPr kumimoji="1" lang="ja-JP" altLang="en-US" sz="1600" b="1" dirty="0">
                    <a:latin typeface="BIZ UDPゴシック" panose="020B0400000000000000" pitchFamily="50" charset="-128"/>
                    <a:ea typeface="BIZ UDPゴシック" panose="020B0400000000000000" pitchFamily="50" charset="-128"/>
                  </a:rPr>
                  <a:t>エネルギー</a:t>
                </a:r>
              </a:p>
            </p:txBody>
          </p:sp>
        </p:grpSp>
        <p:sp>
          <p:nvSpPr>
            <p:cNvPr id="38" name="テキスト ボックス 37"/>
            <p:cNvSpPr txBox="1"/>
            <p:nvPr/>
          </p:nvSpPr>
          <p:spPr>
            <a:xfrm>
              <a:off x="7044648" y="636451"/>
              <a:ext cx="4723283" cy="338554"/>
            </a:xfrm>
            <a:prstGeom prst="rect">
              <a:avLst/>
            </a:prstGeom>
            <a:noFill/>
          </p:spPr>
          <p:txBody>
            <a:bodyPr wrap="square" rtlCol="0">
              <a:spAutoFit/>
            </a:bodyPr>
            <a:lstStyle/>
            <a:p>
              <a:r>
                <a:rPr lang="ja-JP" altLang="en-US" sz="1600" dirty="0">
                  <a:latin typeface="BIZ UDPゴシック" panose="020B0400000000000000" pitchFamily="50" charset="-128"/>
                  <a:ea typeface="BIZ UDPゴシック" panose="020B0400000000000000" pitchFamily="50" charset="-128"/>
                </a:rPr>
                <a:t>処理水質とエネルギー消費量の関係性のイメージ</a:t>
              </a:r>
              <a:endParaRPr lang="en-US" altLang="ja-JP" sz="1600" dirty="0">
                <a:latin typeface="BIZ UDPゴシック" panose="020B0400000000000000" pitchFamily="50" charset="-128"/>
                <a:ea typeface="BIZ UDPゴシック" panose="020B0400000000000000" pitchFamily="50" charset="-128"/>
              </a:endParaRPr>
            </a:p>
          </p:txBody>
        </p:sp>
        <p:cxnSp>
          <p:nvCxnSpPr>
            <p:cNvPr id="40" name="直線コネクタ 39"/>
            <p:cNvCxnSpPr/>
            <p:nvPr/>
          </p:nvCxnSpPr>
          <p:spPr>
            <a:xfrm flipH="1">
              <a:off x="9040749" y="1378296"/>
              <a:ext cx="3045" cy="383984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直線矢印コネクタ 41"/>
            <p:cNvCxnSpPr/>
            <p:nvPr/>
          </p:nvCxnSpPr>
          <p:spPr>
            <a:xfrm flipH="1">
              <a:off x="7924713" y="1596980"/>
              <a:ext cx="1046615" cy="12879"/>
            </a:xfrm>
            <a:prstGeom prst="straightConnector1">
              <a:avLst/>
            </a:prstGeom>
            <a:ln w="5715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45" name="直線矢印コネクタ 44"/>
            <p:cNvCxnSpPr/>
            <p:nvPr/>
          </p:nvCxnSpPr>
          <p:spPr>
            <a:xfrm>
              <a:off x="9105364" y="3426230"/>
              <a:ext cx="1171977" cy="0"/>
            </a:xfrm>
            <a:prstGeom prst="straightConnector1">
              <a:avLst/>
            </a:prstGeom>
            <a:ln w="5715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50" name="角丸四角形吹き出し 49"/>
            <p:cNvSpPr/>
            <p:nvPr/>
          </p:nvSpPr>
          <p:spPr>
            <a:xfrm>
              <a:off x="7249806" y="3946479"/>
              <a:ext cx="1456112" cy="638006"/>
            </a:xfrm>
            <a:prstGeom prst="wedgeRoundRectCallout">
              <a:avLst>
                <a:gd name="adj1" fmla="val 66895"/>
                <a:gd name="adj2" fmla="val 12035"/>
                <a:gd name="adj3" fmla="val 16667"/>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rgbClr val="FF0000"/>
                  </a:solidFill>
                  <a:latin typeface="BIZ UDPゴシック" panose="020B0400000000000000" pitchFamily="50" charset="-128"/>
                  <a:ea typeface="BIZ UDPゴシック" panose="020B0400000000000000" pitchFamily="50" charset="-128"/>
                </a:rPr>
                <a:t>合理的な</a:t>
              </a:r>
              <a:endParaRPr kumimoji="1" lang="en-US" altLang="ja-JP" dirty="0">
                <a:solidFill>
                  <a:srgbClr val="FF0000"/>
                </a:solidFill>
                <a:latin typeface="BIZ UDPゴシック" panose="020B0400000000000000" pitchFamily="50" charset="-128"/>
                <a:ea typeface="BIZ UDPゴシック" panose="020B0400000000000000" pitchFamily="50" charset="-128"/>
              </a:endParaRPr>
            </a:p>
            <a:p>
              <a:pPr algn="ctr"/>
              <a:r>
                <a:rPr kumimoji="1" lang="ja-JP" altLang="en-US" dirty="0">
                  <a:solidFill>
                    <a:srgbClr val="FF0000"/>
                  </a:solidFill>
                  <a:latin typeface="BIZ UDPゴシック" panose="020B0400000000000000" pitchFamily="50" charset="-128"/>
                  <a:ea typeface="BIZ UDPゴシック" panose="020B0400000000000000" pitchFamily="50" charset="-128"/>
                </a:rPr>
                <a:t>処理レベル</a:t>
              </a:r>
            </a:p>
          </p:txBody>
        </p:sp>
        <p:sp>
          <p:nvSpPr>
            <p:cNvPr id="52" name="雲形吹き出し 51"/>
            <p:cNvSpPr/>
            <p:nvPr/>
          </p:nvSpPr>
          <p:spPr>
            <a:xfrm>
              <a:off x="9247195" y="1524343"/>
              <a:ext cx="2684111" cy="1441459"/>
            </a:xfrm>
            <a:prstGeom prst="cloudCallout">
              <a:avLst>
                <a:gd name="adj1" fmla="val -99847"/>
                <a:gd name="adj2" fmla="val 62685"/>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テキスト ボックス 53"/>
            <p:cNvSpPr txBox="1"/>
            <p:nvPr/>
          </p:nvSpPr>
          <p:spPr>
            <a:xfrm>
              <a:off x="9581736" y="1749553"/>
              <a:ext cx="2082495" cy="646331"/>
            </a:xfrm>
            <a:prstGeom prst="rect">
              <a:avLst/>
            </a:prstGeom>
            <a:noFill/>
          </p:spPr>
          <p:txBody>
            <a:bodyPr wrap="square" rtlCol="0">
              <a:spAutoFit/>
            </a:bodyPr>
            <a:lstStyle/>
            <a:p>
              <a:r>
                <a:rPr lang="ja-JP" altLang="en-US" dirty="0">
                  <a:latin typeface="BIZ UDPゴシック" panose="020B0400000000000000" pitchFamily="50" charset="-128"/>
                  <a:ea typeface="BIZ UDPゴシック" panose="020B0400000000000000" pitchFamily="50" charset="-128"/>
                </a:rPr>
                <a:t>エネルギーの</a:t>
              </a:r>
              <a:endParaRPr lang="en-US" altLang="ja-JP" dirty="0">
                <a:latin typeface="BIZ UDPゴシック" panose="020B0400000000000000" pitchFamily="50" charset="-128"/>
                <a:ea typeface="BIZ UDPゴシック" panose="020B0400000000000000" pitchFamily="50" charset="-128"/>
              </a:endParaRPr>
            </a:p>
            <a:p>
              <a:r>
                <a:rPr lang="ja-JP" altLang="en-US" dirty="0">
                  <a:latin typeface="BIZ UDPゴシック" panose="020B0400000000000000" pitchFamily="50" charset="-128"/>
                  <a:ea typeface="BIZ UDPゴシック" panose="020B0400000000000000" pitchFamily="50" charset="-128"/>
                </a:rPr>
                <a:t>使い過ぎの恐れ</a:t>
              </a:r>
              <a:r>
                <a:rPr lang="en-US" altLang="ja-JP" dirty="0">
                  <a:latin typeface="BIZ UDPゴシック" panose="020B0400000000000000" pitchFamily="50" charset="-128"/>
                  <a:ea typeface="BIZ UDPゴシック" panose="020B0400000000000000" pitchFamily="50" charset="-128"/>
                </a:rPr>
                <a:t>…</a:t>
              </a:r>
              <a:endParaRPr kumimoji="1" lang="ja-JP" altLang="en-US" dirty="0">
                <a:latin typeface="BIZ UDPゴシック" panose="020B0400000000000000" pitchFamily="50" charset="-128"/>
                <a:ea typeface="BIZ UDPゴシック" panose="020B0400000000000000" pitchFamily="50" charset="-128"/>
              </a:endParaRPr>
            </a:p>
          </p:txBody>
        </p:sp>
      </p:grpSp>
      <p:sp>
        <p:nvSpPr>
          <p:cNvPr id="2" name="スライド番号プレースホルダー 1"/>
          <p:cNvSpPr>
            <a:spLocks noGrp="1"/>
          </p:cNvSpPr>
          <p:nvPr>
            <p:ph type="sldNum" sz="quarter" idx="12"/>
          </p:nvPr>
        </p:nvSpPr>
        <p:spPr>
          <a:xfrm>
            <a:off x="9277175" y="6492875"/>
            <a:ext cx="2743200" cy="365125"/>
          </a:xfrm>
        </p:spPr>
        <p:txBody>
          <a:bodyPr/>
          <a:lstStyle/>
          <a:p>
            <a:fld id="{94089147-A7D9-4D80-A43D-10710C249AE5}" type="slidenum">
              <a:rPr kumimoji="1" lang="ja-JP" altLang="en-US" smtClean="0"/>
              <a:t>16</a:t>
            </a:fld>
            <a:endParaRPr kumimoji="1" lang="ja-JP" altLang="en-US"/>
          </a:p>
        </p:txBody>
      </p:sp>
      <p:sp>
        <p:nvSpPr>
          <p:cNvPr id="4" name="フリーフォーム 3"/>
          <p:cNvSpPr/>
          <p:nvPr/>
        </p:nvSpPr>
        <p:spPr>
          <a:xfrm>
            <a:off x="7044744" y="1609858"/>
            <a:ext cx="1996225" cy="2189409"/>
          </a:xfrm>
          <a:custGeom>
            <a:avLst/>
            <a:gdLst>
              <a:gd name="connsiteX0" fmla="*/ 1996225 w 1996225"/>
              <a:gd name="connsiteY0" fmla="*/ 2176529 h 2176529"/>
              <a:gd name="connsiteX1" fmla="*/ 25758 w 1996225"/>
              <a:gd name="connsiteY1" fmla="*/ 2176529 h 2176529"/>
              <a:gd name="connsiteX2" fmla="*/ 0 w 1996225"/>
              <a:gd name="connsiteY2" fmla="*/ 0 h 2176529"/>
              <a:gd name="connsiteX3" fmla="*/ 515155 w 1996225"/>
              <a:gd name="connsiteY3" fmla="*/ 0 h 2176529"/>
              <a:gd name="connsiteX4" fmla="*/ 605307 w 1996225"/>
              <a:gd name="connsiteY4" fmla="*/ 425003 h 2176529"/>
              <a:gd name="connsiteX5" fmla="*/ 785611 w 1996225"/>
              <a:gd name="connsiteY5" fmla="*/ 811369 h 2176529"/>
              <a:gd name="connsiteX6" fmla="*/ 1107583 w 1996225"/>
              <a:gd name="connsiteY6" fmla="*/ 1287887 h 2176529"/>
              <a:gd name="connsiteX7" fmla="*/ 1378039 w 1996225"/>
              <a:gd name="connsiteY7" fmla="*/ 1648496 h 2176529"/>
              <a:gd name="connsiteX8" fmla="*/ 1635617 w 1996225"/>
              <a:gd name="connsiteY8" fmla="*/ 1893194 h 2176529"/>
              <a:gd name="connsiteX9" fmla="*/ 1996225 w 1996225"/>
              <a:gd name="connsiteY9" fmla="*/ 2176529 h 2176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96225" h="2176529">
                <a:moveTo>
                  <a:pt x="1996225" y="2176529"/>
                </a:moveTo>
                <a:lnTo>
                  <a:pt x="25758" y="2176529"/>
                </a:lnTo>
                <a:lnTo>
                  <a:pt x="0" y="0"/>
                </a:lnTo>
                <a:lnTo>
                  <a:pt x="515155" y="0"/>
                </a:lnTo>
                <a:lnTo>
                  <a:pt x="605307" y="425003"/>
                </a:lnTo>
                <a:lnTo>
                  <a:pt x="785611" y="811369"/>
                </a:lnTo>
                <a:lnTo>
                  <a:pt x="1107583" y="1287887"/>
                </a:lnTo>
                <a:lnTo>
                  <a:pt x="1378039" y="1648496"/>
                </a:lnTo>
                <a:lnTo>
                  <a:pt x="1635617" y="1893194"/>
                </a:lnTo>
                <a:lnTo>
                  <a:pt x="1996225" y="2176529"/>
                </a:lnTo>
                <a:close/>
              </a:path>
            </a:pathLst>
          </a:custGeom>
          <a:solidFill>
            <a:srgbClr val="FFC000">
              <a:alpha val="4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2775731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テキスト ボックス 12"/>
          <p:cNvSpPr txBox="1"/>
          <p:nvPr/>
        </p:nvSpPr>
        <p:spPr>
          <a:xfrm>
            <a:off x="29028" y="-32230"/>
            <a:ext cx="8372038" cy="461665"/>
          </a:xfrm>
          <a:prstGeom prst="rect">
            <a:avLst/>
          </a:prstGeom>
          <a:noFill/>
        </p:spPr>
        <p:txBody>
          <a:bodyPr wrap="square" rtlCol="0">
            <a:spAutoFit/>
          </a:bodyPr>
          <a:lstStyle/>
          <a:p>
            <a:r>
              <a:rPr lang="ja-JP" altLang="en-US" sz="2400" b="1" dirty="0">
                <a:latin typeface="BIZ UDPゴシック" panose="020B0400000000000000" pitchFamily="50" charset="-128"/>
                <a:ea typeface="BIZ UDPゴシック" panose="020B0400000000000000" pitchFamily="50" charset="-128"/>
              </a:rPr>
              <a:t>人口減少社会における目標水質のあり方について</a:t>
            </a:r>
            <a:endParaRPr kumimoji="1" lang="ja-JP" altLang="en-US" sz="2400" b="1" dirty="0">
              <a:latin typeface="BIZ UDPゴシック" panose="020B0400000000000000" pitchFamily="50" charset="-128"/>
              <a:ea typeface="BIZ UDPゴシック" panose="020B0400000000000000" pitchFamily="50" charset="-128"/>
            </a:endParaRPr>
          </a:p>
        </p:txBody>
      </p:sp>
      <p:sp>
        <p:nvSpPr>
          <p:cNvPr id="36" name="角丸四角形 35"/>
          <p:cNvSpPr/>
          <p:nvPr/>
        </p:nvSpPr>
        <p:spPr>
          <a:xfrm>
            <a:off x="177181" y="5462226"/>
            <a:ext cx="11434110" cy="1129073"/>
          </a:xfrm>
          <a:prstGeom prst="roundRect">
            <a:avLst>
              <a:gd name="adj" fmla="val 22429"/>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solidFill>
                  <a:schemeClr val="tx1"/>
                </a:solidFill>
                <a:latin typeface="BIZ UDPゴシック" panose="020B0400000000000000" pitchFamily="50" charset="-128"/>
                <a:ea typeface="BIZ UDPゴシック" panose="020B0400000000000000" pitchFamily="50" charset="-128"/>
              </a:rPr>
              <a:t>○ 次期流総計画では、人口減等に伴う汚濁負荷の自然減等を踏まえた、処理水質の在り方について、検討を進めているところ。</a:t>
            </a:r>
            <a:endParaRPr lang="en-US" altLang="ja-JP" dirty="0">
              <a:solidFill>
                <a:schemeClr val="tx1"/>
              </a:solidFill>
              <a:latin typeface="BIZ UDPゴシック" panose="020B0400000000000000" pitchFamily="50" charset="-128"/>
              <a:ea typeface="BIZ UDPゴシック" panose="020B0400000000000000" pitchFamily="50" charset="-128"/>
            </a:endParaRPr>
          </a:p>
          <a:p>
            <a:r>
              <a:rPr lang="ja-JP" altLang="en-US" dirty="0">
                <a:solidFill>
                  <a:schemeClr val="tx1"/>
                </a:solidFill>
                <a:latin typeface="BIZ UDPゴシック" panose="020B0400000000000000" pitchFamily="50" charset="-128"/>
                <a:ea typeface="BIZ UDPゴシック" panose="020B0400000000000000" pitchFamily="50" charset="-128"/>
              </a:rPr>
              <a:t>　　・・・実効性を持たせるためには規制基準（</a:t>
            </a:r>
            <a:r>
              <a:rPr lang="en-US" altLang="ja-JP" dirty="0">
                <a:solidFill>
                  <a:schemeClr val="tx1"/>
                </a:solidFill>
                <a:latin typeface="BIZ UDPゴシック" panose="020B0400000000000000" pitchFamily="50" charset="-128"/>
                <a:ea typeface="BIZ UDPゴシック" panose="020B0400000000000000" pitchFamily="50" charset="-128"/>
              </a:rPr>
              <a:t>C</a:t>
            </a:r>
            <a:r>
              <a:rPr lang="ja-JP" altLang="en-US" dirty="0">
                <a:solidFill>
                  <a:schemeClr val="tx1"/>
                </a:solidFill>
                <a:latin typeface="BIZ UDPゴシック" panose="020B0400000000000000" pitchFamily="50" charset="-128"/>
                <a:ea typeface="BIZ UDPゴシック" panose="020B0400000000000000" pitchFamily="50" charset="-128"/>
              </a:rPr>
              <a:t>値）も同様に検討を進めていく必要がある。</a:t>
            </a:r>
            <a:endParaRPr lang="en-US" altLang="ja-JP" dirty="0">
              <a:solidFill>
                <a:schemeClr val="tx1"/>
              </a:solidFill>
              <a:latin typeface="BIZ UDPゴシック" panose="020B0400000000000000" pitchFamily="50" charset="-128"/>
              <a:ea typeface="BIZ UDPゴシック" panose="020B0400000000000000" pitchFamily="50" charset="-128"/>
            </a:endParaRPr>
          </a:p>
        </p:txBody>
      </p:sp>
      <p:sp>
        <p:nvSpPr>
          <p:cNvPr id="5" name="角丸四角形 4"/>
          <p:cNvSpPr/>
          <p:nvPr/>
        </p:nvSpPr>
        <p:spPr>
          <a:xfrm>
            <a:off x="177180" y="578175"/>
            <a:ext cx="11434111" cy="2822250"/>
          </a:xfrm>
          <a:prstGeom prst="roundRect">
            <a:avLst>
              <a:gd name="adj" fmla="val 14387"/>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solidFill>
                  <a:schemeClr val="tx1"/>
                </a:solidFill>
                <a:latin typeface="BIZ UDPゴシック" panose="020B0400000000000000" pitchFamily="50" charset="-128"/>
                <a:ea typeface="BIZ UDPゴシック" panose="020B0400000000000000" pitchFamily="50" charset="-128"/>
              </a:rPr>
              <a:t>〇 大阪湾の現状（まとめ）：再掲</a:t>
            </a:r>
            <a:endParaRPr lang="en-US" altLang="ja-JP" dirty="0">
              <a:solidFill>
                <a:schemeClr val="tx1"/>
              </a:solidFill>
              <a:latin typeface="BIZ UDPゴシック" panose="020B0400000000000000" pitchFamily="50" charset="-128"/>
              <a:ea typeface="BIZ UDPゴシック" panose="020B0400000000000000" pitchFamily="50" charset="-128"/>
            </a:endParaRPr>
          </a:p>
          <a:p>
            <a:endParaRPr lang="en-US" altLang="ja-JP" sz="1600" dirty="0">
              <a:solidFill>
                <a:schemeClr val="tx1"/>
              </a:solidFill>
              <a:latin typeface="BIZ UDPゴシック" panose="020B0400000000000000" pitchFamily="50" charset="-128"/>
              <a:ea typeface="BIZ UDPゴシック" panose="020B0400000000000000" pitchFamily="50" charset="-128"/>
            </a:endParaRPr>
          </a:p>
          <a:p>
            <a:r>
              <a:rPr lang="ja-JP" altLang="en-US" sz="1600" dirty="0">
                <a:solidFill>
                  <a:schemeClr val="tx1"/>
                </a:solidFill>
                <a:latin typeface="BIZ UDPゴシック" panose="020B0400000000000000" pitchFamily="50" charset="-128"/>
                <a:ea typeface="BIZ UDPゴシック" panose="020B0400000000000000" pitchFamily="50" charset="-128"/>
              </a:rPr>
              <a:t>・下水道整備等による生活排水対策により</a:t>
            </a:r>
            <a:r>
              <a:rPr lang="en-US" altLang="ja-JP" sz="1600" dirty="0">
                <a:solidFill>
                  <a:schemeClr val="tx1"/>
                </a:solidFill>
                <a:latin typeface="BIZ UDPゴシック" panose="020B0400000000000000" pitchFamily="50" charset="-128"/>
                <a:ea typeface="BIZ UDPゴシック" panose="020B0400000000000000" pitchFamily="50" charset="-128"/>
              </a:rPr>
              <a:t>T-N,T-P</a:t>
            </a:r>
            <a:r>
              <a:rPr lang="ja-JP" altLang="en-US" sz="1600" dirty="0">
                <a:solidFill>
                  <a:schemeClr val="tx1"/>
                </a:solidFill>
                <a:latin typeface="BIZ UDPゴシック" panose="020B0400000000000000" pitchFamily="50" charset="-128"/>
                <a:ea typeface="BIZ UDPゴシック" panose="020B0400000000000000" pitchFamily="50" charset="-128"/>
              </a:rPr>
              <a:t>は環境基準を達成。</a:t>
            </a:r>
            <a:endParaRPr lang="en-US" altLang="ja-JP" sz="1600" dirty="0">
              <a:solidFill>
                <a:schemeClr val="tx1"/>
              </a:solidFill>
              <a:latin typeface="BIZ UDPゴシック" panose="020B0400000000000000" pitchFamily="50" charset="-128"/>
              <a:ea typeface="BIZ UDPゴシック" panose="020B0400000000000000" pitchFamily="50" charset="-128"/>
            </a:endParaRPr>
          </a:p>
          <a:p>
            <a:r>
              <a:rPr lang="ja-JP" altLang="en-US" sz="1600" dirty="0">
                <a:solidFill>
                  <a:schemeClr val="tx1"/>
                </a:solidFill>
                <a:latin typeface="BIZ UDPゴシック" panose="020B0400000000000000" pitchFamily="50" charset="-128"/>
                <a:ea typeface="BIZ UDPゴシック" panose="020B0400000000000000" pitchFamily="50" charset="-128"/>
              </a:rPr>
              <a:t>・</a:t>
            </a:r>
            <a:r>
              <a:rPr lang="en-US" altLang="ja-JP" sz="1600" dirty="0">
                <a:solidFill>
                  <a:schemeClr val="tx1"/>
                </a:solidFill>
                <a:latin typeface="BIZ UDPゴシック" panose="020B0400000000000000" pitchFamily="50" charset="-128"/>
                <a:ea typeface="BIZ UDPゴシック" panose="020B0400000000000000" pitchFamily="50" charset="-128"/>
              </a:rPr>
              <a:t>COD</a:t>
            </a:r>
            <a:r>
              <a:rPr lang="ja-JP" altLang="en-US" sz="1600" dirty="0">
                <a:solidFill>
                  <a:schemeClr val="tx1"/>
                </a:solidFill>
                <a:latin typeface="BIZ UDPゴシック" panose="020B0400000000000000" pitchFamily="50" charset="-128"/>
                <a:ea typeface="BIZ UDPゴシック" panose="020B0400000000000000" pitchFamily="50" charset="-128"/>
              </a:rPr>
              <a:t>は</a:t>
            </a:r>
            <a:r>
              <a:rPr lang="en-US" altLang="ja-JP" sz="1600" dirty="0">
                <a:solidFill>
                  <a:schemeClr val="tx1"/>
                </a:solidFill>
                <a:latin typeface="BIZ UDPゴシック" panose="020B0400000000000000" pitchFamily="50" charset="-128"/>
                <a:ea typeface="BIZ UDPゴシック" panose="020B0400000000000000" pitchFamily="50" charset="-128"/>
              </a:rPr>
              <a:t>C</a:t>
            </a:r>
            <a:r>
              <a:rPr lang="ja-JP" altLang="en-US" sz="1600" dirty="0">
                <a:solidFill>
                  <a:schemeClr val="tx1"/>
                </a:solidFill>
                <a:latin typeface="BIZ UDPゴシック" panose="020B0400000000000000" pitchFamily="50" charset="-128"/>
                <a:ea typeface="BIZ UDPゴシック" panose="020B0400000000000000" pitchFamily="50" charset="-128"/>
              </a:rPr>
              <a:t>類型（湾奥）は達成、</a:t>
            </a:r>
            <a:r>
              <a:rPr lang="en-US" altLang="ja-JP" sz="1600" dirty="0">
                <a:solidFill>
                  <a:schemeClr val="tx1"/>
                </a:solidFill>
                <a:latin typeface="BIZ UDPゴシック" panose="020B0400000000000000" pitchFamily="50" charset="-128"/>
                <a:ea typeface="BIZ UDPゴシック" panose="020B0400000000000000" pitchFamily="50" charset="-128"/>
              </a:rPr>
              <a:t>A,B</a:t>
            </a:r>
            <a:r>
              <a:rPr lang="ja-JP" altLang="en-US" sz="1600" dirty="0">
                <a:solidFill>
                  <a:schemeClr val="tx1"/>
                </a:solidFill>
                <a:latin typeface="BIZ UDPゴシック" panose="020B0400000000000000" pitchFamily="50" charset="-128"/>
                <a:ea typeface="BIZ UDPゴシック" panose="020B0400000000000000" pitchFamily="50" charset="-128"/>
              </a:rPr>
              <a:t>類型（湾央）は未達。</a:t>
            </a:r>
            <a:endParaRPr lang="en-US" altLang="ja-JP" sz="1600" dirty="0">
              <a:solidFill>
                <a:schemeClr val="tx1"/>
              </a:solidFill>
              <a:latin typeface="BIZ UDPゴシック" panose="020B0400000000000000" pitchFamily="50" charset="-128"/>
              <a:ea typeface="BIZ UDPゴシック" panose="020B0400000000000000" pitchFamily="50" charset="-128"/>
            </a:endParaRPr>
          </a:p>
          <a:p>
            <a:r>
              <a:rPr lang="ja-JP" altLang="en-US" sz="1600" dirty="0">
                <a:solidFill>
                  <a:schemeClr val="tx1"/>
                </a:solidFill>
                <a:latin typeface="BIZ UDPゴシック" panose="020B0400000000000000" pitchFamily="50" charset="-128"/>
                <a:ea typeface="BIZ UDPゴシック" panose="020B0400000000000000" pitchFamily="50" charset="-128"/>
              </a:rPr>
              <a:t>・</a:t>
            </a:r>
            <a:r>
              <a:rPr lang="en-US" altLang="ja-JP" sz="1600" dirty="0">
                <a:solidFill>
                  <a:schemeClr val="tx1"/>
                </a:solidFill>
                <a:latin typeface="BIZ UDPゴシック" panose="020B0400000000000000" pitchFamily="50" charset="-128"/>
                <a:ea typeface="BIZ UDPゴシック" panose="020B0400000000000000" pitchFamily="50" charset="-128"/>
              </a:rPr>
              <a:t>COD</a:t>
            </a:r>
            <a:r>
              <a:rPr lang="ja-JP" altLang="en-US" sz="1600" dirty="0">
                <a:solidFill>
                  <a:schemeClr val="tx1"/>
                </a:solidFill>
                <a:latin typeface="BIZ UDPゴシック" panose="020B0400000000000000" pitchFamily="50" charset="-128"/>
                <a:ea typeface="BIZ UDPゴシック" panose="020B0400000000000000" pitchFamily="50" charset="-128"/>
              </a:rPr>
              <a:t>の環境基準の達成状況の変化がなく、下水道整備等による生活排水対策との関係が見られない。</a:t>
            </a:r>
            <a:endParaRPr lang="en-US" altLang="ja-JP" sz="1600" dirty="0">
              <a:solidFill>
                <a:schemeClr val="tx1"/>
              </a:solidFill>
              <a:latin typeface="BIZ UDPゴシック" panose="020B0400000000000000" pitchFamily="50" charset="-128"/>
              <a:ea typeface="BIZ UDPゴシック" panose="020B0400000000000000" pitchFamily="50" charset="-128"/>
            </a:endParaRPr>
          </a:p>
          <a:p>
            <a:r>
              <a:rPr lang="ja-JP" altLang="en-US" sz="1600" dirty="0">
                <a:solidFill>
                  <a:schemeClr val="tx1"/>
                </a:solidFill>
                <a:latin typeface="BIZ UDPゴシック" panose="020B0400000000000000" pitchFamily="50" charset="-128"/>
                <a:ea typeface="BIZ UDPゴシック" panose="020B0400000000000000" pitchFamily="50" charset="-128"/>
              </a:rPr>
              <a:t>・</a:t>
            </a:r>
            <a:r>
              <a:rPr lang="en-US" altLang="ja-JP" sz="1600" dirty="0">
                <a:solidFill>
                  <a:schemeClr val="tx1"/>
                </a:solidFill>
                <a:latin typeface="BIZ UDPゴシック" panose="020B0400000000000000" pitchFamily="50" charset="-128"/>
                <a:ea typeface="BIZ UDPゴシック" panose="020B0400000000000000" pitchFamily="50" charset="-128"/>
              </a:rPr>
              <a:t>COD</a:t>
            </a:r>
            <a:r>
              <a:rPr lang="ja-JP" altLang="en-US" sz="1600" dirty="0">
                <a:solidFill>
                  <a:schemeClr val="tx1"/>
                </a:solidFill>
                <a:latin typeface="BIZ UDPゴシック" panose="020B0400000000000000" pitchFamily="50" charset="-128"/>
                <a:ea typeface="BIZ UDPゴシック" panose="020B0400000000000000" pitchFamily="50" charset="-128"/>
              </a:rPr>
              <a:t>濃度における内部生産の寄与率は低くなっている。</a:t>
            </a:r>
            <a:endParaRPr lang="en-US" altLang="ja-JP" sz="1600" dirty="0">
              <a:solidFill>
                <a:schemeClr val="tx1"/>
              </a:solidFill>
              <a:latin typeface="BIZ UDPゴシック" panose="020B0400000000000000" pitchFamily="50" charset="-128"/>
              <a:ea typeface="BIZ UDPゴシック" panose="020B0400000000000000" pitchFamily="50" charset="-128"/>
            </a:endParaRPr>
          </a:p>
          <a:p>
            <a:r>
              <a:rPr lang="ja-JP" altLang="en-US" sz="1600" dirty="0">
                <a:solidFill>
                  <a:schemeClr val="tx1"/>
                </a:solidFill>
                <a:latin typeface="BIZ UDPゴシック" panose="020B0400000000000000" pitchFamily="50" charset="-128"/>
                <a:ea typeface="BIZ UDPゴシック" panose="020B0400000000000000" pitchFamily="50" charset="-128"/>
              </a:rPr>
              <a:t>・</a:t>
            </a:r>
            <a:r>
              <a:rPr lang="en-US" altLang="ja-JP" sz="1600" dirty="0">
                <a:solidFill>
                  <a:schemeClr val="tx1"/>
                </a:solidFill>
                <a:latin typeface="BIZ UDPゴシック" panose="020B0400000000000000" pitchFamily="50" charset="-128"/>
                <a:ea typeface="BIZ UDPゴシック" panose="020B0400000000000000" pitchFamily="50" charset="-128"/>
              </a:rPr>
              <a:t>COD</a:t>
            </a:r>
            <a:r>
              <a:rPr lang="ja-JP" altLang="en-US" sz="1600" dirty="0">
                <a:solidFill>
                  <a:schemeClr val="tx1"/>
                </a:solidFill>
                <a:latin typeface="BIZ UDPゴシック" panose="020B0400000000000000" pitchFamily="50" charset="-128"/>
                <a:ea typeface="BIZ UDPゴシック" panose="020B0400000000000000" pitchFamily="50" charset="-128"/>
              </a:rPr>
              <a:t>濃度における陸域負荷の割合が減少している。</a:t>
            </a:r>
            <a:endParaRPr lang="en-US" altLang="ja-JP" sz="1600" dirty="0">
              <a:solidFill>
                <a:schemeClr val="tx1"/>
              </a:solidFill>
              <a:latin typeface="BIZ UDPゴシック" panose="020B0400000000000000" pitchFamily="50" charset="-128"/>
              <a:ea typeface="BIZ UDPゴシック" panose="020B0400000000000000" pitchFamily="50" charset="-128"/>
            </a:endParaRPr>
          </a:p>
          <a:p>
            <a:r>
              <a:rPr lang="ja-JP" altLang="en-US" sz="1600" dirty="0">
                <a:solidFill>
                  <a:schemeClr val="tx1"/>
                </a:solidFill>
                <a:latin typeface="BIZ UDPゴシック" panose="020B0400000000000000" pitchFamily="50" charset="-128"/>
                <a:ea typeface="BIZ UDPゴシック" panose="020B0400000000000000" pitchFamily="50" charset="-128"/>
              </a:rPr>
              <a:t>・貧酸素水塊等の課題については浚渫、覆砂等の対策が有効とされている。</a:t>
            </a:r>
          </a:p>
          <a:p>
            <a:r>
              <a:rPr lang="ja-JP" altLang="en-US" sz="1600" dirty="0">
                <a:solidFill>
                  <a:schemeClr val="tx1"/>
                </a:solidFill>
                <a:latin typeface="BIZ UDPゴシック" panose="020B0400000000000000" pitchFamily="50" charset="-128"/>
                <a:ea typeface="BIZ UDPゴシック" panose="020B0400000000000000" pitchFamily="50" charset="-128"/>
              </a:rPr>
              <a:t>・陸域からの汚濁負荷量の更なる削減は必要最小限に止めることが適切</a:t>
            </a:r>
            <a:r>
              <a:rPr lang="en-US" altLang="ja-JP" sz="1600" dirty="0">
                <a:solidFill>
                  <a:schemeClr val="tx1"/>
                </a:solidFill>
                <a:latin typeface="BIZ UDPゴシック" panose="020B0400000000000000" pitchFamily="50" charset="-128"/>
                <a:ea typeface="BIZ UDPゴシック" panose="020B0400000000000000" pitchFamily="50" charset="-128"/>
              </a:rPr>
              <a:t>(</a:t>
            </a:r>
            <a:r>
              <a:rPr lang="ja-JP" altLang="en-US" sz="1400" dirty="0">
                <a:solidFill>
                  <a:schemeClr val="tx1"/>
                </a:solidFill>
                <a:latin typeface="BIZ UDPゴシック" panose="020B0400000000000000" pitchFamily="50" charset="-128"/>
                <a:ea typeface="BIZ UDPゴシック" panose="020B0400000000000000" pitchFamily="50" charset="-128"/>
              </a:rPr>
              <a:t>第</a:t>
            </a:r>
            <a:r>
              <a:rPr lang="en-US" altLang="ja-JP" sz="1400" dirty="0">
                <a:solidFill>
                  <a:schemeClr val="tx1"/>
                </a:solidFill>
                <a:latin typeface="BIZ UDPゴシック" panose="020B0400000000000000" pitchFamily="50" charset="-128"/>
                <a:ea typeface="BIZ UDPゴシック" panose="020B0400000000000000" pitchFamily="50" charset="-128"/>
              </a:rPr>
              <a:t>9</a:t>
            </a:r>
            <a:r>
              <a:rPr lang="ja-JP" altLang="en-US" sz="1400" dirty="0">
                <a:solidFill>
                  <a:schemeClr val="tx1"/>
                </a:solidFill>
                <a:latin typeface="BIZ UDPゴシック" panose="020B0400000000000000" pitchFamily="50" charset="-128"/>
                <a:ea typeface="BIZ UDPゴシック" panose="020B0400000000000000" pitchFamily="50" charset="-128"/>
              </a:rPr>
              <a:t>次水質総量削減の在り方についてより</a:t>
            </a:r>
            <a:r>
              <a:rPr lang="en-US" altLang="ja-JP" sz="1600" dirty="0">
                <a:solidFill>
                  <a:schemeClr val="tx1"/>
                </a:solidFill>
                <a:latin typeface="BIZ UDPゴシック" panose="020B0400000000000000" pitchFamily="50" charset="-128"/>
                <a:ea typeface="BIZ UDPゴシック" panose="020B0400000000000000" pitchFamily="50" charset="-128"/>
              </a:rPr>
              <a:t>) </a:t>
            </a:r>
            <a:r>
              <a:rPr lang="ja-JP" altLang="en-US" sz="1600" dirty="0" err="1">
                <a:solidFill>
                  <a:schemeClr val="tx1"/>
                </a:solidFill>
                <a:latin typeface="BIZ UDPゴシック" panose="020B0400000000000000" pitchFamily="50" charset="-128"/>
                <a:ea typeface="BIZ UDPゴシック" panose="020B0400000000000000" pitchFamily="50" charset="-128"/>
              </a:rPr>
              <a:t>。</a:t>
            </a:r>
            <a:endParaRPr lang="en-US" altLang="ja-JP" sz="1600" dirty="0">
              <a:solidFill>
                <a:schemeClr val="tx1"/>
              </a:solidFill>
              <a:latin typeface="BIZ UDPゴシック" panose="020B0400000000000000" pitchFamily="50" charset="-128"/>
              <a:ea typeface="BIZ UDPゴシック" panose="020B0400000000000000" pitchFamily="50" charset="-128"/>
            </a:endParaRPr>
          </a:p>
        </p:txBody>
      </p:sp>
      <p:sp>
        <p:nvSpPr>
          <p:cNvPr id="6" name="角丸四角形 5"/>
          <p:cNvSpPr/>
          <p:nvPr/>
        </p:nvSpPr>
        <p:spPr>
          <a:xfrm>
            <a:off x="2076450" y="3521885"/>
            <a:ext cx="9534841" cy="466062"/>
          </a:xfrm>
          <a:prstGeom prst="roundRect">
            <a:avLst>
              <a:gd name="adj" fmla="val 22429"/>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solidFill>
                  <a:schemeClr val="tx1"/>
                </a:solidFill>
                <a:latin typeface="BIZ UDPゴシック" panose="020B0400000000000000" pitchFamily="50" charset="-128"/>
                <a:ea typeface="BIZ UDPゴシック" panose="020B0400000000000000" pitchFamily="50" charset="-128"/>
              </a:rPr>
              <a:t>○ 人口減少による汚濁負荷量（下水処理水量）の自然減少・・・既に水量減少は始まっている</a:t>
            </a:r>
            <a:endParaRPr lang="en-US" altLang="ja-JP" dirty="0">
              <a:solidFill>
                <a:schemeClr val="tx1"/>
              </a:solidFill>
              <a:latin typeface="BIZ UDPゴシック" panose="020B0400000000000000" pitchFamily="50" charset="-128"/>
              <a:ea typeface="BIZ UDPゴシック" panose="020B0400000000000000" pitchFamily="50" charset="-128"/>
            </a:endParaRPr>
          </a:p>
        </p:txBody>
      </p:sp>
      <p:sp>
        <p:nvSpPr>
          <p:cNvPr id="7" name="角丸四角形 6"/>
          <p:cNvSpPr/>
          <p:nvPr/>
        </p:nvSpPr>
        <p:spPr>
          <a:xfrm>
            <a:off x="2076449" y="4757940"/>
            <a:ext cx="9534841" cy="466062"/>
          </a:xfrm>
          <a:prstGeom prst="roundRect">
            <a:avLst>
              <a:gd name="adj" fmla="val 22429"/>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solidFill>
                  <a:schemeClr val="tx1"/>
                </a:solidFill>
                <a:latin typeface="BIZ UDPゴシック" panose="020B0400000000000000" pitchFamily="50" charset="-128"/>
                <a:ea typeface="BIZ UDPゴシック" panose="020B0400000000000000" pitchFamily="50" charset="-128"/>
              </a:rPr>
              <a:t>○ 省エネルギー、カーボンニュートラルの観点</a:t>
            </a:r>
            <a:endParaRPr lang="en-US" altLang="ja-JP" dirty="0">
              <a:solidFill>
                <a:schemeClr val="tx1"/>
              </a:solidFill>
              <a:latin typeface="BIZ UDPゴシック" panose="020B0400000000000000" pitchFamily="50" charset="-128"/>
              <a:ea typeface="BIZ UDPゴシック" panose="020B0400000000000000" pitchFamily="50" charset="-128"/>
            </a:endParaRPr>
          </a:p>
        </p:txBody>
      </p:sp>
      <p:sp>
        <p:nvSpPr>
          <p:cNvPr id="2" name="下矢印 1"/>
          <p:cNvSpPr/>
          <p:nvPr/>
        </p:nvSpPr>
        <p:spPr>
          <a:xfrm>
            <a:off x="583528" y="3529383"/>
            <a:ext cx="266700" cy="1803884"/>
          </a:xfrm>
          <a:prstGeom prst="down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左中かっこ 2"/>
          <p:cNvSpPr/>
          <p:nvPr/>
        </p:nvSpPr>
        <p:spPr>
          <a:xfrm>
            <a:off x="1783555" y="3521885"/>
            <a:ext cx="212222" cy="1738115"/>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8" name="テキスト ボックス 7"/>
          <p:cNvSpPr txBox="1"/>
          <p:nvPr/>
        </p:nvSpPr>
        <p:spPr>
          <a:xfrm>
            <a:off x="902615" y="4050646"/>
            <a:ext cx="880939" cy="830997"/>
          </a:xfrm>
          <a:prstGeom prst="rect">
            <a:avLst/>
          </a:prstGeom>
          <a:noFill/>
        </p:spPr>
        <p:txBody>
          <a:bodyPr wrap="square" rtlCol="0">
            <a:spAutoFit/>
          </a:bodyPr>
          <a:lstStyle/>
          <a:p>
            <a:r>
              <a:rPr kumimoji="1" lang="ja-JP" altLang="en-US" sz="1600" dirty="0">
                <a:latin typeface="BIZ UDPゴシック" panose="020B0400000000000000" pitchFamily="50" charset="-128"/>
                <a:ea typeface="BIZ UDPゴシック" panose="020B0400000000000000" pitchFamily="50" charset="-128"/>
              </a:rPr>
              <a:t>新たな観点を考慮</a:t>
            </a:r>
          </a:p>
        </p:txBody>
      </p:sp>
      <p:sp>
        <p:nvSpPr>
          <p:cNvPr id="4" name="スライド番号プレースホルダー 3"/>
          <p:cNvSpPr>
            <a:spLocks noGrp="1"/>
          </p:cNvSpPr>
          <p:nvPr>
            <p:ph type="sldNum" sz="quarter" idx="12"/>
          </p:nvPr>
        </p:nvSpPr>
        <p:spPr>
          <a:xfrm>
            <a:off x="9306059" y="6492875"/>
            <a:ext cx="2743200" cy="365125"/>
          </a:xfrm>
        </p:spPr>
        <p:txBody>
          <a:bodyPr/>
          <a:lstStyle/>
          <a:p>
            <a:fld id="{94089147-A7D9-4D80-A43D-10710C249AE5}" type="slidenum">
              <a:rPr kumimoji="1" lang="ja-JP" altLang="en-US" smtClean="0"/>
              <a:t>17</a:t>
            </a:fld>
            <a:endParaRPr kumimoji="1" lang="ja-JP" altLang="en-US" dirty="0"/>
          </a:p>
        </p:txBody>
      </p:sp>
      <p:sp>
        <p:nvSpPr>
          <p:cNvPr id="11" name="角丸四角形 10"/>
          <p:cNvSpPr/>
          <p:nvPr/>
        </p:nvSpPr>
        <p:spPr>
          <a:xfrm>
            <a:off x="2076448" y="4140821"/>
            <a:ext cx="9534841" cy="466062"/>
          </a:xfrm>
          <a:prstGeom prst="roundRect">
            <a:avLst>
              <a:gd name="adj" fmla="val 22429"/>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solidFill>
                  <a:schemeClr val="tx1"/>
                </a:solidFill>
                <a:latin typeface="BIZ UDPゴシック" panose="020B0400000000000000" pitchFamily="50" charset="-128"/>
                <a:ea typeface="BIZ UDPゴシック" panose="020B0400000000000000" pitchFamily="50" charset="-128"/>
              </a:rPr>
              <a:t>○ 高度な処理レベルの維持が真に必要か</a:t>
            </a:r>
            <a:endParaRPr lang="en-US" altLang="ja-JP"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8386469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18E9C3E-BB7D-44C3-8C72-29B482C6EA9F}"/>
              </a:ext>
            </a:extLst>
          </p:cNvPr>
          <p:cNvSpPr>
            <a:spLocks noGrp="1"/>
          </p:cNvSpPr>
          <p:nvPr>
            <p:ph type="title"/>
          </p:nvPr>
        </p:nvSpPr>
        <p:spPr>
          <a:xfrm>
            <a:off x="1892300" y="2548803"/>
            <a:ext cx="8915400" cy="1325563"/>
          </a:xfrm>
        </p:spPr>
        <p:txBody>
          <a:bodyPr>
            <a:normAutofit/>
          </a:bodyPr>
          <a:lstStyle/>
          <a:p>
            <a:pPr algn="ctr"/>
            <a:r>
              <a:rPr lang="ja-JP" altLang="en-US" sz="4000" dirty="0">
                <a:latin typeface="BIZ UDPゴシック" panose="020B0400000000000000" pitchFamily="50" charset="-128"/>
                <a:ea typeface="BIZ UDPゴシック" panose="020B0400000000000000" pitchFamily="50" charset="-128"/>
              </a:rPr>
              <a:t>ご清聴ありがとうございました</a:t>
            </a:r>
            <a:endParaRPr kumimoji="1" lang="ja-JP" altLang="en-US" sz="4000" dirty="0">
              <a:latin typeface="BIZ UDPゴシック" panose="020B0400000000000000" pitchFamily="50" charset="-128"/>
              <a:ea typeface="BIZ UDPゴシック" panose="020B0400000000000000" pitchFamily="50" charset="-128"/>
            </a:endParaRPr>
          </a:p>
        </p:txBody>
      </p:sp>
      <p:sp>
        <p:nvSpPr>
          <p:cNvPr id="3" name="スライド番号プレースホルダー 2"/>
          <p:cNvSpPr>
            <a:spLocks noGrp="1"/>
          </p:cNvSpPr>
          <p:nvPr>
            <p:ph type="sldNum" sz="quarter" idx="12"/>
          </p:nvPr>
        </p:nvSpPr>
        <p:spPr>
          <a:xfrm>
            <a:off x="9177271" y="6356350"/>
            <a:ext cx="2743200" cy="365125"/>
          </a:xfrm>
        </p:spPr>
        <p:txBody>
          <a:bodyPr/>
          <a:lstStyle/>
          <a:p>
            <a:fld id="{94089147-A7D9-4D80-A43D-10710C249AE5}" type="slidenum">
              <a:rPr kumimoji="1" lang="ja-JP" altLang="en-US" smtClean="0"/>
              <a:t>18</a:t>
            </a:fld>
            <a:endParaRPr kumimoji="1" lang="ja-JP" altLang="en-US"/>
          </a:p>
        </p:txBody>
      </p:sp>
    </p:spTree>
    <p:extLst>
      <p:ext uri="{BB962C8B-B14F-4D97-AF65-F5344CB8AC3E}">
        <p14:creationId xmlns:p14="http://schemas.microsoft.com/office/powerpoint/2010/main" val="21589345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0" y="32656"/>
            <a:ext cx="4644571" cy="461665"/>
          </a:xfrm>
          <a:prstGeom prst="rect">
            <a:avLst/>
          </a:prstGeom>
          <a:noFill/>
        </p:spPr>
        <p:txBody>
          <a:bodyPr wrap="square" rtlCol="0">
            <a:spAutoFit/>
          </a:bodyPr>
          <a:lstStyle/>
          <a:p>
            <a:r>
              <a:rPr lang="ja-JP" altLang="en-US" sz="2400" b="1" dirty="0">
                <a:latin typeface="BIZ UDPゴシック" panose="020B0400000000000000" pitchFamily="50" charset="-128"/>
                <a:ea typeface="BIZ UDPゴシック" panose="020B0400000000000000" pitchFamily="50" charset="-128"/>
              </a:rPr>
              <a:t>大阪府の下水道普及率の推移</a:t>
            </a:r>
            <a:endParaRPr kumimoji="1" lang="ja-JP" altLang="en-US" sz="2400" b="1" dirty="0">
              <a:latin typeface="BIZ UDPゴシック" panose="020B0400000000000000" pitchFamily="50" charset="-128"/>
              <a:ea typeface="BIZ UDPゴシック" panose="020B0400000000000000" pitchFamily="50" charset="-128"/>
            </a:endParaRPr>
          </a:p>
        </p:txBody>
      </p:sp>
      <p:pic>
        <p:nvPicPr>
          <p:cNvPr id="7" name="図 6"/>
          <p:cNvPicPr>
            <a:picLocks noChangeAspect="1"/>
          </p:cNvPicPr>
          <p:nvPr/>
        </p:nvPicPr>
        <p:blipFill>
          <a:blip r:embed="rId3"/>
          <a:stretch>
            <a:fillRect/>
          </a:stretch>
        </p:blipFill>
        <p:spPr>
          <a:xfrm>
            <a:off x="1146812" y="548864"/>
            <a:ext cx="9804405" cy="5340092"/>
          </a:xfrm>
          <a:prstGeom prst="rect">
            <a:avLst/>
          </a:prstGeom>
        </p:spPr>
      </p:pic>
      <p:sp>
        <p:nvSpPr>
          <p:cNvPr id="21" name="角丸四角形 20"/>
          <p:cNvSpPr/>
          <p:nvPr/>
        </p:nvSpPr>
        <p:spPr>
          <a:xfrm>
            <a:off x="331960" y="6001555"/>
            <a:ext cx="11434111" cy="597587"/>
          </a:xfrm>
          <a:prstGeom prst="roundRect">
            <a:avLst>
              <a:gd name="adj" fmla="val 22429"/>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solidFill>
                  <a:schemeClr val="tx1"/>
                </a:solidFill>
                <a:latin typeface="BIZ UDPゴシック" panose="020B0400000000000000" pitchFamily="50" charset="-128"/>
                <a:ea typeface="BIZ UDPゴシック" panose="020B0400000000000000" pitchFamily="50" charset="-128"/>
              </a:rPr>
              <a:t>〇 下水道普及率は</a:t>
            </a:r>
            <a:r>
              <a:rPr kumimoji="1" lang="en-US" altLang="ja-JP" dirty="0">
                <a:solidFill>
                  <a:schemeClr val="tx1"/>
                </a:solidFill>
                <a:latin typeface="BIZ UDPゴシック" panose="020B0400000000000000" pitchFamily="50" charset="-128"/>
                <a:ea typeface="BIZ UDPゴシック" panose="020B0400000000000000" pitchFamily="50" charset="-128"/>
              </a:rPr>
              <a:t>R1</a:t>
            </a:r>
            <a:r>
              <a:rPr kumimoji="1" lang="ja-JP" altLang="en-US" dirty="0">
                <a:solidFill>
                  <a:schemeClr val="tx1"/>
                </a:solidFill>
                <a:latin typeface="BIZ UDPゴシック" panose="020B0400000000000000" pitchFamily="50" charset="-128"/>
                <a:ea typeface="BIZ UDPゴシック" panose="020B0400000000000000" pitchFamily="50" charset="-128"/>
              </a:rPr>
              <a:t>年度末</a:t>
            </a:r>
            <a:r>
              <a:rPr lang="ja-JP" altLang="en-US" dirty="0">
                <a:solidFill>
                  <a:schemeClr val="tx1"/>
                </a:solidFill>
                <a:latin typeface="BIZ UDPゴシック" panose="020B0400000000000000" pitchFamily="50" charset="-128"/>
                <a:ea typeface="BIZ UDPゴシック" panose="020B0400000000000000" pitchFamily="50" charset="-128"/>
              </a:rPr>
              <a:t>時点で</a:t>
            </a:r>
            <a:r>
              <a:rPr lang="ja-JP" altLang="en-US" b="1" dirty="0">
                <a:solidFill>
                  <a:srgbClr val="FF0000"/>
                </a:solidFill>
                <a:latin typeface="BIZ UDPゴシック" panose="020B0400000000000000" pitchFamily="50" charset="-128"/>
                <a:ea typeface="BIZ UDPゴシック" panose="020B0400000000000000" pitchFamily="50" charset="-128"/>
              </a:rPr>
              <a:t>全国平均７９．７％</a:t>
            </a:r>
            <a:r>
              <a:rPr lang="ja-JP" altLang="en-US" dirty="0">
                <a:solidFill>
                  <a:schemeClr val="tx1"/>
                </a:solidFill>
                <a:latin typeface="BIZ UDPゴシック" panose="020B0400000000000000" pitchFamily="50" charset="-128"/>
                <a:ea typeface="BIZ UDPゴシック" panose="020B0400000000000000" pitchFamily="50" charset="-128"/>
              </a:rPr>
              <a:t>に対して、</a:t>
            </a:r>
            <a:r>
              <a:rPr lang="ja-JP" altLang="en-US" b="1" u="sng" dirty="0">
                <a:solidFill>
                  <a:srgbClr val="FF0000"/>
                </a:solidFill>
                <a:latin typeface="BIZ UDPゴシック" panose="020B0400000000000000" pitchFamily="50" charset="-128"/>
                <a:ea typeface="BIZ UDPゴシック" panose="020B0400000000000000" pitchFamily="50" charset="-128"/>
              </a:rPr>
              <a:t>大阪府は９６．７％</a:t>
            </a:r>
            <a:r>
              <a:rPr lang="ja-JP" altLang="en-US" dirty="0">
                <a:solidFill>
                  <a:schemeClr val="tx1"/>
                </a:solidFill>
                <a:latin typeface="BIZ UDPゴシック" panose="020B0400000000000000" pitchFamily="50" charset="-128"/>
                <a:ea typeface="BIZ UDPゴシック" panose="020B0400000000000000" pitchFamily="50" charset="-128"/>
              </a:rPr>
              <a:t>（概成済み）</a:t>
            </a:r>
            <a:endParaRPr lang="en-US" altLang="ja-JP" dirty="0">
              <a:solidFill>
                <a:schemeClr val="tx1"/>
              </a:solidFill>
              <a:latin typeface="BIZ UDPゴシック" panose="020B0400000000000000" pitchFamily="50" charset="-128"/>
              <a:ea typeface="BIZ UDPゴシック" panose="020B0400000000000000" pitchFamily="50" charset="-128"/>
            </a:endParaRPr>
          </a:p>
        </p:txBody>
      </p:sp>
      <p:sp>
        <p:nvSpPr>
          <p:cNvPr id="8" name="角丸四角形吹き出し 7"/>
          <p:cNvSpPr/>
          <p:nvPr/>
        </p:nvSpPr>
        <p:spPr>
          <a:xfrm>
            <a:off x="11045188" y="625949"/>
            <a:ext cx="875763" cy="529650"/>
          </a:xfrm>
          <a:prstGeom prst="wedgeRoundRectCallout">
            <a:avLst>
              <a:gd name="adj1" fmla="val -73774"/>
              <a:gd name="adj2" fmla="val 6574"/>
              <a:gd name="adj3" fmla="val 16667"/>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rgbClr val="FF0000"/>
                </a:solidFill>
              </a:rPr>
              <a:t>大阪府</a:t>
            </a:r>
            <a:endParaRPr kumimoji="1" lang="en-US" altLang="ja-JP" sz="1600" b="1" dirty="0">
              <a:solidFill>
                <a:srgbClr val="FF0000"/>
              </a:solidFill>
            </a:endParaRPr>
          </a:p>
          <a:p>
            <a:pPr algn="ctr"/>
            <a:r>
              <a:rPr lang="en-US" altLang="ja-JP" sz="1600" b="1" dirty="0">
                <a:solidFill>
                  <a:srgbClr val="FF0000"/>
                </a:solidFill>
              </a:rPr>
              <a:t>96.7%</a:t>
            </a:r>
            <a:endParaRPr kumimoji="1" lang="ja-JP" altLang="en-US" sz="1600" b="1" dirty="0">
              <a:solidFill>
                <a:srgbClr val="FF0000"/>
              </a:solidFill>
            </a:endParaRPr>
          </a:p>
        </p:txBody>
      </p:sp>
      <p:sp>
        <p:nvSpPr>
          <p:cNvPr id="22" name="角丸四角形吹き出し 21"/>
          <p:cNvSpPr/>
          <p:nvPr/>
        </p:nvSpPr>
        <p:spPr>
          <a:xfrm>
            <a:off x="10939426" y="1717508"/>
            <a:ext cx="1087286" cy="631749"/>
          </a:xfrm>
          <a:prstGeom prst="wedgeRoundRectCallout">
            <a:avLst>
              <a:gd name="adj1" fmla="val -60745"/>
              <a:gd name="adj2" fmla="val 6574"/>
              <a:gd name="adj3" fmla="val 16667"/>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a:solidFill>
                  <a:srgbClr val="FF0000"/>
                </a:solidFill>
              </a:rPr>
              <a:t>全国平均</a:t>
            </a:r>
            <a:endParaRPr kumimoji="1" lang="en-US" altLang="ja-JP" sz="1600" b="1" dirty="0">
              <a:solidFill>
                <a:srgbClr val="FF0000"/>
              </a:solidFill>
            </a:endParaRPr>
          </a:p>
          <a:p>
            <a:pPr algn="ctr"/>
            <a:r>
              <a:rPr lang="en-US" altLang="ja-JP" sz="1600" b="1" dirty="0">
                <a:solidFill>
                  <a:srgbClr val="FF0000"/>
                </a:solidFill>
              </a:rPr>
              <a:t>79.7%</a:t>
            </a:r>
            <a:endParaRPr kumimoji="1" lang="ja-JP" altLang="en-US" sz="1600" b="1" dirty="0">
              <a:solidFill>
                <a:srgbClr val="FF0000"/>
              </a:solidFill>
            </a:endParaRPr>
          </a:p>
        </p:txBody>
      </p:sp>
      <p:sp>
        <p:nvSpPr>
          <p:cNvPr id="2" name="スライド番号プレースホルダー 1"/>
          <p:cNvSpPr>
            <a:spLocks noGrp="1"/>
          </p:cNvSpPr>
          <p:nvPr>
            <p:ph type="sldNum" sz="quarter" idx="12"/>
          </p:nvPr>
        </p:nvSpPr>
        <p:spPr>
          <a:xfrm>
            <a:off x="9283512" y="6480270"/>
            <a:ext cx="2743200" cy="365125"/>
          </a:xfrm>
        </p:spPr>
        <p:txBody>
          <a:bodyPr/>
          <a:lstStyle/>
          <a:p>
            <a:fld id="{94089147-A7D9-4D80-A43D-10710C249AE5}" type="slidenum">
              <a:rPr kumimoji="1" lang="ja-JP" altLang="en-US" smtClean="0"/>
              <a:t>2</a:t>
            </a:fld>
            <a:endParaRPr kumimoji="1" lang="ja-JP" altLang="en-US"/>
          </a:p>
        </p:txBody>
      </p:sp>
    </p:spTree>
    <p:extLst>
      <p:ext uri="{BB962C8B-B14F-4D97-AF65-F5344CB8AC3E}">
        <p14:creationId xmlns:p14="http://schemas.microsoft.com/office/powerpoint/2010/main" val="30787191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表 14"/>
          <p:cNvGraphicFramePr>
            <a:graphicFrameLocks noGrp="1"/>
          </p:cNvGraphicFramePr>
          <p:nvPr>
            <p:extLst>
              <p:ext uri="{D42A27DB-BD31-4B8C-83A1-F6EECF244321}">
                <p14:modId xmlns:p14="http://schemas.microsoft.com/office/powerpoint/2010/main" val="171649617"/>
              </p:ext>
            </p:extLst>
          </p:nvPr>
        </p:nvGraphicFramePr>
        <p:xfrm>
          <a:off x="5167085" y="1382654"/>
          <a:ext cx="6758493" cy="1524000"/>
        </p:xfrm>
        <a:graphic>
          <a:graphicData uri="http://schemas.openxmlformats.org/drawingml/2006/table">
            <a:tbl>
              <a:tblPr firstRow="1" bandRow="1">
                <a:tableStyleId>{5C22544A-7EE6-4342-B048-85BDC9FD1C3A}</a:tableStyleId>
              </a:tblPr>
              <a:tblGrid>
                <a:gridCol w="1145798">
                  <a:extLst>
                    <a:ext uri="{9D8B030D-6E8A-4147-A177-3AD203B41FA5}">
                      <a16:colId xmlns:a16="http://schemas.microsoft.com/office/drawing/2014/main" val="252927964"/>
                    </a:ext>
                  </a:extLst>
                </a:gridCol>
                <a:gridCol w="973710">
                  <a:extLst>
                    <a:ext uri="{9D8B030D-6E8A-4147-A177-3AD203B41FA5}">
                      <a16:colId xmlns:a16="http://schemas.microsoft.com/office/drawing/2014/main" val="173337673"/>
                    </a:ext>
                  </a:extLst>
                </a:gridCol>
                <a:gridCol w="1551931">
                  <a:extLst>
                    <a:ext uri="{9D8B030D-6E8A-4147-A177-3AD203B41FA5}">
                      <a16:colId xmlns:a16="http://schemas.microsoft.com/office/drawing/2014/main" val="3378137768"/>
                    </a:ext>
                  </a:extLst>
                </a:gridCol>
                <a:gridCol w="952818">
                  <a:extLst>
                    <a:ext uri="{9D8B030D-6E8A-4147-A177-3AD203B41FA5}">
                      <a16:colId xmlns:a16="http://schemas.microsoft.com/office/drawing/2014/main" val="706694495"/>
                    </a:ext>
                  </a:extLst>
                </a:gridCol>
                <a:gridCol w="952818">
                  <a:extLst>
                    <a:ext uri="{9D8B030D-6E8A-4147-A177-3AD203B41FA5}">
                      <a16:colId xmlns:a16="http://schemas.microsoft.com/office/drawing/2014/main" val="1811461972"/>
                    </a:ext>
                  </a:extLst>
                </a:gridCol>
                <a:gridCol w="1181418">
                  <a:extLst>
                    <a:ext uri="{9D8B030D-6E8A-4147-A177-3AD203B41FA5}">
                      <a16:colId xmlns:a16="http://schemas.microsoft.com/office/drawing/2014/main" val="1659254358"/>
                    </a:ext>
                  </a:extLst>
                </a:gridCol>
              </a:tblGrid>
              <a:tr h="163735">
                <a:tc>
                  <a:txBody>
                    <a:bodyPr/>
                    <a:lstStyle/>
                    <a:p>
                      <a:pPr algn="ctr"/>
                      <a:r>
                        <a:rPr kumimoji="1" lang="ja-JP" altLang="en-US" sz="1400" dirty="0">
                          <a:latin typeface="BIZ UDPゴシック" panose="020B0400000000000000" pitchFamily="50" charset="-128"/>
                          <a:ea typeface="BIZ UDPゴシック" panose="020B0400000000000000" pitchFamily="50" charset="-128"/>
                        </a:rPr>
                        <a:t>水域名</a:t>
                      </a:r>
                    </a:p>
                  </a:txBody>
                  <a:tcPr/>
                </a:tc>
                <a:tc>
                  <a:txBody>
                    <a:bodyPr/>
                    <a:lstStyle/>
                    <a:p>
                      <a:pPr algn="ctr"/>
                      <a:r>
                        <a:rPr kumimoji="1" lang="ja-JP" altLang="en-US" sz="1400" dirty="0">
                          <a:latin typeface="BIZ UDPゴシック" panose="020B0400000000000000" pitchFamily="50" charset="-128"/>
                          <a:ea typeface="BIZ UDPゴシック" panose="020B0400000000000000" pitchFamily="50" charset="-128"/>
                        </a:rPr>
                        <a:t>類型</a:t>
                      </a:r>
                    </a:p>
                  </a:txBody>
                  <a:tcPr/>
                </a:tc>
                <a:tc>
                  <a:txBody>
                    <a:bodyPr/>
                    <a:lstStyle/>
                    <a:p>
                      <a:pPr algn="ctr"/>
                      <a:r>
                        <a:rPr kumimoji="1" lang="ja-JP" altLang="en-US" sz="1400" dirty="0">
                          <a:latin typeface="BIZ UDPゴシック" panose="020B0400000000000000" pitchFamily="50" charset="-128"/>
                          <a:ea typeface="BIZ UDPゴシック" panose="020B0400000000000000" pitchFamily="50" charset="-128"/>
                        </a:rPr>
                        <a:t>環境基準</a:t>
                      </a:r>
                    </a:p>
                  </a:txBody>
                  <a:tcPr/>
                </a:tc>
                <a:tc>
                  <a:txBody>
                    <a:bodyPr/>
                    <a:lstStyle/>
                    <a:p>
                      <a:pPr algn="ctr"/>
                      <a:r>
                        <a:rPr kumimoji="1" lang="ja-JP" altLang="en-US" sz="1400" dirty="0">
                          <a:latin typeface="BIZ UDPゴシック" panose="020B0400000000000000" pitchFamily="50" charset="-128"/>
                          <a:ea typeface="BIZ UDPゴシック" panose="020B0400000000000000" pitchFamily="50" charset="-128"/>
                        </a:rPr>
                        <a:t>層</a:t>
                      </a:r>
                    </a:p>
                  </a:txBody>
                  <a:tcPr/>
                </a:tc>
                <a:tc>
                  <a:txBody>
                    <a:bodyPr/>
                    <a:lstStyle/>
                    <a:p>
                      <a:pPr algn="ctr"/>
                      <a:r>
                        <a:rPr kumimoji="1" lang="ja-JP" altLang="en-US" sz="1400" dirty="0">
                          <a:latin typeface="BIZ UDPゴシック" panose="020B0400000000000000" pitchFamily="50" charset="-128"/>
                          <a:ea typeface="BIZ UDPゴシック" panose="020B0400000000000000" pitchFamily="50" charset="-128"/>
                        </a:rPr>
                        <a:t>達成状況</a:t>
                      </a:r>
                    </a:p>
                  </a:txBody>
                  <a:tcPr/>
                </a:tc>
                <a:tc>
                  <a:txBody>
                    <a:bodyPr/>
                    <a:lstStyle/>
                    <a:p>
                      <a:pPr algn="ctr"/>
                      <a:r>
                        <a:rPr kumimoji="1" lang="ja-JP" altLang="en-US" sz="1400" dirty="0">
                          <a:latin typeface="BIZ UDPゴシック" panose="020B0400000000000000" pitchFamily="50" charset="-128"/>
                          <a:ea typeface="BIZ UDPゴシック" panose="020B0400000000000000" pitchFamily="50" charset="-128"/>
                        </a:rPr>
                        <a:t>達成地点</a:t>
                      </a:r>
                    </a:p>
                  </a:txBody>
                  <a:tcPr/>
                </a:tc>
                <a:extLst>
                  <a:ext uri="{0D108BD9-81ED-4DB2-BD59-A6C34878D82A}">
                    <a16:rowId xmlns:a16="http://schemas.microsoft.com/office/drawing/2014/main" val="19703462"/>
                  </a:ext>
                </a:extLst>
              </a:tr>
              <a:tr h="163735">
                <a:tc>
                  <a:txBody>
                    <a:bodyPr/>
                    <a:lstStyle/>
                    <a:p>
                      <a:pPr algn="ctr"/>
                      <a:r>
                        <a:rPr kumimoji="1" lang="ja-JP" altLang="en-US" sz="1400" dirty="0">
                          <a:latin typeface="BIZ UDPゴシック" panose="020B0400000000000000" pitchFamily="50" charset="-128"/>
                          <a:ea typeface="BIZ UDPゴシック" panose="020B0400000000000000" pitchFamily="50" charset="-128"/>
                        </a:rPr>
                        <a:t>大阪湾（イ）</a:t>
                      </a:r>
                    </a:p>
                  </a:txBody>
                  <a:tcPr/>
                </a:tc>
                <a:tc>
                  <a:txBody>
                    <a:bodyPr/>
                    <a:lstStyle/>
                    <a:p>
                      <a:pPr algn="ctr"/>
                      <a:r>
                        <a:rPr kumimoji="1" lang="en-US" altLang="ja-JP" sz="1400" dirty="0">
                          <a:latin typeface="BIZ UDPゴシック" panose="020B0400000000000000" pitchFamily="50" charset="-128"/>
                          <a:ea typeface="BIZ UDPゴシック" panose="020B0400000000000000" pitchFamily="50" charset="-128"/>
                        </a:rPr>
                        <a:t>Ⅳ</a:t>
                      </a:r>
                      <a:r>
                        <a:rPr kumimoji="1" lang="ja-JP" altLang="en-US" sz="1400" dirty="0">
                          <a:latin typeface="BIZ UDPゴシック" panose="020B0400000000000000" pitchFamily="50" charset="-128"/>
                          <a:ea typeface="BIZ UDPゴシック" panose="020B0400000000000000" pitchFamily="50" charset="-128"/>
                        </a:rPr>
                        <a:t>類型</a:t>
                      </a:r>
                    </a:p>
                  </a:txBody>
                  <a:tcPr/>
                </a:tc>
                <a:tc>
                  <a:txBody>
                    <a:bodyPr/>
                    <a:lstStyle/>
                    <a:p>
                      <a:pPr algn="ctr"/>
                      <a:r>
                        <a:rPr kumimoji="1" lang="en-US" altLang="ja-JP" sz="1400" dirty="0">
                          <a:latin typeface="BIZ UDPゴシック" panose="020B0400000000000000" pitchFamily="50" charset="-128"/>
                          <a:ea typeface="BIZ UDPゴシック" panose="020B0400000000000000" pitchFamily="50" charset="-128"/>
                        </a:rPr>
                        <a:t>1mg/l</a:t>
                      </a:r>
                      <a:r>
                        <a:rPr kumimoji="1" lang="ja-JP" altLang="en-US" sz="1400" dirty="0">
                          <a:latin typeface="BIZ UDPゴシック" panose="020B0400000000000000" pitchFamily="50" charset="-128"/>
                          <a:ea typeface="BIZ UDPゴシック" panose="020B0400000000000000" pitchFamily="50" charset="-128"/>
                        </a:rPr>
                        <a:t>以下</a:t>
                      </a:r>
                    </a:p>
                  </a:txBody>
                  <a:tcPr/>
                </a:tc>
                <a:tc rowSpan="3">
                  <a:txBody>
                    <a:bodyPr/>
                    <a:lstStyle/>
                    <a:p>
                      <a:pPr algn="ctr"/>
                      <a:endParaRPr kumimoji="1" lang="en-US" altLang="ja-JP" sz="1400" dirty="0">
                        <a:latin typeface="BIZ UDPゴシック" panose="020B0400000000000000" pitchFamily="50" charset="-128"/>
                        <a:ea typeface="BIZ UDPゴシック" panose="020B0400000000000000" pitchFamily="50" charset="-128"/>
                      </a:endParaRPr>
                    </a:p>
                    <a:p>
                      <a:pPr algn="ctr"/>
                      <a:r>
                        <a:rPr kumimoji="1" lang="ja-JP" altLang="en-US" sz="1400" dirty="0">
                          <a:latin typeface="BIZ UDPゴシック" panose="020B0400000000000000" pitchFamily="50" charset="-128"/>
                          <a:ea typeface="BIZ UDPゴシック" panose="020B0400000000000000" pitchFamily="50" charset="-128"/>
                        </a:rPr>
                        <a:t>表層平均</a:t>
                      </a:r>
                    </a:p>
                  </a:txBody>
                  <a:tcPr/>
                </a:tc>
                <a:tc>
                  <a:txBody>
                    <a:bodyPr/>
                    <a:lstStyle/>
                    <a:p>
                      <a:pPr algn="ctr"/>
                      <a:r>
                        <a:rPr kumimoji="1" lang="ja-JP" altLang="en-US" sz="1400" dirty="0">
                          <a:latin typeface="BIZ UDPゴシック" panose="020B0400000000000000" pitchFamily="50" charset="-128"/>
                          <a:ea typeface="BIZ UDPゴシック" panose="020B0400000000000000" pitchFamily="50" charset="-128"/>
                        </a:rPr>
                        <a:t>〇</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a:latin typeface="BIZ UDPゴシック" panose="020B0400000000000000" pitchFamily="50" charset="-128"/>
                          <a:ea typeface="BIZ UDPゴシック" panose="020B0400000000000000" pitchFamily="50" charset="-128"/>
                        </a:rPr>
                        <a:t>5/5</a:t>
                      </a:r>
                      <a:r>
                        <a:rPr kumimoji="1" lang="ja-JP" altLang="en-US" sz="1400" dirty="0">
                          <a:latin typeface="BIZ UDPゴシック" panose="020B0400000000000000" pitchFamily="50" charset="-128"/>
                          <a:ea typeface="BIZ UDPゴシック" panose="020B0400000000000000" pitchFamily="50" charset="-128"/>
                        </a:rPr>
                        <a:t>地点</a:t>
                      </a:r>
                    </a:p>
                  </a:txBody>
                  <a:tcPr/>
                </a:tc>
                <a:extLst>
                  <a:ext uri="{0D108BD9-81ED-4DB2-BD59-A6C34878D82A}">
                    <a16:rowId xmlns:a16="http://schemas.microsoft.com/office/drawing/2014/main" val="1745787965"/>
                  </a:ext>
                </a:extLst>
              </a:tr>
              <a:tr h="163735">
                <a:tc>
                  <a:txBody>
                    <a:bodyPr/>
                    <a:lstStyle/>
                    <a:p>
                      <a:pPr algn="ctr"/>
                      <a:r>
                        <a:rPr kumimoji="1" lang="ja-JP" altLang="en-US" sz="1400" dirty="0">
                          <a:latin typeface="BIZ UDPゴシック" panose="020B0400000000000000" pitchFamily="50" charset="-128"/>
                          <a:ea typeface="BIZ UDPゴシック" panose="020B0400000000000000" pitchFamily="50" charset="-128"/>
                        </a:rPr>
                        <a:t>大阪湾（ロ）</a:t>
                      </a:r>
                    </a:p>
                  </a:txBody>
                  <a:tcPr/>
                </a:tc>
                <a:tc>
                  <a:txBody>
                    <a:bodyPr/>
                    <a:lstStyle/>
                    <a:p>
                      <a:pPr algn="ctr"/>
                      <a:r>
                        <a:rPr kumimoji="1" lang="en-US" altLang="ja-JP" sz="1400" dirty="0">
                          <a:latin typeface="BIZ UDPゴシック" panose="020B0400000000000000" pitchFamily="50" charset="-128"/>
                          <a:ea typeface="BIZ UDPゴシック" panose="020B0400000000000000" pitchFamily="50" charset="-128"/>
                        </a:rPr>
                        <a:t>Ⅲ</a:t>
                      </a:r>
                      <a:r>
                        <a:rPr kumimoji="1" lang="ja-JP" altLang="en-US" sz="1400" dirty="0">
                          <a:latin typeface="BIZ UDPゴシック" panose="020B0400000000000000" pitchFamily="50" charset="-128"/>
                          <a:ea typeface="BIZ UDPゴシック" panose="020B0400000000000000" pitchFamily="50" charset="-128"/>
                        </a:rPr>
                        <a:t>類型</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a:latin typeface="BIZ UDPゴシック" panose="020B0400000000000000" pitchFamily="50" charset="-128"/>
                          <a:ea typeface="BIZ UDPゴシック" panose="020B0400000000000000" pitchFamily="50" charset="-128"/>
                        </a:rPr>
                        <a:t>0.6mg/l</a:t>
                      </a:r>
                      <a:r>
                        <a:rPr kumimoji="1" lang="ja-JP" altLang="en-US" sz="1400" dirty="0">
                          <a:latin typeface="BIZ UDPゴシック" panose="020B0400000000000000" pitchFamily="50" charset="-128"/>
                          <a:ea typeface="BIZ UDPゴシック" panose="020B0400000000000000" pitchFamily="50" charset="-128"/>
                        </a:rPr>
                        <a:t>以下</a:t>
                      </a:r>
                    </a:p>
                  </a:txBody>
                  <a:tcPr/>
                </a:tc>
                <a:tc vMerge="1">
                  <a:txBody>
                    <a:bodyPr/>
                    <a:lstStyle/>
                    <a:p>
                      <a:endParaRPr kumimoji="1" lang="ja-JP" altLang="en-US"/>
                    </a:p>
                  </a:txBody>
                  <a:tcPr/>
                </a:tc>
                <a:tc>
                  <a:txBody>
                    <a:bodyPr/>
                    <a:lstStyle/>
                    <a:p>
                      <a:pPr algn="ctr"/>
                      <a:r>
                        <a:rPr kumimoji="1" lang="ja-JP" altLang="en-US" sz="1400" dirty="0">
                          <a:latin typeface="BIZ UDPゴシック" panose="020B0400000000000000" pitchFamily="50" charset="-128"/>
                          <a:ea typeface="BIZ UDPゴシック" panose="020B0400000000000000" pitchFamily="50" charset="-128"/>
                        </a:rPr>
                        <a:t>〇</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a:latin typeface="BIZ UDPゴシック" panose="020B0400000000000000" pitchFamily="50" charset="-128"/>
                          <a:ea typeface="BIZ UDPゴシック" panose="020B0400000000000000" pitchFamily="50" charset="-128"/>
                        </a:rPr>
                        <a:t>7/7</a:t>
                      </a:r>
                      <a:r>
                        <a:rPr kumimoji="1" lang="ja-JP" altLang="en-US" sz="1400" dirty="0">
                          <a:latin typeface="BIZ UDPゴシック" panose="020B0400000000000000" pitchFamily="50" charset="-128"/>
                          <a:ea typeface="BIZ UDPゴシック" panose="020B0400000000000000" pitchFamily="50" charset="-128"/>
                        </a:rPr>
                        <a:t>地点</a:t>
                      </a:r>
                    </a:p>
                  </a:txBody>
                  <a:tcPr/>
                </a:tc>
                <a:extLst>
                  <a:ext uri="{0D108BD9-81ED-4DB2-BD59-A6C34878D82A}">
                    <a16:rowId xmlns:a16="http://schemas.microsoft.com/office/drawing/2014/main" val="596299532"/>
                  </a:ext>
                </a:extLst>
              </a:tr>
              <a:tr h="163735">
                <a:tc>
                  <a:txBody>
                    <a:bodyPr/>
                    <a:lstStyle/>
                    <a:p>
                      <a:pPr algn="ctr"/>
                      <a:r>
                        <a:rPr kumimoji="1" lang="ja-JP" altLang="en-US" sz="1400" dirty="0">
                          <a:latin typeface="BIZ UDPゴシック" panose="020B0400000000000000" pitchFamily="50" charset="-128"/>
                          <a:ea typeface="BIZ UDPゴシック" panose="020B0400000000000000" pitchFamily="50" charset="-128"/>
                        </a:rPr>
                        <a:t>大阪湾（ハ）</a:t>
                      </a:r>
                    </a:p>
                  </a:txBody>
                  <a:tcPr/>
                </a:tc>
                <a:tc>
                  <a:txBody>
                    <a:bodyPr/>
                    <a:lstStyle/>
                    <a:p>
                      <a:pPr algn="ctr"/>
                      <a:r>
                        <a:rPr kumimoji="1" lang="en-US" altLang="ja-JP" sz="1400" dirty="0">
                          <a:latin typeface="BIZ UDPゴシック" panose="020B0400000000000000" pitchFamily="50" charset="-128"/>
                          <a:ea typeface="BIZ UDPゴシック" panose="020B0400000000000000" pitchFamily="50" charset="-128"/>
                        </a:rPr>
                        <a:t>Ⅱ</a:t>
                      </a:r>
                      <a:r>
                        <a:rPr kumimoji="1" lang="ja-JP" altLang="en-US" sz="1400" dirty="0">
                          <a:latin typeface="BIZ UDPゴシック" panose="020B0400000000000000" pitchFamily="50" charset="-128"/>
                          <a:ea typeface="BIZ UDPゴシック" panose="020B0400000000000000" pitchFamily="50" charset="-128"/>
                        </a:rPr>
                        <a:t>類型</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a:latin typeface="BIZ UDPゴシック" panose="020B0400000000000000" pitchFamily="50" charset="-128"/>
                          <a:ea typeface="BIZ UDPゴシック" panose="020B0400000000000000" pitchFamily="50" charset="-128"/>
                        </a:rPr>
                        <a:t>0.3mg/l</a:t>
                      </a:r>
                      <a:r>
                        <a:rPr kumimoji="1" lang="ja-JP" altLang="en-US" sz="1400" dirty="0">
                          <a:latin typeface="BIZ UDPゴシック" panose="020B0400000000000000" pitchFamily="50" charset="-128"/>
                          <a:ea typeface="BIZ UDPゴシック" panose="020B0400000000000000" pitchFamily="50" charset="-128"/>
                        </a:rPr>
                        <a:t>以下</a:t>
                      </a:r>
                    </a:p>
                  </a:txBody>
                  <a:tcPr/>
                </a:tc>
                <a:tc vMerge="1">
                  <a:txBody>
                    <a:bodyPr/>
                    <a:lstStyle/>
                    <a:p>
                      <a:endParaRPr kumimoji="1" lang="ja-JP" altLang="en-US"/>
                    </a:p>
                  </a:txBody>
                  <a:tcPr/>
                </a:tc>
                <a:tc>
                  <a:txBody>
                    <a:bodyPr/>
                    <a:lstStyle/>
                    <a:p>
                      <a:pPr algn="ctr"/>
                      <a:r>
                        <a:rPr kumimoji="1" lang="ja-JP" altLang="en-US" sz="1400" dirty="0">
                          <a:latin typeface="BIZ UDPゴシック" panose="020B0400000000000000" pitchFamily="50" charset="-128"/>
                          <a:ea typeface="BIZ UDPゴシック" panose="020B0400000000000000" pitchFamily="50" charset="-128"/>
                        </a:rPr>
                        <a:t>〇</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a:latin typeface="BIZ UDPゴシック" panose="020B0400000000000000" pitchFamily="50" charset="-128"/>
                          <a:ea typeface="BIZ UDPゴシック" panose="020B0400000000000000" pitchFamily="50" charset="-128"/>
                        </a:rPr>
                        <a:t>10/10</a:t>
                      </a:r>
                      <a:r>
                        <a:rPr kumimoji="1" lang="ja-JP" altLang="en-US" sz="1400" dirty="0">
                          <a:latin typeface="BIZ UDPゴシック" panose="020B0400000000000000" pitchFamily="50" charset="-128"/>
                          <a:ea typeface="BIZ UDPゴシック" panose="020B0400000000000000" pitchFamily="50" charset="-128"/>
                        </a:rPr>
                        <a:t>地点</a:t>
                      </a:r>
                    </a:p>
                  </a:txBody>
                  <a:tcPr/>
                </a:tc>
                <a:extLst>
                  <a:ext uri="{0D108BD9-81ED-4DB2-BD59-A6C34878D82A}">
                    <a16:rowId xmlns:a16="http://schemas.microsoft.com/office/drawing/2014/main" val="1249240568"/>
                  </a:ext>
                </a:extLst>
              </a:tr>
              <a:tr h="163735">
                <a:tc gridSpan="6">
                  <a:txBody>
                    <a:bodyPr/>
                    <a:lstStyle/>
                    <a:p>
                      <a:pPr algn="ctr"/>
                      <a:r>
                        <a:rPr kumimoji="1" lang="ja-JP" altLang="en-US" sz="1400" dirty="0">
                          <a:latin typeface="BIZ UDPゴシック" panose="020B0400000000000000" pitchFamily="50" charset="-128"/>
                          <a:ea typeface="BIZ UDPゴシック" panose="020B0400000000000000" pitchFamily="50" charset="-128"/>
                        </a:rPr>
                        <a:t>達成水域数</a:t>
                      </a:r>
                      <a:r>
                        <a:rPr kumimoji="1" lang="en-US" altLang="ja-JP" sz="1400" dirty="0">
                          <a:latin typeface="BIZ UDPゴシック" panose="020B0400000000000000" pitchFamily="50" charset="-128"/>
                          <a:ea typeface="BIZ UDPゴシック" panose="020B0400000000000000" pitchFamily="50" charset="-128"/>
                        </a:rPr>
                        <a:t>/</a:t>
                      </a:r>
                      <a:r>
                        <a:rPr kumimoji="1" lang="ja-JP" altLang="en-US" sz="1400" dirty="0">
                          <a:latin typeface="BIZ UDPゴシック" panose="020B0400000000000000" pitchFamily="50" charset="-128"/>
                          <a:ea typeface="BIZ UDPゴシック" panose="020B0400000000000000" pitchFamily="50" charset="-128"/>
                        </a:rPr>
                        <a:t>全水域数　</a:t>
                      </a:r>
                      <a:r>
                        <a:rPr kumimoji="1" lang="en-US" altLang="ja-JP" sz="1400" dirty="0">
                          <a:latin typeface="BIZ UDPゴシック" panose="020B0400000000000000" pitchFamily="50" charset="-128"/>
                          <a:ea typeface="BIZ UDPゴシック" panose="020B0400000000000000" pitchFamily="50" charset="-128"/>
                        </a:rPr>
                        <a:t>= 3/3 = 100%</a:t>
                      </a:r>
                      <a:endParaRPr kumimoji="1" lang="ja-JP" altLang="en-US" sz="1400" dirty="0">
                        <a:latin typeface="BIZ UDPゴシック" panose="020B0400000000000000" pitchFamily="50" charset="-128"/>
                        <a:ea typeface="BIZ UDPゴシック" panose="020B0400000000000000" pitchFamily="50" charset="-128"/>
                      </a:endParaRPr>
                    </a:p>
                  </a:txBody>
                  <a:tcPr/>
                </a:tc>
                <a:tc hMerge="1">
                  <a:txBody>
                    <a:bodyPr/>
                    <a:lstStyle/>
                    <a:p>
                      <a:pPr algn="ctr"/>
                      <a:endParaRPr kumimoji="1" lang="ja-JP" altLang="en-US" sz="1400" dirty="0">
                        <a:latin typeface="BIZ UDPゴシック" panose="020B0400000000000000" pitchFamily="50" charset="-128"/>
                        <a:ea typeface="BIZ UDPゴシック" panose="020B0400000000000000" pitchFamily="50" charset="-128"/>
                      </a:endParaRPr>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dirty="0">
                        <a:latin typeface="BIZ UDPゴシック" panose="020B0400000000000000" pitchFamily="50" charset="-128"/>
                        <a:ea typeface="BIZ UDPゴシック" panose="020B0400000000000000" pitchFamily="50" charset="-128"/>
                      </a:endParaRPr>
                    </a:p>
                  </a:txBody>
                  <a:tcPr/>
                </a:tc>
                <a:tc hMerge="1">
                  <a:txBody>
                    <a:bodyPr/>
                    <a:lstStyle/>
                    <a:p>
                      <a:pPr algn="ctr"/>
                      <a:endParaRPr kumimoji="1" lang="ja-JP" altLang="en-US" sz="1400" dirty="0">
                        <a:latin typeface="BIZ UDPゴシック" panose="020B0400000000000000" pitchFamily="50" charset="-128"/>
                        <a:ea typeface="BIZ UDPゴシック" panose="020B0400000000000000" pitchFamily="50" charset="-128"/>
                      </a:endParaRPr>
                    </a:p>
                  </a:txBody>
                  <a:tcPr/>
                </a:tc>
                <a:tc hMerge="1">
                  <a:txBody>
                    <a:bodyPr/>
                    <a:lstStyle/>
                    <a:p>
                      <a:pPr algn="ctr"/>
                      <a:endParaRPr kumimoji="1" lang="ja-JP" altLang="en-US" sz="1400" dirty="0">
                        <a:latin typeface="BIZ UDPゴシック" panose="020B0400000000000000" pitchFamily="50" charset="-128"/>
                        <a:ea typeface="BIZ UDPゴシック" panose="020B0400000000000000" pitchFamily="50" charset="-128"/>
                      </a:endParaRPr>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1115090468"/>
                  </a:ext>
                </a:extLst>
              </a:tr>
            </a:tbl>
          </a:graphicData>
        </a:graphic>
      </p:graphicFrame>
      <p:sp>
        <p:nvSpPr>
          <p:cNvPr id="17" name="テキスト ボックス 16"/>
          <p:cNvSpPr txBox="1"/>
          <p:nvPr/>
        </p:nvSpPr>
        <p:spPr>
          <a:xfrm>
            <a:off x="7198377" y="990139"/>
            <a:ext cx="3246389" cy="338554"/>
          </a:xfrm>
          <a:prstGeom prst="rect">
            <a:avLst/>
          </a:prstGeom>
          <a:noFill/>
        </p:spPr>
        <p:txBody>
          <a:bodyPr wrap="square" rtlCol="0">
            <a:spAutoFit/>
          </a:bodyPr>
          <a:lstStyle/>
          <a:p>
            <a:r>
              <a:rPr lang="en-US" altLang="ja-JP" sz="1600" dirty="0">
                <a:latin typeface="BIZ UDPゴシック" panose="020B0400000000000000" pitchFamily="50" charset="-128"/>
                <a:ea typeface="BIZ UDPゴシック" panose="020B0400000000000000" pitchFamily="50" charset="-128"/>
              </a:rPr>
              <a:t>T-N</a:t>
            </a:r>
            <a:r>
              <a:rPr lang="ja-JP" altLang="en-US" sz="1600" dirty="0">
                <a:latin typeface="BIZ UDPゴシック" panose="020B0400000000000000" pitchFamily="50" charset="-128"/>
                <a:ea typeface="BIZ UDPゴシック" panose="020B0400000000000000" pitchFamily="50" charset="-128"/>
              </a:rPr>
              <a:t>　類型別達成率</a:t>
            </a:r>
            <a:r>
              <a:rPr lang="en-US" altLang="ja-JP" sz="1600" dirty="0">
                <a:latin typeface="BIZ UDPゴシック" panose="020B0400000000000000" pitchFamily="50" charset="-128"/>
                <a:ea typeface="BIZ UDPゴシック" panose="020B0400000000000000" pitchFamily="50" charset="-128"/>
              </a:rPr>
              <a:t>(R2</a:t>
            </a:r>
            <a:r>
              <a:rPr lang="ja-JP" altLang="en-US" sz="1600" dirty="0">
                <a:latin typeface="BIZ UDPゴシック" panose="020B0400000000000000" pitchFamily="50" charset="-128"/>
                <a:ea typeface="BIZ UDPゴシック" panose="020B0400000000000000" pitchFamily="50" charset="-128"/>
              </a:rPr>
              <a:t>年度</a:t>
            </a:r>
            <a:r>
              <a:rPr lang="en-US" altLang="ja-JP" sz="1600" dirty="0">
                <a:latin typeface="BIZ UDPゴシック" panose="020B0400000000000000" pitchFamily="50" charset="-128"/>
                <a:ea typeface="BIZ UDPゴシック" panose="020B0400000000000000" pitchFamily="50" charset="-128"/>
              </a:rPr>
              <a:t>)</a:t>
            </a:r>
          </a:p>
        </p:txBody>
      </p:sp>
      <p:grpSp>
        <p:nvGrpSpPr>
          <p:cNvPr id="4" name="グループ化 3"/>
          <p:cNvGrpSpPr/>
          <p:nvPr/>
        </p:nvGrpSpPr>
        <p:grpSpPr>
          <a:xfrm>
            <a:off x="-150862" y="927281"/>
            <a:ext cx="5199380" cy="4843780"/>
            <a:chOff x="-163741" y="669701"/>
            <a:chExt cx="5199380" cy="4843780"/>
          </a:xfrm>
        </p:grpSpPr>
        <p:grpSp>
          <p:nvGrpSpPr>
            <p:cNvPr id="3" name="グループ化 2"/>
            <p:cNvGrpSpPr/>
            <p:nvPr/>
          </p:nvGrpSpPr>
          <p:grpSpPr>
            <a:xfrm>
              <a:off x="-163741" y="669701"/>
              <a:ext cx="5199380" cy="4843780"/>
              <a:chOff x="105615" y="920635"/>
              <a:chExt cx="4930024" cy="4592846"/>
            </a:xfrm>
          </p:grpSpPr>
          <p:pic>
            <p:nvPicPr>
              <p:cNvPr id="16" name="図 1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494" y="920635"/>
                <a:ext cx="4917145" cy="4592846"/>
              </a:xfrm>
              <a:prstGeom prst="rect">
                <a:avLst/>
              </a:prstGeom>
              <a:noFill/>
              <a:extLst>
                <a:ext uri="{909E8E84-426E-40DD-AFC4-6F175D3DCCD1}">
                  <a14:hiddenFill xmlns:a14="http://schemas.microsoft.com/office/drawing/2010/main">
                    <a:solidFill>
                      <a:srgbClr val="FFFFFF"/>
                    </a:solidFill>
                  </a14:hiddenFill>
                </a:ext>
              </a:extLst>
            </p:spPr>
          </p:pic>
          <p:sp>
            <p:nvSpPr>
              <p:cNvPr id="2" name="正方形/長方形 1"/>
              <p:cNvSpPr/>
              <p:nvPr/>
            </p:nvSpPr>
            <p:spPr>
              <a:xfrm>
                <a:off x="105615" y="942921"/>
                <a:ext cx="3850785" cy="2869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8" name="テキスト ボックス 138"/>
            <p:cNvSpPr txBox="1"/>
            <p:nvPr/>
          </p:nvSpPr>
          <p:spPr>
            <a:xfrm>
              <a:off x="132648" y="778491"/>
              <a:ext cx="3333802" cy="346583"/>
            </a:xfrm>
            <a:prstGeom prst="rect">
              <a:avLst/>
            </a:prstGeom>
            <a:solidFill>
              <a:schemeClr val="bg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1600" dirty="0">
                  <a:latin typeface="BIZ UDPゴシック" panose="020B0400000000000000" pitchFamily="50" charset="-128"/>
                  <a:ea typeface="BIZ UDPゴシック" panose="020B0400000000000000" pitchFamily="50" charset="-128"/>
                  <a:cs typeface="Meiryo UI" panose="020B0604030504040204" pitchFamily="50" charset="-128"/>
                </a:rPr>
                <a:t>環境基準（</a:t>
              </a:r>
              <a:r>
                <a:rPr kumimoji="1" lang="en-US" altLang="ja-JP" sz="1600" dirty="0">
                  <a:latin typeface="BIZ UDPゴシック" panose="020B0400000000000000" pitchFamily="50" charset="-128"/>
                  <a:ea typeface="BIZ UDPゴシック" panose="020B0400000000000000" pitchFamily="50" charset="-128"/>
                  <a:cs typeface="Meiryo UI" panose="020B0604030504040204" pitchFamily="50" charset="-128"/>
                </a:rPr>
                <a:t>T-N,T-P</a:t>
              </a:r>
              <a:r>
                <a:rPr kumimoji="1" lang="ja-JP" altLang="en-US" sz="1600" dirty="0">
                  <a:latin typeface="BIZ UDPゴシック" panose="020B0400000000000000" pitchFamily="50" charset="-128"/>
                  <a:ea typeface="BIZ UDPゴシック" panose="020B0400000000000000" pitchFamily="50" charset="-128"/>
                  <a:cs typeface="Meiryo UI" panose="020B0604030504040204" pitchFamily="50" charset="-128"/>
                </a:rPr>
                <a:t>）</a:t>
              </a:r>
              <a:r>
                <a:rPr lang="ja-JP" altLang="en-US" sz="1600" dirty="0">
                  <a:latin typeface="BIZ UDPゴシック" panose="020B0400000000000000" pitchFamily="50" charset="-128"/>
                  <a:ea typeface="BIZ UDPゴシック" panose="020B0400000000000000" pitchFamily="50" charset="-128"/>
                  <a:cs typeface="Meiryo UI" panose="020B0604030504040204" pitchFamily="50" charset="-128"/>
                </a:rPr>
                <a:t>　</a:t>
              </a:r>
              <a:r>
                <a:rPr kumimoji="1" lang="ja-JP" altLang="en-US" sz="1600" dirty="0">
                  <a:latin typeface="BIZ UDPゴシック" panose="020B0400000000000000" pitchFamily="50" charset="-128"/>
                  <a:ea typeface="BIZ UDPゴシック" panose="020B0400000000000000" pitchFamily="50" charset="-128"/>
                  <a:cs typeface="Meiryo UI" panose="020B0604030504040204" pitchFamily="50" charset="-128"/>
                </a:rPr>
                <a:t>測定地点</a:t>
              </a:r>
              <a:endParaRPr kumimoji="1" lang="en-US" altLang="ja-JP" sz="1600" dirty="0">
                <a:latin typeface="BIZ UDPゴシック" panose="020B0400000000000000" pitchFamily="50" charset="-128"/>
                <a:ea typeface="BIZ UDPゴシック" panose="020B0400000000000000" pitchFamily="50" charset="-128"/>
                <a:cs typeface="Meiryo UI" panose="020B0604030504040204" pitchFamily="50" charset="-128"/>
              </a:endParaRPr>
            </a:p>
          </p:txBody>
        </p:sp>
      </p:grpSp>
      <p:sp>
        <p:nvSpPr>
          <p:cNvPr id="19" name="テキスト ボックス 18"/>
          <p:cNvSpPr txBox="1"/>
          <p:nvPr/>
        </p:nvSpPr>
        <p:spPr>
          <a:xfrm>
            <a:off x="7198377" y="3488769"/>
            <a:ext cx="3388057" cy="338554"/>
          </a:xfrm>
          <a:prstGeom prst="rect">
            <a:avLst/>
          </a:prstGeom>
          <a:noFill/>
        </p:spPr>
        <p:txBody>
          <a:bodyPr wrap="square" rtlCol="0">
            <a:spAutoFit/>
          </a:bodyPr>
          <a:lstStyle/>
          <a:p>
            <a:r>
              <a:rPr lang="en-US" altLang="ja-JP" sz="1600" dirty="0">
                <a:latin typeface="BIZ UDPゴシック" panose="020B0400000000000000" pitchFamily="50" charset="-128"/>
                <a:ea typeface="BIZ UDPゴシック" panose="020B0400000000000000" pitchFamily="50" charset="-128"/>
              </a:rPr>
              <a:t>T-P</a:t>
            </a:r>
            <a:r>
              <a:rPr lang="ja-JP" altLang="en-US" sz="1600" dirty="0">
                <a:latin typeface="BIZ UDPゴシック" panose="020B0400000000000000" pitchFamily="50" charset="-128"/>
                <a:ea typeface="BIZ UDPゴシック" panose="020B0400000000000000" pitchFamily="50" charset="-128"/>
              </a:rPr>
              <a:t>　類型別達成率</a:t>
            </a:r>
            <a:r>
              <a:rPr lang="en-US" altLang="ja-JP" sz="1600" dirty="0">
                <a:latin typeface="BIZ UDPゴシック" panose="020B0400000000000000" pitchFamily="50" charset="-128"/>
                <a:ea typeface="BIZ UDPゴシック" panose="020B0400000000000000" pitchFamily="50" charset="-128"/>
              </a:rPr>
              <a:t>(R2</a:t>
            </a:r>
            <a:r>
              <a:rPr lang="ja-JP" altLang="en-US" sz="1600" dirty="0">
                <a:latin typeface="BIZ UDPゴシック" panose="020B0400000000000000" pitchFamily="50" charset="-128"/>
                <a:ea typeface="BIZ UDPゴシック" panose="020B0400000000000000" pitchFamily="50" charset="-128"/>
              </a:rPr>
              <a:t>年度</a:t>
            </a:r>
            <a:r>
              <a:rPr lang="en-US" altLang="ja-JP" sz="1600" dirty="0">
                <a:latin typeface="BIZ UDPゴシック" panose="020B0400000000000000" pitchFamily="50" charset="-128"/>
                <a:ea typeface="BIZ UDPゴシック" panose="020B0400000000000000" pitchFamily="50" charset="-128"/>
              </a:rPr>
              <a:t>)</a:t>
            </a:r>
          </a:p>
        </p:txBody>
      </p:sp>
      <p:graphicFrame>
        <p:nvGraphicFramePr>
          <p:cNvPr id="20" name="表 19"/>
          <p:cNvGraphicFramePr>
            <a:graphicFrameLocks noGrp="1"/>
          </p:cNvGraphicFramePr>
          <p:nvPr>
            <p:extLst>
              <p:ext uri="{D42A27DB-BD31-4B8C-83A1-F6EECF244321}">
                <p14:modId xmlns:p14="http://schemas.microsoft.com/office/powerpoint/2010/main" val="3220011102"/>
              </p:ext>
            </p:extLst>
          </p:nvPr>
        </p:nvGraphicFramePr>
        <p:xfrm>
          <a:off x="5167085" y="3872286"/>
          <a:ext cx="6758494" cy="1524000"/>
        </p:xfrm>
        <a:graphic>
          <a:graphicData uri="http://schemas.openxmlformats.org/drawingml/2006/table">
            <a:tbl>
              <a:tblPr firstRow="1" bandRow="1">
                <a:tableStyleId>{5C22544A-7EE6-4342-B048-85BDC9FD1C3A}</a:tableStyleId>
              </a:tblPr>
              <a:tblGrid>
                <a:gridCol w="1137842">
                  <a:extLst>
                    <a:ext uri="{9D8B030D-6E8A-4147-A177-3AD203B41FA5}">
                      <a16:colId xmlns:a16="http://schemas.microsoft.com/office/drawing/2014/main" val="269586840"/>
                    </a:ext>
                  </a:extLst>
                </a:gridCol>
                <a:gridCol w="994040">
                  <a:extLst>
                    <a:ext uri="{9D8B030D-6E8A-4147-A177-3AD203B41FA5}">
                      <a16:colId xmlns:a16="http://schemas.microsoft.com/office/drawing/2014/main" val="173337673"/>
                    </a:ext>
                  </a:extLst>
                </a:gridCol>
                <a:gridCol w="1584332">
                  <a:extLst>
                    <a:ext uri="{9D8B030D-6E8A-4147-A177-3AD203B41FA5}">
                      <a16:colId xmlns:a16="http://schemas.microsoft.com/office/drawing/2014/main" val="3378137768"/>
                    </a:ext>
                  </a:extLst>
                </a:gridCol>
                <a:gridCol w="964322">
                  <a:extLst>
                    <a:ext uri="{9D8B030D-6E8A-4147-A177-3AD203B41FA5}">
                      <a16:colId xmlns:a16="http://schemas.microsoft.com/office/drawing/2014/main" val="706694495"/>
                    </a:ext>
                  </a:extLst>
                </a:gridCol>
                <a:gridCol w="954454">
                  <a:extLst>
                    <a:ext uri="{9D8B030D-6E8A-4147-A177-3AD203B41FA5}">
                      <a16:colId xmlns:a16="http://schemas.microsoft.com/office/drawing/2014/main" val="1811461972"/>
                    </a:ext>
                  </a:extLst>
                </a:gridCol>
                <a:gridCol w="1123504">
                  <a:extLst>
                    <a:ext uri="{9D8B030D-6E8A-4147-A177-3AD203B41FA5}">
                      <a16:colId xmlns:a16="http://schemas.microsoft.com/office/drawing/2014/main" val="1659254358"/>
                    </a:ext>
                  </a:extLst>
                </a:gridCol>
              </a:tblGrid>
              <a:tr h="163735">
                <a:tc>
                  <a:txBody>
                    <a:bodyPr/>
                    <a:lstStyle/>
                    <a:p>
                      <a:pPr algn="ctr"/>
                      <a:r>
                        <a:rPr kumimoji="1" lang="ja-JP" altLang="en-US" sz="1400" dirty="0">
                          <a:latin typeface="BIZ UDPゴシック" panose="020B0400000000000000" pitchFamily="50" charset="-128"/>
                          <a:ea typeface="BIZ UDPゴシック" panose="020B0400000000000000" pitchFamily="50" charset="-128"/>
                        </a:rPr>
                        <a:t>水域名</a:t>
                      </a:r>
                    </a:p>
                  </a:txBody>
                  <a:tcPr/>
                </a:tc>
                <a:tc>
                  <a:txBody>
                    <a:bodyPr/>
                    <a:lstStyle/>
                    <a:p>
                      <a:pPr algn="ctr"/>
                      <a:r>
                        <a:rPr kumimoji="1" lang="ja-JP" altLang="en-US" sz="1400" dirty="0">
                          <a:latin typeface="BIZ UDPゴシック" panose="020B0400000000000000" pitchFamily="50" charset="-128"/>
                          <a:ea typeface="BIZ UDPゴシック" panose="020B0400000000000000" pitchFamily="50" charset="-128"/>
                        </a:rPr>
                        <a:t>類型</a:t>
                      </a:r>
                    </a:p>
                  </a:txBody>
                  <a:tcPr/>
                </a:tc>
                <a:tc>
                  <a:txBody>
                    <a:bodyPr/>
                    <a:lstStyle/>
                    <a:p>
                      <a:pPr algn="ctr"/>
                      <a:r>
                        <a:rPr kumimoji="1" lang="ja-JP" altLang="en-US" sz="1400" dirty="0">
                          <a:latin typeface="BIZ UDPゴシック" panose="020B0400000000000000" pitchFamily="50" charset="-128"/>
                          <a:ea typeface="BIZ UDPゴシック" panose="020B0400000000000000" pitchFamily="50" charset="-128"/>
                        </a:rPr>
                        <a:t>環境基準</a:t>
                      </a:r>
                    </a:p>
                  </a:txBody>
                  <a:tcPr/>
                </a:tc>
                <a:tc>
                  <a:txBody>
                    <a:bodyPr/>
                    <a:lstStyle/>
                    <a:p>
                      <a:pPr algn="ctr"/>
                      <a:r>
                        <a:rPr kumimoji="1" lang="ja-JP" altLang="en-US" sz="1400" dirty="0">
                          <a:latin typeface="BIZ UDPゴシック" panose="020B0400000000000000" pitchFamily="50" charset="-128"/>
                          <a:ea typeface="BIZ UDPゴシック" panose="020B0400000000000000" pitchFamily="50" charset="-128"/>
                        </a:rPr>
                        <a:t>層</a:t>
                      </a:r>
                    </a:p>
                  </a:txBody>
                  <a:tcPr/>
                </a:tc>
                <a:tc>
                  <a:txBody>
                    <a:bodyPr/>
                    <a:lstStyle/>
                    <a:p>
                      <a:pPr algn="ctr"/>
                      <a:r>
                        <a:rPr kumimoji="1" lang="ja-JP" altLang="en-US" sz="1400" dirty="0">
                          <a:latin typeface="BIZ UDPゴシック" panose="020B0400000000000000" pitchFamily="50" charset="-128"/>
                          <a:ea typeface="BIZ UDPゴシック" panose="020B0400000000000000" pitchFamily="50" charset="-128"/>
                        </a:rPr>
                        <a:t>達成状況</a:t>
                      </a:r>
                    </a:p>
                  </a:txBody>
                  <a:tcPr/>
                </a:tc>
                <a:tc>
                  <a:txBody>
                    <a:bodyPr/>
                    <a:lstStyle/>
                    <a:p>
                      <a:pPr algn="ctr"/>
                      <a:r>
                        <a:rPr kumimoji="1" lang="ja-JP" altLang="en-US" sz="1400" dirty="0">
                          <a:latin typeface="BIZ UDPゴシック" panose="020B0400000000000000" pitchFamily="50" charset="-128"/>
                          <a:ea typeface="BIZ UDPゴシック" panose="020B0400000000000000" pitchFamily="50" charset="-128"/>
                        </a:rPr>
                        <a:t>達成地点</a:t>
                      </a:r>
                    </a:p>
                  </a:txBody>
                  <a:tcPr/>
                </a:tc>
                <a:extLst>
                  <a:ext uri="{0D108BD9-81ED-4DB2-BD59-A6C34878D82A}">
                    <a16:rowId xmlns:a16="http://schemas.microsoft.com/office/drawing/2014/main" val="19703462"/>
                  </a:ext>
                </a:extLst>
              </a:tr>
              <a:tr h="163735">
                <a:tc>
                  <a:txBody>
                    <a:bodyPr/>
                    <a:lstStyle/>
                    <a:p>
                      <a:pPr algn="ctr"/>
                      <a:r>
                        <a:rPr kumimoji="1" lang="ja-JP" altLang="en-US" sz="1400" dirty="0">
                          <a:latin typeface="BIZ UDPゴシック" panose="020B0400000000000000" pitchFamily="50" charset="-128"/>
                          <a:ea typeface="BIZ UDPゴシック" panose="020B0400000000000000" pitchFamily="50" charset="-128"/>
                        </a:rPr>
                        <a:t>大阪湾（イ）</a:t>
                      </a:r>
                    </a:p>
                  </a:txBody>
                  <a:tcPr/>
                </a:tc>
                <a:tc>
                  <a:txBody>
                    <a:bodyPr/>
                    <a:lstStyle/>
                    <a:p>
                      <a:pPr algn="ctr"/>
                      <a:r>
                        <a:rPr kumimoji="1" lang="en-US" altLang="ja-JP" sz="1400" dirty="0">
                          <a:latin typeface="BIZ UDPゴシック" panose="020B0400000000000000" pitchFamily="50" charset="-128"/>
                          <a:ea typeface="BIZ UDPゴシック" panose="020B0400000000000000" pitchFamily="50" charset="-128"/>
                        </a:rPr>
                        <a:t>Ⅳ</a:t>
                      </a:r>
                      <a:r>
                        <a:rPr kumimoji="1" lang="ja-JP" altLang="en-US" sz="1400" dirty="0">
                          <a:latin typeface="BIZ UDPゴシック" panose="020B0400000000000000" pitchFamily="50" charset="-128"/>
                          <a:ea typeface="BIZ UDPゴシック" panose="020B0400000000000000" pitchFamily="50" charset="-128"/>
                        </a:rPr>
                        <a:t>類型</a:t>
                      </a:r>
                    </a:p>
                  </a:txBody>
                  <a:tcPr/>
                </a:tc>
                <a:tc>
                  <a:txBody>
                    <a:bodyPr/>
                    <a:lstStyle/>
                    <a:p>
                      <a:pPr algn="ctr"/>
                      <a:r>
                        <a:rPr kumimoji="1" lang="en-US" altLang="ja-JP" sz="1400" dirty="0">
                          <a:latin typeface="BIZ UDPゴシック" panose="020B0400000000000000" pitchFamily="50" charset="-128"/>
                          <a:ea typeface="BIZ UDPゴシック" panose="020B0400000000000000" pitchFamily="50" charset="-128"/>
                        </a:rPr>
                        <a:t>0.09mg/l</a:t>
                      </a:r>
                      <a:r>
                        <a:rPr kumimoji="1" lang="ja-JP" altLang="en-US" sz="1400" dirty="0">
                          <a:latin typeface="BIZ UDPゴシック" panose="020B0400000000000000" pitchFamily="50" charset="-128"/>
                          <a:ea typeface="BIZ UDPゴシック" panose="020B0400000000000000" pitchFamily="50" charset="-128"/>
                        </a:rPr>
                        <a:t>以下</a:t>
                      </a:r>
                    </a:p>
                  </a:txBody>
                  <a:tcPr/>
                </a:tc>
                <a:tc rowSpan="3">
                  <a:txBody>
                    <a:bodyPr/>
                    <a:lstStyle/>
                    <a:p>
                      <a:pPr algn="ctr"/>
                      <a:endParaRPr kumimoji="1" lang="en-US" altLang="ja-JP" sz="1400" dirty="0">
                        <a:latin typeface="BIZ UDPゴシック" panose="020B0400000000000000" pitchFamily="50" charset="-128"/>
                        <a:ea typeface="BIZ UDPゴシック" panose="020B0400000000000000" pitchFamily="50" charset="-128"/>
                      </a:endParaRPr>
                    </a:p>
                    <a:p>
                      <a:pPr algn="ctr"/>
                      <a:r>
                        <a:rPr kumimoji="1" lang="ja-JP" altLang="en-US" sz="1400" dirty="0">
                          <a:latin typeface="BIZ UDPゴシック" panose="020B0400000000000000" pitchFamily="50" charset="-128"/>
                          <a:ea typeface="BIZ UDPゴシック" panose="020B0400000000000000" pitchFamily="50" charset="-128"/>
                        </a:rPr>
                        <a:t>表層平均</a:t>
                      </a:r>
                    </a:p>
                  </a:txBody>
                  <a:tcPr/>
                </a:tc>
                <a:tc>
                  <a:txBody>
                    <a:bodyPr/>
                    <a:lstStyle/>
                    <a:p>
                      <a:pPr algn="ctr"/>
                      <a:r>
                        <a:rPr kumimoji="1" lang="ja-JP" altLang="en-US" sz="1400" dirty="0">
                          <a:latin typeface="BIZ UDPゴシック" panose="020B0400000000000000" pitchFamily="50" charset="-128"/>
                          <a:ea typeface="BIZ UDPゴシック" panose="020B0400000000000000" pitchFamily="50" charset="-128"/>
                        </a:rPr>
                        <a:t>〇</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a:latin typeface="BIZ UDPゴシック" panose="020B0400000000000000" pitchFamily="50" charset="-128"/>
                          <a:ea typeface="BIZ UDPゴシック" panose="020B0400000000000000" pitchFamily="50" charset="-128"/>
                        </a:rPr>
                        <a:t>5/5</a:t>
                      </a:r>
                      <a:r>
                        <a:rPr kumimoji="1" lang="ja-JP" altLang="en-US" sz="1400" dirty="0">
                          <a:latin typeface="BIZ UDPゴシック" panose="020B0400000000000000" pitchFamily="50" charset="-128"/>
                          <a:ea typeface="BIZ UDPゴシック" panose="020B0400000000000000" pitchFamily="50" charset="-128"/>
                        </a:rPr>
                        <a:t>地点</a:t>
                      </a:r>
                    </a:p>
                  </a:txBody>
                  <a:tcPr/>
                </a:tc>
                <a:extLst>
                  <a:ext uri="{0D108BD9-81ED-4DB2-BD59-A6C34878D82A}">
                    <a16:rowId xmlns:a16="http://schemas.microsoft.com/office/drawing/2014/main" val="1745787965"/>
                  </a:ext>
                </a:extLst>
              </a:tr>
              <a:tr h="163735">
                <a:tc>
                  <a:txBody>
                    <a:bodyPr/>
                    <a:lstStyle/>
                    <a:p>
                      <a:pPr algn="ctr"/>
                      <a:r>
                        <a:rPr kumimoji="1" lang="ja-JP" altLang="en-US" sz="1400" dirty="0">
                          <a:latin typeface="BIZ UDPゴシック" panose="020B0400000000000000" pitchFamily="50" charset="-128"/>
                          <a:ea typeface="BIZ UDPゴシック" panose="020B0400000000000000" pitchFamily="50" charset="-128"/>
                        </a:rPr>
                        <a:t>大阪湾（ロ）</a:t>
                      </a:r>
                    </a:p>
                  </a:txBody>
                  <a:tcPr/>
                </a:tc>
                <a:tc>
                  <a:txBody>
                    <a:bodyPr/>
                    <a:lstStyle/>
                    <a:p>
                      <a:pPr algn="ctr"/>
                      <a:r>
                        <a:rPr kumimoji="1" lang="en-US" altLang="ja-JP" sz="1400" dirty="0">
                          <a:latin typeface="BIZ UDPゴシック" panose="020B0400000000000000" pitchFamily="50" charset="-128"/>
                          <a:ea typeface="BIZ UDPゴシック" panose="020B0400000000000000" pitchFamily="50" charset="-128"/>
                        </a:rPr>
                        <a:t>Ⅲ</a:t>
                      </a:r>
                      <a:r>
                        <a:rPr kumimoji="1" lang="ja-JP" altLang="en-US" sz="1400" dirty="0">
                          <a:latin typeface="BIZ UDPゴシック" panose="020B0400000000000000" pitchFamily="50" charset="-128"/>
                          <a:ea typeface="BIZ UDPゴシック" panose="020B0400000000000000" pitchFamily="50" charset="-128"/>
                        </a:rPr>
                        <a:t>類型</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a:latin typeface="BIZ UDPゴシック" panose="020B0400000000000000" pitchFamily="50" charset="-128"/>
                          <a:ea typeface="BIZ UDPゴシック" panose="020B0400000000000000" pitchFamily="50" charset="-128"/>
                        </a:rPr>
                        <a:t>0.05mg/l</a:t>
                      </a:r>
                      <a:r>
                        <a:rPr kumimoji="1" lang="ja-JP" altLang="en-US" sz="1400" dirty="0">
                          <a:latin typeface="BIZ UDPゴシック" panose="020B0400000000000000" pitchFamily="50" charset="-128"/>
                          <a:ea typeface="BIZ UDPゴシック" panose="020B0400000000000000" pitchFamily="50" charset="-128"/>
                        </a:rPr>
                        <a:t>以下</a:t>
                      </a:r>
                    </a:p>
                  </a:txBody>
                  <a:tcPr/>
                </a:tc>
                <a:tc vMerge="1">
                  <a:txBody>
                    <a:bodyPr/>
                    <a:lstStyle/>
                    <a:p>
                      <a:endParaRPr kumimoji="1" lang="ja-JP" altLang="en-US"/>
                    </a:p>
                  </a:txBody>
                  <a:tcPr/>
                </a:tc>
                <a:tc>
                  <a:txBody>
                    <a:bodyPr/>
                    <a:lstStyle/>
                    <a:p>
                      <a:pPr algn="ctr"/>
                      <a:r>
                        <a:rPr kumimoji="1" lang="ja-JP" altLang="en-US" sz="1400" dirty="0">
                          <a:latin typeface="BIZ UDPゴシック" panose="020B0400000000000000" pitchFamily="50" charset="-128"/>
                          <a:ea typeface="BIZ UDPゴシック" panose="020B0400000000000000" pitchFamily="50" charset="-128"/>
                        </a:rPr>
                        <a:t>〇</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a:latin typeface="BIZ UDPゴシック" panose="020B0400000000000000" pitchFamily="50" charset="-128"/>
                          <a:ea typeface="BIZ UDPゴシック" panose="020B0400000000000000" pitchFamily="50" charset="-128"/>
                        </a:rPr>
                        <a:t>6/7</a:t>
                      </a:r>
                      <a:r>
                        <a:rPr kumimoji="1" lang="ja-JP" altLang="en-US" sz="1400" dirty="0">
                          <a:latin typeface="BIZ UDPゴシック" panose="020B0400000000000000" pitchFamily="50" charset="-128"/>
                          <a:ea typeface="BIZ UDPゴシック" panose="020B0400000000000000" pitchFamily="50" charset="-128"/>
                        </a:rPr>
                        <a:t>地点</a:t>
                      </a:r>
                    </a:p>
                  </a:txBody>
                  <a:tcPr/>
                </a:tc>
                <a:extLst>
                  <a:ext uri="{0D108BD9-81ED-4DB2-BD59-A6C34878D82A}">
                    <a16:rowId xmlns:a16="http://schemas.microsoft.com/office/drawing/2014/main" val="596299532"/>
                  </a:ext>
                </a:extLst>
              </a:tr>
              <a:tr h="163735">
                <a:tc>
                  <a:txBody>
                    <a:bodyPr/>
                    <a:lstStyle/>
                    <a:p>
                      <a:pPr algn="ctr"/>
                      <a:r>
                        <a:rPr kumimoji="1" lang="ja-JP" altLang="en-US" sz="1400" dirty="0">
                          <a:latin typeface="BIZ UDPゴシック" panose="020B0400000000000000" pitchFamily="50" charset="-128"/>
                          <a:ea typeface="BIZ UDPゴシック" panose="020B0400000000000000" pitchFamily="50" charset="-128"/>
                        </a:rPr>
                        <a:t>大阪湾（ハ）</a:t>
                      </a:r>
                    </a:p>
                  </a:txBody>
                  <a:tcPr/>
                </a:tc>
                <a:tc>
                  <a:txBody>
                    <a:bodyPr/>
                    <a:lstStyle/>
                    <a:p>
                      <a:pPr algn="ctr"/>
                      <a:r>
                        <a:rPr kumimoji="1" lang="en-US" altLang="ja-JP" sz="1400" dirty="0">
                          <a:latin typeface="BIZ UDPゴシック" panose="020B0400000000000000" pitchFamily="50" charset="-128"/>
                          <a:ea typeface="BIZ UDPゴシック" panose="020B0400000000000000" pitchFamily="50" charset="-128"/>
                        </a:rPr>
                        <a:t>Ⅱ</a:t>
                      </a:r>
                      <a:r>
                        <a:rPr kumimoji="1" lang="ja-JP" altLang="en-US" sz="1400" dirty="0">
                          <a:latin typeface="BIZ UDPゴシック" panose="020B0400000000000000" pitchFamily="50" charset="-128"/>
                          <a:ea typeface="BIZ UDPゴシック" panose="020B0400000000000000" pitchFamily="50" charset="-128"/>
                        </a:rPr>
                        <a:t>類型</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a:latin typeface="BIZ UDPゴシック" panose="020B0400000000000000" pitchFamily="50" charset="-128"/>
                          <a:ea typeface="BIZ UDPゴシック" panose="020B0400000000000000" pitchFamily="50" charset="-128"/>
                        </a:rPr>
                        <a:t>0.03mg/l</a:t>
                      </a:r>
                      <a:r>
                        <a:rPr kumimoji="1" lang="ja-JP" altLang="en-US" sz="1400" dirty="0">
                          <a:latin typeface="BIZ UDPゴシック" panose="020B0400000000000000" pitchFamily="50" charset="-128"/>
                          <a:ea typeface="BIZ UDPゴシック" panose="020B0400000000000000" pitchFamily="50" charset="-128"/>
                        </a:rPr>
                        <a:t>以下</a:t>
                      </a:r>
                    </a:p>
                  </a:txBody>
                  <a:tcPr/>
                </a:tc>
                <a:tc vMerge="1">
                  <a:txBody>
                    <a:bodyPr/>
                    <a:lstStyle/>
                    <a:p>
                      <a:endParaRPr kumimoji="1" lang="ja-JP" altLang="en-US"/>
                    </a:p>
                  </a:txBody>
                  <a:tcPr/>
                </a:tc>
                <a:tc>
                  <a:txBody>
                    <a:bodyPr/>
                    <a:lstStyle/>
                    <a:p>
                      <a:pPr algn="ctr"/>
                      <a:r>
                        <a:rPr kumimoji="1" lang="ja-JP" altLang="en-US" sz="1400" dirty="0">
                          <a:latin typeface="BIZ UDPゴシック" panose="020B0400000000000000" pitchFamily="50" charset="-128"/>
                          <a:ea typeface="BIZ UDPゴシック" panose="020B0400000000000000" pitchFamily="50" charset="-128"/>
                        </a:rPr>
                        <a:t>〇</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a:latin typeface="BIZ UDPゴシック" panose="020B0400000000000000" pitchFamily="50" charset="-128"/>
                          <a:ea typeface="BIZ UDPゴシック" panose="020B0400000000000000" pitchFamily="50" charset="-128"/>
                        </a:rPr>
                        <a:t>6/10</a:t>
                      </a:r>
                      <a:r>
                        <a:rPr kumimoji="1" lang="ja-JP" altLang="en-US" sz="1400" dirty="0">
                          <a:latin typeface="BIZ UDPゴシック" panose="020B0400000000000000" pitchFamily="50" charset="-128"/>
                          <a:ea typeface="BIZ UDPゴシック" panose="020B0400000000000000" pitchFamily="50" charset="-128"/>
                        </a:rPr>
                        <a:t>地点</a:t>
                      </a:r>
                    </a:p>
                  </a:txBody>
                  <a:tcPr/>
                </a:tc>
                <a:extLst>
                  <a:ext uri="{0D108BD9-81ED-4DB2-BD59-A6C34878D82A}">
                    <a16:rowId xmlns:a16="http://schemas.microsoft.com/office/drawing/2014/main" val="1249240568"/>
                  </a:ext>
                </a:extLst>
              </a:tr>
              <a:tr h="163735">
                <a:tc gridSpan="6">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dirty="0">
                          <a:latin typeface="BIZ UDPゴシック" panose="020B0400000000000000" pitchFamily="50" charset="-128"/>
                          <a:ea typeface="BIZ UDPゴシック" panose="020B0400000000000000" pitchFamily="50" charset="-128"/>
                        </a:rPr>
                        <a:t>達成水域数</a:t>
                      </a:r>
                      <a:r>
                        <a:rPr kumimoji="1" lang="en-US" altLang="ja-JP" sz="1400" dirty="0">
                          <a:latin typeface="BIZ UDPゴシック" panose="020B0400000000000000" pitchFamily="50" charset="-128"/>
                          <a:ea typeface="BIZ UDPゴシック" panose="020B0400000000000000" pitchFamily="50" charset="-128"/>
                        </a:rPr>
                        <a:t>/</a:t>
                      </a:r>
                      <a:r>
                        <a:rPr kumimoji="1" lang="ja-JP" altLang="en-US" sz="1400" dirty="0">
                          <a:latin typeface="BIZ UDPゴシック" panose="020B0400000000000000" pitchFamily="50" charset="-128"/>
                          <a:ea typeface="BIZ UDPゴシック" panose="020B0400000000000000" pitchFamily="50" charset="-128"/>
                        </a:rPr>
                        <a:t>全水域数　</a:t>
                      </a:r>
                      <a:r>
                        <a:rPr kumimoji="1" lang="en-US" altLang="ja-JP" sz="1400" dirty="0">
                          <a:latin typeface="BIZ UDPゴシック" panose="020B0400000000000000" pitchFamily="50" charset="-128"/>
                          <a:ea typeface="BIZ UDPゴシック" panose="020B0400000000000000" pitchFamily="50" charset="-128"/>
                        </a:rPr>
                        <a:t>= 3/3 = 100%</a:t>
                      </a:r>
                      <a:endParaRPr kumimoji="1" lang="ja-JP" altLang="en-US" sz="1400" dirty="0">
                        <a:latin typeface="BIZ UDPゴシック" panose="020B0400000000000000" pitchFamily="50" charset="-128"/>
                        <a:ea typeface="BIZ UDPゴシック" panose="020B0400000000000000" pitchFamily="50" charset="-128"/>
                      </a:endParaRPr>
                    </a:p>
                  </a:txBody>
                  <a:tcPr/>
                </a:tc>
                <a:tc hMerge="1">
                  <a:txBody>
                    <a:bodyPr/>
                    <a:lstStyle/>
                    <a:p>
                      <a:pPr algn="ctr"/>
                      <a:endParaRPr kumimoji="1" lang="ja-JP" altLang="en-US" sz="1400" dirty="0">
                        <a:latin typeface="BIZ UDPゴシック" panose="020B0400000000000000" pitchFamily="50" charset="-128"/>
                        <a:ea typeface="BIZ UDPゴシック" panose="020B0400000000000000" pitchFamily="50" charset="-128"/>
                      </a:endParaRPr>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dirty="0">
                        <a:latin typeface="BIZ UDPゴシック" panose="020B0400000000000000" pitchFamily="50" charset="-128"/>
                        <a:ea typeface="BIZ UDPゴシック" panose="020B0400000000000000" pitchFamily="50" charset="-128"/>
                      </a:endParaRPr>
                    </a:p>
                  </a:txBody>
                  <a:tcPr/>
                </a:tc>
                <a:tc hMerge="1">
                  <a:txBody>
                    <a:bodyPr/>
                    <a:lstStyle/>
                    <a:p>
                      <a:pPr algn="ctr"/>
                      <a:endParaRPr kumimoji="1" lang="ja-JP" altLang="en-US" sz="1400" dirty="0">
                        <a:latin typeface="BIZ UDPゴシック" panose="020B0400000000000000" pitchFamily="50" charset="-128"/>
                        <a:ea typeface="BIZ UDPゴシック" panose="020B0400000000000000" pitchFamily="50" charset="-128"/>
                      </a:endParaRPr>
                    </a:p>
                  </a:txBody>
                  <a:tcPr/>
                </a:tc>
                <a:tc hMerge="1">
                  <a:txBody>
                    <a:bodyPr/>
                    <a:lstStyle/>
                    <a:p>
                      <a:pPr algn="ctr"/>
                      <a:endParaRPr kumimoji="1" lang="ja-JP" altLang="en-US" sz="1400" dirty="0">
                        <a:latin typeface="BIZ UDPゴシック" panose="020B0400000000000000" pitchFamily="50" charset="-128"/>
                        <a:ea typeface="BIZ UDPゴシック" panose="020B0400000000000000" pitchFamily="50" charset="-128"/>
                      </a:endParaRPr>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2033116423"/>
                  </a:ext>
                </a:extLst>
              </a:tr>
            </a:tbl>
          </a:graphicData>
        </a:graphic>
      </p:graphicFrame>
      <p:sp>
        <p:nvSpPr>
          <p:cNvPr id="23" name="角丸四角形 22"/>
          <p:cNvSpPr/>
          <p:nvPr/>
        </p:nvSpPr>
        <p:spPr>
          <a:xfrm>
            <a:off x="306202" y="5931242"/>
            <a:ext cx="11434111" cy="606600"/>
          </a:xfrm>
          <a:prstGeom prst="roundRect">
            <a:avLst>
              <a:gd name="adj" fmla="val 22429"/>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solidFill>
                  <a:schemeClr val="tx1"/>
                </a:solidFill>
                <a:latin typeface="BIZ UDPゴシック" panose="020B0400000000000000" pitchFamily="50" charset="-128"/>
                <a:ea typeface="BIZ UDPゴシック" panose="020B0400000000000000" pitchFamily="50" charset="-128"/>
              </a:rPr>
              <a:t>〇 </a:t>
            </a:r>
            <a:r>
              <a:rPr kumimoji="1" lang="en-US" altLang="ja-JP" dirty="0">
                <a:solidFill>
                  <a:schemeClr val="tx1"/>
                </a:solidFill>
                <a:latin typeface="BIZ UDPゴシック" panose="020B0400000000000000" pitchFamily="50" charset="-128"/>
                <a:ea typeface="BIZ UDPゴシック" panose="020B0400000000000000" pitchFamily="50" charset="-128"/>
              </a:rPr>
              <a:t>T-N</a:t>
            </a:r>
            <a:r>
              <a:rPr lang="ja-JP" altLang="en-US" dirty="0" err="1">
                <a:solidFill>
                  <a:schemeClr val="tx1"/>
                </a:solidFill>
                <a:latin typeface="BIZ UDPゴシック" panose="020B0400000000000000" pitchFamily="50" charset="-128"/>
                <a:ea typeface="BIZ UDPゴシック" panose="020B0400000000000000" pitchFamily="50" charset="-128"/>
              </a:rPr>
              <a:t>、</a:t>
            </a:r>
            <a:r>
              <a:rPr kumimoji="1" lang="en-US" altLang="ja-JP" dirty="0">
                <a:solidFill>
                  <a:schemeClr val="tx1"/>
                </a:solidFill>
                <a:latin typeface="BIZ UDPゴシック" panose="020B0400000000000000" pitchFamily="50" charset="-128"/>
                <a:ea typeface="BIZ UDPゴシック" panose="020B0400000000000000" pitchFamily="50" charset="-128"/>
              </a:rPr>
              <a:t>T-P</a:t>
            </a:r>
            <a:r>
              <a:rPr kumimoji="1" lang="ja-JP" altLang="en-US" dirty="0">
                <a:solidFill>
                  <a:schemeClr val="tx1"/>
                </a:solidFill>
                <a:latin typeface="BIZ UDPゴシック" panose="020B0400000000000000" pitchFamily="50" charset="-128"/>
                <a:ea typeface="BIZ UDPゴシック" panose="020B0400000000000000" pitchFamily="50" charset="-128"/>
              </a:rPr>
              <a:t>ともに</a:t>
            </a:r>
            <a:r>
              <a:rPr kumimoji="1" lang="ja-JP" altLang="en-US" b="1" u="sng" dirty="0">
                <a:solidFill>
                  <a:srgbClr val="FF0000"/>
                </a:solidFill>
                <a:latin typeface="BIZ UDPゴシック" panose="020B0400000000000000" pitchFamily="50" charset="-128"/>
                <a:ea typeface="BIZ UDPゴシック" panose="020B0400000000000000" pitchFamily="50" charset="-128"/>
              </a:rPr>
              <a:t>全水域で達成</a:t>
            </a:r>
            <a:r>
              <a:rPr kumimoji="1" lang="ja-JP" altLang="en-US" dirty="0">
                <a:solidFill>
                  <a:schemeClr val="tx1"/>
                </a:solidFill>
                <a:latin typeface="BIZ UDPゴシック" panose="020B0400000000000000" pitchFamily="50" charset="-128"/>
                <a:ea typeface="BIZ UDPゴシック" panose="020B0400000000000000" pitchFamily="50" charset="-128"/>
              </a:rPr>
              <a:t>。 </a:t>
            </a:r>
            <a:endParaRPr lang="en-US" altLang="ja-JP" dirty="0">
              <a:solidFill>
                <a:schemeClr val="tx1"/>
              </a:solidFill>
              <a:latin typeface="BIZ UDPゴシック" panose="020B0400000000000000" pitchFamily="50" charset="-128"/>
              <a:ea typeface="BIZ UDPゴシック" panose="020B0400000000000000" pitchFamily="50" charset="-128"/>
            </a:endParaRPr>
          </a:p>
        </p:txBody>
      </p:sp>
      <p:sp>
        <p:nvSpPr>
          <p:cNvPr id="13" name="テキスト ボックス 12"/>
          <p:cNvSpPr txBox="1"/>
          <p:nvPr/>
        </p:nvSpPr>
        <p:spPr>
          <a:xfrm>
            <a:off x="0" y="-25400"/>
            <a:ext cx="7031738" cy="461665"/>
          </a:xfrm>
          <a:prstGeom prst="rect">
            <a:avLst/>
          </a:prstGeom>
          <a:noFill/>
        </p:spPr>
        <p:txBody>
          <a:bodyPr wrap="square" rtlCol="0">
            <a:spAutoFit/>
          </a:bodyPr>
          <a:lstStyle/>
          <a:p>
            <a:r>
              <a:rPr lang="ja-JP" altLang="en-US" sz="2400" b="1" dirty="0">
                <a:latin typeface="BIZ UDPゴシック" panose="020B0400000000000000" pitchFamily="50" charset="-128"/>
                <a:ea typeface="BIZ UDPゴシック" panose="020B0400000000000000" pitchFamily="50" charset="-128"/>
              </a:rPr>
              <a:t>環境基準の達成状況</a:t>
            </a:r>
            <a:endParaRPr kumimoji="1" lang="ja-JP" altLang="en-US" sz="2400" b="1" dirty="0">
              <a:latin typeface="BIZ UDPゴシック" panose="020B0400000000000000" pitchFamily="50" charset="-128"/>
              <a:ea typeface="BIZ UDPゴシック" panose="020B0400000000000000" pitchFamily="50" charset="-128"/>
            </a:endParaRPr>
          </a:p>
        </p:txBody>
      </p:sp>
      <p:sp>
        <p:nvSpPr>
          <p:cNvPr id="14" name="テキスト ボックス 138"/>
          <p:cNvSpPr txBox="1"/>
          <p:nvPr/>
        </p:nvSpPr>
        <p:spPr>
          <a:xfrm>
            <a:off x="145528" y="561583"/>
            <a:ext cx="1523616" cy="365698"/>
          </a:xfrm>
          <a:prstGeom prst="rect">
            <a:avLst/>
          </a:prstGeom>
          <a:solidFill>
            <a:schemeClr val="bg1"/>
          </a:solidFill>
          <a:ln w="9525"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ja-JP" altLang="en-US" sz="2000" b="1" dirty="0">
                <a:latin typeface="BIZ UDPゴシック" panose="020B0400000000000000" pitchFamily="50" charset="-128"/>
                <a:ea typeface="BIZ UDPゴシック" panose="020B0400000000000000" pitchFamily="50" charset="-128"/>
                <a:cs typeface="Meiryo UI" panose="020B0604030504040204" pitchFamily="50" charset="-128"/>
              </a:rPr>
              <a:t>大阪湾</a:t>
            </a:r>
            <a:endParaRPr kumimoji="1" lang="en-US" altLang="ja-JP" sz="2000" b="1" dirty="0">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21" name="正方形/長方形 20"/>
          <p:cNvSpPr/>
          <p:nvPr/>
        </p:nvSpPr>
        <p:spPr>
          <a:xfrm>
            <a:off x="5167084" y="2862533"/>
            <a:ext cx="6021297" cy="364097"/>
          </a:xfrm>
          <a:prstGeom prst="rect">
            <a:avLst/>
          </a:prstGeom>
          <a:noFill/>
          <a:ln>
            <a:noFill/>
          </a:ln>
        </p:spPr>
        <p:style>
          <a:lnRef idx="2">
            <a:schemeClr val="accent1"/>
          </a:lnRef>
          <a:fillRef idx="1">
            <a:schemeClr val="lt1"/>
          </a:fillRef>
          <a:effectRef idx="0">
            <a:schemeClr val="accent1"/>
          </a:effectRef>
          <a:fontRef idx="minor">
            <a:schemeClr val="dk1"/>
          </a:fontRef>
        </p:style>
        <p:txBody>
          <a:bodyPr lIns="72000" tIns="36000" rIns="72000" bIns="36000" rtlCol="0" anchor="ctr"/>
          <a:lstStyle/>
          <a:p>
            <a:pPr>
              <a:lnSpc>
                <a:spcPct val="150000"/>
              </a:lnSpc>
            </a:pPr>
            <a:r>
              <a:rPr lang="en-US" altLang="ja-JP" sz="1050" dirty="0">
                <a:solidFill>
                  <a:schemeClr val="tx1"/>
                </a:solidFill>
                <a:latin typeface="BIZ UDPゴシック" panose="020B0400000000000000" pitchFamily="50" charset="-128"/>
                <a:ea typeface="BIZ UDPゴシック" panose="020B0400000000000000" pitchFamily="50" charset="-128"/>
              </a:rPr>
              <a:t>※</a:t>
            </a:r>
            <a:r>
              <a:rPr lang="ja-JP" altLang="en-US" sz="1050" dirty="0">
                <a:solidFill>
                  <a:schemeClr val="tx1"/>
                </a:solidFill>
                <a:latin typeface="BIZ UDPゴシック" panose="020B0400000000000000" pitchFamily="50" charset="-128"/>
                <a:ea typeface="BIZ UDPゴシック" panose="020B0400000000000000" pitchFamily="50" charset="-128"/>
              </a:rPr>
              <a:t>達成状況の評価方法：当該水域内の年間平均値を平均した値が環境基準値に適合しているか</a:t>
            </a:r>
            <a:endParaRPr lang="en-US" altLang="ja-JP" sz="1050" dirty="0">
              <a:solidFill>
                <a:schemeClr val="tx1"/>
              </a:solidFill>
              <a:latin typeface="BIZ UDPゴシック" panose="020B0400000000000000" pitchFamily="50" charset="-128"/>
              <a:ea typeface="BIZ UDPゴシック" panose="020B0400000000000000" pitchFamily="50" charset="-128"/>
            </a:endParaRPr>
          </a:p>
        </p:txBody>
      </p:sp>
      <p:sp>
        <p:nvSpPr>
          <p:cNvPr id="22" name="正方形/長方形 21"/>
          <p:cNvSpPr/>
          <p:nvPr/>
        </p:nvSpPr>
        <p:spPr>
          <a:xfrm>
            <a:off x="5167083" y="5374418"/>
            <a:ext cx="6021297" cy="364097"/>
          </a:xfrm>
          <a:prstGeom prst="rect">
            <a:avLst/>
          </a:prstGeom>
          <a:noFill/>
          <a:ln>
            <a:noFill/>
          </a:ln>
        </p:spPr>
        <p:style>
          <a:lnRef idx="2">
            <a:schemeClr val="accent1"/>
          </a:lnRef>
          <a:fillRef idx="1">
            <a:schemeClr val="lt1"/>
          </a:fillRef>
          <a:effectRef idx="0">
            <a:schemeClr val="accent1"/>
          </a:effectRef>
          <a:fontRef idx="minor">
            <a:schemeClr val="dk1"/>
          </a:fontRef>
        </p:style>
        <p:txBody>
          <a:bodyPr lIns="72000" tIns="36000" rIns="72000" bIns="36000" rtlCol="0" anchor="ctr"/>
          <a:lstStyle/>
          <a:p>
            <a:pPr>
              <a:lnSpc>
                <a:spcPct val="150000"/>
              </a:lnSpc>
            </a:pPr>
            <a:r>
              <a:rPr lang="en-US" altLang="ja-JP" sz="1050" dirty="0">
                <a:solidFill>
                  <a:schemeClr val="tx1"/>
                </a:solidFill>
                <a:latin typeface="BIZ UDPゴシック" panose="020B0400000000000000" pitchFamily="50" charset="-128"/>
                <a:ea typeface="BIZ UDPゴシック" panose="020B0400000000000000" pitchFamily="50" charset="-128"/>
              </a:rPr>
              <a:t>※</a:t>
            </a:r>
            <a:r>
              <a:rPr lang="ja-JP" altLang="en-US" sz="1050" dirty="0">
                <a:solidFill>
                  <a:schemeClr val="tx1"/>
                </a:solidFill>
                <a:latin typeface="BIZ UDPゴシック" panose="020B0400000000000000" pitchFamily="50" charset="-128"/>
                <a:ea typeface="BIZ UDPゴシック" panose="020B0400000000000000" pitchFamily="50" charset="-128"/>
              </a:rPr>
              <a:t>達成状況の評価方法：当該水域内の年間平均値を平均した値が環境基準値に適合しているか</a:t>
            </a:r>
            <a:endParaRPr lang="en-US" altLang="ja-JP" sz="1050" dirty="0">
              <a:solidFill>
                <a:schemeClr val="tx1"/>
              </a:solidFill>
              <a:latin typeface="BIZ UDPゴシック" panose="020B0400000000000000" pitchFamily="50" charset="-128"/>
              <a:ea typeface="BIZ UDPゴシック" panose="020B0400000000000000" pitchFamily="50" charset="-128"/>
            </a:endParaRPr>
          </a:p>
        </p:txBody>
      </p:sp>
      <p:sp>
        <p:nvSpPr>
          <p:cNvPr id="5" name="スライド番号プレースホルダー 4"/>
          <p:cNvSpPr>
            <a:spLocks noGrp="1"/>
          </p:cNvSpPr>
          <p:nvPr>
            <p:ph type="sldNum" sz="quarter" idx="12"/>
          </p:nvPr>
        </p:nvSpPr>
        <p:spPr>
          <a:xfrm>
            <a:off x="9331817" y="6458545"/>
            <a:ext cx="2743200" cy="365125"/>
          </a:xfrm>
        </p:spPr>
        <p:txBody>
          <a:bodyPr/>
          <a:lstStyle/>
          <a:p>
            <a:fld id="{94089147-A7D9-4D80-A43D-10710C249AE5}" type="slidenum">
              <a:rPr kumimoji="1" lang="ja-JP" altLang="en-US" smtClean="0"/>
              <a:t>3</a:t>
            </a:fld>
            <a:endParaRPr kumimoji="1" lang="ja-JP" altLang="en-US"/>
          </a:p>
        </p:txBody>
      </p:sp>
    </p:spTree>
    <p:extLst>
      <p:ext uri="{BB962C8B-B14F-4D97-AF65-F5344CB8AC3E}">
        <p14:creationId xmlns:p14="http://schemas.microsoft.com/office/powerpoint/2010/main" val="1679401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p:cNvGrpSpPr/>
          <p:nvPr/>
        </p:nvGrpSpPr>
        <p:grpSpPr>
          <a:xfrm>
            <a:off x="0" y="939837"/>
            <a:ext cx="5071322" cy="4420160"/>
            <a:chOff x="0" y="892062"/>
            <a:chExt cx="5071322" cy="4420160"/>
          </a:xfrm>
        </p:grpSpPr>
        <p:pic>
          <p:nvPicPr>
            <p:cNvPr id="7" name="図 6"/>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8433"/>
            <a:stretch/>
          </p:blipFill>
          <p:spPr bwMode="auto">
            <a:xfrm>
              <a:off x="0" y="939838"/>
              <a:ext cx="5071322" cy="4372384"/>
            </a:xfrm>
            <a:prstGeom prst="rect">
              <a:avLst/>
            </a:prstGeom>
            <a:noFill/>
            <a:extLst>
              <a:ext uri="{909E8E84-426E-40DD-AFC4-6F175D3DCCD1}">
                <a14:hiddenFill xmlns:a14="http://schemas.microsoft.com/office/drawing/2010/main">
                  <a:solidFill>
                    <a:srgbClr val="FFFFFF"/>
                  </a:solidFill>
                </a14:hiddenFill>
              </a:ext>
            </a:extLst>
          </p:spPr>
        </p:pic>
        <p:sp>
          <p:nvSpPr>
            <p:cNvPr id="8" name="テキスト ボックス 138"/>
            <p:cNvSpPr txBox="1"/>
            <p:nvPr/>
          </p:nvSpPr>
          <p:spPr>
            <a:xfrm>
              <a:off x="0" y="892062"/>
              <a:ext cx="3160571" cy="356011"/>
            </a:xfrm>
            <a:prstGeom prst="rect">
              <a:avLst/>
            </a:prstGeom>
            <a:solidFill>
              <a:schemeClr val="bg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1600" dirty="0">
                  <a:latin typeface="BIZ UDPゴシック" panose="020B0400000000000000" pitchFamily="50" charset="-128"/>
                  <a:ea typeface="BIZ UDPゴシック" panose="020B0400000000000000" pitchFamily="50" charset="-128"/>
                  <a:cs typeface="Meiryo UI" panose="020B0604030504040204" pitchFamily="50" charset="-128"/>
                </a:rPr>
                <a:t>環境基準（</a:t>
              </a:r>
              <a:r>
                <a:rPr kumimoji="1" lang="en-US" altLang="ja-JP" sz="1600" dirty="0">
                  <a:latin typeface="BIZ UDPゴシック" panose="020B0400000000000000" pitchFamily="50" charset="-128"/>
                  <a:ea typeface="BIZ UDPゴシック" panose="020B0400000000000000" pitchFamily="50" charset="-128"/>
                  <a:cs typeface="Meiryo UI" panose="020B0604030504040204" pitchFamily="50" charset="-128"/>
                </a:rPr>
                <a:t>COD</a:t>
              </a:r>
              <a:r>
                <a:rPr kumimoji="1" lang="ja-JP" altLang="en-US" sz="1600" dirty="0">
                  <a:latin typeface="BIZ UDPゴシック" panose="020B0400000000000000" pitchFamily="50" charset="-128"/>
                  <a:ea typeface="BIZ UDPゴシック" panose="020B0400000000000000" pitchFamily="50" charset="-128"/>
                  <a:cs typeface="Meiryo UI" panose="020B0604030504040204" pitchFamily="50" charset="-128"/>
                </a:rPr>
                <a:t>）</a:t>
              </a:r>
              <a:r>
                <a:rPr lang="ja-JP" altLang="en-US" sz="1600" dirty="0">
                  <a:latin typeface="BIZ UDPゴシック" panose="020B0400000000000000" pitchFamily="50" charset="-128"/>
                  <a:ea typeface="BIZ UDPゴシック" panose="020B0400000000000000" pitchFamily="50" charset="-128"/>
                  <a:cs typeface="Meiryo UI" panose="020B0604030504040204" pitchFamily="50" charset="-128"/>
                </a:rPr>
                <a:t>　</a:t>
              </a:r>
              <a:r>
                <a:rPr kumimoji="1" lang="ja-JP" altLang="en-US" sz="1600" dirty="0">
                  <a:latin typeface="BIZ UDPゴシック" panose="020B0400000000000000" pitchFamily="50" charset="-128"/>
                  <a:ea typeface="BIZ UDPゴシック" panose="020B0400000000000000" pitchFamily="50" charset="-128"/>
                  <a:cs typeface="Meiryo UI" panose="020B0604030504040204" pitchFamily="50" charset="-128"/>
                </a:rPr>
                <a:t>測定地点</a:t>
              </a:r>
              <a:endParaRPr kumimoji="1" lang="en-US" altLang="ja-JP" sz="1600" dirty="0">
                <a:latin typeface="BIZ UDPゴシック" panose="020B0400000000000000" pitchFamily="50" charset="-128"/>
                <a:ea typeface="BIZ UDPゴシック" panose="020B0400000000000000" pitchFamily="50" charset="-128"/>
                <a:cs typeface="Meiryo UI" panose="020B0604030504040204" pitchFamily="50" charset="-128"/>
              </a:endParaRPr>
            </a:p>
          </p:txBody>
        </p:sp>
      </p:grpSp>
      <p:graphicFrame>
        <p:nvGraphicFramePr>
          <p:cNvPr id="9" name="表 8"/>
          <p:cNvGraphicFramePr>
            <a:graphicFrameLocks noGrp="1"/>
          </p:cNvGraphicFramePr>
          <p:nvPr>
            <p:extLst>
              <p:ext uri="{D42A27DB-BD31-4B8C-83A1-F6EECF244321}">
                <p14:modId xmlns:p14="http://schemas.microsoft.com/office/powerpoint/2010/main" val="1287574370"/>
              </p:ext>
            </p:extLst>
          </p:nvPr>
        </p:nvGraphicFramePr>
        <p:xfrm>
          <a:off x="5484398" y="470257"/>
          <a:ext cx="5999435" cy="3520440"/>
        </p:xfrm>
        <a:graphic>
          <a:graphicData uri="http://schemas.openxmlformats.org/drawingml/2006/table">
            <a:tbl>
              <a:tblPr firstRow="1" bandRow="1">
                <a:tableStyleId>{5C22544A-7EE6-4342-B048-85BDC9FD1C3A}</a:tableStyleId>
              </a:tblPr>
              <a:tblGrid>
                <a:gridCol w="1087755">
                  <a:extLst>
                    <a:ext uri="{9D8B030D-6E8A-4147-A177-3AD203B41FA5}">
                      <a16:colId xmlns:a16="http://schemas.microsoft.com/office/drawing/2014/main" val="1254910822"/>
                    </a:ext>
                  </a:extLst>
                </a:gridCol>
                <a:gridCol w="791751">
                  <a:extLst>
                    <a:ext uri="{9D8B030D-6E8A-4147-A177-3AD203B41FA5}">
                      <a16:colId xmlns:a16="http://schemas.microsoft.com/office/drawing/2014/main" val="173337673"/>
                    </a:ext>
                  </a:extLst>
                </a:gridCol>
                <a:gridCol w="1118100">
                  <a:extLst>
                    <a:ext uri="{9D8B030D-6E8A-4147-A177-3AD203B41FA5}">
                      <a16:colId xmlns:a16="http://schemas.microsoft.com/office/drawing/2014/main" val="3378137768"/>
                    </a:ext>
                  </a:extLst>
                </a:gridCol>
                <a:gridCol w="843280">
                  <a:extLst>
                    <a:ext uri="{9D8B030D-6E8A-4147-A177-3AD203B41FA5}">
                      <a16:colId xmlns:a16="http://schemas.microsoft.com/office/drawing/2014/main" val="706694495"/>
                    </a:ext>
                  </a:extLst>
                </a:gridCol>
                <a:gridCol w="1081405">
                  <a:extLst>
                    <a:ext uri="{9D8B030D-6E8A-4147-A177-3AD203B41FA5}">
                      <a16:colId xmlns:a16="http://schemas.microsoft.com/office/drawing/2014/main" val="1811461972"/>
                    </a:ext>
                  </a:extLst>
                </a:gridCol>
                <a:gridCol w="1077144">
                  <a:extLst>
                    <a:ext uri="{9D8B030D-6E8A-4147-A177-3AD203B41FA5}">
                      <a16:colId xmlns:a16="http://schemas.microsoft.com/office/drawing/2014/main" val="1659254358"/>
                    </a:ext>
                  </a:extLst>
                </a:gridCol>
              </a:tblGrid>
              <a:tr h="163735">
                <a:tc>
                  <a:txBody>
                    <a:bodyPr/>
                    <a:lstStyle/>
                    <a:p>
                      <a:pPr algn="ctr"/>
                      <a:r>
                        <a:rPr kumimoji="1" lang="ja-JP" altLang="en-US" sz="1050" dirty="0">
                          <a:latin typeface="BIZ UDPゴシック" panose="020B0400000000000000" pitchFamily="50" charset="-128"/>
                          <a:ea typeface="BIZ UDPゴシック" panose="020B0400000000000000" pitchFamily="50" charset="-128"/>
                        </a:rPr>
                        <a:t>水域名</a:t>
                      </a:r>
                    </a:p>
                  </a:txBody>
                  <a:tcPr/>
                </a:tc>
                <a:tc>
                  <a:txBody>
                    <a:bodyPr/>
                    <a:lstStyle/>
                    <a:p>
                      <a:pPr algn="ctr"/>
                      <a:r>
                        <a:rPr kumimoji="1" lang="ja-JP" altLang="en-US" sz="1050" dirty="0">
                          <a:latin typeface="BIZ UDPゴシック" panose="020B0400000000000000" pitchFamily="50" charset="-128"/>
                          <a:ea typeface="BIZ UDPゴシック" panose="020B0400000000000000" pitchFamily="50" charset="-128"/>
                        </a:rPr>
                        <a:t>類型</a:t>
                      </a:r>
                    </a:p>
                  </a:txBody>
                  <a:tcPr/>
                </a:tc>
                <a:tc>
                  <a:txBody>
                    <a:bodyPr/>
                    <a:lstStyle/>
                    <a:p>
                      <a:pPr algn="ctr"/>
                      <a:r>
                        <a:rPr kumimoji="1" lang="ja-JP" altLang="en-US" sz="1050" dirty="0">
                          <a:latin typeface="BIZ UDPゴシック" panose="020B0400000000000000" pitchFamily="50" charset="-128"/>
                          <a:ea typeface="BIZ UDPゴシック" panose="020B0400000000000000" pitchFamily="50" charset="-128"/>
                        </a:rPr>
                        <a:t>環境基準</a:t>
                      </a:r>
                    </a:p>
                  </a:txBody>
                  <a:tcPr/>
                </a:tc>
                <a:tc>
                  <a:txBody>
                    <a:bodyPr/>
                    <a:lstStyle/>
                    <a:p>
                      <a:pPr algn="ctr"/>
                      <a:r>
                        <a:rPr kumimoji="1" lang="ja-JP" altLang="en-US" sz="1050" dirty="0">
                          <a:latin typeface="BIZ UDPゴシック" panose="020B0400000000000000" pitchFamily="50" charset="-128"/>
                          <a:ea typeface="BIZ UDPゴシック" panose="020B0400000000000000" pitchFamily="50" charset="-128"/>
                        </a:rPr>
                        <a:t>層</a:t>
                      </a:r>
                    </a:p>
                  </a:txBody>
                  <a:tcPr/>
                </a:tc>
                <a:tc>
                  <a:txBody>
                    <a:bodyPr/>
                    <a:lstStyle/>
                    <a:p>
                      <a:pPr algn="ctr"/>
                      <a:r>
                        <a:rPr kumimoji="1" lang="ja-JP" altLang="en-US" sz="1050" dirty="0">
                          <a:latin typeface="BIZ UDPゴシック" panose="020B0400000000000000" pitchFamily="50" charset="-128"/>
                          <a:ea typeface="BIZ UDPゴシック" panose="020B0400000000000000" pitchFamily="50" charset="-128"/>
                        </a:rPr>
                        <a:t>達成状況</a:t>
                      </a:r>
                    </a:p>
                  </a:txBody>
                  <a:tcPr/>
                </a:tc>
                <a:tc>
                  <a:txBody>
                    <a:bodyPr/>
                    <a:lstStyle/>
                    <a:p>
                      <a:pPr algn="ctr"/>
                      <a:r>
                        <a:rPr kumimoji="1" lang="ja-JP" altLang="en-US" sz="1050" dirty="0">
                          <a:latin typeface="BIZ UDPゴシック" panose="020B0400000000000000" pitchFamily="50" charset="-128"/>
                          <a:ea typeface="BIZ UDPゴシック" panose="020B0400000000000000" pitchFamily="50" charset="-128"/>
                        </a:rPr>
                        <a:t>達成地点</a:t>
                      </a:r>
                    </a:p>
                  </a:txBody>
                  <a:tcPr/>
                </a:tc>
                <a:extLst>
                  <a:ext uri="{0D108BD9-81ED-4DB2-BD59-A6C34878D82A}">
                    <a16:rowId xmlns:a16="http://schemas.microsoft.com/office/drawing/2014/main" val="19703462"/>
                  </a:ext>
                </a:extLst>
              </a:tr>
              <a:tr h="163735">
                <a:tc>
                  <a:txBody>
                    <a:bodyPr/>
                    <a:lstStyle/>
                    <a:p>
                      <a:pPr algn="ctr"/>
                      <a:r>
                        <a:rPr kumimoji="1" lang="ja-JP" altLang="en-US" sz="1050" dirty="0">
                          <a:latin typeface="BIZ UDPゴシック" panose="020B0400000000000000" pitchFamily="50" charset="-128"/>
                          <a:ea typeface="BIZ UDPゴシック" panose="020B0400000000000000" pitchFamily="50" charset="-128"/>
                        </a:rPr>
                        <a:t>大阪湾</a:t>
                      </a:r>
                      <a:r>
                        <a:rPr kumimoji="1" lang="en-US" altLang="ja-JP" sz="1050" dirty="0">
                          <a:latin typeface="BIZ UDPゴシック" panose="020B0400000000000000" pitchFamily="50" charset="-128"/>
                          <a:ea typeface="BIZ UDPゴシック" panose="020B0400000000000000" pitchFamily="50" charset="-128"/>
                        </a:rPr>
                        <a:t>(1)</a:t>
                      </a:r>
                      <a:endParaRPr kumimoji="1" lang="ja-JP" altLang="en-US" sz="1050" dirty="0">
                        <a:latin typeface="BIZ UDPゴシック" panose="020B0400000000000000" pitchFamily="50" charset="-128"/>
                        <a:ea typeface="BIZ UDPゴシック" panose="020B0400000000000000" pitchFamily="50" charset="-128"/>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dirty="0">
                          <a:latin typeface="BIZ UDPゴシック" panose="020B0400000000000000" pitchFamily="50" charset="-128"/>
                          <a:ea typeface="BIZ UDPゴシック" panose="020B0400000000000000" pitchFamily="50" charset="-128"/>
                        </a:rPr>
                        <a:t>C</a:t>
                      </a:r>
                      <a:r>
                        <a:rPr kumimoji="1" lang="ja-JP" altLang="en-US" sz="1050" dirty="0">
                          <a:latin typeface="BIZ UDPゴシック" panose="020B0400000000000000" pitchFamily="50" charset="-128"/>
                          <a:ea typeface="BIZ UDPゴシック" panose="020B0400000000000000" pitchFamily="50" charset="-128"/>
                        </a:rPr>
                        <a:t>類型</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dirty="0">
                          <a:latin typeface="BIZ UDPゴシック" panose="020B0400000000000000" pitchFamily="50" charset="-128"/>
                          <a:ea typeface="BIZ UDPゴシック" panose="020B0400000000000000" pitchFamily="50" charset="-128"/>
                        </a:rPr>
                        <a:t>8mg/l</a:t>
                      </a:r>
                      <a:r>
                        <a:rPr kumimoji="1" lang="ja-JP" altLang="en-US" sz="1050" dirty="0">
                          <a:latin typeface="BIZ UDPゴシック" panose="020B0400000000000000" pitchFamily="50" charset="-128"/>
                          <a:ea typeface="BIZ UDPゴシック" panose="020B0400000000000000" pitchFamily="50" charset="-128"/>
                        </a:rPr>
                        <a:t>以下</a:t>
                      </a:r>
                    </a:p>
                  </a:txBody>
                  <a:tcPr/>
                </a:tc>
                <a:tc rowSpan="12">
                  <a:txBody>
                    <a:bodyPr/>
                    <a:lstStyle/>
                    <a:p>
                      <a:pPr algn="ctr"/>
                      <a:endParaRPr kumimoji="1" lang="en-US" altLang="ja-JP" sz="1050" dirty="0">
                        <a:latin typeface="BIZ UDPゴシック" panose="020B0400000000000000" pitchFamily="50" charset="-128"/>
                        <a:ea typeface="BIZ UDPゴシック" panose="020B0400000000000000" pitchFamily="50" charset="-128"/>
                      </a:endParaRPr>
                    </a:p>
                    <a:p>
                      <a:pPr algn="ctr"/>
                      <a:endParaRPr kumimoji="1" lang="en-US" altLang="ja-JP" sz="1050" dirty="0">
                        <a:latin typeface="BIZ UDPゴシック" panose="020B0400000000000000" pitchFamily="50" charset="-128"/>
                        <a:ea typeface="BIZ UDPゴシック" panose="020B0400000000000000" pitchFamily="50" charset="-128"/>
                      </a:endParaRPr>
                    </a:p>
                    <a:p>
                      <a:pPr algn="ctr"/>
                      <a:r>
                        <a:rPr kumimoji="1" lang="ja-JP" altLang="en-US" sz="1050" dirty="0">
                          <a:latin typeface="BIZ UDPゴシック" panose="020B0400000000000000" pitchFamily="50" charset="-128"/>
                          <a:ea typeface="BIZ UDPゴシック" panose="020B0400000000000000" pitchFamily="50" charset="-128"/>
                        </a:rPr>
                        <a:t>全層平均</a:t>
                      </a:r>
                    </a:p>
                  </a:txBody>
                  <a:tcPr anchor="ctr"/>
                </a:tc>
                <a:tc>
                  <a:txBody>
                    <a:bodyPr/>
                    <a:lstStyle/>
                    <a:p>
                      <a:pPr algn="ctr"/>
                      <a:r>
                        <a:rPr kumimoji="1" lang="ja-JP" altLang="en-US" sz="1050" dirty="0">
                          <a:latin typeface="BIZ UDPゴシック" panose="020B0400000000000000" pitchFamily="50" charset="-128"/>
                          <a:ea typeface="BIZ UDPゴシック" panose="020B0400000000000000" pitchFamily="50" charset="-128"/>
                        </a:rPr>
                        <a:t>〇</a:t>
                      </a:r>
                    </a:p>
                  </a:txBody>
                  <a:tcPr/>
                </a:tc>
                <a:tc>
                  <a:txBody>
                    <a:bodyPr/>
                    <a:lstStyle/>
                    <a:p>
                      <a:pPr algn="ctr"/>
                      <a:r>
                        <a:rPr kumimoji="1" lang="en-US" altLang="ja-JP" sz="1050" dirty="0">
                          <a:latin typeface="BIZ UDPゴシック" panose="020B0400000000000000" pitchFamily="50" charset="-128"/>
                          <a:ea typeface="BIZ UDPゴシック" panose="020B0400000000000000" pitchFamily="50" charset="-128"/>
                        </a:rPr>
                        <a:t>5/5</a:t>
                      </a:r>
                      <a:r>
                        <a:rPr kumimoji="1" lang="ja-JP" altLang="en-US" sz="1050" dirty="0">
                          <a:latin typeface="BIZ UDPゴシック" panose="020B0400000000000000" pitchFamily="50" charset="-128"/>
                          <a:ea typeface="BIZ UDPゴシック" panose="020B0400000000000000" pitchFamily="50" charset="-128"/>
                        </a:rPr>
                        <a:t>地点</a:t>
                      </a:r>
                    </a:p>
                  </a:txBody>
                  <a:tcPr/>
                </a:tc>
                <a:extLst>
                  <a:ext uri="{0D108BD9-81ED-4DB2-BD59-A6C34878D82A}">
                    <a16:rowId xmlns:a16="http://schemas.microsoft.com/office/drawing/2014/main" val="4220475924"/>
                  </a:ext>
                </a:extLst>
              </a:tr>
              <a:tr h="163735">
                <a:tc>
                  <a:txBody>
                    <a:bodyPr/>
                    <a:lstStyle/>
                    <a:p>
                      <a:pPr algn="ctr"/>
                      <a:r>
                        <a:rPr kumimoji="1" lang="ja-JP" altLang="en-US" sz="1050" dirty="0">
                          <a:latin typeface="BIZ UDPゴシック" panose="020B0400000000000000" pitchFamily="50" charset="-128"/>
                          <a:ea typeface="BIZ UDPゴシック" panose="020B0400000000000000" pitchFamily="50" charset="-128"/>
                        </a:rPr>
                        <a:t>大阪湾（２）</a:t>
                      </a:r>
                    </a:p>
                  </a:txBody>
                  <a:tcPr/>
                </a:tc>
                <a:tc>
                  <a:txBody>
                    <a:bodyPr/>
                    <a:lstStyle/>
                    <a:p>
                      <a:pPr algn="ctr"/>
                      <a:r>
                        <a:rPr kumimoji="1" lang="en-US" altLang="ja-JP" sz="1050" dirty="0">
                          <a:latin typeface="BIZ UDPゴシック" panose="020B0400000000000000" pitchFamily="50" charset="-128"/>
                          <a:ea typeface="BIZ UDPゴシック" panose="020B0400000000000000" pitchFamily="50" charset="-128"/>
                        </a:rPr>
                        <a:t>B</a:t>
                      </a:r>
                      <a:r>
                        <a:rPr kumimoji="1" lang="ja-JP" altLang="en-US" sz="1050" dirty="0">
                          <a:latin typeface="BIZ UDPゴシック" panose="020B0400000000000000" pitchFamily="50" charset="-128"/>
                          <a:ea typeface="BIZ UDPゴシック" panose="020B0400000000000000" pitchFamily="50" charset="-128"/>
                        </a:rPr>
                        <a:t>類型</a:t>
                      </a:r>
                    </a:p>
                  </a:txBody>
                  <a:tcPr/>
                </a:tc>
                <a:tc>
                  <a:txBody>
                    <a:bodyPr/>
                    <a:lstStyle/>
                    <a:p>
                      <a:pPr algn="ctr"/>
                      <a:r>
                        <a:rPr kumimoji="1" lang="en-US" altLang="ja-JP" sz="1050" dirty="0">
                          <a:latin typeface="BIZ UDPゴシック" panose="020B0400000000000000" pitchFamily="50" charset="-128"/>
                          <a:ea typeface="BIZ UDPゴシック" panose="020B0400000000000000" pitchFamily="50" charset="-128"/>
                        </a:rPr>
                        <a:t>3mg/l</a:t>
                      </a:r>
                      <a:r>
                        <a:rPr kumimoji="1" lang="ja-JP" altLang="en-US" sz="1050" dirty="0">
                          <a:latin typeface="BIZ UDPゴシック" panose="020B0400000000000000" pitchFamily="50" charset="-128"/>
                          <a:ea typeface="BIZ UDPゴシック" panose="020B0400000000000000" pitchFamily="50" charset="-128"/>
                        </a:rPr>
                        <a:t>以下</a:t>
                      </a:r>
                    </a:p>
                  </a:txBody>
                  <a:tcPr/>
                </a:tc>
                <a:tc vMerge="1">
                  <a:txBody>
                    <a:bodyPr/>
                    <a:lstStyle/>
                    <a:p>
                      <a:pPr algn="ctr"/>
                      <a:endParaRPr kumimoji="1" lang="ja-JP" altLang="en-US" sz="1400" dirty="0">
                        <a:latin typeface="BIZ UDPゴシック" panose="020B0400000000000000" pitchFamily="50" charset="-128"/>
                        <a:ea typeface="BIZ UDPゴシック" panose="020B0400000000000000" pitchFamily="50" charset="-128"/>
                      </a:endParaRPr>
                    </a:p>
                  </a:txBody>
                  <a:tcPr/>
                </a:tc>
                <a:tc>
                  <a:txBody>
                    <a:bodyPr/>
                    <a:lstStyle/>
                    <a:p>
                      <a:pPr algn="ctr"/>
                      <a:r>
                        <a:rPr kumimoji="1" lang="en-US" altLang="ja-JP" sz="1050" dirty="0">
                          <a:latin typeface="BIZ UDPゴシック" panose="020B0400000000000000" pitchFamily="50" charset="-128"/>
                          <a:ea typeface="BIZ UDPゴシック" panose="020B0400000000000000" pitchFamily="50" charset="-128"/>
                        </a:rPr>
                        <a:t>×</a:t>
                      </a:r>
                      <a:endParaRPr kumimoji="1" lang="ja-JP" altLang="en-US" sz="1050" dirty="0">
                        <a:latin typeface="BIZ UDPゴシック" panose="020B0400000000000000" pitchFamily="50" charset="-128"/>
                        <a:ea typeface="BIZ UDPゴシック" panose="020B0400000000000000" pitchFamily="50" charset="-128"/>
                      </a:endParaRPr>
                    </a:p>
                  </a:txBody>
                  <a:tcPr/>
                </a:tc>
                <a:tc>
                  <a:txBody>
                    <a:bodyPr/>
                    <a:lstStyle/>
                    <a:p>
                      <a:pPr algn="ctr"/>
                      <a:r>
                        <a:rPr kumimoji="1" lang="en-US" altLang="ja-JP" sz="1050" dirty="0">
                          <a:latin typeface="BIZ UDPゴシック" panose="020B0400000000000000" pitchFamily="50" charset="-128"/>
                          <a:ea typeface="BIZ UDPゴシック" panose="020B0400000000000000" pitchFamily="50" charset="-128"/>
                        </a:rPr>
                        <a:t>3/5</a:t>
                      </a:r>
                      <a:r>
                        <a:rPr kumimoji="1" lang="ja-JP" altLang="en-US" sz="1050" dirty="0">
                          <a:latin typeface="BIZ UDPゴシック" panose="020B0400000000000000" pitchFamily="50" charset="-128"/>
                          <a:ea typeface="BIZ UDPゴシック" panose="020B0400000000000000" pitchFamily="50" charset="-128"/>
                        </a:rPr>
                        <a:t>地点</a:t>
                      </a:r>
                    </a:p>
                  </a:txBody>
                  <a:tcPr/>
                </a:tc>
                <a:extLst>
                  <a:ext uri="{0D108BD9-81ED-4DB2-BD59-A6C34878D82A}">
                    <a16:rowId xmlns:a16="http://schemas.microsoft.com/office/drawing/2014/main" val="872942935"/>
                  </a:ext>
                </a:extLst>
              </a:tr>
              <a:tr h="163735">
                <a:tc>
                  <a:txBody>
                    <a:bodyPr/>
                    <a:lstStyle/>
                    <a:p>
                      <a:pPr algn="ctr"/>
                      <a:r>
                        <a:rPr kumimoji="1" lang="ja-JP" altLang="en-US" sz="1050" dirty="0">
                          <a:latin typeface="BIZ UDPゴシック" panose="020B0400000000000000" pitchFamily="50" charset="-128"/>
                          <a:ea typeface="BIZ UDPゴシック" panose="020B0400000000000000" pitchFamily="50" charset="-128"/>
                        </a:rPr>
                        <a:t>大阪湾（</a:t>
                      </a:r>
                      <a:r>
                        <a:rPr kumimoji="1" lang="en-US" altLang="ja-JP" sz="1050" dirty="0">
                          <a:latin typeface="BIZ UDPゴシック" panose="020B0400000000000000" pitchFamily="50" charset="-128"/>
                          <a:ea typeface="BIZ UDPゴシック" panose="020B0400000000000000" pitchFamily="50" charset="-128"/>
                        </a:rPr>
                        <a:t>3</a:t>
                      </a:r>
                      <a:r>
                        <a:rPr kumimoji="1" lang="ja-JP" altLang="en-US" sz="1050" dirty="0">
                          <a:latin typeface="BIZ UDPゴシック" panose="020B0400000000000000" pitchFamily="50" charset="-128"/>
                          <a:ea typeface="BIZ UDPゴシック" panose="020B0400000000000000" pitchFamily="50" charset="-128"/>
                        </a:rPr>
                        <a:t>）</a:t>
                      </a:r>
                    </a:p>
                  </a:txBody>
                  <a:tcPr/>
                </a:tc>
                <a:tc>
                  <a:txBody>
                    <a:bodyPr/>
                    <a:lstStyle/>
                    <a:p>
                      <a:pPr algn="ctr"/>
                      <a:r>
                        <a:rPr kumimoji="1" lang="en-US" altLang="ja-JP" sz="1050" dirty="0">
                          <a:latin typeface="BIZ UDPゴシック" panose="020B0400000000000000" pitchFamily="50" charset="-128"/>
                          <a:ea typeface="BIZ UDPゴシック" panose="020B0400000000000000" pitchFamily="50" charset="-128"/>
                        </a:rPr>
                        <a:t>A</a:t>
                      </a:r>
                      <a:r>
                        <a:rPr kumimoji="1" lang="ja-JP" altLang="en-US" sz="1050" dirty="0">
                          <a:latin typeface="BIZ UDPゴシック" panose="020B0400000000000000" pitchFamily="50" charset="-128"/>
                          <a:ea typeface="BIZ UDPゴシック" panose="020B0400000000000000" pitchFamily="50" charset="-128"/>
                        </a:rPr>
                        <a:t>類型</a:t>
                      </a:r>
                    </a:p>
                  </a:txBody>
                  <a:tcPr/>
                </a:tc>
                <a:tc>
                  <a:txBody>
                    <a:bodyPr/>
                    <a:lstStyle/>
                    <a:p>
                      <a:pPr algn="ctr"/>
                      <a:r>
                        <a:rPr kumimoji="1" lang="en-US" altLang="ja-JP" sz="1050" dirty="0">
                          <a:latin typeface="BIZ UDPゴシック" panose="020B0400000000000000" pitchFamily="50" charset="-128"/>
                          <a:ea typeface="BIZ UDPゴシック" panose="020B0400000000000000" pitchFamily="50" charset="-128"/>
                        </a:rPr>
                        <a:t>2mg/l</a:t>
                      </a:r>
                      <a:r>
                        <a:rPr kumimoji="1" lang="ja-JP" altLang="en-US" sz="1050" dirty="0">
                          <a:latin typeface="BIZ UDPゴシック" panose="020B0400000000000000" pitchFamily="50" charset="-128"/>
                          <a:ea typeface="BIZ UDPゴシック" panose="020B0400000000000000" pitchFamily="50" charset="-128"/>
                        </a:rPr>
                        <a:t>以下</a:t>
                      </a:r>
                    </a:p>
                  </a:txBody>
                  <a:tcPr/>
                </a:tc>
                <a:tc vMerge="1">
                  <a:txBody>
                    <a:bodyPr/>
                    <a:lstStyle/>
                    <a:p>
                      <a:pPr algn="ctr"/>
                      <a:endParaRPr kumimoji="1" lang="ja-JP" altLang="en-US" sz="1400" dirty="0">
                        <a:latin typeface="BIZ UDPゴシック" panose="020B0400000000000000" pitchFamily="50" charset="-128"/>
                        <a:ea typeface="BIZ UDPゴシック" panose="020B0400000000000000" pitchFamily="50" charset="-128"/>
                      </a:endParaRPr>
                    </a:p>
                  </a:txBody>
                  <a:tcPr/>
                </a:tc>
                <a:tc>
                  <a:txBody>
                    <a:bodyPr/>
                    <a:lstStyle/>
                    <a:p>
                      <a:pPr algn="ctr"/>
                      <a:r>
                        <a:rPr kumimoji="1" lang="en-US" altLang="ja-JP" sz="1050" dirty="0">
                          <a:latin typeface="BIZ UDPゴシック" panose="020B0400000000000000" pitchFamily="50" charset="-128"/>
                          <a:ea typeface="BIZ UDPゴシック" panose="020B0400000000000000" pitchFamily="50" charset="-128"/>
                        </a:rPr>
                        <a:t>×</a:t>
                      </a:r>
                      <a:endParaRPr kumimoji="1" lang="ja-JP" altLang="en-US" sz="1050" dirty="0">
                        <a:latin typeface="BIZ UDPゴシック" panose="020B0400000000000000" pitchFamily="50" charset="-128"/>
                        <a:ea typeface="BIZ UDPゴシック" panose="020B0400000000000000" pitchFamily="50" charset="-128"/>
                      </a:endParaRPr>
                    </a:p>
                  </a:txBody>
                  <a:tcPr/>
                </a:tc>
                <a:tc>
                  <a:txBody>
                    <a:bodyPr/>
                    <a:lstStyle/>
                    <a:p>
                      <a:pPr algn="ctr"/>
                      <a:r>
                        <a:rPr kumimoji="1" lang="en-US" altLang="ja-JP" sz="1050" dirty="0">
                          <a:latin typeface="BIZ UDPゴシック" panose="020B0400000000000000" pitchFamily="50" charset="-128"/>
                          <a:ea typeface="BIZ UDPゴシック" panose="020B0400000000000000" pitchFamily="50" charset="-128"/>
                        </a:rPr>
                        <a:t>0/3</a:t>
                      </a:r>
                      <a:r>
                        <a:rPr kumimoji="1" lang="ja-JP" altLang="en-US" sz="1050" dirty="0">
                          <a:latin typeface="BIZ UDPゴシック" panose="020B0400000000000000" pitchFamily="50" charset="-128"/>
                          <a:ea typeface="BIZ UDPゴシック" panose="020B0400000000000000" pitchFamily="50" charset="-128"/>
                        </a:rPr>
                        <a:t>地点</a:t>
                      </a:r>
                    </a:p>
                  </a:txBody>
                  <a:tcPr/>
                </a:tc>
                <a:extLst>
                  <a:ext uri="{0D108BD9-81ED-4DB2-BD59-A6C34878D82A}">
                    <a16:rowId xmlns:a16="http://schemas.microsoft.com/office/drawing/2014/main" val="2876362625"/>
                  </a:ext>
                </a:extLst>
              </a:tr>
              <a:tr h="16373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BIZ UDPゴシック" panose="020B0400000000000000" pitchFamily="50" charset="-128"/>
                          <a:ea typeface="BIZ UDPゴシック" panose="020B0400000000000000" pitchFamily="50" charset="-128"/>
                        </a:rPr>
                        <a:t>大阪湾（４）</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dirty="0">
                          <a:latin typeface="BIZ UDPゴシック" panose="020B0400000000000000" pitchFamily="50" charset="-128"/>
                          <a:ea typeface="BIZ UDPゴシック" panose="020B0400000000000000" pitchFamily="50" charset="-128"/>
                        </a:rPr>
                        <a:t>A</a:t>
                      </a:r>
                      <a:r>
                        <a:rPr kumimoji="1" lang="ja-JP" altLang="en-US" sz="1050" dirty="0">
                          <a:latin typeface="BIZ UDPゴシック" panose="020B0400000000000000" pitchFamily="50" charset="-128"/>
                          <a:ea typeface="BIZ UDPゴシック" panose="020B0400000000000000" pitchFamily="50" charset="-128"/>
                        </a:rPr>
                        <a:t>類型</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dirty="0">
                          <a:latin typeface="BIZ UDPゴシック" panose="020B0400000000000000" pitchFamily="50" charset="-128"/>
                          <a:ea typeface="BIZ UDPゴシック" panose="020B0400000000000000" pitchFamily="50" charset="-128"/>
                        </a:rPr>
                        <a:t>2mg/l</a:t>
                      </a:r>
                      <a:r>
                        <a:rPr kumimoji="1" lang="ja-JP" altLang="en-US" sz="1050" dirty="0">
                          <a:latin typeface="BIZ UDPゴシック" panose="020B0400000000000000" pitchFamily="50" charset="-128"/>
                          <a:ea typeface="BIZ UDPゴシック" panose="020B0400000000000000" pitchFamily="50" charset="-128"/>
                        </a:rPr>
                        <a:t>以下</a:t>
                      </a:r>
                    </a:p>
                  </a:txBody>
                  <a:tcPr/>
                </a:tc>
                <a:tc vMerge="1">
                  <a:txBody>
                    <a:bodyPr/>
                    <a:lstStyle/>
                    <a:p>
                      <a:pPr algn="ctr"/>
                      <a:endParaRPr kumimoji="1" lang="ja-JP" altLang="en-US" sz="1400" dirty="0">
                        <a:latin typeface="BIZ UDPゴシック" panose="020B0400000000000000" pitchFamily="50" charset="-128"/>
                        <a:ea typeface="BIZ UDPゴシック" panose="020B0400000000000000" pitchFamily="50" charset="-128"/>
                      </a:endParaRPr>
                    </a:p>
                  </a:txBody>
                  <a:tcPr/>
                </a:tc>
                <a:tc>
                  <a:txBody>
                    <a:bodyPr/>
                    <a:lstStyle/>
                    <a:p>
                      <a:pPr algn="ctr"/>
                      <a:r>
                        <a:rPr kumimoji="1" lang="en-US" altLang="ja-JP" sz="1050" dirty="0">
                          <a:latin typeface="BIZ UDPゴシック" panose="020B0400000000000000" pitchFamily="50" charset="-128"/>
                          <a:ea typeface="BIZ UDPゴシック" panose="020B0400000000000000" pitchFamily="50" charset="-128"/>
                        </a:rPr>
                        <a:t>×</a:t>
                      </a:r>
                      <a:endParaRPr kumimoji="1" lang="ja-JP" altLang="en-US" sz="1050" dirty="0">
                        <a:latin typeface="BIZ UDPゴシック" panose="020B0400000000000000" pitchFamily="50" charset="-128"/>
                        <a:ea typeface="BIZ UDPゴシック" panose="020B0400000000000000" pitchFamily="50" charset="-128"/>
                      </a:endParaRPr>
                    </a:p>
                  </a:txBody>
                  <a:tcPr/>
                </a:tc>
                <a:tc>
                  <a:txBody>
                    <a:bodyPr/>
                    <a:lstStyle/>
                    <a:p>
                      <a:pPr algn="ctr"/>
                      <a:r>
                        <a:rPr kumimoji="1" lang="en-US" altLang="ja-JP" sz="1050" dirty="0">
                          <a:latin typeface="BIZ UDPゴシック" panose="020B0400000000000000" pitchFamily="50" charset="-128"/>
                          <a:ea typeface="BIZ UDPゴシック" panose="020B0400000000000000" pitchFamily="50" charset="-128"/>
                        </a:rPr>
                        <a:t>0/4</a:t>
                      </a:r>
                      <a:r>
                        <a:rPr kumimoji="1" lang="ja-JP" altLang="en-US" sz="1050" dirty="0">
                          <a:latin typeface="BIZ UDPゴシック" panose="020B0400000000000000" pitchFamily="50" charset="-128"/>
                          <a:ea typeface="BIZ UDPゴシック" panose="020B0400000000000000" pitchFamily="50" charset="-128"/>
                        </a:rPr>
                        <a:t>地点</a:t>
                      </a:r>
                    </a:p>
                  </a:txBody>
                  <a:tcPr/>
                </a:tc>
                <a:extLst>
                  <a:ext uri="{0D108BD9-81ED-4DB2-BD59-A6C34878D82A}">
                    <a16:rowId xmlns:a16="http://schemas.microsoft.com/office/drawing/2014/main" val="1745787965"/>
                  </a:ext>
                </a:extLst>
              </a:tr>
              <a:tr h="16373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BIZ UDPゴシック" panose="020B0400000000000000" pitchFamily="50" charset="-128"/>
                          <a:ea typeface="BIZ UDPゴシック" panose="020B0400000000000000" pitchFamily="50" charset="-128"/>
                        </a:rPr>
                        <a:t>大阪湾（５）</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dirty="0">
                          <a:latin typeface="BIZ UDPゴシック" panose="020B0400000000000000" pitchFamily="50" charset="-128"/>
                          <a:ea typeface="BIZ UDPゴシック" panose="020B0400000000000000" pitchFamily="50" charset="-128"/>
                        </a:rPr>
                        <a:t>A</a:t>
                      </a:r>
                      <a:r>
                        <a:rPr kumimoji="1" lang="ja-JP" altLang="en-US" sz="1050" dirty="0">
                          <a:latin typeface="BIZ UDPゴシック" panose="020B0400000000000000" pitchFamily="50" charset="-128"/>
                          <a:ea typeface="BIZ UDPゴシック" panose="020B0400000000000000" pitchFamily="50" charset="-128"/>
                        </a:rPr>
                        <a:t>類型</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dirty="0">
                          <a:latin typeface="BIZ UDPゴシック" panose="020B0400000000000000" pitchFamily="50" charset="-128"/>
                          <a:ea typeface="BIZ UDPゴシック" panose="020B0400000000000000" pitchFamily="50" charset="-128"/>
                        </a:rPr>
                        <a:t>2mg/l</a:t>
                      </a:r>
                      <a:r>
                        <a:rPr kumimoji="1" lang="ja-JP" altLang="en-US" sz="1050" dirty="0">
                          <a:latin typeface="BIZ UDPゴシック" panose="020B0400000000000000" pitchFamily="50" charset="-128"/>
                          <a:ea typeface="BIZ UDPゴシック" panose="020B0400000000000000" pitchFamily="50" charset="-128"/>
                        </a:rPr>
                        <a:t>以下</a:t>
                      </a:r>
                    </a:p>
                  </a:txBody>
                  <a:tcPr/>
                </a:tc>
                <a:tc vMerge="1">
                  <a:txBody>
                    <a:bodyPr/>
                    <a:lstStyle/>
                    <a:p>
                      <a:endParaRPr kumimoji="1" lang="ja-JP" altLang="en-US"/>
                    </a:p>
                  </a:txBody>
                  <a:tcPr/>
                </a:tc>
                <a:tc>
                  <a:txBody>
                    <a:bodyPr/>
                    <a:lstStyle/>
                    <a:p>
                      <a:pPr algn="ctr"/>
                      <a:r>
                        <a:rPr kumimoji="1" lang="en-US" altLang="ja-JP" sz="1050" dirty="0">
                          <a:latin typeface="BIZ UDPゴシック" panose="020B0400000000000000" pitchFamily="50" charset="-128"/>
                          <a:ea typeface="BIZ UDPゴシック" panose="020B0400000000000000" pitchFamily="50" charset="-128"/>
                        </a:rPr>
                        <a:t>×</a:t>
                      </a:r>
                      <a:endParaRPr kumimoji="1" lang="ja-JP" altLang="en-US" sz="1050" dirty="0">
                        <a:latin typeface="BIZ UDPゴシック" panose="020B0400000000000000" pitchFamily="50" charset="-128"/>
                        <a:ea typeface="BIZ UDPゴシック" panose="020B0400000000000000" pitchFamily="50" charset="-128"/>
                      </a:endParaRPr>
                    </a:p>
                  </a:txBody>
                  <a:tcPr/>
                </a:tc>
                <a:tc>
                  <a:txBody>
                    <a:bodyPr/>
                    <a:lstStyle/>
                    <a:p>
                      <a:pPr algn="ctr"/>
                      <a:r>
                        <a:rPr kumimoji="1" lang="en-US" altLang="ja-JP" sz="1050" dirty="0">
                          <a:latin typeface="BIZ UDPゴシック" panose="020B0400000000000000" pitchFamily="50" charset="-128"/>
                          <a:ea typeface="BIZ UDPゴシック" panose="020B0400000000000000" pitchFamily="50" charset="-128"/>
                        </a:rPr>
                        <a:t>0/4</a:t>
                      </a:r>
                      <a:r>
                        <a:rPr kumimoji="1" lang="ja-JP" altLang="en-US" sz="1050" dirty="0">
                          <a:latin typeface="BIZ UDPゴシック" panose="020B0400000000000000" pitchFamily="50" charset="-128"/>
                          <a:ea typeface="BIZ UDPゴシック" panose="020B0400000000000000" pitchFamily="50" charset="-128"/>
                        </a:rPr>
                        <a:t>地点</a:t>
                      </a:r>
                    </a:p>
                  </a:txBody>
                  <a:tcPr/>
                </a:tc>
                <a:extLst>
                  <a:ext uri="{0D108BD9-81ED-4DB2-BD59-A6C34878D82A}">
                    <a16:rowId xmlns:a16="http://schemas.microsoft.com/office/drawing/2014/main" val="1447876854"/>
                  </a:ext>
                </a:extLst>
              </a:tr>
              <a:tr h="16373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BIZ UDPゴシック" panose="020B0400000000000000" pitchFamily="50" charset="-128"/>
                          <a:ea typeface="BIZ UDPゴシック" panose="020B0400000000000000" pitchFamily="50" charset="-128"/>
                        </a:rPr>
                        <a:t>尾崎港</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dirty="0">
                          <a:latin typeface="BIZ UDPゴシック" panose="020B0400000000000000" pitchFamily="50" charset="-128"/>
                          <a:ea typeface="BIZ UDPゴシック" panose="020B0400000000000000" pitchFamily="50" charset="-128"/>
                        </a:rPr>
                        <a:t>C</a:t>
                      </a:r>
                      <a:r>
                        <a:rPr kumimoji="1" lang="ja-JP" altLang="en-US" sz="1050" dirty="0">
                          <a:latin typeface="BIZ UDPゴシック" panose="020B0400000000000000" pitchFamily="50" charset="-128"/>
                          <a:ea typeface="BIZ UDPゴシック" panose="020B0400000000000000" pitchFamily="50" charset="-128"/>
                        </a:rPr>
                        <a:t>類型</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dirty="0">
                          <a:latin typeface="BIZ UDPゴシック" panose="020B0400000000000000" pitchFamily="50" charset="-128"/>
                          <a:ea typeface="BIZ UDPゴシック" panose="020B0400000000000000" pitchFamily="50" charset="-128"/>
                        </a:rPr>
                        <a:t>8mg/l</a:t>
                      </a:r>
                      <a:r>
                        <a:rPr kumimoji="1" lang="ja-JP" altLang="en-US" sz="1050" dirty="0">
                          <a:latin typeface="BIZ UDPゴシック" panose="020B0400000000000000" pitchFamily="50" charset="-128"/>
                          <a:ea typeface="BIZ UDPゴシック" panose="020B0400000000000000" pitchFamily="50" charset="-128"/>
                        </a:rPr>
                        <a:t>以下</a:t>
                      </a:r>
                    </a:p>
                  </a:txBody>
                  <a:tcPr/>
                </a:tc>
                <a:tc vMerge="1">
                  <a:txBody>
                    <a:bodyPr/>
                    <a:lstStyle/>
                    <a:p>
                      <a:endParaRPr kumimoji="1" lang="ja-JP" altLang="en-US"/>
                    </a:p>
                  </a:txBody>
                  <a:tcPr/>
                </a:tc>
                <a:tc>
                  <a:txBody>
                    <a:bodyPr/>
                    <a:lstStyle/>
                    <a:p>
                      <a:pPr algn="ctr"/>
                      <a:r>
                        <a:rPr kumimoji="1" lang="ja-JP" altLang="en-US" sz="1050" dirty="0">
                          <a:latin typeface="BIZ UDPゴシック" panose="020B0400000000000000" pitchFamily="50" charset="-128"/>
                          <a:ea typeface="BIZ UDPゴシック" panose="020B0400000000000000" pitchFamily="50" charset="-128"/>
                        </a:rPr>
                        <a:t>〇</a:t>
                      </a:r>
                    </a:p>
                  </a:txBody>
                  <a:tcPr/>
                </a:tc>
                <a:tc>
                  <a:txBody>
                    <a:bodyPr/>
                    <a:lstStyle/>
                    <a:p>
                      <a:pPr algn="ctr"/>
                      <a:r>
                        <a:rPr kumimoji="1" lang="en-US" altLang="ja-JP" sz="1050" dirty="0">
                          <a:latin typeface="BIZ UDPゴシック" panose="020B0400000000000000" pitchFamily="50" charset="-128"/>
                          <a:ea typeface="BIZ UDPゴシック" panose="020B0400000000000000" pitchFamily="50" charset="-128"/>
                        </a:rPr>
                        <a:t>1/1</a:t>
                      </a:r>
                      <a:r>
                        <a:rPr kumimoji="1" lang="ja-JP" altLang="en-US" sz="1050" dirty="0">
                          <a:latin typeface="BIZ UDPゴシック" panose="020B0400000000000000" pitchFamily="50" charset="-128"/>
                          <a:ea typeface="BIZ UDPゴシック" panose="020B0400000000000000" pitchFamily="50" charset="-128"/>
                        </a:rPr>
                        <a:t>地点</a:t>
                      </a:r>
                    </a:p>
                  </a:txBody>
                  <a:tcPr/>
                </a:tc>
                <a:extLst>
                  <a:ext uri="{0D108BD9-81ED-4DB2-BD59-A6C34878D82A}">
                    <a16:rowId xmlns:a16="http://schemas.microsoft.com/office/drawing/2014/main" val="3415398963"/>
                  </a:ext>
                </a:extLst>
              </a:tr>
              <a:tr h="16373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BIZ UDPゴシック" panose="020B0400000000000000" pitchFamily="50" charset="-128"/>
                          <a:ea typeface="BIZ UDPゴシック" panose="020B0400000000000000" pitchFamily="50" charset="-128"/>
                        </a:rPr>
                        <a:t>淡輪港</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dirty="0">
                          <a:latin typeface="BIZ UDPゴシック" panose="020B0400000000000000" pitchFamily="50" charset="-128"/>
                          <a:ea typeface="BIZ UDPゴシック" panose="020B0400000000000000" pitchFamily="50" charset="-128"/>
                        </a:rPr>
                        <a:t>C</a:t>
                      </a:r>
                      <a:r>
                        <a:rPr kumimoji="1" lang="ja-JP" altLang="en-US" sz="1050" dirty="0">
                          <a:latin typeface="BIZ UDPゴシック" panose="020B0400000000000000" pitchFamily="50" charset="-128"/>
                          <a:ea typeface="BIZ UDPゴシック" panose="020B0400000000000000" pitchFamily="50" charset="-128"/>
                        </a:rPr>
                        <a:t>類型</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dirty="0">
                          <a:latin typeface="BIZ UDPゴシック" panose="020B0400000000000000" pitchFamily="50" charset="-128"/>
                          <a:ea typeface="BIZ UDPゴシック" panose="020B0400000000000000" pitchFamily="50" charset="-128"/>
                        </a:rPr>
                        <a:t>8mg/l</a:t>
                      </a:r>
                      <a:r>
                        <a:rPr kumimoji="1" lang="ja-JP" altLang="en-US" sz="1050" dirty="0">
                          <a:latin typeface="BIZ UDPゴシック" panose="020B0400000000000000" pitchFamily="50" charset="-128"/>
                          <a:ea typeface="BIZ UDPゴシック" panose="020B0400000000000000" pitchFamily="50" charset="-128"/>
                        </a:rPr>
                        <a:t>以下</a:t>
                      </a:r>
                    </a:p>
                  </a:txBody>
                  <a:tcPr/>
                </a:tc>
                <a:tc vMerge="1">
                  <a:txBody>
                    <a:bodyPr/>
                    <a:lstStyle/>
                    <a:p>
                      <a:endParaRPr kumimoji="1" lang="ja-JP" altLang="en-US"/>
                    </a:p>
                  </a:txBody>
                  <a:tcPr/>
                </a:tc>
                <a:tc>
                  <a:txBody>
                    <a:bodyPr/>
                    <a:lstStyle/>
                    <a:p>
                      <a:pPr algn="ctr"/>
                      <a:r>
                        <a:rPr kumimoji="1" lang="ja-JP" altLang="en-US" sz="1050" dirty="0">
                          <a:latin typeface="BIZ UDPゴシック" panose="020B0400000000000000" pitchFamily="50" charset="-128"/>
                          <a:ea typeface="BIZ UDPゴシック" panose="020B0400000000000000" pitchFamily="50" charset="-128"/>
                        </a:rPr>
                        <a:t>〇</a:t>
                      </a:r>
                    </a:p>
                  </a:txBody>
                  <a:tcPr/>
                </a:tc>
                <a:tc>
                  <a:txBody>
                    <a:bodyPr/>
                    <a:lstStyle/>
                    <a:p>
                      <a:pPr algn="ctr"/>
                      <a:r>
                        <a:rPr kumimoji="1" lang="en-US" altLang="ja-JP" sz="1050" dirty="0">
                          <a:latin typeface="BIZ UDPゴシック" panose="020B0400000000000000" pitchFamily="50" charset="-128"/>
                          <a:ea typeface="BIZ UDPゴシック" panose="020B0400000000000000" pitchFamily="50" charset="-128"/>
                        </a:rPr>
                        <a:t>1/1</a:t>
                      </a:r>
                      <a:r>
                        <a:rPr kumimoji="1" lang="ja-JP" altLang="en-US" sz="1050" dirty="0">
                          <a:latin typeface="BIZ UDPゴシック" panose="020B0400000000000000" pitchFamily="50" charset="-128"/>
                          <a:ea typeface="BIZ UDPゴシック" panose="020B0400000000000000" pitchFamily="50" charset="-128"/>
                        </a:rPr>
                        <a:t>地点</a:t>
                      </a:r>
                    </a:p>
                  </a:txBody>
                  <a:tcPr/>
                </a:tc>
                <a:extLst>
                  <a:ext uri="{0D108BD9-81ED-4DB2-BD59-A6C34878D82A}">
                    <a16:rowId xmlns:a16="http://schemas.microsoft.com/office/drawing/2014/main" val="554482233"/>
                  </a:ext>
                </a:extLst>
              </a:tr>
              <a:tr h="16373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BIZ UDPゴシック" panose="020B0400000000000000" pitchFamily="50" charset="-128"/>
                          <a:ea typeface="BIZ UDPゴシック" panose="020B0400000000000000" pitchFamily="50" charset="-128"/>
                        </a:rPr>
                        <a:t>深日港</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dirty="0">
                          <a:latin typeface="BIZ UDPゴシック" panose="020B0400000000000000" pitchFamily="50" charset="-128"/>
                          <a:ea typeface="BIZ UDPゴシック" panose="020B0400000000000000" pitchFamily="50" charset="-128"/>
                        </a:rPr>
                        <a:t>C</a:t>
                      </a:r>
                      <a:r>
                        <a:rPr kumimoji="1" lang="ja-JP" altLang="en-US" sz="1050" dirty="0">
                          <a:latin typeface="BIZ UDPゴシック" panose="020B0400000000000000" pitchFamily="50" charset="-128"/>
                          <a:ea typeface="BIZ UDPゴシック" panose="020B0400000000000000" pitchFamily="50" charset="-128"/>
                        </a:rPr>
                        <a:t>類型</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dirty="0">
                          <a:latin typeface="BIZ UDPゴシック" panose="020B0400000000000000" pitchFamily="50" charset="-128"/>
                          <a:ea typeface="BIZ UDPゴシック" panose="020B0400000000000000" pitchFamily="50" charset="-128"/>
                        </a:rPr>
                        <a:t>8mg/l</a:t>
                      </a:r>
                      <a:r>
                        <a:rPr kumimoji="1" lang="ja-JP" altLang="en-US" sz="1050" dirty="0">
                          <a:latin typeface="BIZ UDPゴシック" panose="020B0400000000000000" pitchFamily="50" charset="-128"/>
                          <a:ea typeface="BIZ UDPゴシック" panose="020B0400000000000000" pitchFamily="50" charset="-128"/>
                        </a:rPr>
                        <a:t>以下</a:t>
                      </a:r>
                    </a:p>
                  </a:txBody>
                  <a:tcPr/>
                </a:tc>
                <a:tc vMerge="1">
                  <a:txBody>
                    <a:bodyPr/>
                    <a:lstStyle/>
                    <a:p>
                      <a:endParaRPr kumimoji="1" lang="ja-JP" altLang="en-US"/>
                    </a:p>
                  </a:txBody>
                  <a:tcPr/>
                </a:tc>
                <a:tc>
                  <a:txBody>
                    <a:bodyPr/>
                    <a:lstStyle/>
                    <a:p>
                      <a:pPr algn="ctr"/>
                      <a:r>
                        <a:rPr kumimoji="1" lang="ja-JP" altLang="en-US" sz="1050" dirty="0">
                          <a:latin typeface="BIZ UDPゴシック" panose="020B0400000000000000" pitchFamily="50" charset="-128"/>
                          <a:ea typeface="BIZ UDPゴシック" panose="020B0400000000000000" pitchFamily="50" charset="-128"/>
                        </a:rPr>
                        <a:t>〇</a:t>
                      </a:r>
                    </a:p>
                  </a:txBody>
                  <a:tcPr/>
                </a:tc>
                <a:tc>
                  <a:txBody>
                    <a:bodyPr/>
                    <a:lstStyle/>
                    <a:p>
                      <a:pPr algn="ctr"/>
                      <a:r>
                        <a:rPr kumimoji="1" lang="en-US" altLang="ja-JP" sz="1050" dirty="0">
                          <a:latin typeface="BIZ UDPゴシック" panose="020B0400000000000000" pitchFamily="50" charset="-128"/>
                          <a:ea typeface="BIZ UDPゴシック" panose="020B0400000000000000" pitchFamily="50" charset="-128"/>
                        </a:rPr>
                        <a:t>1/1</a:t>
                      </a:r>
                      <a:r>
                        <a:rPr kumimoji="1" lang="ja-JP" altLang="en-US" sz="1050" dirty="0">
                          <a:latin typeface="BIZ UDPゴシック" panose="020B0400000000000000" pitchFamily="50" charset="-128"/>
                          <a:ea typeface="BIZ UDPゴシック" panose="020B0400000000000000" pitchFamily="50" charset="-128"/>
                        </a:rPr>
                        <a:t>地点</a:t>
                      </a:r>
                    </a:p>
                  </a:txBody>
                  <a:tcPr/>
                </a:tc>
                <a:extLst>
                  <a:ext uri="{0D108BD9-81ED-4DB2-BD59-A6C34878D82A}">
                    <a16:rowId xmlns:a16="http://schemas.microsoft.com/office/drawing/2014/main" val="1221909532"/>
                  </a:ext>
                </a:extLst>
              </a:tr>
              <a:tr h="16373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BIZ UDPゴシック" panose="020B0400000000000000" pitchFamily="50" charset="-128"/>
                          <a:ea typeface="BIZ UDPゴシック" panose="020B0400000000000000" pitchFamily="50" charset="-128"/>
                        </a:rPr>
                        <a:t>洲本港（１）</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dirty="0">
                          <a:latin typeface="BIZ UDPゴシック" panose="020B0400000000000000" pitchFamily="50" charset="-128"/>
                          <a:ea typeface="BIZ UDPゴシック" panose="020B0400000000000000" pitchFamily="50" charset="-128"/>
                        </a:rPr>
                        <a:t>C</a:t>
                      </a:r>
                      <a:r>
                        <a:rPr kumimoji="1" lang="ja-JP" altLang="en-US" sz="1050" dirty="0">
                          <a:latin typeface="BIZ UDPゴシック" panose="020B0400000000000000" pitchFamily="50" charset="-128"/>
                          <a:ea typeface="BIZ UDPゴシック" panose="020B0400000000000000" pitchFamily="50" charset="-128"/>
                        </a:rPr>
                        <a:t>類型</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dirty="0">
                          <a:latin typeface="BIZ UDPゴシック" panose="020B0400000000000000" pitchFamily="50" charset="-128"/>
                          <a:ea typeface="BIZ UDPゴシック" panose="020B0400000000000000" pitchFamily="50" charset="-128"/>
                        </a:rPr>
                        <a:t>8mg/l</a:t>
                      </a:r>
                      <a:r>
                        <a:rPr kumimoji="1" lang="ja-JP" altLang="en-US" sz="1050" dirty="0">
                          <a:latin typeface="BIZ UDPゴシック" panose="020B0400000000000000" pitchFamily="50" charset="-128"/>
                          <a:ea typeface="BIZ UDPゴシック" panose="020B0400000000000000" pitchFamily="50" charset="-128"/>
                        </a:rPr>
                        <a:t>以下</a:t>
                      </a:r>
                    </a:p>
                  </a:txBody>
                  <a:tcPr/>
                </a:tc>
                <a:tc vMerge="1">
                  <a:txBody>
                    <a:bodyPr/>
                    <a:lstStyle/>
                    <a:p>
                      <a:endParaRPr kumimoji="1" lang="ja-JP" altLang="en-US"/>
                    </a:p>
                  </a:txBody>
                  <a:tcPr/>
                </a:tc>
                <a:tc>
                  <a:txBody>
                    <a:bodyPr/>
                    <a:lstStyle/>
                    <a:p>
                      <a:pPr algn="ctr"/>
                      <a:r>
                        <a:rPr kumimoji="1" lang="ja-JP" altLang="en-US" sz="1050" dirty="0">
                          <a:latin typeface="BIZ UDPゴシック" panose="020B0400000000000000" pitchFamily="50" charset="-128"/>
                          <a:ea typeface="BIZ UDPゴシック" panose="020B0400000000000000" pitchFamily="50" charset="-128"/>
                        </a:rPr>
                        <a:t>〇</a:t>
                      </a:r>
                    </a:p>
                  </a:txBody>
                  <a:tcPr/>
                </a:tc>
                <a:tc>
                  <a:txBody>
                    <a:bodyPr/>
                    <a:lstStyle/>
                    <a:p>
                      <a:pPr algn="ctr"/>
                      <a:r>
                        <a:rPr kumimoji="1" lang="en-US" altLang="ja-JP" sz="1050" dirty="0">
                          <a:latin typeface="BIZ UDPゴシック" panose="020B0400000000000000" pitchFamily="50" charset="-128"/>
                          <a:ea typeface="BIZ UDPゴシック" panose="020B0400000000000000" pitchFamily="50" charset="-128"/>
                        </a:rPr>
                        <a:t>1/1</a:t>
                      </a:r>
                      <a:r>
                        <a:rPr kumimoji="1" lang="ja-JP" altLang="en-US" sz="1050" dirty="0">
                          <a:latin typeface="BIZ UDPゴシック" panose="020B0400000000000000" pitchFamily="50" charset="-128"/>
                          <a:ea typeface="BIZ UDPゴシック" panose="020B0400000000000000" pitchFamily="50" charset="-128"/>
                        </a:rPr>
                        <a:t>地点</a:t>
                      </a:r>
                    </a:p>
                  </a:txBody>
                  <a:tcPr/>
                </a:tc>
                <a:extLst>
                  <a:ext uri="{0D108BD9-81ED-4DB2-BD59-A6C34878D82A}">
                    <a16:rowId xmlns:a16="http://schemas.microsoft.com/office/drawing/2014/main" val="2274380289"/>
                  </a:ext>
                </a:extLst>
              </a:tr>
              <a:tr h="163735">
                <a:tc>
                  <a:txBody>
                    <a:bodyPr/>
                    <a:lstStyle/>
                    <a:p>
                      <a:pPr algn="ctr"/>
                      <a:r>
                        <a:rPr kumimoji="1" lang="ja-JP" altLang="en-US" sz="1050" dirty="0">
                          <a:latin typeface="BIZ UDPゴシック" panose="020B0400000000000000" pitchFamily="50" charset="-128"/>
                          <a:ea typeface="BIZ UDPゴシック" panose="020B0400000000000000" pitchFamily="50" charset="-128"/>
                        </a:rPr>
                        <a:t>洲本港（２）</a:t>
                      </a:r>
                    </a:p>
                  </a:txBody>
                  <a:tcPr/>
                </a:tc>
                <a:tc>
                  <a:txBody>
                    <a:bodyPr/>
                    <a:lstStyle/>
                    <a:p>
                      <a:pPr algn="ctr"/>
                      <a:r>
                        <a:rPr kumimoji="1" lang="en-US" altLang="ja-JP" sz="1050" dirty="0">
                          <a:latin typeface="BIZ UDPゴシック" panose="020B0400000000000000" pitchFamily="50" charset="-128"/>
                          <a:ea typeface="BIZ UDPゴシック" panose="020B0400000000000000" pitchFamily="50" charset="-128"/>
                        </a:rPr>
                        <a:t>B</a:t>
                      </a:r>
                      <a:r>
                        <a:rPr kumimoji="1" lang="ja-JP" altLang="en-US" sz="1050" dirty="0">
                          <a:latin typeface="BIZ UDPゴシック" panose="020B0400000000000000" pitchFamily="50" charset="-128"/>
                          <a:ea typeface="BIZ UDPゴシック" panose="020B0400000000000000" pitchFamily="50" charset="-128"/>
                        </a:rPr>
                        <a:t>類型</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dirty="0">
                          <a:latin typeface="BIZ UDPゴシック" panose="020B0400000000000000" pitchFamily="50" charset="-128"/>
                          <a:ea typeface="BIZ UDPゴシック" panose="020B0400000000000000" pitchFamily="50" charset="-128"/>
                        </a:rPr>
                        <a:t>3mg/l</a:t>
                      </a:r>
                      <a:r>
                        <a:rPr kumimoji="1" lang="ja-JP" altLang="en-US" sz="1050" dirty="0">
                          <a:latin typeface="BIZ UDPゴシック" panose="020B0400000000000000" pitchFamily="50" charset="-128"/>
                          <a:ea typeface="BIZ UDPゴシック" panose="020B0400000000000000" pitchFamily="50" charset="-128"/>
                        </a:rPr>
                        <a:t>以下</a:t>
                      </a:r>
                    </a:p>
                  </a:txBody>
                  <a:tcPr/>
                </a:tc>
                <a:tc vMerge="1">
                  <a:txBody>
                    <a:bodyPr/>
                    <a:lstStyle/>
                    <a:p>
                      <a:endParaRPr kumimoji="1" lang="ja-JP" altLang="en-US"/>
                    </a:p>
                  </a:txBody>
                  <a:tcPr/>
                </a:tc>
                <a:tc>
                  <a:txBody>
                    <a:bodyPr/>
                    <a:lstStyle/>
                    <a:p>
                      <a:pPr algn="ctr"/>
                      <a:r>
                        <a:rPr kumimoji="1" lang="ja-JP" altLang="en-US" sz="1050" dirty="0">
                          <a:latin typeface="BIZ UDPゴシック" panose="020B0400000000000000" pitchFamily="50" charset="-128"/>
                          <a:ea typeface="BIZ UDPゴシック" panose="020B0400000000000000" pitchFamily="50" charset="-128"/>
                        </a:rPr>
                        <a:t>〇</a:t>
                      </a:r>
                    </a:p>
                  </a:txBody>
                  <a:tcPr/>
                </a:tc>
                <a:tc>
                  <a:txBody>
                    <a:bodyPr/>
                    <a:lstStyle/>
                    <a:p>
                      <a:pPr algn="ctr"/>
                      <a:r>
                        <a:rPr kumimoji="1" lang="en-US" altLang="ja-JP" sz="1050" dirty="0">
                          <a:latin typeface="BIZ UDPゴシック" panose="020B0400000000000000" pitchFamily="50" charset="-128"/>
                          <a:ea typeface="BIZ UDPゴシック" panose="020B0400000000000000" pitchFamily="50" charset="-128"/>
                        </a:rPr>
                        <a:t>1/1</a:t>
                      </a:r>
                      <a:r>
                        <a:rPr kumimoji="1" lang="ja-JP" altLang="en-US" sz="1050" dirty="0">
                          <a:latin typeface="BIZ UDPゴシック" panose="020B0400000000000000" pitchFamily="50" charset="-128"/>
                          <a:ea typeface="BIZ UDPゴシック" panose="020B0400000000000000" pitchFamily="50" charset="-128"/>
                        </a:rPr>
                        <a:t>地点</a:t>
                      </a:r>
                    </a:p>
                  </a:txBody>
                  <a:tcPr/>
                </a:tc>
                <a:extLst>
                  <a:ext uri="{0D108BD9-81ED-4DB2-BD59-A6C34878D82A}">
                    <a16:rowId xmlns:a16="http://schemas.microsoft.com/office/drawing/2014/main" val="4286339407"/>
                  </a:ext>
                </a:extLst>
              </a:tr>
              <a:tr h="163735">
                <a:tc>
                  <a:txBody>
                    <a:bodyPr/>
                    <a:lstStyle/>
                    <a:p>
                      <a:pPr algn="ctr"/>
                      <a:r>
                        <a:rPr kumimoji="1" lang="ja-JP" altLang="en-US" sz="1050" dirty="0">
                          <a:latin typeface="BIZ UDPゴシック" panose="020B0400000000000000" pitchFamily="50" charset="-128"/>
                          <a:ea typeface="BIZ UDPゴシック" panose="020B0400000000000000" pitchFamily="50" charset="-128"/>
                        </a:rPr>
                        <a:t>津名港</a:t>
                      </a:r>
                    </a:p>
                  </a:txBody>
                  <a:tcPr/>
                </a:tc>
                <a:tc>
                  <a:txBody>
                    <a:bodyPr/>
                    <a:lstStyle/>
                    <a:p>
                      <a:pPr algn="ctr"/>
                      <a:r>
                        <a:rPr kumimoji="1" lang="en-US" altLang="ja-JP" sz="1050" dirty="0">
                          <a:latin typeface="BIZ UDPゴシック" panose="020B0400000000000000" pitchFamily="50" charset="-128"/>
                          <a:ea typeface="BIZ UDPゴシック" panose="020B0400000000000000" pitchFamily="50" charset="-128"/>
                        </a:rPr>
                        <a:t>C</a:t>
                      </a:r>
                      <a:r>
                        <a:rPr kumimoji="1" lang="ja-JP" altLang="en-US" sz="1050" dirty="0">
                          <a:latin typeface="BIZ UDPゴシック" panose="020B0400000000000000" pitchFamily="50" charset="-128"/>
                          <a:ea typeface="BIZ UDPゴシック" panose="020B0400000000000000" pitchFamily="50" charset="-128"/>
                        </a:rPr>
                        <a:t>類型</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dirty="0">
                          <a:latin typeface="BIZ UDPゴシック" panose="020B0400000000000000" pitchFamily="50" charset="-128"/>
                          <a:ea typeface="BIZ UDPゴシック" panose="020B0400000000000000" pitchFamily="50" charset="-128"/>
                        </a:rPr>
                        <a:t>8mg/l</a:t>
                      </a:r>
                      <a:r>
                        <a:rPr kumimoji="1" lang="ja-JP" altLang="en-US" sz="1050" dirty="0">
                          <a:latin typeface="BIZ UDPゴシック" panose="020B0400000000000000" pitchFamily="50" charset="-128"/>
                          <a:ea typeface="BIZ UDPゴシック" panose="020B0400000000000000" pitchFamily="50" charset="-128"/>
                        </a:rPr>
                        <a:t>以下</a:t>
                      </a:r>
                    </a:p>
                  </a:txBody>
                  <a:tcPr/>
                </a:tc>
                <a:tc vMerge="1">
                  <a:txBody>
                    <a:bodyPr/>
                    <a:lstStyle/>
                    <a:p>
                      <a:endParaRPr kumimoji="1" lang="ja-JP" altLang="en-US"/>
                    </a:p>
                  </a:txBody>
                  <a:tcPr/>
                </a:tc>
                <a:tc>
                  <a:txBody>
                    <a:bodyPr/>
                    <a:lstStyle/>
                    <a:p>
                      <a:pPr algn="ctr"/>
                      <a:r>
                        <a:rPr kumimoji="1" lang="ja-JP" altLang="en-US" sz="1050" dirty="0">
                          <a:latin typeface="BIZ UDPゴシック" panose="020B0400000000000000" pitchFamily="50" charset="-128"/>
                          <a:ea typeface="BIZ UDPゴシック" panose="020B0400000000000000" pitchFamily="50" charset="-128"/>
                        </a:rPr>
                        <a:t>〇</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dirty="0">
                          <a:latin typeface="BIZ UDPゴシック" panose="020B0400000000000000" pitchFamily="50" charset="-128"/>
                          <a:ea typeface="BIZ UDPゴシック" panose="020B0400000000000000" pitchFamily="50" charset="-128"/>
                        </a:rPr>
                        <a:t>1/1</a:t>
                      </a:r>
                      <a:r>
                        <a:rPr kumimoji="1" lang="ja-JP" altLang="en-US" sz="1050" dirty="0">
                          <a:latin typeface="BIZ UDPゴシック" panose="020B0400000000000000" pitchFamily="50" charset="-128"/>
                          <a:ea typeface="BIZ UDPゴシック" panose="020B0400000000000000" pitchFamily="50" charset="-128"/>
                        </a:rPr>
                        <a:t>地点</a:t>
                      </a:r>
                    </a:p>
                  </a:txBody>
                  <a:tcPr/>
                </a:tc>
                <a:extLst>
                  <a:ext uri="{0D108BD9-81ED-4DB2-BD59-A6C34878D82A}">
                    <a16:rowId xmlns:a16="http://schemas.microsoft.com/office/drawing/2014/main" val="596299532"/>
                  </a:ext>
                </a:extLst>
              </a:tr>
              <a:tr h="163735">
                <a:tc>
                  <a:txBody>
                    <a:bodyPr/>
                    <a:lstStyle/>
                    <a:p>
                      <a:pPr algn="ctr"/>
                      <a:r>
                        <a:rPr kumimoji="1" lang="ja-JP" altLang="en-US" sz="1050" dirty="0">
                          <a:latin typeface="BIZ UDPゴシック" panose="020B0400000000000000" pitchFamily="50" charset="-128"/>
                          <a:ea typeface="BIZ UDPゴシック" panose="020B0400000000000000" pitchFamily="50" charset="-128"/>
                        </a:rPr>
                        <a:t>兵庫運河</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dirty="0">
                          <a:latin typeface="BIZ UDPゴシック" panose="020B0400000000000000" pitchFamily="50" charset="-128"/>
                          <a:ea typeface="BIZ UDPゴシック" panose="020B0400000000000000" pitchFamily="50" charset="-128"/>
                        </a:rPr>
                        <a:t>C</a:t>
                      </a:r>
                      <a:r>
                        <a:rPr kumimoji="1" lang="ja-JP" altLang="en-US" sz="1050" dirty="0">
                          <a:latin typeface="BIZ UDPゴシック" panose="020B0400000000000000" pitchFamily="50" charset="-128"/>
                          <a:ea typeface="BIZ UDPゴシック" panose="020B0400000000000000" pitchFamily="50" charset="-128"/>
                        </a:rPr>
                        <a:t>類型</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dirty="0">
                          <a:latin typeface="BIZ UDPゴシック" panose="020B0400000000000000" pitchFamily="50" charset="-128"/>
                          <a:ea typeface="BIZ UDPゴシック" panose="020B0400000000000000" pitchFamily="50" charset="-128"/>
                        </a:rPr>
                        <a:t>8mg/l</a:t>
                      </a:r>
                      <a:r>
                        <a:rPr kumimoji="1" lang="ja-JP" altLang="en-US" sz="1050" dirty="0">
                          <a:latin typeface="BIZ UDPゴシック" panose="020B0400000000000000" pitchFamily="50" charset="-128"/>
                          <a:ea typeface="BIZ UDPゴシック" panose="020B0400000000000000" pitchFamily="50" charset="-128"/>
                        </a:rPr>
                        <a:t>以下</a:t>
                      </a:r>
                    </a:p>
                  </a:txBody>
                  <a:tcPr/>
                </a:tc>
                <a:tc vMerge="1">
                  <a:txBody>
                    <a:bodyPr/>
                    <a:lstStyle/>
                    <a:p>
                      <a:endParaRPr kumimoji="1" lang="ja-JP" altLang="en-US"/>
                    </a:p>
                  </a:txBody>
                  <a:tcPr/>
                </a:tc>
                <a:tc>
                  <a:txBody>
                    <a:bodyPr/>
                    <a:lstStyle/>
                    <a:p>
                      <a:pPr algn="ctr"/>
                      <a:r>
                        <a:rPr kumimoji="1" lang="ja-JP" altLang="en-US" sz="1050" dirty="0">
                          <a:latin typeface="BIZ UDPゴシック" panose="020B0400000000000000" pitchFamily="50" charset="-128"/>
                          <a:ea typeface="BIZ UDPゴシック" panose="020B0400000000000000" pitchFamily="50" charset="-128"/>
                        </a:rPr>
                        <a:t>〇</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dirty="0">
                          <a:latin typeface="BIZ UDPゴシック" panose="020B0400000000000000" pitchFamily="50" charset="-128"/>
                          <a:ea typeface="BIZ UDPゴシック" panose="020B0400000000000000" pitchFamily="50" charset="-128"/>
                        </a:rPr>
                        <a:t>1/1</a:t>
                      </a:r>
                      <a:r>
                        <a:rPr kumimoji="1" lang="ja-JP" altLang="en-US" sz="1050" dirty="0">
                          <a:latin typeface="BIZ UDPゴシック" panose="020B0400000000000000" pitchFamily="50" charset="-128"/>
                          <a:ea typeface="BIZ UDPゴシック" panose="020B0400000000000000" pitchFamily="50" charset="-128"/>
                        </a:rPr>
                        <a:t>地点</a:t>
                      </a:r>
                    </a:p>
                  </a:txBody>
                  <a:tcPr/>
                </a:tc>
                <a:extLst>
                  <a:ext uri="{0D108BD9-81ED-4DB2-BD59-A6C34878D82A}">
                    <a16:rowId xmlns:a16="http://schemas.microsoft.com/office/drawing/2014/main" val="1249240568"/>
                  </a:ext>
                </a:extLst>
              </a:tr>
              <a:tr h="163735">
                <a:tc gridSpan="6">
                  <a:txBody>
                    <a:bodyPr/>
                    <a:lstStyle/>
                    <a:p>
                      <a:pPr algn="ctr"/>
                      <a:r>
                        <a:rPr kumimoji="1" lang="ja-JP" altLang="en-US" sz="1050" dirty="0">
                          <a:latin typeface="BIZ UDPゴシック" panose="020B0400000000000000" pitchFamily="50" charset="-128"/>
                          <a:ea typeface="BIZ UDPゴシック" panose="020B0400000000000000" pitchFamily="50" charset="-128"/>
                        </a:rPr>
                        <a:t>達成水域数</a:t>
                      </a:r>
                      <a:r>
                        <a:rPr kumimoji="1" lang="en-US" altLang="ja-JP" sz="1050" dirty="0">
                          <a:latin typeface="BIZ UDPゴシック" panose="020B0400000000000000" pitchFamily="50" charset="-128"/>
                          <a:ea typeface="BIZ UDPゴシック" panose="020B0400000000000000" pitchFamily="50" charset="-128"/>
                        </a:rPr>
                        <a:t>/</a:t>
                      </a:r>
                      <a:r>
                        <a:rPr kumimoji="1" lang="ja-JP" altLang="en-US" sz="1050" dirty="0">
                          <a:latin typeface="BIZ UDPゴシック" panose="020B0400000000000000" pitchFamily="50" charset="-128"/>
                          <a:ea typeface="BIZ UDPゴシック" panose="020B0400000000000000" pitchFamily="50" charset="-128"/>
                        </a:rPr>
                        <a:t>全水域数 </a:t>
                      </a:r>
                      <a:r>
                        <a:rPr kumimoji="1" lang="en-US" altLang="ja-JP" sz="1050" dirty="0">
                          <a:latin typeface="BIZ UDPゴシック" panose="020B0400000000000000" pitchFamily="50" charset="-128"/>
                          <a:ea typeface="BIZ UDPゴシック" panose="020B0400000000000000" pitchFamily="50" charset="-128"/>
                        </a:rPr>
                        <a:t>= 8/12 =66.7%</a:t>
                      </a:r>
                      <a:endParaRPr kumimoji="1" lang="ja-JP" altLang="en-US" sz="1050" dirty="0">
                        <a:latin typeface="BIZ UDPゴシック" panose="020B0400000000000000" pitchFamily="50" charset="-128"/>
                        <a:ea typeface="BIZ UDPゴシック" panose="020B0400000000000000" pitchFamily="50" charset="-128"/>
                      </a:endParaRPr>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dirty="0">
                        <a:latin typeface="BIZ UDPゴシック" panose="020B0400000000000000" pitchFamily="50" charset="-128"/>
                        <a:ea typeface="BIZ UDPゴシック" panose="020B0400000000000000" pitchFamily="50" charset="-128"/>
                      </a:endParaRPr>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dirty="0">
                        <a:latin typeface="BIZ UDPゴシック" panose="020B0400000000000000" pitchFamily="50" charset="-128"/>
                        <a:ea typeface="BIZ UDPゴシック" panose="020B0400000000000000" pitchFamily="50" charset="-128"/>
                      </a:endParaRPr>
                    </a:p>
                  </a:txBody>
                  <a:tcPr/>
                </a:tc>
                <a:tc hMerge="1">
                  <a:txBody>
                    <a:bodyPr/>
                    <a:lstStyle/>
                    <a:p>
                      <a:pPr algn="ctr"/>
                      <a:endParaRPr kumimoji="1" lang="ja-JP" altLang="en-US" sz="1200" dirty="0">
                        <a:latin typeface="BIZ UDPゴシック" panose="020B0400000000000000" pitchFamily="50" charset="-128"/>
                        <a:ea typeface="BIZ UDPゴシック" panose="020B0400000000000000" pitchFamily="50" charset="-128"/>
                      </a:endParaRPr>
                    </a:p>
                  </a:txBody>
                  <a:tcPr anchor="ctr"/>
                </a:tc>
                <a:tc hMerge="1">
                  <a:txBody>
                    <a:bodyPr/>
                    <a:lstStyle/>
                    <a:p>
                      <a:pPr algn="ctr"/>
                      <a:endParaRPr kumimoji="1" lang="ja-JP" altLang="en-US" sz="1200" dirty="0">
                        <a:latin typeface="BIZ UDPゴシック" panose="020B0400000000000000" pitchFamily="50" charset="-128"/>
                        <a:ea typeface="BIZ UDPゴシック" panose="020B0400000000000000" pitchFamily="50" charset="-128"/>
                      </a:endParaRPr>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1780117429"/>
                  </a:ext>
                </a:extLst>
              </a:tr>
            </a:tbl>
          </a:graphicData>
        </a:graphic>
      </p:graphicFrame>
      <p:sp>
        <p:nvSpPr>
          <p:cNvPr id="11" name="テキスト ボックス 10"/>
          <p:cNvSpPr txBox="1"/>
          <p:nvPr/>
        </p:nvSpPr>
        <p:spPr>
          <a:xfrm>
            <a:off x="7249452" y="117602"/>
            <a:ext cx="3223042" cy="307777"/>
          </a:xfrm>
          <a:prstGeom prst="rect">
            <a:avLst/>
          </a:prstGeom>
          <a:noFill/>
        </p:spPr>
        <p:txBody>
          <a:bodyPr wrap="square" rtlCol="0">
            <a:spAutoFit/>
          </a:bodyPr>
          <a:lstStyle/>
          <a:p>
            <a:r>
              <a:rPr lang="en-US" altLang="ja-JP" sz="1400" dirty="0">
                <a:latin typeface="BIZ UDPゴシック" panose="020B0400000000000000" pitchFamily="50" charset="-128"/>
                <a:ea typeface="BIZ UDPゴシック" panose="020B0400000000000000" pitchFamily="50" charset="-128"/>
              </a:rPr>
              <a:t>COD</a:t>
            </a:r>
            <a:r>
              <a:rPr lang="ja-JP" altLang="en-US" sz="1400" dirty="0">
                <a:latin typeface="BIZ UDPゴシック" panose="020B0400000000000000" pitchFamily="50" charset="-128"/>
                <a:ea typeface="BIZ UDPゴシック" panose="020B0400000000000000" pitchFamily="50" charset="-128"/>
              </a:rPr>
              <a:t>　類型別達成率（</a:t>
            </a:r>
            <a:r>
              <a:rPr lang="en-US" altLang="ja-JP" sz="1400" dirty="0">
                <a:latin typeface="BIZ UDPゴシック" panose="020B0400000000000000" pitchFamily="50" charset="-128"/>
                <a:ea typeface="BIZ UDPゴシック" panose="020B0400000000000000" pitchFamily="50" charset="-128"/>
              </a:rPr>
              <a:t>R2</a:t>
            </a:r>
            <a:r>
              <a:rPr lang="ja-JP" altLang="en-US" sz="1400" dirty="0">
                <a:latin typeface="BIZ UDPゴシック" panose="020B0400000000000000" pitchFamily="50" charset="-128"/>
                <a:ea typeface="BIZ UDPゴシック" panose="020B0400000000000000" pitchFamily="50" charset="-128"/>
              </a:rPr>
              <a:t>年度）</a:t>
            </a:r>
            <a:endParaRPr lang="en-US" altLang="ja-JP" sz="1400" dirty="0">
              <a:latin typeface="BIZ UDPゴシック" panose="020B0400000000000000" pitchFamily="50" charset="-128"/>
              <a:ea typeface="BIZ UDPゴシック" panose="020B0400000000000000" pitchFamily="50" charset="-128"/>
            </a:endParaRPr>
          </a:p>
        </p:txBody>
      </p:sp>
      <p:graphicFrame>
        <p:nvGraphicFramePr>
          <p:cNvPr id="12" name="表 11"/>
          <p:cNvGraphicFramePr>
            <a:graphicFrameLocks noGrp="1"/>
          </p:cNvGraphicFramePr>
          <p:nvPr>
            <p:extLst>
              <p:ext uri="{D42A27DB-BD31-4B8C-83A1-F6EECF244321}">
                <p14:modId xmlns:p14="http://schemas.microsoft.com/office/powerpoint/2010/main" val="1738021874"/>
              </p:ext>
            </p:extLst>
          </p:nvPr>
        </p:nvGraphicFramePr>
        <p:xfrm>
          <a:off x="5484397" y="4546975"/>
          <a:ext cx="5999435" cy="1257300"/>
        </p:xfrm>
        <a:graphic>
          <a:graphicData uri="http://schemas.openxmlformats.org/drawingml/2006/table">
            <a:tbl>
              <a:tblPr firstRow="1" bandRow="1">
                <a:tableStyleId>{5C22544A-7EE6-4342-B048-85BDC9FD1C3A}</a:tableStyleId>
              </a:tblPr>
              <a:tblGrid>
                <a:gridCol w="1082250">
                  <a:extLst>
                    <a:ext uri="{9D8B030D-6E8A-4147-A177-3AD203B41FA5}">
                      <a16:colId xmlns:a16="http://schemas.microsoft.com/office/drawing/2014/main" val="173337673"/>
                    </a:ext>
                  </a:extLst>
                </a:gridCol>
                <a:gridCol w="1719144">
                  <a:extLst>
                    <a:ext uri="{9D8B030D-6E8A-4147-A177-3AD203B41FA5}">
                      <a16:colId xmlns:a16="http://schemas.microsoft.com/office/drawing/2014/main" val="3378137768"/>
                    </a:ext>
                  </a:extLst>
                </a:gridCol>
                <a:gridCol w="1604411">
                  <a:extLst>
                    <a:ext uri="{9D8B030D-6E8A-4147-A177-3AD203B41FA5}">
                      <a16:colId xmlns:a16="http://schemas.microsoft.com/office/drawing/2014/main" val="1860034697"/>
                    </a:ext>
                  </a:extLst>
                </a:gridCol>
                <a:gridCol w="1593630">
                  <a:extLst>
                    <a:ext uri="{9D8B030D-6E8A-4147-A177-3AD203B41FA5}">
                      <a16:colId xmlns:a16="http://schemas.microsoft.com/office/drawing/2014/main" val="706694495"/>
                    </a:ext>
                  </a:extLst>
                </a:gridCol>
              </a:tblGrid>
              <a:tr h="117369">
                <a:tc>
                  <a:txBody>
                    <a:bodyPr/>
                    <a:lstStyle/>
                    <a:p>
                      <a:pPr algn="ctr"/>
                      <a:r>
                        <a:rPr kumimoji="1" lang="ja-JP" altLang="en-US" sz="1050" dirty="0">
                          <a:latin typeface="BIZ UDPゴシック" panose="020B0400000000000000" pitchFamily="50" charset="-128"/>
                          <a:ea typeface="BIZ UDPゴシック" panose="020B0400000000000000" pitchFamily="50" charset="-128"/>
                        </a:rPr>
                        <a:t>類型</a:t>
                      </a:r>
                    </a:p>
                  </a:txBody>
                  <a:tcPr/>
                </a:tc>
                <a:tc>
                  <a:txBody>
                    <a:bodyPr/>
                    <a:lstStyle/>
                    <a:p>
                      <a:pPr algn="ctr"/>
                      <a:r>
                        <a:rPr kumimoji="1" lang="ja-JP" altLang="en-US" sz="1050" dirty="0">
                          <a:latin typeface="BIZ UDPゴシック" panose="020B0400000000000000" pitchFamily="50" charset="-128"/>
                          <a:ea typeface="BIZ UDPゴシック" panose="020B0400000000000000" pitchFamily="50" charset="-128"/>
                        </a:rPr>
                        <a:t>環境基準</a:t>
                      </a:r>
                    </a:p>
                  </a:txBody>
                  <a:tcPr>
                    <a:lnR w="12700" cap="flat" cmpd="sng" algn="ctr">
                      <a:solidFill>
                        <a:schemeClr val="bg1"/>
                      </a:solidFill>
                      <a:prstDash val="solid"/>
                      <a:round/>
                      <a:headEnd type="none" w="med" len="med"/>
                      <a:tailEnd type="none" w="med" len="med"/>
                    </a:lnR>
                  </a:tcPr>
                </a:tc>
                <a:tc>
                  <a:txBody>
                    <a:bodyPr/>
                    <a:lstStyle/>
                    <a:p>
                      <a:pPr algn="ctr"/>
                      <a:r>
                        <a:rPr kumimoji="1" lang="ja-JP" altLang="en-US" sz="1050" dirty="0">
                          <a:latin typeface="BIZ UDPゴシック" panose="020B0400000000000000" pitchFamily="50" charset="-128"/>
                          <a:ea typeface="BIZ UDPゴシック" panose="020B0400000000000000" pitchFamily="50" charset="-128"/>
                        </a:rPr>
                        <a:t>水域</a:t>
                      </a:r>
                    </a:p>
                  </a:txBody>
                  <a:tcPr>
                    <a:lnL w="12700" cap="flat" cmpd="sng" algn="ctr">
                      <a:solidFill>
                        <a:schemeClr val="bg1"/>
                      </a:solidFill>
                      <a:prstDash val="solid"/>
                      <a:round/>
                      <a:headEnd type="none" w="med" len="med"/>
                      <a:tailEnd type="none" w="med" len="med"/>
                    </a:lnL>
                  </a:tcPr>
                </a:tc>
                <a:tc>
                  <a:txBody>
                    <a:bodyPr/>
                    <a:lstStyle/>
                    <a:p>
                      <a:pPr algn="ctr"/>
                      <a:r>
                        <a:rPr kumimoji="1" lang="ja-JP" altLang="en-US" sz="1050" dirty="0">
                          <a:latin typeface="BIZ UDPゴシック" panose="020B0400000000000000" pitchFamily="50" charset="-128"/>
                          <a:ea typeface="BIZ UDPゴシック" panose="020B0400000000000000" pitchFamily="50" charset="-128"/>
                        </a:rPr>
                        <a:t>測定値</a:t>
                      </a:r>
                    </a:p>
                  </a:txBody>
                  <a:tcPr/>
                </a:tc>
                <a:extLst>
                  <a:ext uri="{0D108BD9-81ED-4DB2-BD59-A6C34878D82A}">
                    <a16:rowId xmlns:a16="http://schemas.microsoft.com/office/drawing/2014/main" val="19703462"/>
                  </a:ext>
                </a:extLst>
              </a:tr>
              <a:tr h="163735">
                <a:tc rowSpan="3">
                  <a:txBody>
                    <a:bodyPr/>
                    <a:lstStyle/>
                    <a:p>
                      <a:pPr algn="ctr"/>
                      <a:r>
                        <a:rPr kumimoji="1" lang="en-US" altLang="ja-JP" sz="1050" dirty="0">
                          <a:latin typeface="BIZ UDPゴシック" panose="020B0400000000000000" pitchFamily="50" charset="-128"/>
                          <a:ea typeface="BIZ UDPゴシック" panose="020B0400000000000000" pitchFamily="50" charset="-128"/>
                        </a:rPr>
                        <a:t>A</a:t>
                      </a:r>
                      <a:r>
                        <a:rPr kumimoji="1" lang="ja-JP" altLang="en-US" sz="1050" dirty="0">
                          <a:latin typeface="BIZ UDPゴシック" panose="020B0400000000000000" pitchFamily="50" charset="-128"/>
                          <a:ea typeface="BIZ UDPゴシック" panose="020B0400000000000000" pitchFamily="50" charset="-128"/>
                        </a:rPr>
                        <a:t>類型</a:t>
                      </a:r>
                    </a:p>
                  </a:txBody>
                  <a:tcPr anchor="ctr"/>
                </a:tc>
                <a:tc row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dirty="0">
                          <a:latin typeface="BIZ UDPゴシック" panose="020B0400000000000000" pitchFamily="50" charset="-128"/>
                          <a:ea typeface="BIZ UDPゴシック" panose="020B0400000000000000" pitchFamily="50" charset="-128"/>
                        </a:rPr>
                        <a:t>2mg/l</a:t>
                      </a:r>
                      <a:r>
                        <a:rPr kumimoji="1" lang="ja-JP" altLang="en-US" sz="1050" dirty="0">
                          <a:latin typeface="BIZ UDPゴシック" panose="020B0400000000000000" pitchFamily="50" charset="-128"/>
                          <a:ea typeface="BIZ UDPゴシック" panose="020B0400000000000000" pitchFamily="50" charset="-128"/>
                        </a:rPr>
                        <a:t>以下</a:t>
                      </a:r>
                    </a:p>
                  </a:txBody>
                  <a:tcPr anchor="ctr">
                    <a:lnR w="12700" cap="flat" cmpd="sng" algn="ctr">
                      <a:solidFill>
                        <a:schemeClr val="bg1"/>
                      </a:solid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BIZ UDPゴシック" panose="020B0400000000000000" pitchFamily="50" charset="-128"/>
                          <a:ea typeface="BIZ UDPゴシック" panose="020B0400000000000000" pitchFamily="50" charset="-128"/>
                        </a:rPr>
                        <a:t>大阪湾（３）</a:t>
                      </a:r>
                    </a:p>
                  </a:txBody>
                  <a:tcP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tcPr>
                </a:tc>
                <a:tc>
                  <a:txBody>
                    <a:bodyPr/>
                    <a:lstStyle/>
                    <a:p>
                      <a:pPr algn="ctr"/>
                      <a:r>
                        <a:rPr kumimoji="1" lang="en-US" altLang="ja-JP" sz="1050" dirty="0">
                          <a:latin typeface="BIZ UDPゴシック" panose="020B0400000000000000" pitchFamily="50" charset="-128"/>
                          <a:ea typeface="BIZ UDPゴシック" panose="020B0400000000000000" pitchFamily="50" charset="-128"/>
                        </a:rPr>
                        <a:t>2.5</a:t>
                      </a:r>
                      <a:r>
                        <a:rPr kumimoji="1" lang="ja-JP" altLang="en-US" sz="1050" dirty="0">
                          <a:latin typeface="BIZ UDPゴシック" panose="020B0400000000000000" pitchFamily="50" charset="-128"/>
                          <a:ea typeface="BIZ UDPゴシック" panose="020B0400000000000000" pitchFamily="50" charset="-128"/>
                        </a:rPr>
                        <a:t>～</a:t>
                      </a:r>
                      <a:r>
                        <a:rPr kumimoji="1" lang="en-US" altLang="ja-JP" sz="1050" dirty="0">
                          <a:latin typeface="BIZ UDPゴシック" panose="020B0400000000000000" pitchFamily="50" charset="-128"/>
                          <a:ea typeface="BIZ UDPゴシック" panose="020B0400000000000000" pitchFamily="50" charset="-128"/>
                        </a:rPr>
                        <a:t>3.7mg/l</a:t>
                      </a:r>
                      <a:endParaRPr kumimoji="1" lang="ja-JP" altLang="en-US" sz="1050" dirty="0">
                        <a:latin typeface="BIZ UDPゴシック" panose="020B0400000000000000" pitchFamily="50" charset="-128"/>
                        <a:ea typeface="BIZ UDPゴシック" panose="020B0400000000000000" pitchFamily="50" charset="-128"/>
                      </a:endParaRPr>
                    </a:p>
                  </a:txBody>
                  <a:tcPr>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745787965"/>
                  </a:ext>
                </a:extLst>
              </a:tr>
              <a:tr h="163735">
                <a:tc vMerge="1">
                  <a:txBody>
                    <a:bodyPr/>
                    <a:lstStyle/>
                    <a:p>
                      <a:pPr algn="ctr"/>
                      <a:endParaRPr kumimoji="1" lang="ja-JP" altLang="en-US" sz="700" dirty="0"/>
                    </a:p>
                  </a:txBody>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700" dirty="0"/>
                    </a:p>
                  </a:txBody>
                  <a:tcP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BIZ UDPゴシック" panose="020B0400000000000000" pitchFamily="50" charset="-128"/>
                          <a:ea typeface="BIZ UDPゴシック" panose="020B0400000000000000" pitchFamily="50" charset="-128"/>
                        </a:rPr>
                        <a:t>大阪湾（４）</a:t>
                      </a: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kumimoji="1" lang="en-US" altLang="ja-JP" sz="1050" dirty="0">
                          <a:latin typeface="BIZ UDPゴシック" panose="020B0400000000000000" pitchFamily="50" charset="-128"/>
                          <a:ea typeface="BIZ UDPゴシック" panose="020B0400000000000000" pitchFamily="50" charset="-128"/>
                        </a:rPr>
                        <a:t>2.4</a:t>
                      </a:r>
                      <a:r>
                        <a:rPr kumimoji="1" lang="ja-JP" altLang="en-US" sz="1050" dirty="0">
                          <a:latin typeface="BIZ UDPゴシック" panose="020B0400000000000000" pitchFamily="50" charset="-128"/>
                          <a:ea typeface="BIZ UDPゴシック" panose="020B0400000000000000" pitchFamily="50" charset="-128"/>
                        </a:rPr>
                        <a:t>～</a:t>
                      </a:r>
                      <a:r>
                        <a:rPr kumimoji="1" lang="en-US" altLang="ja-JP" sz="1050" dirty="0">
                          <a:latin typeface="BIZ UDPゴシック" panose="020B0400000000000000" pitchFamily="50" charset="-128"/>
                          <a:ea typeface="BIZ UDPゴシック" panose="020B0400000000000000" pitchFamily="50" charset="-128"/>
                        </a:rPr>
                        <a:t>3.5mg/l</a:t>
                      </a: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596299532"/>
                  </a:ext>
                </a:extLst>
              </a:tr>
              <a:tr h="163735">
                <a:tc vMerge="1">
                  <a:txBody>
                    <a:bodyPr/>
                    <a:lstStyle/>
                    <a:p>
                      <a:pPr algn="ctr"/>
                      <a:endParaRPr kumimoji="1" lang="ja-JP" altLang="en-US" sz="700" dirty="0"/>
                    </a:p>
                  </a:txBody>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700" dirty="0"/>
                    </a:p>
                  </a:txBody>
                  <a:tcP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BIZ UDPゴシック" panose="020B0400000000000000" pitchFamily="50" charset="-128"/>
                          <a:ea typeface="BIZ UDPゴシック" panose="020B0400000000000000" pitchFamily="50" charset="-128"/>
                        </a:rPr>
                        <a:t>大阪湾（５）</a:t>
                      </a: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tcPr>
                </a:tc>
                <a:tc>
                  <a:txBody>
                    <a:bodyPr/>
                    <a:lstStyle/>
                    <a:p>
                      <a:pPr algn="ctr"/>
                      <a:r>
                        <a:rPr kumimoji="1" lang="en-US" altLang="ja-JP" sz="1050" dirty="0">
                          <a:latin typeface="BIZ UDPゴシック" panose="020B0400000000000000" pitchFamily="50" charset="-128"/>
                          <a:ea typeface="BIZ UDPゴシック" panose="020B0400000000000000" pitchFamily="50" charset="-128"/>
                        </a:rPr>
                        <a:t>1.8</a:t>
                      </a:r>
                      <a:r>
                        <a:rPr kumimoji="1" lang="ja-JP" altLang="en-US" sz="1050" dirty="0">
                          <a:latin typeface="BIZ UDPゴシック" panose="020B0400000000000000" pitchFamily="50" charset="-128"/>
                          <a:ea typeface="BIZ UDPゴシック" panose="020B0400000000000000" pitchFamily="50" charset="-128"/>
                        </a:rPr>
                        <a:t>～</a:t>
                      </a:r>
                      <a:r>
                        <a:rPr kumimoji="1" lang="en-US" altLang="ja-JP" sz="1050" dirty="0">
                          <a:latin typeface="BIZ UDPゴシック" panose="020B0400000000000000" pitchFamily="50" charset="-128"/>
                          <a:ea typeface="BIZ UDPゴシック" panose="020B0400000000000000" pitchFamily="50" charset="-128"/>
                        </a:rPr>
                        <a:t>2.2mg/l</a:t>
                      </a:r>
                      <a:endParaRPr kumimoji="1" lang="ja-JP" altLang="en-US" sz="1050" dirty="0">
                        <a:latin typeface="BIZ UDPゴシック" panose="020B0400000000000000" pitchFamily="50" charset="-128"/>
                        <a:ea typeface="BIZ UDPゴシック" panose="020B0400000000000000" pitchFamily="50" charset="-128"/>
                      </a:endParaRP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249240568"/>
                  </a:ext>
                </a:extLst>
              </a:tr>
              <a:tr h="163735">
                <a:tc>
                  <a:txBody>
                    <a:bodyPr/>
                    <a:lstStyle/>
                    <a:p>
                      <a:pPr algn="ctr"/>
                      <a:r>
                        <a:rPr kumimoji="1" lang="en-US" altLang="ja-JP" sz="1050" dirty="0">
                          <a:latin typeface="BIZ UDPゴシック" panose="020B0400000000000000" pitchFamily="50" charset="-128"/>
                          <a:ea typeface="BIZ UDPゴシック" panose="020B0400000000000000" pitchFamily="50" charset="-128"/>
                        </a:rPr>
                        <a:t>B</a:t>
                      </a:r>
                      <a:r>
                        <a:rPr kumimoji="1" lang="ja-JP" altLang="en-US" sz="1050" dirty="0">
                          <a:latin typeface="BIZ UDPゴシック" panose="020B0400000000000000" pitchFamily="50" charset="-128"/>
                          <a:ea typeface="BIZ UDPゴシック" panose="020B0400000000000000" pitchFamily="50" charset="-128"/>
                        </a:rPr>
                        <a:t>類型</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dirty="0">
                          <a:latin typeface="BIZ UDPゴシック" panose="020B0400000000000000" pitchFamily="50" charset="-128"/>
                          <a:ea typeface="BIZ UDPゴシック" panose="020B0400000000000000" pitchFamily="50" charset="-128"/>
                        </a:rPr>
                        <a:t>3mg/l</a:t>
                      </a:r>
                      <a:r>
                        <a:rPr kumimoji="1" lang="ja-JP" altLang="en-US" sz="1050" dirty="0">
                          <a:latin typeface="BIZ UDPゴシック" panose="020B0400000000000000" pitchFamily="50" charset="-128"/>
                          <a:ea typeface="BIZ UDPゴシック" panose="020B0400000000000000" pitchFamily="50" charset="-128"/>
                        </a:rPr>
                        <a:t>以下</a:t>
                      </a:r>
                    </a:p>
                  </a:txBody>
                  <a:tcPr>
                    <a:lnR w="12700" cap="flat" cmpd="sng" algn="ctr">
                      <a:solidFill>
                        <a:schemeClr val="bg1"/>
                      </a:solid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BIZ UDPゴシック" panose="020B0400000000000000" pitchFamily="50" charset="-128"/>
                          <a:ea typeface="BIZ UDPゴシック" panose="020B0400000000000000" pitchFamily="50" charset="-128"/>
                        </a:rPr>
                        <a:t>大阪湾（２）</a:t>
                      </a:r>
                    </a:p>
                  </a:txBody>
                  <a:tcPr>
                    <a:lnL w="12700" cap="flat" cmpd="sng" algn="ctr">
                      <a:solidFill>
                        <a:schemeClr val="bg1"/>
                      </a:solidFill>
                      <a:prstDash val="solid"/>
                      <a:round/>
                      <a:headEnd type="none" w="med" len="med"/>
                      <a:tailEnd type="none" w="med" len="med"/>
                    </a:lnL>
                  </a:tcPr>
                </a:tc>
                <a:tc>
                  <a:txBody>
                    <a:bodyPr/>
                    <a:lstStyle/>
                    <a:p>
                      <a:pPr algn="ctr"/>
                      <a:r>
                        <a:rPr kumimoji="1" lang="en-US" altLang="ja-JP" sz="1050" dirty="0">
                          <a:latin typeface="BIZ UDPゴシック" panose="020B0400000000000000" pitchFamily="50" charset="-128"/>
                          <a:ea typeface="BIZ UDPゴシック" panose="020B0400000000000000" pitchFamily="50" charset="-128"/>
                        </a:rPr>
                        <a:t>2.0</a:t>
                      </a:r>
                      <a:r>
                        <a:rPr kumimoji="1" lang="ja-JP" altLang="en-US" sz="1050" dirty="0">
                          <a:latin typeface="BIZ UDPゴシック" panose="020B0400000000000000" pitchFamily="50" charset="-128"/>
                          <a:ea typeface="BIZ UDPゴシック" panose="020B0400000000000000" pitchFamily="50" charset="-128"/>
                        </a:rPr>
                        <a:t>～</a:t>
                      </a:r>
                      <a:r>
                        <a:rPr kumimoji="1" lang="en-US" altLang="ja-JP" sz="1050" dirty="0">
                          <a:latin typeface="BIZ UDPゴシック" panose="020B0400000000000000" pitchFamily="50" charset="-128"/>
                          <a:ea typeface="BIZ UDPゴシック" panose="020B0400000000000000" pitchFamily="50" charset="-128"/>
                        </a:rPr>
                        <a:t>5.1mg/l</a:t>
                      </a:r>
                      <a:endParaRPr kumimoji="1" lang="ja-JP" altLang="en-US" sz="1050" dirty="0">
                        <a:latin typeface="BIZ UDPゴシック" panose="020B0400000000000000" pitchFamily="50" charset="-128"/>
                        <a:ea typeface="BIZ UDPゴシック" panose="020B0400000000000000" pitchFamily="50" charset="-128"/>
                      </a:endParaRPr>
                    </a:p>
                  </a:txBody>
                  <a:tcPr>
                    <a:lnT w="127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229342559"/>
                  </a:ext>
                </a:extLst>
              </a:tr>
            </a:tbl>
          </a:graphicData>
        </a:graphic>
      </p:graphicFrame>
      <p:sp>
        <p:nvSpPr>
          <p:cNvPr id="13" name="テキスト ボックス 12"/>
          <p:cNvSpPr txBox="1"/>
          <p:nvPr/>
        </p:nvSpPr>
        <p:spPr>
          <a:xfrm>
            <a:off x="7453207" y="4239198"/>
            <a:ext cx="3297118" cy="307777"/>
          </a:xfrm>
          <a:prstGeom prst="rect">
            <a:avLst/>
          </a:prstGeom>
          <a:noFill/>
        </p:spPr>
        <p:txBody>
          <a:bodyPr wrap="square" rtlCol="0">
            <a:spAutoFit/>
          </a:bodyPr>
          <a:lstStyle/>
          <a:p>
            <a:r>
              <a:rPr kumimoji="1" lang="en-US" altLang="ja-JP" sz="1400" dirty="0">
                <a:latin typeface="BIZ UDPゴシック" panose="020B0400000000000000" pitchFamily="50" charset="-128"/>
                <a:ea typeface="BIZ UDPゴシック" panose="020B0400000000000000" pitchFamily="50" charset="-128"/>
              </a:rPr>
              <a:t>A</a:t>
            </a:r>
            <a:r>
              <a:rPr kumimoji="1" lang="ja-JP" altLang="en-US" sz="1400" dirty="0">
                <a:latin typeface="BIZ UDPゴシック" panose="020B0400000000000000" pitchFamily="50" charset="-128"/>
                <a:ea typeface="BIZ UDPゴシック" panose="020B0400000000000000" pitchFamily="50" charset="-128"/>
              </a:rPr>
              <a:t>類型や</a:t>
            </a:r>
            <a:r>
              <a:rPr kumimoji="1" lang="en-US" altLang="ja-JP" sz="1400" dirty="0">
                <a:latin typeface="BIZ UDPゴシック" panose="020B0400000000000000" pitchFamily="50" charset="-128"/>
                <a:ea typeface="BIZ UDPゴシック" panose="020B0400000000000000" pitchFamily="50" charset="-128"/>
              </a:rPr>
              <a:t>B</a:t>
            </a:r>
            <a:r>
              <a:rPr kumimoji="1" lang="ja-JP" altLang="en-US" sz="1400" dirty="0">
                <a:latin typeface="BIZ UDPゴシック" panose="020B0400000000000000" pitchFamily="50" charset="-128"/>
                <a:ea typeface="BIZ UDPゴシック" panose="020B0400000000000000" pitchFamily="50" charset="-128"/>
              </a:rPr>
              <a:t>類型の測定値</a:t>
            </a:r>
            <a:r>
              <a:rPr kumimoji="1" lang="en-US" altLang="ja-JP" sz="1400" dirty="0">
                <a:latin typeface="BIZ UDPゴシック" panose="020B0400000000000000" pitchFamily="50" charset="-128"/>
                <a:ea typeface="BIZ UDPゴシック" panose="020B0400000000000000" pitchFamily="50" charset="-128"/>
              </a:rPr>
              <a:t>(R2</a:t>
            </a:r>
            <a:r>
              <a:rPr kumimoji="1" lang="ja-JP" altLang="en-US" sz="1400" dirty="0">
                <a:latin typeface="BIZ UDPゴシック" panose="020B0400000000000000" pitchFamily="50" charset="-128"/>
                <a:ea typeface="BIZ UDPゴシック" panose="020B0400000000000000" pitchFamily="50" charset="-128"/>
              </a:rPr>
              <a:t>年度</a:t>
            </a:r>
            <a:r>
              <a:rPr kumimoji="1" lang="en-US" altLang="ja-JP" sz="1400" dirty="0">
                <a:latin typeface="BIZ UDPゴシック" panose="020B0400000000000000" pitchFamily="50" charset="-128"/>
                <a:ea typeface="BIZ UDPゴシック" panose="020B0400000000000000" pitchFamily="50" charset="-128"/>
              </a:rPr>
              <a:t>)</a:t>
            </a:r>
            <a:endParaRPr kumimoji="1" lang="ja-JP" altLang="en-US" sz="1400" dirty="0">
              <a:latin typeface="BIZ UDPゴシック" panose="020B0400000000000000" pitchFamily="50" charset="-128"/>
              <a:ea typeface="BIZ UDPゴシック" panose="020B0400000000000000" pitchFamily="50" charset="-128"/>
            </a:endParaRPr>
          </a:p>
        </p:txBody>
      </p:sp>
      <p:sp>
        <p:nvSpPr>
          <p:cNvPr id="23" name="角丸四角形 22"/>
          <p:cNvSpPr/>
          <p:nvPr/>
        </p:nvSpPr>
        <p:spPr>
          <a:xfrm>
            <a:off x="302931" y="5911346"/>
            <a:ext cx="11180901" cy="845054"/>
          </a:xfrm>
          <a:prstGeom prst="roundRect">
            <a:avLst>
              <a:gd name="adj" fmla="val 22429"/>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solidFill>
                  <a:schemeClr val="tx1"/>
                </a:solidFill>
                <a:latin typeface="BIZ UDPゴシック" panose="020B0400000000000000" pitchFamily="50" charset="-128"/>
                <a:ea typeface="BIZ UDPゴシック" panose="020B0400000000000000" pitchFamily="50" charset="-128"/>
              </a:rPr>
              <a:t>〇 </a:t>
            </a:r>
            <a:r>
              <a:rPr kumimoji="1" lang="en-US" altLang="ja-JP" sz="1600" dirty="0">
                <a:solidFill>
                  <a:schemeClr val="tx1"/>
                </a:solidFill>
                <a:latin typeface="BIZ UDPゴシック" panose="020B0400000000000000" pitchFamily="50" charset="-128"/>
                <a:ea typeface="BIZ UDPゴシック" panose="020B0400000000000000" pitchFamily="50" charset="-128"/>
              </a:rPr>
              <a:t>C</a:t>
            </a:r>
            <a:r>
              <a:rPr kumimoji="1" lang="ja-JP" altLang="en-US" sz="1600" dirty="0">
                <a:solidFill>
                  <a:schemeClr val="tx1"/>
                </a:solidFill>
                <a:latin typeface="BIZ UDPゴシック" panose="020B0400000000000000" pitchFamily="50" charset="-128"/>
                <a:ea typeface="BIZ UDPゴシック" panose="020B0400000000000000" pitchFamily="50" charset="-128"/>
              </a:rPr>
              <a:t>類型は</a:t>
            </a:r>
            <a:r>
              <a:rPr kumimoji="1" lang="ja-JP" altLang="en-US" sz="1600" b="1" u="sng" dirty="0">
                <a:solidFill>
                  <a:srgbClr val="FF0000"/>
                </a:solidFill>
                <a:latin typeface="BIZ UDPゴシック" panose="020B0400000000000000" pitchFamily="50" charset="-128"/>
                <a:ea typeface="BIZ UDPゴシック" panose="020B0400000000000000" pitchFamily="50" charset="-128"/>
              </a:rPr>
              <a:t>全水域で達成</a:t>
            </a:r>
            <a:r>
              <a:rPr kumimoji="1" lang="ja-JP" altLang="en-US" sz="1600" dirty="0">
                <a:solidFill>
                  <a:schemeClr val="tx1"/>
                </a:solidFill>
                <a:latin typeface="BIZ UDPゴシック" panose="020B0400000000000000" pitchFamily="50" charset="-128"/>
                <a:ea typeface="BIZ UDPゴシック" panose="020B0400000000000000" pitchFamily="50" charset="-128"/>
              </a:rPr>
              <a:t>。</a:t>
            </a:r>
            <a:endParaRPr kumimoji="1" lang="en-US" altLang="ja-JP" sz="1600" dirty="0">
              <a:solidFill>
                <a:schemeClr val="tx1"/>
              </a:solidFill>
              <a:latin typeface="BIZ UDPゴシック" panose="020B0400000000000000" pitchFamily="50" charset="-128"/>
              <a:ea typeface="BIZ UDPゴシック" panose="020B0400000000000000" pitchFamily="50" charset="-128"/>
            </a:endParaRPr>
          </a:p>
          <a:p>
            <a:r>
              <a:rPr lang="ja-JP" altLang="en-US" sz="1600" dirty="0">
                <a:solidFill>
                  <a:schemeClr val="tx1"/>
                </a:solidFill>
                <a:latin typeface="BIZ UDPゴシック" panose="020B0400000000000000" pitchFamily="50" charset="-128"/>
                <a:ea typeface="BIZ UDPゴシック" panose="020B0400000000000000" pitchFamily="50" charset="-128"/>
              </a:rPr>
              <a:t>〇 </a:t>
            </a:r>
            <a:r>
              <a:rPr kumimoji="1" lang="en-US" altLang="ja-JP" sz="1600" dirty="0">
                <a:solidFill>
                  <a:schemeClr val="tx1"/>
                </a:solidFill>
                <a:latin typeface="BIZ UDPゴシック" panose="020B0400000000000000" pitchFamily="50" charset="-128"/>
                <a:ea typeface="BIZ UDPゴシック" panose="020B0400000000000000" pitchFamily="50" charset="-128"/>
              </a:rPr>
              <a:t>B</a:t>
            </a:r>
            <a:r>
              <a:rPr kumimoji="1" lang="ja-JP" altLang="en-US" sz="1600" dirty="0">
                <a:solidFill>
                  <a:schemeClr val="tx1"/>
                </a:solidFill>
                <a:latin typeface="BIZ UDPゴシック" panose="020B0400000000000000" pitchFamily="50" charset="-128"/>
                <a:ea typeface="BIZ UDPゴシック" panose="020B0400000000000000" pitchFamily="50" charset="-128"/>
              </a:rPr>
              <a:t>類型</a:t>
            </a:r>
            <a:r>
              <a:rPr lang="ja-JP" altLang="en-US" sz="1600" dirty="0">
                <a:solidFill>
                  <a:schemeClr val="tx1"/>
                </a:solidFill>
                <a:latin typeface="BIZ UDPゴシック" panose="020B0400000000000000" pitchFamily="50" charset="-128"/>
                <a:ea typeface="BIZ UDPゴシック" panose="020B0400000000000000" pitchFamily="50" charset="-128"/>
              </a:rPr>
              <a:t>は</a:t>
            </a:r>
            <a:r>
              <a:rPr kumimoji="1" lang="ja-JP" altLang="en-US" sz="1600" b="1" u="sng" dirty="0">
                <a:solidFill>
                  <a:srgbClr val="FF0000"/>
                </a:solidFill>
                <a:latin typeface="BIZ UDPゴシック" panose="020B0400000000000000" pitchFamily="50" charset="-128"/>
                <a:ea typeface="BIZ UDPゴシック" panose="020B0400000000000000" pitchFamily="50" charset="-128"/>
              </a:rPr>
              <a:t>半数以上の地点</a:t>
            </a:r>
            <a:r>
              <a:rPr lang="ja-JP" altLang="en-US" sz="1600" b="1" u="sng" dirty="0">
                <a:solidFill>
                  <a:srgbClr val="FF0000"/>
                </a:solidFill>
                <a:latin typeface="BIZ UDPゴシック" panose="020B0400000000000000" pitchFamily="50" charset="-128"/>
                <a:ea typeface="BIZ UDPゴシック" panose="020B0400000000000000" pitchFamily="50" charset="-128"/>
              </a:rPr>
              <a:t>で達成</a:t>
            </a:r>
            <a:r>
              <a:rPr kumimoji="1" lang="ja-JP" altLang="en-US" sz="1600" b="1" u="sng" dirty="0">
                <a:solidFill>
                  <a:srgbClr val="FF0000"/>
                </a:solidFill>
                <a:latin typeface="BIZ UDPゴシック" panose="020B0400000000000000" pitchFamily="50" charset="-128"/>
                <a:ea typeface="BIZ UDPゴシック" panose="020B0400000000000000" pitchFamily="50" charset="-128"/>
              </a:rPr>
              <a:t>、</a:t>
            </a:r>
            <a:r>
              <a:rPr kumimoji="1" lang="en-US" altLang="ja-JP" sz="1600" dirty="0">
                <a:solidFill>
                  <a:schemeClr val="tx1"/>
                </a:solidFill>
                <a:latin typeface="BIZ UDPゴシック" panose="020B0400000000000000" pitchFamily="50" charset="-128"/>
                <a:ea typeface="BIZ UDPゴシック" panose="020B0400000000000000" pitchFamily="50" charset="-128"/>
              </a:rPr>
              <a:t>A</a:t>
            </a:r>
            <a:r>
              <a:rPr kumimoji="1" lang="ja-JP" altLang="en-US" sz="1600" dirty="0">
                <a:solidFill>
                  <a:schemeClr val="tx1"/>
                </a:solidFill>
                <a:latin typeface="BIZ UDPゴシック" panose="020B0400000000000000" pitchFamily="50" charset="-128"/>
                <a:ea typeface="BIZ UDPゴシック" panose="020B0400000000000000" pitchFamily="50" charset="-128"/>
              </a:rPr>
              <a:t>類型は</a:t>
            </a:r>
            <a:r>
              <a:rPr kumimoji="1" lang="ja-JP" altLang="en-US" sz="1600" b="1" u="sng" dirty="0">
                <a:solidFill>
                  <a:srgbClr val="FF0000"/>
                </a:solidFill>
                <a:latin typeface="BIZ UDPゴシック" panose="020B0400000000000000" pitchFamily="50" charset="-128"/>
                <a:ea typeface="BIZ UDPゴシック" panose="020B0400000000000000" pitchFamily="50" charset="-128"/>
              </a:rPr>
              <a:t>全地点で未達であるが、大きくは</a:t>
            </a:r>
            <a:r>
              <a:rPr lang="ja-JP" altLang="en-US" sz="1600" b="1" u="sng" dirty="0">
                <a:solidFill>
                  <a:srgbClr val="FF0000"/>
                </a:solidFill>
                <a:latin typeface="BIZ UDPゴシック" panose="020B0400000000000000" pitchFamily="50" charset="-128"/>
                <a:ea typeface="BIZ UDPゴシック" panose="020B0400000000000000" pitchFamily="50" charset="-128"/>
              </a:rPr>
              <a:t>超過していない状況</a:t>
            </a:r>
            <a:r>
              <a:rPr lang="ja-JP" altLang="en-US" sz="1600" b="1" u="sng" dirty="0">
                <a:solidFill>
                  <a:schemeClr val="tx1"/>
                </a:solidFill>
                <a:latin typeface="BIZ UDPゴシック" panose="020B0400000000000000" pitchFamily="50" charset="-128"/>
                <a:ea typeface="BIZ UDPゴシック" panose="020B0400000000000000" pitchFamily="50" charset="-128"/>
              </a:rPr>
              <a:t>。</a:t>
            </a:r>
            <a:endParaRPr lang="en-US" altLang="ja-JP" sz="1600" b="1" u="sng" dirty="0">
              <a:solidFill>
                <a:schemeClr val="tx1"/>
              </a:solidFill>
              <a:latin typeface="BIZ UDPゴシック" panose="020B0400000000000000" pitchFamily="50" charset="-128"/>
              <a:ea typeface="BIZ UDPゴシック" panose="020B0400000000000000" pitchFamily="50" charset="-128"/>
            </a:endParaRPr>
          </a:p>
          <a:p>
            <a:r>
              <a:rPr kumimoji="1" lang="ja-JP" altLang="en-US" sz="1600" b="1" dirty="0">
                <a:solidFill>
                  <a:srgbClr val="FF0000"/>
                </a:solidFill>
                <a:latin typeface="BIZ UDPゴシック" panose="020B0400000000000000" pitchFamily="50" charset="-128"/>
                <a:ea typeface="BIZ UDPゴシック" panose="020B0400000000000000" pitchFamily="50" charset="-128"/>
              </a:rPr>
              <a:t>　　⇒</a:t>
            </a:r>
            <a:r>
              <a:rPr kumimoji="1" lang="ja-JP" altLang="en-US" sz="1600" b="1" u="sng" dirty="0">
                <a:solidFill>
                  <a:srgbClr val="FF0000"/>
                </a:solidFill>
                <a:latin typeface="BIZ UDPゴシック" panose="020B0400000000000000" pitchFamily="50" charset="-128"/>
                <a:ea typeface="BIZ UDPゴシック" panose="020B0400000000000000" pitchFamily="50" charset="-128"/>
              </a:rPr>
              <a:t>未達箇所は湾奥部というより、湾央部の方</a:t>
            </a:r>
          </a:p>
        </p:txBody>
      </p:sp>
      <p:sp>
        <p:nvSpPr>
          <p:cNvPr id="14" name="テキスト ボックス 13"/>
          <p:cNvSpPr txBox="1"/>
          <p:nvPr/>
        </p:nvSpPr>
        <p:spPr>
          <a:xfrm>
            <a:off x="0" y="-25400"/>
            <a:ext cx="7031738" cy="461665"/>
          </a:xfrm>
          <a:prstGeom prst="rect">
            <a:avLst/>
          </a:prstGeom>
          <a:noFill/>
        </p:spPr>
        <p:txBody>
          <a:bodyPr wrap="square" rtlCol="0">
            <a:spAutoFit/>
          </a:bodyPr>
          <a:lstStyle/>
          <a:p>
            <a:r>
              <a:rPr lang="ja-JP" altLang="en-US" sz="2400" b="1" dirty="0">
                <a:latin typeface="BIZ UDPゴシック" panose="020B0400000000000000" pitchFamily="50" charset="-128"/>
                <a:ea typeface="BIZ UDPゴシック" panose="020B0400000000000000" pitchFamily="50" charset="-128"/>
              </a:rPr>
              <a:t>環境基準の達成状況</a:t>
            </a:r>
          </a:p>
        </p:txBody>
      </p:sp>
      <p:sp>
        <p:nvSpPr>
          <p:cNvPr id="15" name="テキスト ボックス 138"/>
          <p:cNvSpPr txBox="1"/>
          <p:nvPr/>
        </p:nvSpPr>
        <p:spPr>
          <a:xfrm>
            <a:off x="167423" y="505202"/>
            <a:ext cx="1371091" cy="365698"/>
          </a:xfrm>
          <a:prstGeom prst="rect">
            <a:avLst/>
          </a:prstGeom>
          <a:solidFill>
            <a:schemeClr val="bg1"/>
          </a:solidFill>
          <a:ln w="9525"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ja-JP" altLang="en-US" sz="2000" b="1" dirty="0">
                <a:latin typeface="BIZ UDPゴシック" panose="020B0400000000000000" pitchFamily="50" charset="-128"/>
                <a:ea typeface="BIZ UDPゴシック" panose="020B0400000000000000" pitchFamily="50" charset="-128"/>
                <a:cs typeface="Meiryo UI" panose="020B0604030504040204" pitchFamily="50" charset="-128"/>
              </a:rPr>
              <a:t>大阪湾</a:t>
            </a:r>
            <a:endParaRPr kumimoji="1" lang="en-US" altLang="ja-JP" sz="2000" b="1" dirty="0">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18" name="正方形/長方形 17"/>
          <p:cNvSpPr/>
          <p:nvPr/>
        </p:nvSpPr>
        <p:spPr>
          <a:xfrm>
            <a:off x="5484397" y="3904738"/>
            <a:ext cx="5764174" cy="364097"/>
          </a:xfrm>
          <a:prstGeom prst="rect">
            <a:avLst/>
          </a:prstGeom>
          <a:noFill/>
          <a:ln>
            <a:noFill/>
          </a:ln>
        </p:spPr>
        <p:style>
          <a:lnRef idx="2">
            <a:schemeClr val="accent1"/>
          </a:lnRef>
          <a:fillRef idx="1">
            <a:schemeClr val="lt1"/>
          </a:fillRef>
          <a:effectRef idx="0">
            <a:schemeClr val="accent1"/>
          </a:effectRef>
          <a:fontRef idx="minor">
            <a:schemeClr val="dk1"/>
          </a:fontRef>
        </p:style>
        <p:txBody>
          <a:bodyPr lIns="72000" tIns="36000" rIns="72000" bIns="36000" rtlCol="0" anchor="ctr"/>
          <a:lstStyle/>
          <a:p>
            <a:pPr>
              <a:lnSpc>
                <a:spcPct val="150000"/>
              </a:lnSpc>
            </a:pPr>
            <a:r>
              <a:rPr lang="en-US" altLang="ja-JP" sz="1050" dirty="0">
                <a:solidFill>
                  <a:schemeClr val="tx1"/>
                </a:solidFill>
                <a:latin typeface="BIZ UDPゴシック" panose="020B0400000000000000" pitchFamily="50" charset="-128"/>
                <a:ea typeface="BIZ UDPゴシック" panose="020B0400000000000000" pitchFamily="50" charset="-128"/>
              </a:rPr>
              <a:t>※</a:t>
            </a:r>
            <a:r>
              <a:rPr lang="ja-JP" altLang="en-US" sz="1050" dirty="0">
                <a:solidFill>
                  <a:schemeClr val="tx1"/>
                </a:solidFill>
                <a:latin typeface="BIZ UDPゴシック" panose="020B0400000000000000" pitchFamily="50" charset="-128"/>
                <a:ea typeface="BIZ UDPゴシック" panose="020B0400000000000000" pitchFamily="50" charset="-128"/>
              </a:rPr>
              <a:t>評価方法：当該水域内のすべての基準点において環境基準値に適合しているか</a:t>
            </a:r>
            <a:endParaRPr lang="en-US" altLang="ja-JP" sz="1050" dirty="0">
              <a:solidFill>
                <a:schemeClr val="tx1"/>
              </a:solidFill>
              <a:latin typeface="BIZ UDPゴシック" panose="020B0400000000000000" pitchFamily="50" charset="-128"/>
              <a:ea typeface="BIZ UDPゴシック" panose="020B0400000000000000" pitchFamily="50" charset="-128"/>
            </a:endParaRPr>
          </a:p>
        </p:txBody>
      </p:sp>
      <p:sp>
        <p:nvSpPr>
          <p:cNvPr id="3" name="スライド番号プレースホルダー 2"/>
          <p:cNvSpPr>
            <a:spLocks noGrp="1"/>
          </p:cNvSpPr>
          <p:nvPr>
            <p:ph type="sldNum" sz="quarter" idx="12"/>
          </p:nvPr>
        </p:nvSpPr>
        <p:spPr>
          <a:xfrm>
            <a:off x="9267422" y="6391275"/>
            <a:ext cx="2743200" cy="365125"/>
          </a:xfrm>
        </p:spPr>
        <p:txBody>
          <a:bodyPr/>
          <a:lstStyle/>
          <a:p>
            <a:fld id="{94089147-A7D9-4D80-A43D-10710C249AE5}" type="slidenum">
              <a:rPr kumimoji="1" lang="ja-JP" altLang="en-US" smtClean="0"/>
              <a:t>4</a:t>
            </a:fld>
            <a:endParaRPr kumimoji="1" lang="ja-JP" altLang="en-US" dirty="0"/>
          </a:p>
        </p:txBody>
      </p:sp>
    </p:spTree>
    <p:extLst>
      <p:ext uri="{BB962C8B-B14F-4D97-AF65-F5344CB8AC3E}">
        <p14:creationId xmlns:p14="http://schemas.microsoft.com/office/powerpoint/2010/main" val="4541210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テキスト ボックス 12"/>
          <p:cNvSpPr txBox="1"/>
          <p:nvPr/>
        </p:nvSpPr>
        <p:spPr>
          <a:xfrm>
            <a:off x="0" y="-25400"/>
            <a:ext cx="7031738" cy="461665"/>
          </a:xfrm>
          <a:prstGeom prst="rect">
            <a:avLst/>
          </a:prstGeom>
          <a:noFill/>
        </p:spPr>
        <p:txBody>
          <a:bodyPr wrap="square" rtlCol="0">
            <a:spAutoFit/>
          </a:bodyPr>
          <a:lstStyle/>
          <a:p>
            <a:r>
              <a:rPr lang="ja-JP" altLang="en-US" sz="2400" b="1" dirty="0">
                <a:latin typeface="BIZ UDPゴシック" panose="020B0400000000000000" pitchFamily="50" charset="-128"/>
                <a:ea typeface="BIZ UDPゴシック" panose="020B0400000000000000" pitchFamily="50" charset="-128"/>
              </a:rPr>
              <a:t>大阪府の下水道普及率と公共用水域の改善</a:t>
            </a:r>
            <a:endParaRPr kumimoji="1" lang="ja-JP" altLang="en-US" sz="2400" b="1" dirty="0">
              <a:latin typeface="BIZ UDPゴシック" panose="020B0400000000000000" pitchFamily="50" charset="-128"/>
              <a:ea typeface="BIZ UDPゴシック" panose="020B0400000000000000" pitchFamily="50" charset="-128"/>
            </a:endParaRPr>
          </a:p>
        </p:txBody>
      </p:sp>
      <p:sp>
        <p:nvSpPr>
          <p:cNvPr id="14" name="テキスト ボックス 138"/>
          <p:cNvSpPr txBox="1"/>
          <p:nvPr/>
        </p:nvSpPr>
        <p:spPr>
          <a:xfrm>
            <a:off x="145528" y="468872"/>
            <a:ext cx="1451044" cy="365698"/>
          </a:xfrm>
          <a:prstGeom prst="rect">
            <a:avLst/>
          </a:prstGeom>
          <a:solidFill>
            <a:schemeClr val="bg1"/>
          </a:solidFill>
          <a:ln w="9525"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ja-JP" altLang="en-US" sz="2000" b="1" dirty="0">
                <a:latin typeface="BIZ UDPゴシック" panose="020B0400000000000000" pitchFamily="50" charset="-128"/>
                <a:ea typeface="BIZ UDPゴシック" panose="020B0400000000000000" pitchFamily="50" charset="-128"/>
                <a:cs typeface="Meiryo UI" panose="020B0604030504040204" pitchFamily="50" charset="-128"/>
              </a:rPr>
              <a:t>大阪湾</a:t>
            </a:r>
            <a:endParaRPr kumimoji="1" lang="en-US" altLang="ja-JP" sz="2000" b="1" dirty="0">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21" name="正方形/長方形 20"/>
          <p:cNvSpPr/>
          <p:nvPr/>
        </p:nvSpPr>
        <p:spPr>
          <a:xfrm>
            <a:off x="145528" y="3279410"/>
            <a:ext cx="4174434" cy="364097"/>
          </a:xfrm>
          <a:prstGeom prst="rect">
            <a:avLst/>
          </a:prstGeom>
          <a:noFill/>
          <a:ln>
            <a:noFill/>
          </a:ln>
        </p:spPr>
        <p:style>
          <a:lnRef idx="2">
            <a:schemeClr val="accent1"/>
          </a:lnRef>
          <a:fillRef idx="1">
            <a:schemeClr val="lt1"/>
          </a:fillRef>
          <a:effectRef idx="0">
            <a:schemeClr val="accent1"/>
          </a:effectRef>
          <a:fontRef idx="minor">
            <a:schemeClr val="dk1"/>
          </a:fontRef>
        </p:style>
        <p:txBody>
          <a:bodyPr lIns="72000" tIns="36000" rIns="72000" bIns="36000" rtlCol="0" anchor="ctr"/>
          <a:lstStyle/>
          <a:p>
            <a:pPr>
              <a:lnSpc>
                <a:spcPct val="150000"/>
              </a:lnSpc>
            </a:pPr>
            <a:r>
              <a:rPr lang="en-US" altLang="ja-JP" sz="1050" dirty="0">
                <a:solidFill>
                  <a:schemeClr val="tx1"/>
                </a:solidFill>
                <a:latin typeface="BIZ UDPゴシック" panose="020B0400000000000000" pitchFamily="50" charset="-128"/>
                <a:ea typeface="BIZ UDPゴシック" panose="020B0400000000000000" pitchFamily="50" charset="-128"/>
              </a:rPr>
              <a:t>※</a:t>
            </a:r>
            <a:r>
              <a:rPr lang="ja-JP" altLang="en-US" sz="1050" dirty="0">
                <a:solidFill>
                  <a:schemeClr val="tx1"/>
                </a:solidFill>
                <a:latin typeface="BIZ UDPゴシック" panose="020B0400000000000000" pitchFamily="50" charset="-128"/>
                <a:ea typeface="BIZ UDPゴシック" panose="020B0400000000000000" pitchFamily="50" charset="-128"/>
              </a:rPr>
              <a:t>グラフは、「第９次水質総量削減の在り方について」より</a:t>
            </a:r>
            <a:endParaRPr lang="en-US" altLang="ja-JP" sz="1050" dirty="0">
              <a:solidFill>
                <a:schemeClr val="tx1"/>
              </a:solidFill>
              <a:latin typeface="BIZ UDPゴシック" panose="020B0400000000000000" pitchFamily="50" charset="-128"/>
              <a:ea typeface="BIZ UDPゴシック" panose="020B0400000000000000" pitchFamily="50" charset="-128"/>
            </a:endParaRPr>
          </a:p>
        </p:txBody>
      </p:sp>
      <p:grpSp>
        <p:nvGrpSpPr>
          <p:cNvPr id="2" name="グループ化 1"/>
          <p:cNvGrpSpPr/>
          <p:nvPr/>
        </p:nvGrpSpPr>
        <p:grpSpPr>
          <a:xfrm>
            <a:off x="-14995" y="919263"/>
            <a:ext cx="6100725" cy="2459838"/>
            <a:chOff x="0" y="1132525"/>
            <a:chExt cx="6100725" cy="2459838"/>
          </a:xfrm>
        </p:grpSpPr>
        <p:pic>
          <p:nvPicPr>
            <p:cNvPr id="6" name="図 5"/>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132525"/>
              <a:ext cx="6100725" cy="2459838"/>
            </a:xfrm>
            <a:prstGeom prst="rect">
              <a:avLst/>
            </a:prstGeom>
          </p:spPr>
        </p:pic>
        <p:sp>
          <p:nvSpPr>
            <p:cNvPr id="9" name="テキスト ボックス 138"/>
            <p:cNvSpPr txBox="1"/>
            <p:nvPr/>
          </p:nvSpPr>
          <p:spPr>
            <a:xfrm>
              <a:off x="2859861" y="1263398"/>
              <a:ext cx="1069873" cy="365698"/>
            </a:xfrm>
            <a:prstGeom prst="rect">
              <a:avLst/>
            </a:prstGeom>
            <a:solidFill>
              <a:schemeClr val="bg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altLang="ja-JP" sz="1400" b="1" dirty="0">
                  <a:latin typeface="BIZ UDPゴシック" panose="020B0400000000000000" pitchFamily="50" charset="-128"/>
                  <a:ea typeface="BIZ UDPゴシック" panose="020B0400000000000000" pitchFamily="50" charset="-128"/>
                  <a:cs typeface="Meiryo UI" panose="020B0604030504040204" pitchFamily="50" charset="-128"/>
                </a:rPr>
                <a:t>COD</a:t>
              </a:r>
              <a:endParaRPr kumimoji="1" lang="en-US" altLang="ja-JP" sz="1400" b="1" dirty="0">
                <a:latin typeface="BIZ UDPゴシック" panose="020B0400000000000000" pitchFamily="50" charset="-128"/>
                <a:ea typeface="BIZ UDPゴシック" panose="020B0400000000000000" pitchFamily="50" charset="-128"/>
                <a:cs typeface="Meiryo UI" panose="020B0604030504040204" pitchFamily="50" charset="-128"/>
              </a:endParaRPr>
            </a:p>
          </p:txBody>
        </p:sp>
      </p:grpSp>
      <p:sp>
        <p:nvSpPr>
          <p:cNvPr id="8" name="雲形吹き出し 7"/>
          <p:cNvSpPr/>
          <p:nvPr/>
        </p:nvSpPr>
        <p:spPr>
          <a:xfrm>
            <a:off x="1056542" y="3811392"/>
            <a:ext cx="4276101" cy="1753287"/>
          </a:xfrm>
          <a:prstGeom prst="cloudCallout">
            <a:avLst>
              <a:gd name="adj1" fmla="val 33001"/>
              <a:gd name="adj2" fmla="val -75166"/>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1653871" y="4176981"/>
            <a:ext cx="3005593" cy="830997"/>
          </a:xfrm>
          <a:prstGeom prst="rect">
            <a:avLst/>
          </a:prstGeom>
          <a:noFill/>
        </p:spPr>
        <p:txBody>
          <a:bodyPr wrap="square" rtlCol="0">
            <a:spAutoFit/>
          </a:bodyPr>
          <a:lstStyle/>
          <a:p>
            <a:r>
              <a:rPr lang="ja-JP" altLang="en-US" sz="1600" dirty="0">
                <a:latin typeface="BIZ UDPゴシック" panose="020B0400000000000000" pitchFamily="50" charset="-128"/>
                <a:ea typeface="BIZ UDPゴシック" panose="020B0400000000000000" pitchFamily="50" charset="-128"/>
              </a:rPr>
              <a:t>下水道整備等の生活排水対策を進めたにも関わらず</a:t>
            </a:r>
            <a:r>
              <a:rPr lang="en-US" altLang="ja-JP" sz="1600" u="sng" dirty="0">
                <a:latin typeface="BIZ UDPゴシック" panose="020B0400000000000000" pitchFamily="50" charset="-128"/>
                <a:ea typeface="BIZ UDPゴシック" panose="020B0400000000000000" pitchFamily="50" charset="-128"/>
              </a:rPr>
              <a:t>COD</a:t>
            </a:r>
            <a:r>
              <a:rPr lang="ja-JP" altLang="en-US" sz="1600" u="sng" dirty="0">
                <a:latin typeface="BIZ UDPゴシック" panose="020B0400000000000000" pitchFamily="50" charset="-128"/>
                <a:ea typeface="BIZ UDPゴシック" panose="020B0400000000000000" pitchFamily="50" charset="-128"/>
              </a:rPr>
              <a:t>は横ばい</a:t>
            </a:r>
            <a:r>
              <a:rPr lang="ja-JP" altLang="en-US" sz="1600" dirty="0">
                <a:latin typeface="BIZ UDPゴシック" panose="020B0400000000000000" pitchFamily="50" charset="-128"/>
                <a:ea typeface="BIZ UDPゴシック" panose="020B0400000000000000" pitchFamily="50" charset="-128"/>
              </a:rPr>
              <a:t>。</a:t>
            </a:r>
            <a:endParaRPr kumimoji="1" lang="ja-JP" altLang="en-US" sz="1600" dirty="0">
              <a:latin typeface="BIZ UDPゴシック" panose="020B0400000000000000" pitchFamily="50" charset="-128"/>
              <a:ea typeface="BIZ UDPゴシック" panose="020B0400000000000000" pitchFamily="50" charset="-128"/>
            </a:endParaRPr>
          </a:p>
        </p:txBody>
      </p:sp>
      <p:sp>
        <p:nvSpPr>
          <p:cNvPr id="23" name="角丸四角形 22"/>
          <p:cNvSpPr/>
          <p:nvPr/>
        </p:nvSpPr>
        <p:spPr>
          <a:xfrm>
            <a:off x="378945" y="5829085"/>
            <a:ext cx="11096132" cy="913778"/>
          </a:xfrm>
          <a:prstGeom prst="roundRect">
            <a:avLst>
              <a:gd name="adj" fmla="val 22429"/>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solidFill>
                  <a:schemeClr val="tx1"/>
                </a:solidFill>
                <a:latin typeface="BIZ UDPゴシック" panose="020B0400000000000000" pitchFamily="50" charset="-128"/>
                <a:ea typeface="BIZ UDPゴシック" panose="020B0400000000000000" pitchFamily="50" charset="-128"/>
              </a:rPr>
              <a:t>〇 下水道の整備</a:t>
            </a:r>
            <a:r>
              <a:rPr lang="ja-JP" altLang="en-US" sz="1600" dirty="0">
                <a:solidFill>
                  <a:schemeClr val="tx1"/>
                </a:solidFill>
                <a:latin typeface="BIZ UDPゴシック" panose="020B0400000000000000" pitchFamily="50" charset="-128"/>
                <a:ea typeface="BIZ UDPゴシック" panose="020B0400000000000000" pitchFamily="50" charset="-128"/>
              </a:rPr>
              <a:t>等</a:t>
            </a:r>
            <a:r>
              <a:rPr kumimoji="1" lang="ja-JP" altLang="en-US" sz="1600" dirty="0">
                <a:solidFill>
                  <a:schemeClr val="tx1"/>
                </a:solidFill>
                <a:latin typeface="BIZ UDPゴシック" panose="020B0400000000000000" pitchFamily="50" charset="-128"/>
                <a:ea typeface="BIZ UDPゴシック" panose="020B0400000000000000" pitchFamily="50" charset="-128"/>
              </a:rPr>
              <a:t>により、</a:t>
            </a:r>
            <a:r>
              <a:rPr kumimoji="1" lang="en-US" altLang="ja-JP" sz="1600" u="sng" dirty="0">
                <a:solidFill>
                  <a:schemeClr val="tx1"/>
                </a:solidFill>
                <a:latin typeface="BIZ UDPゴシック" panose="020B0400000000000000" pitchFamily="50" charset="-128"/>
                <a:ea typeface="BIZ UDPゴシック" panose="020B0400000000000000" pitchFamily="50" charset="-128"/>
              </a:rPr>
              <a:t>T-N</a:t>
            </a:r>
            <a:r>
              <a:rPr kumimoji="1" lang="ja-JP" altLang="en-US" sz="1600" u="sng" dirty="0" err="1">
                <a:solidFill>
                  <a:schemeClr val="tx1"/>
                </a:solidFill>
                <a:latin typeface="BIZ UDPゴシック" panose="020B0400000000000000" pitchFamily="50" charset="-128"/>
                <a:ea typeface="BIZ UDPゴシック" panose="020B0400000000000000" pitchFamily="50" charset="-128"/>
              </a:rPr>
              <a:t>、</a:t>
            </a:r>
            <a:r>
              <a:rPr kumimoji="1" lang="en-US" altLang="ja-JP" sz="1600" u="sng" dirty="0">
                <a:solidFill>
                  <a:schemeClr val="tx1"/>
                </a:solidFill>
                <a:latin typeface="BIZ UDPゴシック" panose="020B0400000000000000" pitchFamily="50" charset="-128"/>
                <a:ea typeface="BIZ UDPゴシック" panose="020B0400000000000000" pitchFamily="50" charset="-128"/>
              </a:rPr>
              <a:t>T-P</a:t>
            </a:r>
            <a:r>
              <a:rPr kumimoji="1" lang="ja-JP" altLang="en-US" sz="1600" u="sng" dirty="0">
                <a:solidFill>
                  <a:schemeClr val="tx1"/>
                </a:solidFill>
                <a:latin typeface="BIZ UDPゴシック" panose="020B0400000000000000" pitchFamily="50" charset="-128"/>
                <a:ea typeface="BIZ UDPゴシック" panose="020B0400000000000000" pitchFamily="50" charset="-128"/>
              </a:rPr>
              <a:t>は緩やかな減少</a:t>
            </a:r>
            <a:r>
              <a:rPr kumimoji="1" lang="ja-JP" altLang="en-US" sz="1600" dirty="0">
                <a:solidFill>
                  <a:schemeClr val="tx1"/>
                </a:solidFill>
                <a:latin typeface="BIZ UDPゴシック" panose="020B0400000000000000" pitchFamily="50" charset="-128"/>
                <a:ea typeface="BIZ UDPゴシック" panose="020B0400000000000000" pitchFamily="50" charset="-128"/>
              </a:rPr>
              <a:t>傾向。</a:t>
            </a:r>
            <a:endParaRPr kumimoji="1" lang="en-US" altLang="ja-JP" sz="1600" dirty="0">
              <a:solidFill>
                <a:schemeClr val="tx1"/>
              </a:solidFill>
              <a:latin typeface="BIZ UDPゴシック" panose="020B0400000000000000" pitchFamily="50" charset="-128"/>
              <a:ea typeface="BIZ UDPゴシック" panose="020B0400000000000000" pitchFamily="50" charset="-128"/>
            </a:endParaRPr>
          </a:p>
          <a:p>
            <a:r>
              <a:rPr lang="ja-JP" altLang="en-US" sz="1600" dirty="0">
                <a:solidFill>
                  <a:schemeClr val="tx1"/>
                </a:solidFill>
                <a:latin typeface="BIZ UDPゴシック" panose="020B0400000000000000" pitchFamily="50" charset="-128"/>
                <a:ea typeface="BIZ UDPゴシック" panose="020B0400000000000000" pitchFamily="50" charset="-128"/>
              </a:rPr>
              <a:t>○ 一方、</a:t>
            </a:r>
            <a:r>
              <a:rPr lang="ja-JP" altLang="en-US" sz="1600" u="sng" dirty="0">
                <a:solidFill>
                  <a:schemeClr val="tx1"/>
                </a:solidFill>
                <a:latin typeface="BIZ UDPゴシック" panose="020B0400000000000000" pitchFamily="50" charset="-128"/>
                <a:ea typeface="BIZ UDPゴシック" panose="020B0400000000000000" pitchFamily="50" charset="-128"/>
              </a:rPr>
              <a:t>この３０年間で下水道整備が大きく進んだにも関わらず</a:t>
            </a:r>
            <a:r>
              <a:rPr lang="en-US" altLang="ja-JP" sz="1600" u="sng" dirty="0">
                <a:solidFill>
                  <a:schemeClr val="tx1"/>
                </a:solidFill>
                <a:latin typeface="BIZ UDPゴシック" panose="020B0400000000000000" pitchFamily="50" charset="-128"/>
                <a:ea typeface="BIZ UDPゴシック" panose="020B0400000000000000" pitchFamily="50" charset="-128"/>
              </a:rPr>
              <a:t>COD</a:t>
            </a:r>
            <a:r>
              <a:rPr lang="ja-JP" altLang="en-US" sz="1600" u="sng" dirty="0">
                <a:solidFill>
                  <a:schemeClr val="tx1"/>
                </a:solidFill>
                <a:latin typeface="BIZ UDPゴシック" panose="020B0400000000000000" pitchFamily="50" charset="-128"/>
                <a:ea typeface="BIZ UDPゴシック" panose="020B0400000000000000" pitchFamily="50" charset="-128"/>
              </a:rPr>
              <a:t>の改善が確認されていない</a:t>
            </a:r>
            <a:r>
              <a:rPr lang="ja-JP" altLang="en-US" sz="1600" dirty="0">
                <a:solidFill>
                  <a:schemeClr val="tx1"/>
                </a:solidFill>
                <a:latin typeface="BIZ UDPゴシック" panose="020B0400000000000000" pitchFamily="50" charset="-128"/>
                <a:ea typeface="BIZ UDPゴシック" panose="020B0400000000000000" pitchFamily="50" charset="-128"/>
              </a:rPr>
              <a:t>状況。</a:t>
            </a:r>
            <a:endParaRPr lang="en-US" altLang="ja-JP" sz="1600" dirty="0">
              <a:solidFill>
                <a:schemeClr val="tx1"/>
              </a:solidFill>
              <a:latin typeface="BIZ UDPゴシック" panose="020B0400000000000000" pitchFamily="50" charset="-128"/>
              <a:ea typeface="BIZ UDPゴシック" panose="020B0400000000000000" pitchFamily="50" charset="-128"/>
            </a:endParaRPr>
          </a:p>
        </p:txBody>
      </p:sp>
      <p:grpSp>
        <p:nvGrpSpPr>
          <p:cNvPr id="15" name="グループ化 14">
            <a:extLst>
              <a:ext uri="{FF2B5EF4-FFF2-40B4-BE49-F238E27FC236}">
                <a16:creationId xmlns:a16="http://schemas.microsoft.com/office/drawing/2014/main" id="{251CFF10-BAB1-49C7-9BBC-9958B0402DD8}"/>
              </a:ext>
            </a:extLst>
          </p:cNvPr>
          <p:cNvGrpSpPr/>
          <p:nvPr/>
        </p:nvGrpSpPr>
        <p:grpSpPr>
          <a:xfrm>
            <a:off x="6076325" y="898437"/>
            <a:ext cx="6155839" cy="2450783"/>
            <a:chOff x="6076325" y="898437"/>
            <a:chExt cx="6155839" cy="2450783"/>
          </a:xfrm>
        </p:grpSpPr>
        <p:grpSp>
          <p:nvGrpSpPr>
            <p:cNvPr id="3" name="グループ化 2"/>
            <p:cNvGrpSpPr/>
            <p:nvPr/>
          </p:nvGrpSpPr>
          <p:grpSpPr>
            <a:xfrm>
              <a:off x="6076325" y="898437"/>
              <a:ext cx="6155839" cy="2450783"/>
              <a:chOff x="6131270" y="1142426"/>
              <a:chExt cx="6060730" cy="2412918"/>
            </a:xfrm>
          </p:grpSpPr>
          <p:pic>
            <p:nvPicPr>
              <p:cNvPr id="5" name="図 4"/>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131270" y="1142426"/>
                <a:ext cx="6060730" cy="2412918"/>
              </a:xfrm>
              <a:prstGeom prst="rect">
                <a:avLst/>
              </a:prstGeom>
            </p:spPr>
          </p:pic>
          <p:sp>
            <p:nvSpPr>
              <p:cNvPr id="10" name="テキスト ボックス 138"/>
              <p:cNvSpPr txBox="1"/>
              <p:nvPr/>
            </p:nvSpPr>
            <p:spPr>
              <a:xfrm>
                <a:off x="8993938" y="1286131"/>
                <a:ext cx="1069873" cy="365698"/>
              </a:xfrm>
              <a:prstGeom prst="rect">
                <a:avLst/>
              </a:prstGeom>
              <a:solidFill>
                <a:schemeClr val="bg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altLang="ja-JP" sz="1400" b="1" dirty="0">
                    <a:latin typeface="BIZ UDPゴシック" panose="020B0400000000000000" pitchFamily="50" charset="-128"/>
                    <a:ea typeface="BIZ UDPゴシック" panose="020B0400000000000000" pitchFamily="50" charset="-128"/>
                    <a:cs typeface="Meiryo UI" panose="020B0604030504040204" pitchFamily="50" charset="-128"/>
                  </a:rPr>
                  <a:t>T-N</a:t>
                </a:r>
                <a:endParaRPr kumimoji="1" lang="en-US" altLang="ja-JP" sz="1400" b="1" dirty="0">
                  <a:latin typeface="BIZ UDPゴシック" panose="020B0400000000000000" pitchFamily="50" charset="-128"/>
                  <a:ea typeface="BIZ UDPゴシック" panose="020B0400000000000000" pitchFamily="50" charset="-128"/>
                  <a:cs typeface="Meiryo UI" panose="020B0604030504040204" pitchFamily="50" charset="-128"/>
                </a:endParaRPr>
              </a:p>
            </p:txBody>
          </p:sp>
        </p:grpSp>
        <p:sp>
          <p:nvSpPr>
            <p:cNvPr id="17" name="右矢印 17">
              <a:extLst>
                <a:ext uri="{FF2B5EF4-FFF2-40B4-BE49-F238E27FC236}">
                  <a16:creationId xmlns:a16="http://schemas.microsoft.com/office/drawing/2014/main" id="{4C9968D2-A68B-479C-914A-527C0BCB6B8F}"/>
                </a:ext>
              </a:extLst>
            </p:cNvPr>
            <p:cNvSpPr/>
            <p:nvPr/>
          </p:nvSpPr>
          <p:spPr>
            <a:xfrm rot="208251">
              <a:off x="8572726" y="1708989"/>
              <a:ext cx="2524259" cy="618186"/>
            </a:xfrm>
            <a:prstGeom prst="rightArrow">
              <a:avLst/>
            </a:prstGeom>
            <a:solidFill>
              <a:schemeClr val="tx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latin typeface="BIZ UDPゴシック" panose="020B0400000000000000" pitchFamily="50" charset="-128"/>
                  <a:ea typeface="BIZ UDPゴシック" panose="020B0400000000000000" pitchFamily="50" charset="-128"/>
                </a:rPr>
                <a:t>緩やかな減少</a:t>
              </a:r>
            </a:p>
          </p:txBody>
        </p:sp>
      </p:grpSp>
      <p:grpSp>
        <p:nvGrpSpPr>
          <p:cNvPr id="16" name="グループ化 15">
            <a:extLst>
              <a:ext uri="{FF2B5EF4-FFF2-40B4-BE49-F238E27FC236}">
                <a16:creationId xmlns:a16="http://schemas.microsoft.com/office/drawing/2014/main" id="{8761A815-84B5-4068-A608-6487BD8B6B55}"/>
              </a:ext>
            </a:extLst>
          </p:cNvPr>
          <p:cNvGrpSpPr/>
          <p:nvPr/>
        </p:nvGrpSpPr>
        <p:grpSpPr>
          <a:xfrm>
            <a:off x="5971766" y="3279410"/>
            <a:ext cx="6220234" cy="2526448"/>
            <a:chOff x="5971766" y="3279410"/>
            <a:chExt cx="6220234" cy="2526448"/>
          </a:xfrm>
        </p:grpSpPr>
        <p:grpSp>
          <p:nvGrpSpPr>
            <p:cNvPr id="4" name="グループ化 3"/>
            <p:cNvGrpSpPr/>
            <p:nvPr/>
          </p:nvGrpSpPr>
          <p:grpSpPr>
            <a:xfrm>
              <a:off x="5971766" y="3279410"/>
              <a:ext cx="6220234" cy="2526448"/>
              <a:chOff x="5881613" y="3555344"/>
              <a:chExt cx="6087856" cy="2472681"/>
            </a:xfrm>
          </p:grpSpPr>
          <p:pic>
            <p:nvPicPr>
              <p:cNvPr id="7" name="図 6"/>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881613" y="3555344"/>
                <a:ext cx="6087856" cy="2472681"/>
              </a:xfrm>
              <a:prstGeom prst="rect">
                <a:avLst/>
              </a:prstGeom>
            </p:spPr>
          </p:pic>
          <p:sp>
            <p:nvSpPr>
              <p:cNvPr id="11" name="テキスト ボックス 138"/>
              <p:cNvSpPr txBox="1"/>
              <p:nvPr/>
            </p:nvSpPr>
            <p:spPr>
              <a:xfrm>
                <a:off x="8961197" y="3710306"/>
                <a:ext cx="1069873" cy="365698"/>
              </a:xfrm>
              <a:prstGeom prst="rect">
                <a:avLst/>
              </a:prstGeom>
              <a:solidFill>
                <a:schemeClr val="bg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altLang="ja-JP" sz="1400" b="1" dirty="0">
                    <a:latin typeface="BIZ UDPゴシック" panose="020B0400000000000000" pitchFamily="50" charset="-128"/>
                    <a:ea typeface="BIZ UDPゴシック" panose="020B0400000000000000" pitchFamily="50" charset="-128"/>
                    <a:cs typeface="Meiryo UI" panose="020B0604030504040204" pitchFamily="50" charset="-128"/>
                  </a:rPr>
                  <a:t>T-P</a:t>
                </a:r>
                <a:endParaRPr kumimoji="1" lang="en-US" altLang="ja-JP" sz="1400" b="1" dirty="0">
                  <a:latin typeface="BIZ UDPゴシック" panose="020B0400000000000000" pitchFamily="50" charset="-128"/>
                  <a:ea typeface="BIZ UDPゴシック" panose="020B0400000000000000" pitchFamily="50" charset="-128"/>
                  <a:cs typeface="Meiryo UI" panose="020B0604030504040204" pitchFamily="50" charset="-128"/>
                </a:endParaRPr>
              </a:p>
            </p:txBody>
          </p:sp>
        </p:grpSp>
        <p:sp>
          <p:nvSpPr>
            <p:cNvPr id="18" name="右矢印 17">
              <a:extLst>
                <a:ext uri="{FF2B5EF4-FFF2-40B4-BE49-F238E27FC236}">
                  <a16:creationId xmlns:a16="http://schemas.microsoft.com/office/drawing/2014/main" id="{37005AF2-39C8-4F8B-AD93-2FA34C671F18}"/>
                </a:ext>
              </a:extLst>
            </p:cNvPr>
            <p:cNvSpPr/>
            <p:nvPr/>
          </p:nvSpPr>
          <p:spPr>
            <a:xfrm rot="208089">
              <a:off x="8594812" y="3946432"/>
              <a:ext cx="2524259" cy="618186"/>
            </a:xfrm>
            <a:prstGeom prst="rightArrow">
              <a:avLst/>
            </a:prstGeom>
            <a:solidFill>
              <a:schemeClr val="tx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latin typeface="BIZ UDPゴシック" panose="020B0400000000000000" pitchFamily="50" charset="-128"/>
                  <a:ea typeface="BIZ UDPゴシック" panose="020B0400000000000000" pitchFamily="50" charset="-128"/>
                </a:rPr>
                <a:t>緩やかな減少</a:t>
              </a:r>
            </a:p>
          </p:txBody>
        </p:sp>
      </p:grpSp>
      <p:sp>
        <p:nvSpPr>
          <p:cNvPr id="22" name="右矢印 17">
            <a:extLst>
              <a:ext uri="{FF2B5EF4-FFF2-40B4-BE49-F238E27FC236}">
                <a16:creationId xmlns:a16="http://schemas.microsoft.com/office/drawing/2014/main" id="{6EC08887-310B-4E4B-ACC3-B9D0D169A87F}"/>
              </a:ext>
            </a:extLst>
          </p:cNvPr>
          <p:cNvSpPr/>
          <p:nvPr/>
        </p:nvSpPr>
        <p:spPr>
          <a:xfrm>
            <a:off x="2343586" y="1310128"/>
            <a:ext cx="2524259" cy="618186"/>
          </a:xfrm>
          <a:prstGeom prst="rightArrow">
            <a:avLst/>
          </a:prstGeom>
          <a:solidFill>
            <a:schemeClr val="tx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latin typeface="BIZ UDPゴシック" panose="020B0400000000000000" pitchFamily="50" charset="-128"/>
                <a:ea typeface="BIZ UDPゴシック" panose="020B0400000000000000" pitchFamily="50" charset="-128"/>
              </a:rPr>
              <a:t>横ばい</a:t>
            </a:r>
            <a:endParaRPr kumimoji="1" lang="ja-JP" altLang="en-US" b="1" dirty="0">
              <a:latin typeface="BIZ UDPゴシック" panose="020B0400000000000000" pitchFamily="50" charset="-128"/>
              <a:ea typeface="BIZ UDPゴシック" panose="020B0400000000000000" pitchFamily="50" charset="-128"/>
            </a:endParaRPr>
          </a:p>
        </p:txBody>
      </p:sp>
      <p:sp>
        <p:nvSpPr>
          <p:cNvPr id="19" name="スライド番号プレースホルダー 18"/>
          <p:cNvSpPr>
            <a:spLocks noGrp="1"/>
          </p:cNvSpPr>
          <p:nvPr>
            <p:ph type="sldNum" sz="quarter" idx="12"/>
          </p:nvPr>
        </p:nvSpPr>
        <p:spPr>
          <a:xfrm>
            <a:off x="9448800" y="6499686"/>
            <a:ext cx="2743200" cy="365125"/>
          </a:xfrm>
        </p:spPr>
        <p:txBody>
          <a:bodyPr/>
          <a:lstStyle/>
          <a:p>
            <a:fld id="{94089147-A7D9-4D80-A43D-10710C249AE5}" type="slidenum">
              <a:rPr kumimoji="1" lang="ja-JP" altLang="en-US" smtClean="0"/>
              <a:t>5</a:t>
            </a:fld>
            <a:endParaRPr kumimoji="1" lang="ja-JP" altLang="en-US" dirty="0"/>
          </a:p>
        </p:txBody>
      </p:sp>
    </p:spTree>
    <p:extLst>
      <p:ext uri="{BB962C8B-B14F-4D97-AF65-F5344CB8AC3E}">
        <p14:creationId xmlns:p14="http://schemas.microsoft.com/office/powerpoint/2010/main" val="4405277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テキスト ボックス 12"/>
          <p:cNvSpPr txBox="1"/>
          <p:nvPr/>
        </p:nvSpPr>
        <p:spPr>
          <a:xfrm>
            <a:off x="25758" y="32229"/>
            <a:ext cx="7031738" cy="461665"/>
          </a:xfrm>
          <a:prstGeom prst="rect">
            <a:avLst/>
          </a:prstGeom>
          <a:noFill/>
        </p:spPr>
        <p:txBody>
          <a:bodyPr wrap="square" rtlCol="0">
            <a:spAutoFit/>
          </a:bodyPr>
          <a:lstStyle/>
          <a:p>
            <a:r>
              <a:rPr lang="ja-JP" altLang="en-US" sz="2400" b="1" dirty="0">
                <a:latin typeface="BIZ UDPゴシック" panose="020B0400000000000000" pitchFamily="50" charset="-128"/>
                <a:ea typeface="BIZ UDPゴシック" panose="020B0400000000000000" pitchFamily="50" charset="-128"/>
              </a:rPr>
              <a:t>大阪湾における内部生産寄与率の推移</a:t>
            </a:r>
            <a:endParaRPr kumimoji="1" lang="ja-JP" altLang="en-US" sz="2400" b="1" dirty="0">
              <a:latin typeface="BIZ UDPゴシック" panose="020B0400000000000000" pitchFamily="50" charset="-128"/>
              <a:ea typeface="BIZ UDPゴシック" panose="020B0400000000000000" pitchFamily="50" charset="-128"/>
            </a:endParaRPr>
          </a:p>
        </p:txBody>
      </p:sp>
      <p:sp>
        <p:nvSpPr>
          <p:cNvPr id="23" name="角丸四角形 22"/>
          <p:cNvSpPr/>
          <p:nvPr/>
        </p:nvSpPr>
        <p:spPr>
          <a:xfrm>
            <a:off x="378945" y="5686078"/>
            <a:ext cx="11212042" cy="956656"/>
          </a:xfrm>
          <a:prstGeom prst="roundRect">
            <a:avLst>
              <a:gd name="adj" fmla="val 22429"/>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solidFill>
                  <a:schemeClr val="tx1"/>
                </a:solidFill>
                <a:latin typeface="BIZ UDPゴシック" panose="020B0400000000000000" pitchFamily="50" charset="-128"/>
                <a:ea typeface="BIZ UDPゴシック" panose="020B0400000000000000" pitchFamily="50" charset="-128"/>
              </a:rPr>
              <a:t>〇 </a:t>
            </a:r>
            <a:r>
              <a:rPr kumimoji="1" lang="en-US" altLang="ja-JP" sz="1600" dirty="0">
                <a:solidFill>
                  <a:schemeClr val="tx1"/>
                </a:solidFill>
                <a:latin typeface="BIZ UDPゴシック" panose="020B0400000000000000" pitchFamily="50" charset="-128"/>
                <a:ea typeface="BIZ UDPゴシック" panose="020B0400000000000000" pitchFamily="50" charset="-128"/>
              </a:rPr>
              <a:t>C</a:t>
            </a:r>
            <a:r>
              <a:rPr kumimoji="1" lang="ja-JP" altLang="en-US" sz="1600" dirty="0">
                <a:solidFill>
                  <a:schemeClr val="tx1"/>
                </a:solidFill>
                <a:latin typeface="BIZ UDPゴシック" panose="020B0400000000000000" pitchFamily="50" charset="-128"/>
                <a:ea typeface="BIZ UDPゴシック" panose="020B0400000000000000" pitchFamily="50" charset="-128"/>
              </a:rPr>
              <a:t>類型（湾奥部）は横ばい。</a:t>
            </a:r>
            <a:endParaRPr kumimoji="1" lang="en-US" altLang="ja-JP" sz="1600" dirty="0">
              <a:solidFill>
                <a:schemeClr val="tx1"/>
              </a:solidFill>
              <a:latin typeface="BIZ UDPゴシック" panose="020B0400000000000000" pitchFamily="50" charset="-128"/>
              <a:ea typeface="BIZ UDPゴシック" panose="020B0400000000000000" pitchFamily="50" charset="-128"/>
            </a:endParaRPr>
          </a:p>
          <a:p>
            <a:r>
              <a:rPr lang="ja-JP" altLang="en-US" sz="1600" dirty="0">
                <a:solidFill>
                  <a:schemeClr val="tx1"/>
                </a:solidFill>
                <a:latin typeface="BIZ UDPゴシック" panose="020B0400000000000000" pitchFamily="50" charset="-128"/>
                <a:ea typeface="BIZ UDPゴシック" panose="020B0400000000000000" pitchFamily="50" charset="-128"/>
              </a:rPr>
              <a:t>〇 </a:t>
            </a:r>
            <a:r>
              <a:rPr lang="en-US" altLang="ja-JP" sz="1600" dirty="0">
                <a:solidFill>
                  <a:schemeClr val="tx1"/>
                </a:solidFill>
                <a:latin typeface="BIZ UDPゴシック" panose="020B0400000000000000" pitchFamily="50" charset="-128"/>
                <a:ea typeface="BIZ UDPゴシック" panose="020B0400000000000000" pitchFamily="50" charset="-128"/>
              </a:rPr>
              <a:t>A</a:t>
            </a:r>
            <a:r>
              <a:rPr lang="ja-JP" altLang="en-US" sz="1600" dirty="0">
                <a:solidFill>
                  <a:schemeClr val="tx1"/>
                </a:solidFill>
                <a:latin typeface="BIZ UDPゴシック" panose="020B0400000000000000" pitchFamily="50" charset="-128"/>
                <a:ea typeface="BIZ UDPゴシック" panose="020B0400000000000000" pitchFamily="50" charset="-128"/>
              </a:rPr>
              <a:t>類型（湾央部）は減少傾向。</a:t>
            </a:r>
            <a:endParaRPr lang="en-US" altLang="ja-JP" sz="1600" dirty="0">
              <a:solidFill>
                <a:schemeClr val="tx1"/>
              </a:solidFill>
              <a:latin typeface="BIZ UDPゴシック" panose="020B0400000000000000" pitchFamily="50" charset="-128"/>
              <a:ea typeface="BIZ UDPゴシック" panose="020B0400000000000000" pitchFamily="50" charset="-128"/>
            </a:endParaRPr>
          </a:p>
          <a:p>
            <a:r>
              <a:rPr lang="ja-JP" altLang="en-US" sz="1600" dirty="0">
                <a:solidFill>
                  <a:schemeClr val="tx1"/>
                </a:solidFill>
                <a:latin typeface="BIZ UDPゴシック" panose="020B0400000000000000" pitchFamily="50" charset="-128"/>
                <a:ea typeface="BIZ UDPゴシック" panose="020B0400000000000000" pitchFamily="50" charset="-128"/>
              </a:rPr>
              <a:t>　　⇒近年では各指定水域の大部分の面積を占める</a:t>
            </a:r>
            <a:r>
              <a:rPr lang="en-US" altLang="ja-JP" sz="1600" dirty="0">
                <a:solidFill>
                  <a:schemeClr val="tx1"/>
                </a:solidFill>
                <a:latin typeface="BIZ UDPゴシック" panose="020B0400000000000000" pitchFamily="50" charset="-128"/>
                <a:ea typeface="BIZ UDPゴシック" panose="020B0400000000000000" pitchFamily="50" charset="-128"/>
              </a:rPr>
              <a:t>A</a:t>
            </a:r>
            <a:r>
              <a:rPr lang="ja-JP" altLang="en-US" sz="1600" dirty="0">
                <a:solidFill>
                  <a:schemeClr val="tx1"/>
                </a:solidFill>
                <a:latin typeface="BIZ UDPゴシック" panose="020B0400000000000000" pitchFamily="50" charset="-128"/>
                <a:ea typeface="BIZ UDPゴシック" panose="020B0400000000000000" pitchFamily="50" charset="-128"/>
              </a:rPr>
              <a:t>類型については、約</a:t>
            </a:r>
            <a:r>
              <a:rPr lang="en-US" altLang="ja-JP" sz="1600" dirty="0">
                <a:solidFill>
                  <a:schemeClr val="tx1"/>
                </a:solidFill>
                <a:latin typeface="BIZ UDPゴシック" panose="020B0400000000000000" pitchFamily="50" charset="-128"/>
                <a:ea typeface="BIZ UDPゴシック" panose="020B0400000000000000" pitchFamily="50" charset="-128"/>
              </a:rPr>
              <a:t>20%</a:t>
            </a:r>
            <a:r>
              <a:rPr lang="ja-JP" altLang="en-US" sz="1600" dirty="0">
                <a:solidFill>
                  <a:schemeClr val="tx1"/>
                </a:solidFill>
                <a:latin typeface="BIZ UDPゴシック" panose="020B0400000000000000" pitchFamily="50" charset="-128"/>
                <a:ea typeface="BIZ UDPゴシック" panose="020B0400000000000000" pitchFamily="50" charset="-128"/>
              </a:rPr>
              <a:t>程度まで低下している。</a:t>
            </a:r>
            <a:endParaRPr lang="en-US" altLang="ja-JP" sz="1600" dirty="0">
              <a:solidFill>
                <a:schemeClr val="tx1"/>
              </a:solidFill>
              <a:latin typeface="BIZ UDPゴシック" panose="020B0400000000000000" pitchFamily="50" charset="-128"/>
              <a:ea typeface="BIZ UDPゴシック" panose="020B0400000000000000" pitchFamily="50" charset="-128"/>
            </a:endParaRPr>
          </a:p>
        </p:txBody>
      </p:sp>
      <p:sp>
        <p:nvSpPr>
          <p:cNvPr id="2" name="スライド番号プレースホルダー 1"/>
          <p:cNvSpPr>
            <a:spLocks noGrp="1"/>
          </p:cNvSpPr>
          <p:nvPr>
            <p:ph type="sldNum" sz="quarter" idx="12"/>
          </p:nvPr>
        </p:nvSpPr>
        <p:spPr>
          <a:xfrm>
            <a:off x="9306060" y="6364598"/>
            <a:ext cx="2743200" cy="365125"/>
          </a:xfrm>
        </p:spPr>
        <p:txBody>
          <a:bodyPr/>
          <a:lstStyle/>
          <a:p>
            <a:fld id="{94089147-A7D9-4D80-A43D-10710C249AE5}" type="slidenum">
              <a:rPr kumimoji="1" lang="ja-JP" altLang="en-US" smtClean="0"/>
              <a:t>6</a:t>
            </a:fld>
            <a:endParaRPr kumimoji="1" lang="ja-JP" altLang="en-US"/>
          </a:p>
        </p:txBody>
      </p:sp>
      <p:grpSp>
        <p:nvGrpSpPr>
          <p:cNvPr id="8" name="グループ化 7"/>
          <p:cNvGrpSpPr/>
          <p:nvPr/>
        </p:nvGrpSpPr>
        <p:grpSpPr>
          <a:xfrm>
            <a:off x="1585150" y="742593"/>
            <a:ext cx="9062608" cy="4578843"/>
            <a:chOff x="1585150" y="831968"/>
            <a:chExt cx="8658254" cy="4374545"/>
          </a:xfrm>
        </p:grpSpPr>
        <p:pic>
          <p:nvPicPr>
            <p:cNvPr id="4" name="図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810531" y="831968"/>
              <a:ext cx="8432873" cy="4374545"/>
            </a:xfrm>
            <a:prstGeom prst="rect">
              <a:avLst/>
            </a:prstGeom>
          </p:spPr>
        </p:pic>
        <p:sp>
          <p:nvSpPr>
            <p:cNvPr id="7" name="正方形/長方形 6"/>
            <p:cNvSpPr/>
            <p:nvPr/>
          </p:nvSpPr>
          <p:spPr>
            <a:xfrm>
              <a:off x="1585150" y="4639843"/>
              <a:ext cx="450761" cy="5666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2" name="正方形/長方形 11"/>
          <p:cNvSpPr/>
          <p:nvPr/>
        </p:nvSpPr>
        <p:spPr>
          <a:xfrm>
            <a:off x="1821056" y="5139387"/>
            <a:ext cx="4174434" cy="364097"/>
          </a:xfrm>
          <a:prstGeom prst="rect">
            <a:avLst/>
          </a:prstGeom>
          <a:noFill/>
          <a:ln>
            <a:noFill/>
          </a:ln>
        </p:spPr>
        <p:style>
          <a:lnRef idx="2">
            <a:schemeClr val="accent1"/>
          </a:lnRef>
          <a:fillRef idx="1">
            <a:schemeClr val="lt1"/>
          </a:fillRef>
          <a:effectRef idx="0">
            <a:schemeClr val="accent1"/>
          </a:effectRef>
          <a:fontRef idx="minor">
            <a:schemeClr val="dk1"/>
          </a:fontRef>
        </p:style>
        <p:txBody>
          <a:bodyPr lIns="72000" tIns="36000" rIns="72000" bIns="36000" rtlCol="0" anchor="ctr"/>
          <a:lstStyle/>
          <a:p>
            <a:pPr>
              <a:lnSpc>
                <a:spcPct val="150000"/>
              </a:lnSpc>
            </a:pPr>
            <a:r>
              <a:rPr lang="en-US" altLang="ja-JP" sz="1050" dirty="0">
                <a:solidFill>
                  <a:schemeClr val="tx1"/>
                </a:solidFill>
                <a:latin typeface="BIZ UDPゴシック" panose="020B0400000000000000" pitchFamily="50" charset="-128"/>
                <a:ea typeface="BIZ UDPゴシック" panose="020B0400000000000000" pitchFamily="50" charset="-128"/>
              </a:rPr>
              <a:t>※</a:t>
            </a:r>
            <a:r>
              <a:rPr lang="ja-JP" altLang="en-US" sz="1050" dirty="0">
                <a:solidFill>
                  <a:schemeClr val="tx1"/>
                </a:solidFill>
                <a:latin typeface="BIZ UDPゴシック" panose="020B0400000000000000" pitchFamily="50" charset="-128"/>
                <a:ea typeface="BIZ UDPゴシック" panose="020B0400000000000000" pitchFamily="50" charset="-128"/>
              </a:rPr>
              <a:t>グラフは、「第９次水質総量削減の在り方について」より</a:t>
            </a:r>
            <a:endParaRPr lang="en-US" altLang="ja-JP" sz="1050"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7859130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テキスト ボックス 12"/>
          <p:cNvSpPr txBox="1"/>
          <p:nvPr/>
        </p:nvSpPr>
        <p:spPr>
          <a:xfrm>
            <a:off x="25758" y="358"/>
            <a:ext cx="7031738" cy="461665"/>
          </a:xfrm>
          <a:prstGeom prst="rect">
            <a:avLst/>
          </a:prstGeom>
          <a:noFill/>
        </p:spPr>
        <p:txBody>
          <a:bodyPr wrap="square" rtlCol="0">
            <a:spAutoFit/>
          </a:bodyPr>
          <a:lstStyle/>
          <a:p>
            <a:r>
              <a:rPr lang="ja-JP" altLang="en-US" sz="2400" b="1" dirty="0">
                <a:latin typeface="BIZ UDPゴシック" panose="020B0400000000000000" pitchFamily="50" charset="-128"/>
                <a:ea typeface="BIZ UDPゴシック" panose="020B0400000000000000" pitchFamily="50" charset="-128"/>
              </a:rPr>
              <a:t>大阪湾における負荷量の割合</a:t>
            </a:r>
            <a:endParaRPr kumimoji="1" lang="ja-JP" altLang="en-US" sz="2400" b="1" dirty="0">
              <a:latin typeface="BIZ UDPゴシック" panose="020B0400000000000000" pitchFamily="50" charset="-128"/>
              <a:ea typeface="BIZ UDPゴシック" panose="020B0400000000000000" pitchFamily="50" charset="-128"/>
            </a:endParaRPr>
          </a:p>
        </p:txBody>
      </p:sp>
      <p:sp>
        <p:nvSpPr>
          <p:cNvPr id="23" name="角丸四角形 22"/>
          <p:cNvSpPr/>
          <p:nvPr/>
        </p:nvSpPr>
        <p:spPr>
          <a:xfrm>
            <a:off x="378945" y="6014433"/>
            <a:ext cx="11212042" cy="572651"/>
          </a:xfrm>
          <a:prstGeom prst="roundRect">
            <a:avLst>
              <a:gd name="adj" fmla="val 22429"/>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solidFill>
                  <a:schemeClr val="tx1"/>
                </a:solidFill>
                <a:latin typeface="BIZ UDPゴシック" panose="020B0400000000000000" pitchFamily="50" charset="-128"/>
                <a:ea typeface="BIZ UDPゴシック" panose="020B0400000000000000" pitchFamily="50" charset="-128"/>
              </a:rPr>
              <a:t>〇 大阪湾における陸域</a:t>
            </a:r>
            <a:r>
              <a:rPr lang="ja-JP" altLang="en-US" sz="1600" dirty="0">
                <a:solidFill>
                  <a:schemeClr val="tx1"/>
                </a:solidFill>
                <a:latin typeface="BIZ UDPゴシック" panose="020B0400000000000000" pitchFamily="50" charset="-128"/>
                <a:ea typeface="BIZ UDPゴシック" panose="020B0400000000000000" pitchFamily="50" charset="-128"/>
              </a:rPr>
              <a:t>負荷</a:t>
            </a:r>
            <a:r>
              <a:rPr kumimoji="1" lang="ja-JP" altLang="en-US" sz="1600" dirty="0">
                <a:solidFill>
                  <a:schemeClr val="tx1"/>
                </a:solidFill>
                <a:latin typeface="BIZ UDPゴシック" panose="020B0400000000000000" pitchFamily="50" charset="-128"/>
                <a:ea typeface="BIZ UDPゴシック" panose="020B0400000000000000" pitchFamily="50" charset="-128"/>
              </a:rPr>
              <a:t>の割合は減少。</a:t>
            </a:r>
            <a:endParaRPr kumimoji="1" lang="en-US" altLang="ja-JP" sz="1600" dirty="0">
              <a:solidFill>
                <a:schemeClr val="tx1"/>
              </a:solidFill>
              <a:latin typeface="BIZ UDPゴシック" panose="020B0400000000000000" pitchFamily="50" charset="-128"/>
              <a:ea typeface="BIZ UDPゴシック" panose="020B0400000000000000" pitchFamily="50" charset="-128"/>
            </a:endParaRPr>
          </a:p>
          <a:p>
            <a:r>
              <a:rPr lang="ja-JP" altLang="en-US" sz="1600" dirty="0">
                <a:solidFill>
                  <a:schemeClr val="tx1"/>
                </a:solidFill>
                <a:latin typeface="BIZ UDPゴシック" panose="020B0400000000000000" pitchFamily="50" charset="-128"/>
                <a:ea typeface="BIZ UDPゴシック" panose="020B0400000000000000" pitchFamily="50" charset="-128"/>
              </a:rPr>
              <a:t>〇　一方、バックグラウンドの割合が増加している。</a:t>
            </a:r>
            <a:endParaRPr lang="en-US" altLang="ja-JP" sz="1600" dirty="0">
              <a:solidFill>
                <a:schemeClr val="tx1"/>
              </a:solidFill>
              <a:latin typeface="BIZ UDPゴシック" panose="020B0400000000000000" pitchFamily="50" charset="-128"/>
              <a:ea typeface="BIZ UDPゴシック" panose="020B0400000000000000" pitchFamily="50" charset="-128"/>
            </a:endParaRPr>
          </a:p>
        </p:txBody>
      </p:sp>
      <p:pic>
        <p:nvPicPr>
          <p:cNvPr id="6" name="図 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858103" y="1334495"/>
            <a:ext cx="5954952" cy="3542544"/>
          </a:xfrm>
          <a:prstGeom prst="rect">
            <a:avLst/>
          </a:prstGeom>
        </p:spPr>
      </p:pic>
      <p:pic>
        <p:nvPicPr>
          <p:cNvPr id="5" name="図 4"/>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0" y="1334495"/>
            <a:ext cx="5950039" cy="3526750"/>
          </a:xfrm>
          <a:prstGeom prst="rect">
            <a:avLst/>
          </a:prstGeom>
        </p:spPr>
      </p:pic>
      <p:sp>
        <p:nvSpPr>
          <p:cNvPr id="3" name="角丸四角形 2"/>
          <p:cNvSpPr/>
          <p:nvPr/>
        </p:nvSpPr>
        <p:spPr>
          <a:xfrm>
            <a:off x="314550" y="3343598"/>
            <a:ext cx="5661248" cy="618186"/>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257578" y="4973288"/>
            <a:ext cx="9247030" cy="253916"/>
          </a:xfrm>
          <a:prstGeom prst="rect">
            <a:avLst/>
          </a:prstGeom>
          <a:noFill/>
          <a:ln>
            <a:noFill/>
          </a:ln>
        </p:spPr>
        <p:txBody>
          <a:bodyPr wrap="square" rtlCol="0">
            <a:spAutoFit/>
          </a:bodyPr>
          <a:lstStyle/>
          <a:p>
            <a:r>
              <a:rPr lang="en-US" altLang="ja-JP" sz="1050" dirty="0">
                <a:latin typeface="BIZ UDPゴシック" panose="020B0400000000000000" pitchFamily="50" charset="-128"/>
                <a:ea typeface="BIZ UDPゴシック" panose="020B0400000000000000" pitchFamily="50" charset="-128"/>
              </a:rPr>
              <a:t>※H27.11.02</a:t>
            </a:r>
            <a:r>
              <a:rPr lang="ja-JP" altLang="en-US" sz="1050" dirty="0">
                <a:latin typeface="BIZ UDPゴシック" panose="020B0400000000000000" pitchFamily="50" charset="-128"/>
                <a:ea typeface="BIZ UDPゴシック" panose="020B0400000000000000" pitchFamily="50" charset="-128"/>
              </a:rPr>
              <a:t>総量削減専門委員会（第</a:t>
            </a:r>
            <a:r>
              <a:rPr lang="en-US" altLang="ja-JP" sz="1050" dirty="0">
                <a:latin typeface="BIZ UDPゴシック" panose="020B0400000000000000" pitchFamily="50" charset="-128"/>
                <a:ea typeface="BIZ UDPゴシック" panose="020B0400000000000000" pitchFamily="50" charset="-128"/>
              </a:rPr>
              <a:t>9</a:t>
            </a:r>
            <a:r>
              <a:rPr lang="ja-JP" altLang="en-US" sz="1050" dirty="0">
                <a:latin typeface="BIZ UDPゴシック" panose="020B0400000000000000" pitchFamily="50" charset="-128"/>
                <a:ea typeface="BIZ UDPゴシック" panose="020B0400000000000000" pitchFamily="50" charset="-128"/>
              </a:rPr>
              <a:t>回）資料</a:t>
            </a:r>
            <a:r>
              <a:rPr lang="en-US" altLang="ja-JP" sz="1050" dirty="0">
                <a:latin typeface="BIZ UDPゴシック" panose="020B0400000000000000" pitchFamily="50" charset="-128"/>
                <a:ea typeface="BIZ UDPゴシック" panose="020B0400000000000000" pitchFamily="50" charset="-128"/>
              </a:rPr>
              <a:t>3</a:t>
            </a:r>
            <a:r>
              <a:rPr lang="ja-JP" altLang="en-US" sz="1050" dirty="0">
                <a:latin typeface="BIZ UDPゴシック" panose="020B0400000000000000" pitchFamily="50" charset="-128"/>
                <a:ea typeface="BIZ UDPゴシック" panose="020B0400000000000000" pitchFamily="50" charset="-128"/>
              </a:rPr>
              <a:t>　第８次水質総量削減の在り方について</a:t>
            </a:r>
            <a:r>
              <a:rPr lang="zh-TW" altLang="en-US" sz="1050" dirty="0">
                <a:latin typeface="BIZ UDPゴシック" panose="020B0400000000000000" pitchFamily="50" charset="-128"/>
                <a:ea typeface="BIZ UDPゴシック" panose="020B0400000000000000" pitchFamily="50" charset="-128"/>
              </a:rPr>
              <a:t>（総量削減専門委員会報告案）</a:t>
            </a:r>
            <a:r>
              <a:rPr lang="ja-JP" altLang="en-US" sz="1050" dirty="0">
                <a:latin typeface="BIZ UDPゴシック" panose="020B0400000000000000" pitchFamily="50" charset="-128"/>
                <a:ea typeface="BIZ UDPゴシック" panose="020B0400000000000000" pitchFamily="50" charset="-128"/>
              </a:rPr>
              <a:t>より</a:t>
            </a:r>
          </a:p>
        </p:txBody>
      </p:sp>
      <p:sp>
        <p:nvSpPr>
          <p:cNvPr id="2" name="スライド番号プレースホルダー 1"/>
          <p:cNvSpPr>
            <a:spLocks noGrp="1"/>
          </p:cNvSpPr>
          <p:nvPr>
            <p:ph type="sldNum" sz="quarter" idx="12"/>
          </p:nvPr>
        </p:nvSpPr>
        <p:spPr>
          <a:xfrm>
            <a:off x="9306060" y="6364598"/>
            <a:ext cx="2743200" cy="365125"/>
          </a:xfrm>
        </p:spPr>
        <p:txBody>
          <a:bodyPr/>
          <a:lstStyle/>
          <a:p>
            <a:fld id="{94089147-A7D9-4D80-A43D-10710C249AE5}" type="slidenum">
              <a:rPr kumimoji="1" lang="ja-JP" altLang="en-US" smtClean="0"/>
              <a:t>7</a:t>
            </a:fld>
            <a:endParaRPr kumimoji="1" lang="ja-JP" altLang="en-US"/>
          </a:p>
        </p:txBody>
      </p:sp>
      <p:sp>
        <p:nvSpPr>
          <p:cNvPr id="11" name="角丸四角形 10"/>
          <p:cNvSpPr/>
          <p:nvPr/>
        </p:nvSpPr>
        <p:spPr>
          <a:xfrm>
            <a:off x="6159774" y="3343598"/>
            <a:ext cx="5661248" cy="618186"/>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3488125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テキスト ボックス 12"/>
          <p:cNvSpPr txBox="1"/>
          <p:nvPr/>
        </p:nvSpPr>
        <p:spPr>
          <a:xfrm>
            <a:off x="0" y="-25400"/>
            <a:ext cx="2202287" cy="461665"/>
          </a:xfrm>
          <a:prstGeom prst="rect">
            <a:avLst/>
          </a:prstGeom>
          <a:noFill/>
        </p:spPr>
        <p:txBody>
          <a:bodyPr wrap="square" rtlCol="0">
            <a:spAutoFit/>
          </a:bodyPr>
          <a:lstStyle/>
          <a:p>
            <a:r>
              <a:rPr lang="ja-JP" altLang="en-US" sz="2400" b="1" dirty="0">
                <a:latin typeface="BIZ UDPゴシック" panose="020B0400000000000000" pitchFamily="50" charset="-128"/>
                <a:ea typeface="BIZ UDPゴシック" panose="020B0400000000000000" pitchFamily="50" charset="-128"/>
              </a:rPr>
              <a:t>新たな課題</a:t>
            </a:r>
            <a:endParaRPr kumimoji="1" lang="ja-JP" altLang="en-US" sz="2400" b="1" dirty="0">
              <a:latin typeface="BIZ UDPゴシック" panose="020B0400000000000000" pitchFamily="50" charset="-128"/>
              <a:ea typeface="BIZ UDPゴシック" panose="020B0400000000000000" pitchFamily="50" charset="-128"/>
            </a:endParaRPr>
          </a:p>
        </p:txBody>
      </p:sp>
      <p:sp>
        <p:nvSpPr>
          <p:cNvPr id="23" name="角丸四角形 22"/>
          <p:cNvSpPr/>
          <p:nvPr/>
        </p:nvSpPr>
        <p:spPr>
          <a:xfrm>
            <a:off x="381681" y="5630439"/>
            <a:ext cx="11434111" cy="927346"/>
          </a:xfrm>
          <a:prstGeom prst="roundRect">
            <a:avLst>
              <a:gd name="adj" fmla="val 22429"/>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solidFill>
                  <a:schemeClr val="tx1"/>
                </a:solidFill>
                <a:latin typeface="BIZ UDPゴシック" panose="020B0400000000000000" pitchFamily="50" charset="-128"/>
                <a:ea typeface="BIZ UDPゴシック" panose="020B0400000000000000" pitchFamily="50" charset="-128"/>
              </a:rPr>
              <a:t>〇湾奥部（</a:t>
            </a:r>
            <a:r>
              <a:rPr kumimoji="1" lang="en-US" altLang="ja-JP" sz="1600" dirty="0">
                <a:solidFill>
                  <a:schemeClr val="tx1"/>
                </a:solidFill>
                <a:latin typeface="BIZ UDPゴシック" panose="020B0400000000000000" pitchFamily="50" charset="-128"/>
                <a:ea typeface="BIZ UDPゴシック" panose="020B0400000000000000" pitchFamily="50" charset="-128"/>
              </a:rPr>
              <a:t>C</a:t>
            </a:r>
            <a:r>
              <a:rPr kumimoji="1" lang="ja-JP" altLang="en-US" sz="1600" dirty="0">
                <a:solidFill>
                  <a:schemeClr val="tx1"/>
                </a:solidFill>
                <a:latin typeface="BIZ UDPゴシック" panose="020B0400000000000000" pitchFamily="50" charset="-128"/>
                <a:ea typeface="BIZ UDPゴシック" panose="020B0400000000000000" pitchFamily="50" charset="-128"/>
              </a:rPr>
              <a:t>類型）のみ、底層</a:t>
            </a:r>
            <a:r>
              <a:rPr kumimoji="1" lang="en-US" altLang="ja-JP" sz="1600" dirty="0">
                <a:solidFill>
                  <a:schemeClr val="tx1"/>
                </a:solidFill>
                <a:latin typeface="BIZ UDPゴシック" panose="020B0400000000000000" pitchFamily="50" charset="-128"/>
                <a:ea typeface="BIZ UDPゴシック" panose="020B0400000000000000" pitchFamily="50" charset="-128"/>
              </a:rPr>
              <a:t>DO</a:t>
            </a:r>
            <a:r>
              <a:rPr kumimoji="1" lang="ja-JP" altLang="en-US" sz="1600" dirty="0">
                <a:solidFill>
                  <a:schemeClr val="tx1"/>
                </a:solidFill>
                <a:latin typeface="BIZ UDPゴシック" panose="020B0400000000000000" pitchFamily="50" charset="-128"/>
                <a:ea typeface="BIZ UDPゴシック" panose="020B0400000000000000" pitchFamily="50" charset="-128"/>
              </a:rPr>
              <a:t>が</a:t>
            </a:r>
            <a:r>
              <a:rPr kumimoji="1" lang="en-US" altLang="ja-JP" sz="1600" dirty="0">
                <a:solidFill>
                  <a:schemeClr val="tx1"/>
                </a:solidFill>
                <a:latin typeface="BIZ UDPゴシック" panose="020B0400000000000000" pitchFamily="50" charset="-128"/>
                <a:ea typeface="BIZ UDPゴシック" panose="020B0400000000000000" pitchFamily="50" charset="-128"/>
              </a:rPr>
              <a:t>2mg/L</a:t>
            </a:r>
            <a:r>
              <a:rPr kumimoji="1" lang="ja-JP" altLang="en-US" sz="1600" dirty="0">
                <a:solidFill>
                  <a:schemeClr val="tx1"/>
                </a:solidFill>
                <a:latin typeface="BIZ UDPゴシック" panose="020B0400000000000000" pitchFamily="50" charset="-128"/>
                <a:ea typeface="BIZ UDPゴシック" panose="020B0400000000000000" pitchFamily="50" charset="-128"/>
              </a:rPr>
              <a:t>を下回っている。</a:t>
            </a:r>
            <a:endParaRPr kumimoji="1" lang="en-US" altLang="ja-JP" sz="1600" dirty="0">
              <a:solidFill>
                <a:schemeClr val="tx1"/>
              </a:solidFill>
              <a:latin typeface="BIZ UDPゴシック" panose="020B0400000000000000" pitchFamily="50" charset="-128"/>
              <a:ea typeface="BIZ UDPゴシック" panose="020B0400000000000000" pitchFamily="50" charset="-128"/>
            </a:endParaRPr>
          </a:p>
          <a:p>
            <a:r>
              <a:rPr lang="ja-JP" altLang="en-US" sz="1600" dirty="0">
                <a:solidFill>
                  <a:schemeClr val="tx1"/>
                </a:solidFill>
                <a:latin typeface="BIZ UDPゴシック" panose="020B0400000000000000" pitchFamily="50" charset="-128"/>
                <a:ea typeface="BIZ UDPゴシック" panose="020B0400000000000000" pitchFamily="50" charset="-128"/>
              </a:rPr>
              <a:t>〇第</a:t>
            </a:r>
            <a:r>
              <a:rPr lang="en-US" altLang="ja-JP" sz="1600" dirty="0">
                <a:solidFill>
                  <a:schemeClr val="tx1"/>
                </a:solidFill>
                <a:latin typeface="BIZ UDPゴシック" panose="020B0400000000000000" pitchFamily="50" charset="-128"/>
                <a:ea typeface="BIZ UDPゴシック" panose="020B0400000000000000" pitchFamily="50" charset="-128"/>
              </a:rPr>
              <a:t>9</a:t>
            </a:r>
            <a:r>
              <a:rPr lang="ja-JP" altLang="en-US" sz="1600" dirty="0">
                <a:solidFill>
                  <a:schemeClr val="tx1"/>
                </a:solidFill>
                <a:latin typeface="BIZ UDPゴシック" panose="020B0400000000000000" pitchFamily="50" charset="-128"/>
                <a:ea typeface="BIZ UDPゴシック" panose="020B0400000000000000" pitchFamily="50" charset="-128"/>
              </a:rPr>
              <a:t>次水質総量削減の在り方では、</a:t>
            </a:r>
            <a:r>
              <a:rPr lang="ja-JP" altLang="en-US" sz="1600" dirty="0">
                <a:solidFill>
                  <a:srgbClr val="FF0000"/>
                </a:solidFill>
                <a:latin typeface="BIZ UDPゴシック" panose="020B0400000000000000" pitchFamily="50" charset="-128"/>
                <a:ea typeface="BIZ UDPゴシック" panose="020B0400000000000000" pitchFamily="50" charset="-128"/>
              </a:rPr>
              <a:t>「・・・</a:t>
            </a:r>
            <a:r>
              <a:rPr lang="ja-JP" altLang="en-US" sz="1600" u="sng" dirty="0">
                <a:solidFill>
                  <a:srgbClr val="FF0000"/>
                </a:solidFill>
                <a:latin typeface="BIZ UDPゴシック" panose="020B0400000000000000" pitchFamily="50" charset="-128"/>
                <a:ea typeface="BIZ UDPゴシック" panose="020B0400000000000000" pitchFamily="50" charset="-128"/>
              </a:rPr>
              <a:t>貧酸素水塊の発生を抑制するため、湾奥部等における流況改善対策や浚渫や覆砂等の底質改善対策について・・・推進していく必要がある</a:t>
            </a:r>
            <a:r>
              <a:rPr lang="ja-JP" altLang="en-US" sz="1600" dirty="0">
                <a:solidFill>
                  <a:srgbClr val="FF0000"/>
                </a:solidFill>
                <a:latin typeface="BIZ UDPゴシック" panose="020B0400000000000000" pitchFamily="50" charset="-128"/>
                <a:ea typeface="BIZ UDPゴシック" panose="020B0400000000000000" pitchFamily="50" charset="-128"/>
              </a:rPr>
              <a:t>」</a:t>
            </a:r>
            <a:r>
              <a:rPr lang="ja-JP" altLang="en-US" sz="1600" dirty="0">
                <a:solidFill>
                  <a:schemeClr val="tx1"/>
                </a:solidFill>
                <a:latin typeface="BIZ UDPゴシック" panose="020B0400000000000000" pitchFamily="50" charset="-128"/>
                <a:ea typeface="BIZ UDPゴシック" panose="020B0400000000000000" pitchFamily="50" charset="-128"/>
              </a:rPr>
              <a:t>とされている。</a:t>
            </a:r>
            <a:endParaRPr lang="en-US" altLang="ja-JP" sz="1600" dirty="0">
              <a:solidFill>
                <a:schemeClr val="tx1"/>
              </a:solidFill>
              <a:latin typeface="BIZ UDPゴシック" panose="020B0400000000000000" pitchFamily="50" charset="-128"/>
              <a:ea typeface="BIZ UDPゴシック" panose="020B0400000000000000" pitchFamily="50" charset="-128"/>
            </a:endParaRPr>
          </a:p>
        </p:txBody>
      </p:sp>
      <p:pic>
        <p:nvPicPr>
          <p:cNvPr id="2" name="図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517810" y="982740"/>
            <a:ext cx="6153659" cy="4163453"/>
          </a:xfrm>
          <a:prstGeom prst="rect">
            <a:avLst/>
          </a:prstGeom>
        </p:spPr>
      </p:pic>
      <p:sp>
        <p:nvSpPr>
          <p:cNvPr id="6" name="テキスト ボックス 138"/>
          <p:cNvSpPr txBox="1"/>
          <p:nvPr/>
        </p:nvSpPr>
        <p:spPr>
          <a:xfrm>
            <a:off x="261642" y="474959"/>
            <a:ext cx="1451044" cy="365698"/>
          </a:xfrm>
          <a:prstGeom prst="rect">
            <a:avLst/>
          </a:prstGeom>
          <a:solidFill>
            <a:schemeClr val="bg1"/>
          </a:solidFill>
          <a:ln w="9525"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ja-JP" altLang="en-US" sz="2000" b="1" dirty="0">
                <a:latin typeface="BIZ UDPゴシック" panose="020B0400000000000000" pitchFamily="50" charset="-128"/>
                <a:ea typeface="BIZ UDPゴシック" panose="020B0400000000000000" pitchFamily="50" charset="-128"/>
                <a:cs typeface="Meiryo UI" panose="020B0604030504040204" pitchFamily="50" charset="-128"/>
              </a:rPr>
              <a:t>底層</a:t>
            </a:r>
            <a:r>
              <a:rPr lang="en-US" altLang="ja-JP" sz="2000" b="1" dirty="0">
                <a:latin typeface="BIZ UDPゴシック" panose="020B0400000000000000" pitchFamily="50" charset="-128"/>
                <a:ea typeface="BIZ UDPゴシック" panose="020B0400000000000000" pitchFamily="50" charset="-128"/>
                <a:cs typeface="Meiryo UI" panose="020B0604030504040204" pitchFamily="50" charset="-128"/>
              </a:rPr>
              <a:t>DO</a:t>
            </a:r>
            <a:endParaRPr kumimoji="1" lang="en-US" altLang="ja-JP" sz="2000" b="1" dirty="0">
              <a:latin typeface="BIZ UDPゴシック" panose="020B0400000000000000" pitchFamily="50" charset="-128"/>
              <a:ea typeface="BIZ UDPゴシック" panose="020B0400000000000000" pitchFamily="50" charset="-128"/>
              <a:cs typeface="Meiryo UI" panose="020B0604030504040204" pitchFamily="50" charset="-128"/>
            </a:endParaRPr>
          </a:p>
        </p:txBody>
      </p:sp>
      <p:grpSp>
        <p:nvGrpSpPr>
          <p:cNvPr id="12" name="グループ化 11"/>
          <p:cNvGrpSpPr/>
          <p:nvPr/>
        </p:nvGrpSpPr>
        <p:grpSpPr>
          <a:xfrm>
            <a:off x="152400" y="940104"/>
            <a:ext cx="5105400" cy="4478117"/>
            <a:chOff x="6741733" y="983992"/>
            <a:chExt cx="5208967" cy="4568959"/>
          </a:xfrm>
        </p:grpSpPr>
        <p:pic>
          <p:nvPicPr>
            <p:cNvPr id="9" name="図 8"/>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8433"/>
            <a:stretch/>
          </p:blipFill>
          <p:spPr bwMode="auto">
            <a:xfrm>
              <a:off x="6741733" y="983992"/>
              <a:ext cx="5071322" cy="4372382"/>
            </a:xfrm>
            <a:prstGeom prst="rect">
              <a:avLst/>
            </a:prstGeom>
            <a:noFill/>
            <a:extLst>
              <a:ext uri="{909E8E84-426E-40DD-AFC4-6F175D3DCCD1}">
                <a14:hiddenFill xmlns:a14="http://schemas.microsoft.com/office/drawing/2010/main">
                  <a:solidFill>
                    <a:srgbClr val="FFFFFF"/>
                  </a:solidFill>
                </a14:hiddenFill>
              </a:ext>
            </a:extLst>
          </p:spPr>
        </p:pic>
        <p:sp>
          <p:nvSpPr>
            <p:cNvPr id="3" name="フリーフォーム 2"/>
            <p:cNvSpPr/>
            <p:nvPr/>
          </p:nvSpPr>
          <p:spPr>
            <a:xfrm>
              <a:off x="9194800" y="1847850"/>
              <a:ext cx="1473200" cy="1879600"/>
            </a:xfrm>
            <a:custGeom>
              <a:avLst/>
              <a:gdLst>
                <a:gd name="connsiteX0" fmla="*/ 0 w 1473200"/>
                <a:gd name="connsiteY0" fmla="*/ 0 h 1879600"/>
                <a:gd name="connsiteX1" fmla="*/ 0 w 1473200"/>
                <a:gd name="connsiteY1" fmla="*/ 76200 h 1879600"/>
                <a:gd name="connsiteX2" fmla="*/ 895350 w 1473200"/>
                <a:gd name="connsiteY2" fmla="*/ 82550 h 1879600"/>
                <a:gd name="connsiteX3" fmla="*/ 1473200 w 1473200"/>
                <a:gd name="connsiteY3" fmla="*/ 920750 h 1879600"/>
                <a:gd name="connsiteX4" fmla="*/ 1193800 w 1473200"/>
                <a:gd name="connsiteY4" fmla="*/ 1644650 h 1879600"/>
                <a:gd name="connsiteX5" fmla="*/ 1447800 w 1473200"/>
                <a:gd name="connsiteY5" fmla="*/ 1879600 h 187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3200" h="1879600">
                  <a:moveTo>
                    <a:pt x="0" y="0"/>
                  </a:moveTo>
                  <a:lnTo>
                    <a:pt x="0" y="76200"/>
                  </a:lnTo>
                  <a:lnTo>
                    <a:pt x="895350" y="82550"/>
                  </a:lnTo>
                  <a:lnTo>
                    <a:pt x="1473200" y="920750"/>
                  </a:lnTo>
                  <a:lnTo>
                    <a:pt x="1193800" y="1644650"/>
                  </a:lnTo>
                  <a:lnTo>
                    <a:pt x="1447800" y="1879600"/>
                  </a:lnTo>
                </a:path>
              </a:pathLst>
            </a:custGeom>
            <a:noFill/>
            <a:ln w="28575">
              <a:solidFill>
                <a:srgbClr val="2B03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フリーフォーム 3"/>
            <p:cNvSpPr/>
            <p:nvPr/>
          </p:nvSpPr>
          <p:spPr>
            <a:xfrm>
              <a:off x="9550400" y="1625600"/>
              <a:ext cx="1390650" cy="1974850"/>
            </a:xfrm>
            <a:custGeom>
              <a:avLst/>
              <a:gdLst>
                <a:gd name="connsiteX0" fmla="*/ 0 w 1390650"/>
                <a:gd name="connsiteY0" fmla="*/ 177800 h 1974850"/>
                <a:gd name="connsiteX1" fmla="*/ 146050 w 1390650"/>
                <a:gd name="connsiteY1" fmla="*/ 146050 h 1974850"/>
                <a:gd name="connsiteX2" fmla="*/ 177800 w 1390650"/>
                <a:gd name="connsiteY2" fmla="*/ 196850 h 1974850"/>
                <a:gd name="connsiteX3" fmla="*/ 444500 w 1390650"/>
                <a:gd name="connsiteY3" fmla="*/ 177800 h 1974850"/>
                <a:gd name="connsiteX4" fmla="*/ 1212850 w 1390650"/>
                <a:gd name="connsiteY4" fmla="*/ 0 h 1974850"/>
                <a:gd name="connsiteX5" fmla="*/ 1282700 w 1390650"/>
                <a:gd name="connsiteY5" fmla="*/ 127000 h 1974850"/>
                <a:gd name="connsiteX6" fmla="*/ 1390650 w 1390650"/>
                <a:gd name="connsiteY6" fmla="*/ 1098550 h 1974850"/>
                <a:gd name="connsiteX7" fmla="*/ 1079500 w 1390650"/>
                <a:gd name="connsiteY7" fmla="*/ 1809750 h 1974850"/>
                <a:gd name="connsiteX8" fmla="*/ 1104900 w 1390650"/>
                <a:gd name="connsiteY8" fmla="*/ 1898650 h 1974850"/>
                <a:gd name="connsiteX9" fmla="*/ 1162050 w 1390650"/>
                <a:gd name="connsiteY9" fmla="*/ 1962150 h 1974850"/>
                <a:gd name="connsiteX10" fmla="*/ 1155700 w 1390650"/>
                <a:gd name="connsiteY10" fmla="*/ 1974850 h 197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90650" h="1974850">
                  <a:moveTo>
                    <a:pt x="0" y="177800"/>
                  </a:moveTo>
                  <a:lnTo>
                    <a:pt x="146050" y="146050"/>
                  </a:lnTo>
                  <a:lnTo>
                    <a:pt x="177800" y="196850"/>
                  </a:lnTo>
                  <a:lnTo>
                    <a:pt x="444500" y="177800"/>
                  </a:lnTo>
                  <a:lnTo>
                    <a:pt x="1212850" y="0"/>
                  </a:lnTo>
                  <a:lnTo>
                    <a:pt x="1282700" y="127000"/>
                  </a:lnTo>
                  <a:lnTo>
                    <a:pt x="1390650" y="1098550"/>
                  </a:lnTo>
                  <a:lnTo>
                    <a:pt x="1079500" y="1809750"/>
                  </a:lnTo>
                  <a:lnTo>
                    <a:pt x="1104900" y="1898650"/>
                  </a:lnTo>
                  <a:lnTo>
                    <a:pt x="1162050" y="1962150"/>
                  </a:lnTo>
                  <a:lnTo>
                    <a:pt x="1155700" y="1974850"/>
                  </a:lnTo>
                </a:path>
              </a:pathLst>
            </a:custGeom>
            <a:noFill/>
            <a:ln w="28575">
              <a:solidFill>
                <a:srgbClr val="2B03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9464040" y="2656845"/>
              <a:ext cx="589280" cy="230832"/>
            </a:xfrm>
            <a:prstGeom prst="rect">
              <a:avLst/>
            </a:prstGeom>
            <a:solidFill>
              <a:schemeClr val="bg1"/>
            </a:solidFill>
          </p:spPr>
          <p:txBody>
            <a:bodyPr wrap="square" rtlCol="0">
              <a:spAutoFit/>
            </a:bodyPr>
            <a:lstStyle/>
            <a:p>
              <a:pPr algn="ctr"/>
              <a:r>
                <a:rPr kumimoji="1" lang="en-US" altLang="ja-JP" sz="900" dirty="0">
                  <a:solidFill>
                    <a:srgbClr val="2B03BD"/>
                  </a:solidFill>
                  <a:latin typeface="BIZ UDPゴシック" panose="020B0400000000000000" pitchFamily="50" charset="-128"/>
                  <a:ea typeface="BIZ UDPゴシック" panose="020B0400000000000000" pitchFamily="50" charset="-128"/>
                </a:rPr>
                <a:t>A</a:t>
              </a:r>
              <a:r>
                <a:rPr kumimoji="1" lang="ja-JP" altLang="en-US" sz="900" dirty="0">
                  <a:solidFill>
                    <a:srgbClr val="2B03BD"/>
                  </a:solidFill>
                  <a:latin typeface="BIZ UDPゴシック" panose="020B0400000000000000" pitchFamily="50" charset="-128"/>
                  <a:ea typeface="BIZ UDPゴシック" panose="020B0400000000000000" pitchFamily="50" charset="-128"/>
                </a:rPr>
                <a:t>類型</a:t>
              </a:r>
            </a:p>
          </p:txBody>
        </p:sp>
        <p:sp>
          <p:nvSpPr>
            <p:cNvPr id="14" name="テキスト ボックス 13"/>
            <p:cNvSpPr txBox="1"/>
            <p:nvPr/>
          </p:nvSpPr>
          <p:spPr>
            <a:xfrm>
              <a:off x="10261600" y="1963425"/>
              <a:ext cx="589280" cy="230832"/>
            </a:xfrm>
            <a:prstGeom prst="rect">
              <a:avLst/>
            </a:prstGeom>
            <a:solidFill>
              <a:schemeClr val="bg1"/>
            </a:solidFill>
          </p:spPr>
          <p:txBody>
            <a:bodyPr wrap="square" rtlCol="0">
              <a:spAutoFit/>
            </a:bodyPr>
            <a:lstStyle/>
            <a:p>
              <a:pPr algn="ctr"/>
              <a:r>
                <a:rPr lang="en-US" altLang="ja-JP" sz="900" dirty="0">
                  <a:solidFill>
                    <a:srgbClr val="2B03BD"/>
                  </a:solidFill>
                  <a:latin typeface="BIZ UDPゴシック" panose="020B0400000000000000" pitchFamily="50" charset="-128"/>
                  <a:ea typeface="BIZ UDPゴシック" panose="020B0400000000000000" pitchFamily="50" charset="-128"/>
                </a:rPr>
                <a:t>B</a:t>
              </a:r>
              <a:r>
                <a:rPr kumimoji="1" lang="ja-JP" altLang="en-US" sz="900" dirty="0">
                  <a:solidFill>
                    <a:srgbClr val="2B03BD"/>
                  </a:solidFill>
                  <a:latin typeface="BIZ UDPゴシック" panose="020B0400000000000000" pitchFamily="50" charset="-128"/>
                  <a:ea typeface="BIZ UDPゴシック" panose="020B0400000000000000" pitchFamily="50" charset="-128"/>
                </a:rPr>
                <a:t>類型</a:t>
              </a:r>
            </a:p>
          </p:txBody>
        </p:sp>
        <p:sp>
          <p:nvSpPr>
            <p:cNvPr id="15" name="テキスト ボックス 14"/>
            <p:cNvSpPr txBox="1"/>
            <p:nvPr/>
          </p:nvSpPr>
          <p:spPr>
            <a:xfrm>
              <a:off x="10713720" y="1316167"/>
              <a:ext cx="523240" cy="230832"/>
            </a:xfrm>
            <a:prstGeom prst="rect">
              <a:avLst/>
            </a:prstGeom>
            <a:solidFill>
              <a:schemeClr val="bg1"/>
            </a:solidFill>
          </p:spPr>
          <p:txBody>
            <a:bodyPr wrap="square" rtlCol="0">
              <a:spAutoFit/>
            </a:bodyPr>
            <a:lstStyle/>
            <a:p>
              <a:pPr algn="ctr"/>
              <a:r>
                <a:rPr lang="en-US" altLang="ja-JP" sz="900" dirty="0">
                  <a:solidFill>
                    <a:srgbClr val="2B03BD"/>
                  </a:solidFill>
                  <a:latin typeface="BIZ UDPゴシック" panose="020B0400000000000000" pitchFamily="50" charset="-128"/>
                  <a:ea typeface="BIZ UDPゴシック" panose="020B0400000000000000" pitchFamily="50" charset="-128"/>
                </a:rPr>
                <a:t>C</a:t>
              </a:r>
              <a:r>
                <a:rPr kumimoji="1" lang="ja-JP" altLang="en-US" sz="900" dirty="0">
                  <a:solidFill>
                    <a:srgbClr val="2B03BD"/>
                  </a:solidFill>
                  <a:latin typeface="BIZ UDPゴシック" panose="020B0400000000000000" pitchFamily="50" charset="-128"/>
                  <a:ea typeface="BIZ UDPゴシック" panose="020B0400000000000000" pitchFamily="50" charset="-128"/>
                </a:rPr>
                <a:t>類型</a:t>
              </a:r>
            </a:p>
          </p:txBody>
        </p:sp>
        <p:sp>
          <p:nvSpPr>
            <p:cNvPr id="11" name="正方形/長方形 10"/>
            <p:cNvSpPr/>
            <p:nvPr/>
          </p:nvSpPr>
          <p:spPr>
            <a:xfrm>
              <a:off x="10439400" y="4927600"/>
              <a:ext cx="1511300" cy="6253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 name="正方形/長方形 6"/>
          <p:cNvSpPr/>
          <p:nvPr/>
        </p:nvSpPr>
        <p:spPr>
          <a:xfrm>
            <a:off x="5647434" y="5207192"/>
            <a:ext cx="6028827" cy="23746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lIns="72000" tIns="36000" rIns="72000" bIns="36000" rtlCol="0" anchor="ctr"/>
          <a:lstStyle/>
          <a:p>
            <a:pPr>
              <a:lnSpc>
                <a:spcPct val="150000"/>
              </a:lnSpc>
            </a:pPr>
            <a:r>
              <a:rPr lang="en-US" altLang="ja-JP" sz="1050" dirty="0">
                <a:solidFill>
                  <a:schemeClr val="tx1"/>
                </a:solidFill>
                <a:latin typeface="BIZ UDPゴシック" panose="020B0400000000000000" pitchFamily="50" charset="-128"/>
                <a:ea typeface="BIZ UDPゴシック" panose="020B0400000000000000" pitchFamily="50" charset="-128"/>
              </a:rPr>
              <a:t>※</a:t>
            </a:r>
            <a:r>
              <a:rPr lang="ja-JP" altLang="en-US" sz="1050" dirty="0">
                <a:solidFill>
                  <a:schemeClr val="tx1"/>
                </a:solidFill>
                <a:latin typeface="BIZ UDPゴシック" panose="020B0400000000000000" pitchFamily="50" charset="-128"/>
                <a:ea typeface="BIZ UDPゴシック" panose="020B0400000000000000" pitchFamily="50" charset="-128"/>
              </a:rPr>
              <a:t>グラフは、令和</a:t>
            </a:r>
            <a:r>
              <a:rPr lang="en-US" altLang="ja-JP" sz="1050" dirty="0">
                <a:solidFill>
                  <a:schemeClr val="tx1"/>
                </a:solidFill>
                <a:latin typeface="BIZ UDPゴシック" panose="020B0400000000000000" pitchFamily="50" charset="-128"/>
                <a:ea typeface="BIZ UDPゴシック" panose="020B0400000000000000" pitchFamily="50" charset="-128"/>
              </a:rPr>
              <a:t>3</a:t>
            </a:r>
            <a:r>
              <a:rPr lang="ja-JP" altLang="en-US" sz="1050" dirty="0">
                <a:solidFill>
                  <a:schemeClr val="tx1"/>
                </a:solidFill>
                <a:latin typeface="BIZ UDPゴシック" panose="020B0400000000000000" pitchFamily="50" charset="-128"/>
                <a:ea typeface="BIZ UDPゴシック" panose="020B0400000000000000" pitchFamily="50" charset="-128"/>
              </a:rPr>
              <a:t>年</a:t>
            </a:r>
            <a:r>
              <a:rPr lang="en-US" altLang="ja-JP" sz="1050" dirty="0">
                <a:solidFill>
                  <a:schemeClr val="tx1"/>
                </a:solidFill>
                <a:latin typeface="BIZ UDPゴシック" panose="020B0400000000000000" pitchFamily="50" charset="-128"/>
                <a:ea typeface="BIZ UDPゴシック" panose="020B0400000000000000" pitchFamily="50" charset="-128"/>
              </a:rPr>
              <a:t>8</a:t>
            </a:r>
            <a:r>
              <a:rPr lang="ja-JP" altLang="en-US" sz="1050" dirty="0">
                <a:solidFill>
                  <a:schemeClr val="tx1"/>
                </a:solidFill>
                <a:latin typeface="BIZ UDPゴシック" panose="020B0400000000000000" pitchFamily="50" charset="-128"/>
                <a:ea typeface="BIZ UDPゴシック" panose="020B0400000000000000" pitchFamily="50" charset="-128"/>
              </a:rPr>
              <a:t>月</a:t>
            </a:r>
            <a:r>
              <a:rPr lang="en-US" altLang="ja-JP" sz="1050" dirty="0">
                <a:solidFill>
                  <a:schemeClr val="tx1"/>
                </a:solidFill>
                <a:latin typeface="BIZ UDPゴシック" panose="020B0400000000000000" pitchFamily="50" charset="-128"/>
                <a:ea typeface="BIZ UDPゴシック" panose="020B0400000000000000" pitchFamily="50" charset="-128"/>
              </a:rPr>
              <a:t>30</a:t>
            </a:r>
            <a:r>
              <a:rPr lang="ja-JP" altLang="en-US" sz="1050" dirty="0">
                <a:solidFill>
                  <a:schemeClr val="tx1"/>
                </a:solidFill>
                <a:latin typeface="BIZ UDPゴシック" panose="020B0400000000000000" pitchFamily="50" charset="-128"/>
                <a:ea typeface="BIZ UDPゴシック" panose="020B0400000000000000" pitchFamily="50" charset="-128"/>
              </a:rPr>
              <a:t>日「令和</a:t>
            </a:r>
            <a:r>
              <a:rPr lang="en-US" altLang="ja-JP" sz="1050" dirty="0">
                <a:solidFill>
                  <a:schemeClr val="tx1"/>
                </a:solidFill>
                <a:latin typeface="BIZ UDPゴシック" panose="020B0400000000000000" pitchFamily="50" charset="-128"/>
                <a:ea typeface="BIZ UDPゴシック" panose="020B0400000000000000" pitchFamily="50" charset="-128"/>
              </a:rPr>
              <a:t>3</a:t>
            </a:r>
            <a:r>
              <a:rPr lang="ja-JP" altLang="en-US" sz="1050" dirty="0">
                <a:solidFill>
                  <a:schemeClr val="tx1"/>
                </a:solidFill>
                <a:latin typeface="BIZ UDPゴシック" panose="020B0400000000000000" pitchFamily="50" charset="-128"/>
                <a:ea typeface="BIZ UDPゴシック" panose="020B0400000000000000" pitchFamily="50" charset="-128"/>
              </a:rPr>
              <a:t>年度第</a:t>
            </a:r>
            <a:r>
              <a:rPr lang="en-US" altLang="ja-JP" sz="1050" dirty="0">
                <a:solidFill>
                  <a:schemeClr val="tx1"/>
                </a:solidFill>
                <a:latin typeface="BIZ UDPゴシック" panose="020B0400000000000000" pitchFamily="50" charset="-128"/>
                <a:ea typeface="BIZ UDPゴシック" panose="020B0400000000000000" pitchFamily="50" charset="-128"/>
              </a:rPr>
              <a:t>1</a:t>
            </a:r>
            <a:r>
              <a:rPr lang="ja-JP" altLang="en-US" sz="1050" dirty="0">
                <a:solidFill>
                  <a:schemeClr val="tx1"/>
                </a:solidFill>
                <a:latin typeface="BIZ UDPゴシック" panose="020B0400000000000000" pitchFamily="50" charset="-128"/>
                <a:ea typeface="BIZ UDPゴシック" panose="020B0400000000000000" pitchFamily="50" charset="-128"/>
              </a:rPr>
              <a:t>回水質部会」資料</a:t>
            </a:r>
            <a:r>
              <a:rPr lang="en-US" altLang="ja-JP" sz="1050" dirty="0">
                <a:solidFill>
                  <a:schemeClr val="tx1"/>
                </a:solidFill>
                <a:latin typeface="BIZ UDPゴシック" panose="020B0400000000000000" pitchFamily="50" charset="-128"/>
                <a:ea typeface="BIZ UDPゴシック" panose="020B0400000000000000" pitchFamily="50" charset="-128"/>
              </a:rPr>
              <a:t>1-2</a:t>
            </a:r>
            <a:r>
              <a:rPr lang="ja-JP" altLang="en-US" sz="1050" dirty="0">
                <a:solidFill>
                  <a:schemeClr val="tx1"/>
                </a:solidFill>
                <a:latin typeface="BIZ UDPゴシック" panose="020B0400000000000000" pitchFamily="50" charset="-128"/>
                <a:ea typeface="BIZ UDPゴシック" panose="020B0400000000000000" pitchFamily="50" charset="-128"/>
              </a:rPr>
              <a:t>大阪湾の状況についてより</a:t>
            </a:r>
            <a:endParaRPr lang="en-US" altLang="ja-JP" sz="1050" dirty="0">
              <a:solidFill>
                <a:schemeClr val="tx1"/>
              </a:solidFill>
              <a:latin typeface="BIZ UDPゴシック" panose="020B0400000000000000" pitchFamily="50" charset="-128"/>
              <a:ea typeface="BIZ UDPゴシック" panose="020B0400000000000000" pitchFamily="50" charset="-128"/>
            </a:endParaRPr>
          </a:p>
        </p:txBody>
      </p:sp>
      <p:sp>
        <p:nvSpPr>
          <p:cNvPr id="8" name="スライド番号プレースホルダー 7"/>
          <p:cNvSpPr>
            <a:spLocks noGrp="1"/>
          </p:cNvSpPr>
          <p:nvPr>
            <p:ph type="sldNum" sz="quarter" idx="12"/>
          </p:nvPr>
        </p:nvSpPr>
        <p:spPr>
          <a:xfrm>
            <a:off x="9331817" y="6404878"/>
            <a:ext cx="2743200" cy="365125"/>
          </a:xfrm>
        </p:spPr>
        <p:txBody>
          <a:bodyPr/>
          <a:lstStyle/>
          <a:p>
            <a:fld id="{94089147-A7D9-4D80-A43D-10710C249AE5}" type="slidenum">
              <a:rPr kumimoji="1" lang="ja-JP" altLang="en-US" smtClean="0"/>
              <a:t>8</a:t>
            </a:fld>
            <a:endParaRPr kumimoji="1" lang="ja-JP" altLang="en-US" dirty="0"/>
          </a:p>
        </p:txBody>
      </p:sp>
    </p:spTree>
    <p:extLst>
      <p:ext uri="{BB962C8B-B14F-4D97-AF65-F5344CB8AC3E}">
        <p14:creationId xmlns:p14="http://schemas.microsoft.com/office/powerpoint/2010/main" val="13174294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テキスト ボックス 12"/>
          <p:cNvSpPr txBox="1"/>
          <p:nvPr/>
        </p:nvSpPr>
        <p:spPr>
          <a:xfrm>
            <a:off x="0" y="-25400"/>
            <a:ext cx="7031738" cy="461665"/>
          </a:xfrm>
          <a:prstGeom prst="rect">
            <a:avLst/>
          </a:prstGeom>
          <a:noFill/>
        </p:spPr>
        <p:txBody>
          <a:bodyPr wrap="square" rtlCol="0">
            <a:spAutoFit/>
          </a:bodyPr>
          <a:lstStyle/>
          <a:p>
            <a:r>
              <a:rPr lang="ja-JP" altLang="en-US" sz="2400" b="1" dirty="0">
                <a:latin typeface="BIZ UDPゴシック" panose="020B0400000000000000" pitchFamily="50" charset="-128"/>
                <a:ea typeface="BIZ UDPゴシック" panose="020B0400000000000000" pitchFamily="50" charset="-128"/>
              </a:rPr>
              <a:t>第９次水質総量削減の在り方について</a:t>
            </a:r>
            <a:endParaRPr kumimoji="1" lang="ja-JP" altLang="en-US" sz="2400" b="1" dirty="0">
              <a:latin typeface="BIZ UDPゴシック" panose="020B0400000000000000" pitchFamily="50" charset="-128"/>
              <a:ea typeface="BIZ UDPゴシック" panose="020B0400000000000000" pitchFamily="50" charset="-128"/>
            </a:endParaRPr>
          </a:p>
        </p:txBody>
      </p:sp>
      <p:sp>
        <p:nvSpPr>
          <p:cNvPr id="19" name="テキスト ボックス 18"/>
          <p:cNvSpPr txBox="1"/>
          <p:nvPr/>
        </p:nvSpPr>
        <p:spPr>
          <a:xfrm>
            <a:off x="409175" y="909100"/>
            <a:ext cx="11285620" cy="4247317"/>
          </a:xfrm>
          <a:prstGeom prst="rect">
            <a:avLst/>
          </a:prstGeom>
          <a:noFill/>
          <a:ln>
            <a:solidFill>
              <a:schemeClr val="tx1"/>
            </a:solidFill>
          </a:ln>
        </p:spPr>
        <p:txBody>
          <a:bodyPr wrap="square" rtlCol="0">
            <a:spAutoFit/>
          </a:bodyPr>
          <a:lstStyle/>
          <a:p>
            <a:r>
              <a:rPr lang="ja-JP" altLang="en-US" dirty="0">
                <a:latin typeface="BIZ UDPゴシック" panose="020B0400000000000000" pitchFamily="50" charset="-128"/>
                <a:ea typeface="BIZ UDPゴシック" panose="020B0400000000000000" pitchFamily="50" charset="-128"/>
              </a:rPr>
              <a:t>４－１　指定水域における水環境の現状と改善の必要性及び対策の在り方</a:t>
            </a:r>
            <a:endParaRPr lang="en-US" altLang="ja-JP" dirty="0">
              <a:latin typeface="BIZ UDPゴシック" panose="020B0400000000000000" pitchFamily="50" charset="-128"/>
              <a:ea typeface="BIZ UDPゴシック" panose="020B0400000000000000" pitchFamily="50" charset="-128"/>
            </a:endParaRPr>
          </a:p>
          <a:p>
            <a:endParaRPr lang="en-US" altLang="ja-JP" dirty="0">
              <a:latin typeface="BIZ UDPゴシック" panose="020B0400000000000000" pitchFamily="50" charset="-128"/>
              <a:ea typeface="BIZ UDPゴシック" panose="020B0400000000000000" pitchFamily="50" charset="-128"/>
            </a:endParaRPr>
          </a:p>
          <a:p>
            <a:r>
              <a:rPr lang="ja-JP" altLang="en-US" dirty="0">
                <a:latin typeface="BIZ UDPゴシック" panose="020B0400000000000000" pitchFamily="50" charset="-128"/>
                <a:ea typeface="BIZ UDPゴシック" panose="020B0400000000000000" pitchFamily="50" charset="-128"/>
              </a:rPr>
              <a:t>（背景）</a:t>
            </a:r>
            <a:endParaRPr lang="en-US" altLang="ja-JP" dirty="0">
              <a:latin typeface="BIZ UDPゴシック" panose="020B0400000000000000" pitchFamily="50" charset="-128"/>
              <a:ea typeface="BIZ UDPゴシック" panose="020B0400000000000000" pitchFamily="50" charset="-128"/>
            </a:endParaRPr>
          </a:p>
          <a:p>
            <a:r>
              <a:rPr lang="ja-JP" altLang="en-US" dirty="0">
                <a:latin typeface="BIZ UDPゴシック" panose="020B0400000000000000" pitchFamily="50" charset="-128"/>
                <a:ea typeface="BIZ UDPゴシック" panose="020B0400000000000000" pitchFamily="50" charset="-128"/>
              </a:rPr>
              <a:t>〇 窒素、</a:t>
            </a:r>
            <a:r>
              <a:rPr lang="ja-JP" altLang="en-US" dirty="0" err="1">
                <a:latin typeface="BIZ UDPゴシック" panose="020B0400000000000000" pitchFamily="50" charset="-128"/>
                <a:ea typeface="BIZ UDPゴシック" panose="020B0400000000000000" pitchFamily="50" charset="-128"/>
              </a:rPr>
              <a:t>りんの</a:t>
            </a:r>
            <a:r>
              <a:rPr lang="ja-JP" altLang="en-US" dirty="0">
                <a:latin typeface="BIZ UDPゴシック" panose="020B0400000000000000" pitchFamily="50" charset="-128"/>
                <a:ea typeface="BIZ UDPゴシック" panose="020B0400000000000000" pitchFamily="50" charset="-128"/>
              </a:rPr>
              <a:t>環境基準の達成率は全ての指定水域において高い水準。</a:t>
            </a:r>
            <a:endParaRPr lang="en-US" altLang="ja-JP" dirty="0">
              <a:latin typeface="BIZ UDPゴシック" panose="020B0400000000000000" pitchFamily="50" charset="-128"/>
              <a:ea typeface="BIZ UDPゴシック" panose="020B0400000000000000" pitchFamily="50" charset="-128"/>
            </a:endParaRPr>
          </a:p>
          <a:p>
            <a:r>
              <a:rPr lang="ja-JP" altLang="en-US" dirty="0">
                <a:latin typeface="BIZ UDPゴシック" panose="020B0400000000000000" pitchFamily="50" charset="-128"/>
                <a:ea typeface="BIZ UDPゴシック" panose="020B0400000000000000" pitchFamily="50" charset="-128"/>
              </a:rPr>
              <a:t>〇 </a:t>
            </a:r>
            <a:r>
              <a:rPr lang="en-US" altLang="ja-JP" dirty="0">
                <a:latin typeface="BIZ UDPゴシック" panose="020B0400000000000000" pitchFamily="50" charset="-128"/>
                <a:ea typeface="BIZ UDPゴシック" panose="020B0400000000000000" pitchFamily="50" charset="-128"/>
              </a:rPr>
              <a:t>COD</a:t>
            </a:r>
            <a:r>
              <a:rPr lang="ja-JP" altLang="en-US" dirty="0">
                <a:latin typeface="BIZ UDPゴシック" panose="020B0400000000000000" pitchFamily="50" charset="-128"/>
                <a:ea typeface="BIZ UDPゴシック" panose="020B0400000000000000" pitchFamily="50" charset="-128"/>
              </a:rPr>
              <a:t>の環境基準の達成率は規制導入時の期待を下回っている。</a:t>
            </a:r>
            <a:endParaRPr lang="en-US" altLang="ja-JP" dirty="0">
              <a:latin typeface="BIZ UDPゴシック" panose="020B0400000000000000" pitchFamily="50" charset="-128"/>
              <a:ea typeface="BIZ UDPゴシック" panose="020B0400000000000000" pitchFamily="50" charset="-128"/>
            </a:endParaRPr>
          </a:p>
          <a:p>
            <a:r>
              <a:rPr lang="ja-JP" altLang="en-US" dirty="0">
                <a:latin typeface="BIZ UDPゴシック" panose="020B0400000000000000" pitchFamily="50" charset="-128"/>
                <a:ea typeface="BIZ UDPゴシック" panose="020B0400000000000000" pitchFamily="50" charset="-128"/>
              </a:rPr>
              <a:t>〇 栄養塩類濃度が低いことによる生態系の影響の懸念。</a:t>
            </a:r>
            <a:endParaRPr lang="en-US" altLang="ja-JP" dirty="0">
              <a:latin typeface="BIZ UDPゴシック" panose="020B0400000000000000" pitchFamily="50" charset="-128"/>
              <a:ea typeface="BIZ UDPゴシック" panose="020B0400000000000000" pitchFamily="50" charset="-128"/>
            </a:endParaRPr>
          </a:p>
          <a:p>
            <a:r>
              <a:rPr lang="ja-JP" altLang="en-US" dirty="0">
                <a:latin typeface="BIZ UDPゴシック" panose="020B0400000000000000" pitchFamily="50" charset="-128"/>
                <a:ea typeface="BIZ UDPゴシック" panose="020B0400000000000000" pitchFamily="50" charset="-128"/>
              </a:rPr>
              <a:t>〇 </a:t>
            </a:r>
            <a:r>
              <a:rPr lang="en-US" altLang="ja-JP" dirty="0">
                <a:latin typeface="BIZ UDPゴシック" panose="020B0400000000000000" pitchFamily="50" charset="-128"/>
                <a:ea typeface="BIZ UDPゴシック" panose="020B0400000000000000" pitchFamily="50" charset="-128"/>
              </a:rPr>
              <a:t>COD</a:t>
            </a:r>
            <a:r>
              <a:rPr lang="ja-JP" altLang="en-US" dirty="0">
                <a:latin typeface="BIZ UDPゴシック" panose="020B0400000000000000" pitchFamily="50" charset="-128"/>
                <a:ea typeface="BIZ UDPゴシック" panose="020B0400000000000000" pitchFamily="50" charset="-128"/>
              </a:rPr>
              <a:t>濃度における内部生産の寄与率が低くなっている。</a:t>
            </a:r>
            <a:endParaRPr lang="en-US" altLang="ja-JP" dirty="0">
              <a:latin typeface="BIZ UDPゴシック" panose="020B0400000000000000" pitchFamily="50" charset="-128"/>
              <a:ea typeface="BIZ UDPゴシック" panose="020B0400000000000000" pitchFamily="50" charset="-128"/>
            </a:endParaRPr>
          </a:p>
          <a:p>
            <a:endParaRPr lang="en-US" altLang="ja-JP" dirty="0">
              <a:latin typeface="BIZ UDPゴシック" panose="020B0400000000000000" pitchFamily="50" charset="-128"/>
              <a:ea typeface="BIZ UDPゴシック" panose="020B0400000000000000" pitchFamily="50" charset="-128"/>
            </a:endParaRPr>
          </a:p>
          <a:p>
            <a:endParaRPr lang="en-US" altLang="ja-JP" dirty="0">
              <a:latin typeface="BIZ UDPゴシック" panose="020B0400000000000000" pitchFamily="50" charset="-128"/>
              <a:ea typeface="BIZ UDPゴシック" panose="020B0400000000000000" pitchFamily="50" charset="-128"/>
            </a:endParaRPr>
          </a:p>
          <a:p>
            <a:r>
              <a:rPr lang="ja-JP" altLang="en-US" dirty="0">
                <a:latin typeface="BIZ UDPゴシック" panose="020B0400000000000000" pitchFamily="50" charset="-128"/>
                <a:ea typeface="BIZ UDPゴシック" panose="020B0400000000000000" pitchFamily="50" charset="-128"/>
              </a:rPr>
              <a:t>（在り方）</a:t>
            </a:r>
            <a:endParaRPr lang="en-US" altLang="ja-JP" dirty="0">
              <a:latin typeface="BIZ UDPゴシック" panose="020B0400000000000000" pitchFamily="50" charset="-128"/>
              <a:ea typeface="BIZ UDPゴシック" panose="020B0400000000000000" pitchFamily="50" charset="-128"/>
            </a:endParaRPr>
          </a:p>
          <a:p>
            <a:r>
              <a:rPr lang="ja-JP" altLang="en-US" dirty="0">
                <a:latin typeface="BIZ UDPゴシック" panose="020B0400000000000000" pitchFamily="50" charset="-128"/>
                <a:ea typeface="BIZ UDPゴシック" panose="020B0400000000000000" pitchFamily="50" charset="-128"/>
              </a:rPr>
              <a:t>〇 </a:t>
            </a:r>
            <a:r>
              <a:rPr lang="ja-JP" altLang="en-US" dirty="0">
                <a:solidFill>
                  <a:srgbClr val="FF0000"/>
                </a:solidFill>
                <a:latin typeface="BIZ UDPゴシック" panose="020B0400000000000000" pitchFamily="50" charset="-128"/>
                <a:ea typeface="BIZ UDPゴシック" panose="020B0400000000000000" pitchFamily="50" charset="-128"/>
              </a:rPr>
              <a:t>陸域からの汚濁負荷量の更なる削減は最小限に止める</a:t>
            </a:r>
            <a:r>
              <a:rPr lang="ja-JP" altLang="en-US" dirty="0">
                <a:latin typeface="BIZ UDPゴシック" panose="020B0400000000000000" pitchFamily="50" charset="-128"/>
                <a:ea typeface="BIZ UDPゴシック" panose="020B0400000000000000" pitchFamily="50" charset="-128"/>
              </a:rPr>
              <a:t>ことが適切である。</a:t>
            </a:r>
            <a:endParaRPr lang="en-US" altLang="ja-JP" dirty="0">
              <a:latin typeface="BIZ UDPゴシック" panose="020B0400000000000000" pitchFamily="50" charset="-128"/>
              <a:ea typeface="BIZ UDPゴシック" panose="020B0400000000000000" pitchFamily="50" charset="-128"/>
            </a:endParaRPr>
          </a:p>
          <a:p>
            <a:r>
              <a:rPr lang="ja-JP" altLang="en-US" dirty="0">
                <a:latin typeface="BIZ UDPゴシック" panose="020B0400000000000000" pitchFamily="50" charset="-128"/>
                <a:ea typeface="BIZ UDPゴシック" panose="020B0400000000000000" pitchFamily="50" charset="-128"/>
              </a:rPr>
              <a:t>〇 水質の季節変動や</a:t>
            </a:r>
            <a:r>
              <a:rPr lang="ja-JP" altLang="en-US" dirty="0">
                <a:solidFill>
                  <a:srgbClr val="FF0000"/>
                </a:solidFill>
                <a:latin typeface="BIZ UDPゴシック" panose="020B0400000000000000" pitchFamily="50" charset="-128"/>
                <a:ea typeface="BIZ UDPゴシック" panose="020B0400000000000000" pitchFamily="50" charset="-128"/>
              </a:rPr>
              <a:t>湾奥部における</a:t>
            </a:r>
            <a:r>
              <a:rPr lang="ja-JP" altLang="en-US" dirty="0">
                <a:latin typeface="BIZ UDPゴシック" panose="020B0400000000000000" pitchFamily="50" charset="-128"/>
                <a:ea typeface="BIZ UDPゴシック" panose="020B0400000000000000" pitchFamily="50" charset="-128"/>
              </a:rPr>
              <a:t>栄養塩類の偏在等海域の状況に留意しつつ、</a:t>
            </a:r>
            <a:r>
              <a:rPr lang="ja-JP" altLang="en-US" dirty="0">
                <a:solidFill>
                  <a:srgbClr val="FF0000"/>
                </a:solidFill>
                <a:latin typeface="BIZ UDPゴシック" panose="020B0400000000000000" pitchFamily="50" charset="-128"/>
                <a:ea typeface="BIZ UDPゴシック" panose="020B0400000000000000" pitchFamily="50" charset="-128"/>
              </a:rPr>
              <a:t>現状の対策を継続する</a:t>
            </a:r>
            <a:r>
              <a:rPr lang="ja-JP" altLang="en-US" dirty="0">
                <a:latin typeface="BIZ UDPゴシック" panose="020B0400000000000000" pitchFamily="50" charset="-128"/>
                <a:ea typeface="BIZ UDPゴシック" panose="020B0400000000000000" pitchFamily="50" charset="-128"/>
              </a:rPr>
              <a:t>ことが重要と考えられる。</a:t>
            </a:r>
            <a:endParaRPr lang="en-US" altLang="ja-JP" dirty="0">
              <a:latin typeface="BIZ UDPゴシック" panose="020B0400000000000000" pitchFamily="50" charset="-128"/>
              <a:ea typeface="BIZ UDPゴシック" panose="020B0400000000000000" pitchFamily="50" charset="-128"/>
            </a:endParaRPr>
          </a:p>
          <a:p>
            <a:endParaRPr lang="en-US" altLang="ja-JP" dirty="0">
              <a:latin typeface="BIZ UDPゴシック" panose="020B0400000000000000" pitchFamily="50" charset="-128"/>
              <a:ea typeface="BIZ UDPゴシック" panose="020B0400000000000000" pitchFamily="50" charset="-128"/>
            </a:endParaRPr>
          </a:p>
          <a:p>
            <a:pPr algn="r"/>
            <a:r>
              <a:rPr lang="en-US" altLang="ja-JP" dirty="0">
                <a:latin typeface="BIZ UDPゴシック" panose="020B0400000000000000" pitchFamily="50" charset="-128"/>
                <a:ea typeface="BIZ UDPゴシック" panose="020B0400000000000000" pitchFamily="50" charset="-128"/>
              </a:rPr>
              <a:t>※</a:t>
            </a:r>
            <a:r>
              <a:rPr lang="ja-JP" altLang="en-US" dirty="0">
                <a:latin typeface="BIZ UDPゴシック" panose="020B0400000000000000" pitchFamily="50" charset="-128"/>
                <a:ea typeface="BIZ UDPゴシック" panose="020B0400000000000000" pitchFamily="50" charset="-128"/>
              </a:rPr>
              <a:t>大阪湾の湾奥部のＣＯＤは環境基準を達成</a:t>
            </a:r>
            <a:endParaRPr lang="en-US" altLang="ja-JP" dirty="0">
              <a:latin typeface="BIZ UDPゴシック" panose="020B0400000000000000" pitchFamily="50" charset="-128"/>
              <a:ea typeface="BIZ UDPゴシック" panose="020B0400000000000000" pitchFamily="50" charset="-128"/>
            </a:endParaRPr>
          </a:p>
        </p:txBody>
      </p:sp>
      <p:sp>
        <p:nvSpPr>
          <p:cNvPr id="2" name="スライド番号プレースホルダー 1"/>
          <p:cNvSpPr>
            <a:spLocks noGrp="1"/>
          </p:cNvSpPr>
          <p:nvPr>
            <p:ph type="sldNum" sz="quarter" idx="12"/>
          </p:nvPr>
        </p:nvSpPr>
        <p:spPr>
          <a:xfrm>
            <a:off x="9241665" y="6356350"/>
            <a:ext cx="2743200" cy="365125"/>
          </a:xfrm>
        </p:spPr>
        <p:txBody>
          <a:bodyPr/>
          <a:lstStyle/>
          <a:p>
            <a:fld id="{94089147-A7D9-4D80-A43D-10710C249AE5}" type="slidenum">
              <a:rPr kumimoji="1" lang="ja-JP" altLang="en-US" smtClean="0"/>
              <a:t>9</a:t>
            </a:fld>
            <a:endParaRPr kumimoji="1" lang="ja-JP" altLang="en-US"/>
          </a:p>
        </p:txBody>
      </p:sp>
    </p:spTree>
    <p:extLst>
      <p:ext uri="{BB962C8B-B14F-4D97-AF65-F5344CB8AC3E}">
        <p14:creationId xmlns:p14="http://schemas.microsoft.com/office/powerpoint/2010/main" val="2125787114"/>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2396</Words>
  <Application>Microsoft Office PowerPoint</Application>
  <PresentationFormat>ワイド画面</PresentationFormat>
  <Paragraphs>373</Paragraphs>
  <Slides>18</Slides>
  <Notes>18</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18</vt:i4>
      </vt:variant>
    </vt:vector>
  </HeadingPairs>
  <TitlesOfParts>
    <vt:vector size="24" baseType="lpstr">
      <vt:lpstr>BIZ UDPゴシック</vt:lpstr>
      <vt:lpstr>Meiryo UI</vt:lpstr>
      <vt:lpstr>游ゴシック</vt:lpstr>
      <vt:lpstr>游ゴシック Light</vt:lpstr>
      <vt:lpstr>Arial</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ご清聴ありがとうございました</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2022-03-18T12:07:08Z</dcterms:created>
  <dcterms:modified xsi:type="dcterms:W3CDTF">2022-03-18T12:13:27Z</dcterms:modified>
</cp:coreProperties>
</file>