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4"/>
  </p:notesMasterIdLst>
  <p:handoutMasterIdLst>
    <p:handoutMasterId r:id="rId5"/>
  </p:handoutMasterIdLst>
  <p:sldIdLst>
    <p:sldId id="256" r:id="rId2"/>
    <p:sldId id="272"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109" d="100"/>
          <a:sy n="109" d="100"/>
        </p:scale>
        <p:origin x="1080"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825D92D-E3EB-4DAF-B2CC-B103E9FB1DD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A028BE3-04C2-45BA-8EDA-84BD06DC20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A4F69D-3C23-401D-B75B-F1F4D24A3037}" type="datetimeFigureOut">
              <a:rPr kumimoji="1" lang="ja-JP" altLang="en-US" smtClean="0"/>
              <a:t>2025/7/9</a:t>
            </a:fld>
            <a:endParaRPr kumimoji="1" lang="ja-JP" altLang="en-US"/>
          </a:p>
        </p:txBody>
      </p:sp>
      <p:sp>
        <p:nvSpPr>
          <p:cNvPr id="4" name="フッター プレースホルダー 3">
            <a:extLst>
              <a:ext uri="{FF2B5EF4-FFF2-40B4-BE49-F238E27FC236}">
                <a16:creationId xmlns:a16="http://schemas.microsoft.com/office/drawing/2014/main" id="{714B8D38-1BF2-41F5-B6EB-7ED4AF45924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CE929F0-A84D-47A9-85F0-9372323954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C04C69-7A82-4EC1-A5E9-B3B35CD14843}" type="slidenum">
              <a:rPr kumimoji="1" lang="ja-JP" altLang="en-US" smtClean="0"/>
              <a:t>‹#›</a:t>
            </a:fld>
            <a:endParaRPr kumimoji="1" lang="ja-JP" altLang="en-US"/>
          </a:p>
        </p:txBody>
      </p:sp>
    </p:spTree>
    <p:extLst>
      <p:ext uri="{BB962C8B-B14F-4D97-AF65-F5344CB8AC3E}">
        <p14:creationId xmlns:p14="http://schemas.microsoft.com/office/powerpoint/2010/main" val="30865730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FC61CE-D396-40BD-AE87-32AA533ECE4A}" type="datetimeFigureOut">
              <a:rPr kumimoji="1" lang="ja-JP" altLang="en-US" smtClean="0"/>
              <a:t>2025/7/9</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98E32D-11E5-4D21-92F2-818FDC845B6A}" type="slidenum">
              <a:rPr kumimoji="1" lang="ja-JP" altLang="en-US" smtClean="0"/>
              <a:t>‹#›</a:t>
            </a:fld>
            <a:endParaRPr kumimoji="1" lang="ja-JP" altLang="en-US"/>
          </a:p>
        </p:txBody>
      </p:sp>
    </p:spTree>
    <p:extLst>
      <p:ext uri="{BB962C8B-B14F-4D97-AF65-F5344CB8AC3E}">
        <p14:creationId xmlns:p14="http://schemas.microsoft.com/office/powerpoint/2010/main" val="273641413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044C35-8534-46D7-94DA-7EF3596B0E99}"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1581856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FE1254-6CBA-4E3E-8CDC-A0055D4A446B}"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33943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D0FF8F-88A6-48B9-B07F-8B7AC388107A}"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158330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BB73F8-6A28-4360-BABC-D19538F17853}"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4127483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4133CE-F4D0-4913-A28D-6C7C1663EB70}" type="datetime1">
              <a:rPr kumimoji="1" lang="ja-JP" altLang="en-US" smtClean="0"/>
              <a:t>2025/7/9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2925263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361169-B072-410E-92AB-CC79F2859F45}" type="datetime1">
              <a:rPr kumimoji="1" lang="ja-JP" altLang="en-US" smtClean="0"/>
              <a:t>2025/7/9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55014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FF337CF-9E9A-4A6E-B090-3F867663A762}" type="datetime1">
              <a:rPr kumimoji="1" lang="ja-JP" altLang="en-US" smtClean="0"/>
              <a:t>2025/7/9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86003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B18A161-3A92-445A-A876-14878FADDBB8}" type="datetime1">
              <a:rPr kumimoji="1" lang="ja-JP" altLang="en-US" smtClean="0"/>
              <a:t>2025/7/9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508491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C5458-9B87-4CDE-A908-8A0A19A7A629}" type="datetime1">
              <a:rPr kumimoji="1" lang="ja-JP" altLang="en-US" smtClean="0"/>
              <a:t>2025/7/9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3038549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3416C62-C6C3-4D56-B577-9ABF84957077}" type="datetime1">
              <a:rPr kumimoji="1" lang="ja-JP" altLang="en-US" smtClean="0"/>
              <a:t>2025/7/9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2950060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871E0D-E226-4720-9A9F-18F9EC55AF8B}" type="datetime1">
              <a:rPr kumimoji="1" lang="ja-JP" altLang="en-US" smtClean="0"/>
              <a:t>2025/7/9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50993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D390D-155B-4702-892B-D2C338559250}" type="datetime1">
              <a:rPr kumimoji="1" lang="ja-JP" altLang="en-US" smtClean="0"/>
              <a:t>2025/7/9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8DDEB-2CD9-4328-94C8-D7B2BE7100BF}" type="slidenum">
              <a:rPr kumimoji="1" lang="ja-JP" altLang="en-US" smtClean="0"/>
              <a:t>‹#›</a:t>
            </a:fld>
            <a:endParaRPr kumimoji="1" lang="ja-JP" altLang="en-US"/>
          </a:p>
        </p:txBody>
      </p:sp>
    </p:spTree>
    <p:extLst>
      <p:ext uri="{BB962C8B-B14F-4D97-AF65-F5344CB8AC3E}">
        <p14:creationId xmlns:p14="http://schemas.microsoft.com/office/powerpoint/2010/main" val="1212788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07B6C2-19A8-4191-BC30-14410CD92221}"/>
              </a:ext>
            </a:extLst>
          </p:cNvPr>
          <p:cNvSpPr>
            <a:spLocks noGrp="1"/>
          </p:cNvSpPr>
          <p:nvPr>
            <p:ph type="ctrTitle"/>
          </p:nvPr>
        </p:nvSpPr>
        <p:spPr>
          <a:xfrm>
            <a:off x="633000" y="2890391"/>
            <a:ext cx="8640000" cy="1077218"/>
          </a:xfrm>
        </p:spPr>
        <p:txBody>
          <a:bodyPr anchor="ctr">
            <a:spAutoFit/>
          </a:bodyPr>
          <a:lstStyle/>
          <a:p>
            <a:pPr>
              <a:lnSpc>
                <a:spcPct val="100000"/>
              </a:lnSpc>
            </a:pPr>
            <a:r>
              <a:rPr kumimoji="1" lang="ja-JP" altLang="en-US" sz="3200" b="1" dirty="0">
                <a:latin typeface="BIZ UDPゴシック" panose="020B0400000000000000" pitchFamily="50" charset="-128"/>
                <a:ea typeface="BIZ UDPゴシック" panose="020B0400000000000000" pitchFamily="50" charset="-128"/>
              </a:rPr>
              <a:t>特にご審議いただきたい主なポイント</a:t>
            </a:r>
            <a:br>
              <a:rPr kumimoji="1" lang="en-US" altLang="ja-JP" sz="3200" b="1" dirty="0">
                <a:latin typeface="BIZ UDPゴシック" panose="020B0400000000000000" pitchFamily="50" charset="-128"/>
                <a:ea typeface="BIZ UDPゴシック" panose="020B0400000000000000" pitchFamily="50" charset="-128"/>
              </a:rPr>
            </a:br>
            <a:endParaRPr kumimoji="1" lang="ja-JP" altLang="en-US" sz="3200" b="1" dirty="0">
              <a:latin typeface="BIZ UDPゴシック" panose="020B0400000000000000" pitchFamily="50" charset="-128"/>
              <a:ea typeface="BIZ UDPゴシック" panose="020B0400000000000000" pitchFamily="50" charset="-128"/>
            </a:endParaRPr>
          </a:p>
        </p:txBody>
      </p:sp>
      <p:sp>
        <p:nvSpPr>
          <p:cNvPr id="5" name="サブタイトル 2">
            <a:extLst>
              <a:ext uri="{FF2B5EF4-FFF2-40B4-BE49-F238E27FC236}">
                <a16:creationId xmlns:a16="http://schemas.microsoft.com/office/drawing/2014/main" id="{D46CBC88-6D55-418A-8C29-D74384CF6501}"/>
              </a:ext>
            </a:extLst>
          </p:cNvPr>
          <p:cNvSpPr txBox="1">
            <a:spLocks/>
          </p:cNvSpPr>
          <p:nvPr/>
        </p:nvSpPr>
        <p:spPr bwMode="auto">
          <a:xfrm>
            <a:off x="7884000" y="177945"/>
            <a:ext cx="1872000"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b="1" kern="0" dirty="0">
                <a:latin typeface="BIZ UDPゴシック" panose="020B0400000000000000" pitchFamily="50" charset="-128"/>
                <a:ea typeface="BIZ UDPゴシック" panose="020B0400000000000000" pitchFamily="50" charset="-128"/>
              </a:rPr>
              <a:t>資料１－４</a:t>
            </a:r>
            <a:endParaRPr kumimoji="1" lang="ja-JP" altLang="en-US" sz="20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22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F1A0691C-7669-4A81-984F-9083F5F413B3}"/>
              </a:ext>
            </a:extLst>
          </p:cNvPr>
          <p:cNvSpPr txBox="1">
            <a:spLocks noChangeArrowheads="1"/>
          </p:cNvSpPr>
          <p:nvPr/>
        </p:nvSpPr>
        <p:spPr bwMode="auto">
          <a:xfrm>
            <a:off x="0" y="-1"/>
            <a:ext cx="9902825" cy="576000"/>
          </a:xfrm>
          <a:prstGeom prst="rect">
            <a:avLst/>
          </a:prstGeom>
          <a:solidFill>
            <a:schemeClr val="accent1"/>
          </a:solidFill>
          <a:ln>
            <a:solidFill>
              <a:schemeClr val="accent1"/>
            </a:solidFill>
          </a:ln>
        </p:spPr>
        <p:txBody>
          <a:bodyPr wrap="square" lIns="74295" tIns="8890" rIns="74295" bIns="8890" anchor="ctr">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65113" algn="just" eaLnBrk="1" hangingPunct="1">
              <a:spcBef>
                <a:spcPct val="0"/>
              </a:spcBef>
              <a:buFontTx/>
              <a:buNone/>
            </a:pPr>
            <a:r>
              <a:rPr lang="ja-JP" altLang="en-US"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rPr>
              <a:t>特にご審議いただきたい主なポイント</a:t>
            </a:r>
            <a:endParaRPr lang="ja-JP" altLang="ja-JP" sz="2400" b="1" dirty="0">
              <a:solidFill>
                <a:schemeClr val="bg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7" name="円/楕円 30">
            <a:extLst>
              <a:ext uri="{FF2B5EF4-FFF2-40B4-BE49-F238E27FC236}">
                <a16:creationId xmlns:a16="http://schemas.microsoft.com/office/drawing/2014/main" id="{DDCF41CB-A5C4-4019-8F3B-F9750F409C6A}"/>
              </a:ext>
            </a:extLst>
          </p:cNvPr>
          <p:cNvSpPr/>
          <p:nvPr/>
        </p:nvSpPr>
        <p:spPr>
          <a:xfrm>
            <a:off x="9348017" y="45792"/>
            <a:ext cx="485799" cy="484413"/>
          </a:xfrm>
          <a:prstGeom prst="ellipse">
            <a:avLst/>
          </a:prstGeom>
          <a:solidFill>
            <a:schemeClr val="accent1">
              <a:lumMod val="40000"/>
              <a:lumOff val="60000"/>
            </a:schemeClr>
          </a:solidFill>
          <a:ln w="19050">
            <a:solidFill>
              <a:schemeClr val="bg1"/>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3C58204E-6C2D-44F4-8690-47DA0312A894}" type="slidenum">
              <a:rPr lang="ja-JP" altLang="en-US" sz="1600" b="1" smtClean="0">
                <a:solidFill>
                  <a:schemeClr val="accent1">
                    <a:lumMod val="75000"/>
                  </a:schemeClr>
                </a:solidFill>
                <a:latin typeface="BIZ UDPゴシック" panose="020B0400000000000000" pitchFamily="50" charset="-128"/>
                <a:ea typeface="BIZ UDPゴシック" panose="020B0400000000000000" pitchFamily="50" charset="-128"/>
              </a:rPr>
              <a:t>1</a:t>
            </a:fld>
            <a:endParaRPr lang="en-US" altLang="ja-JP" sz="1600" b="1" dirty="0">
              <a:solidFill>
                <a:schemeClr val="accent1">
                  <a:lumMod val="75000"/>
                </a:schemeClr>
              </a:solidFill>
              <a:latin typeface="BIZ UDPゴシック" panose="020B0400000000000000" pitchFamily="50" charset="-128"/>
              <a:ea typeface="BIZ UDPゴシック" panose="020B0400000000000000" pitchFamily="50" charset="-128"/>
            </a:endParaRPr>
          </a:p>
        </p:txBody>
      </p:sp>
      <p:sp>
        <p:nvSpPr>
          <p:cNvPr id="8" name="角丸四角形 5">
            <a:extLst>
              <a:ext uri="{FF2B5EF4-FFF2-40B4-BE49-F238E27FC236}">
                <a16:creationId xmlns:a16="http://schemas.microsoft.com/office/drawing/2014/main" id="{1CA37C5C-E643-49EB-867C-0DC884770CCB}"/>
              </a:ext>
            </a:extLst>
          </p:cNvPr>
          <p:cNvSpPr/>
          <p:nvPr/>
        </p:nvSpPr>
        <p:spPr>
          <a:xfrm>
            <a:off x="129968" y="725101"/>
            <a:ext cx="9642888" cy="586957"/>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342900" lvl="0" indent="-342900" algn="just">
              <a:spcAft>
                <a:spcPts val="600"/>
              </a:spcAft>
              <a:buClr>
                <a:schemeClr val="accent1"/>
              </a:buClr>
              <a:buFont typeface="Wingdings" panose="05000000000000000000" pitchFamily="2" charset="2"/>
              <a:buChar char="Ø"/>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プランの取組状況や海岸漂着物等を取り巻く状況の変化を踏まえ、プランの進捗状況等を点検するにあたって、</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特にご審議いただきたい主なポイント</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は次のとおり。</a:t>
            </a:r>
          </a:p>
        </p:txBody>
      </p:sp>
      <p:sp>
        <p:nvSpPr>
          <p:cNvPr id="9" name="角丸四角形 5">
            <a:extLst>
              <a:ext uri="{FF2B5EF4-FFF2-40B4-BE49-F238E27FC236}">
                <a16:creationId xmlns:a16="http://schemas.microsoft.com/office/drawing/2014/main" id="{02045056-3B33-40F6-952D-8209DDC92E25}"/>
              </a:ext>
            </a:extLst>
          </p:cNvPr>
          <p:cNvSpPr/>
          <p:nvPr/>
        </p:nvSpPr>
        <p:spPr>
          <a:xfrm>
            <a:off x="129968" y="1461160"/>
            <a:ext cx="9642888" cy="340735"/>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１．目標の達成状況について</a:t>
            </a:r>
          </a:p>
        </p:txBody>
      </p:sp>
      <p:sp>
        <p:nvSpPr>
          <p:cNvPr id="11" name="角丸四角形 5">
            <a:extLst>
              <a:ext uri="{FF2B5EF4-FFF2-40B4-BE49-F238E27FC236}">
                <a16:creationId xmlns:a16="http://schemas.microsoft.com/office/drawing/2014/main" id="{3B6049D4-17C1-4F8B-9D1C-20FFEC1CF9CE}"/>
              </a:ext>
            </a:extLst>
          </p:cNvPr>
          <p:cNvSpPr/>
          <p:nvPr/>
        </p:nvSpPr>
        <p:spPr>
          <a:xfrm>
            <a:off x="131556" y="1801895"/>
            <a:ext cx="9642888" cy="663901"/>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大阪湾に流入するプラスチックごみの量を</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府民にとってよりわかりやすく示すことはできないか</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2" name="角丸四角形 5">
            <a:extLst>
              <a:ext uri="{FF2B5EF4-FFF2-40B4-BE49-F238E27FC236}">
                <a16:creationId xmlns:a16="http://schemas.microsoft.com/office/drawing/2014/main" id="{DF2F300A-406B-49DD-8A40-2ABC148474BA}"/>
              </a:ext>
            </a:extLst>
          </p:cNvPr>
          <p:cNvSpPr/>
          <p:nvPr/>
        </p:nvSpPr>
        <p:spPr>
          <a:xfrm>
            <a:off x="129968" y="2468368"/>
            <a:ext cx="9642888" cy="340735"/>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２．取組指標について</a:t>
            </a:r>
          </a:p>
        </p:txBody>
      </p:sp>
      <p:sp>
        <p:nvSpPr>
          <p:cNvPr id="13" name="角丸四角形 5">
            <a:extLst>
              <a:ext uri="{FF2B5EF4-FFF2-40B4-BE49-F238E27FC236}">
                <a16:creationId xmlns:a16="http://schemas.microsoft.com/office/drawing/2014/main" id="{DD6C50BA-39D3-41F8-B854-F773BCC726CF}"/>
              </a:ext>
            </a:extLst>
          </p:cNvPr>
          <p:cNvSpPr/>
          <p:nvPr/>
        </p:nvSpPr>
        <p:spPr>
          <a:xfrm>
            <a:off x="131556" y="2809103"/>
            <a:ext cx="9642888" cy="910122"/>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大阪湾に流入するプラスチックごみの量と相関が高いと考えられるデータで、海岸漂着物等の実態や対策の進捗状況を的確に無理なく把握することができる</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新たな指標となり得るものはないか</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4" name="角丸四角形 5">
            <a:extLst>
              <a:ext uri="{FF2B5EF4-FFF2-40B4-BE49-F238E27FC236}">
                <a16:creationId xmlns:a16="http://schemas.microsoft.com/office/drawing/2014/main" id="{55A3F02C-0FA5-49D6-AB61-BA1F0BD53974}"/>
              </a:ext>
            </a:extLst>
          </p:cNvPr>
          <p:cNvSpPr/>
          <p:nvPr/>
        </p:nvSpPr>
        <p:spPr>
          <a:xfrm>
            <a:off x="129968" y="3719225"/>
            <a:ext cx="9642888" cy="340735"/>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３．大阪湾における海岸漂着物等対策の基本方針と施策体系について</a:t>
            </a:r>
          </a:p>
        </p:txBody>
      </p:sp>
      <p:sp>
        <p:nvSpPr>
          <p:cNvPr id="15" name="角丸四角形 5">
            <a:extLst>
              <a:ext uri="{FF2B5EF4-FFF2-40B4-BE49-F238E27FC236}">
                <a16:creationId xmlns:a16="http://schemas.microsoft.com/office/drawing/2014/main" id="{2903C869-03F0-4ACB-8BD9-B530EA423AD6}"/>
              </a:ext>
            </a:extLst>
          </p:cNvPr>
          <p:cNvSpPr/>
          <p:nvPr/>
        </p:nvSpPr>
        <p:spPr>
          <a:xfrm>
            <a:off x="131556" y="4059960"/>
            <a:ext cx="9642888" cy="910122"/>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海岸漂着物等を取り巻く状況の変化等を踏まえ、</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海岸漂着物等対策の基本方針や施策体系を見直すべき部分はないか</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0" indent="-342900" algn="just">
              <a:spcAft>
                <a:spcPts val="600"/>
              </a:spcAft>
              <a:buClr>
                <a:schemeClr val="accent1">
                  <a:lumMod val="60000"/>
                  <a:lumOff val="40000"/>
                </a:schemeClr>
              </a:buClr>
              <a:buFont typeface="Wingdings" panose="05000000000000000000" pitchFamily="2" charset="2"/>
              <a:buChar char="l"/>
            </a:pPr>
            <a:endPar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6" name="角丸四角形 5">
            <a:extLst>
              <a:ext uri="{FF2B5EF4-FFF2-40B4-BE49-F238E27FC236}">
                <a16:creationId xmlns:a16="http://schemas.microsoft.com/office/drawing/2014/main" id="{B2B50702-25B8-4FC2-AACF-218DD4F6484B}"/>
              </a:ext>
            </a:extLst>
          </p:cNvPr>
          <p:cNvSpPr/>
          <p:nvPr/>
        </p:nvSpPr>
        <p:spPr>
          <a:xfrm>
            <a:off x="129968" y="4970082"/>
            <a:ext cx="9642888" cy="340735"/>
          </a:xfrm>
          <a:prstGeom prst="roundRect">
            <a:avLst>
              <a:gd name="adj" fmla="val 0"/>
            </a:avLst>
          </a:prstGeom>
          <a:solidFill>
            <a:schemeClr val="accent1">
              <a:lumMod val="20000"/>
              <a:lumOff val="80000"/>
            </a:schemeClr>
          </a:solidFill>
          <a:ln w="19050">
            <a:solidFill>
              <a:schemeClr val="accent1">
                <a:lumMod val="20000"/>
                <a:lumOff val="8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lvl="0" algn="just">
              <a:spcAft>
                <a:spcPts val="600"/>
              </a:spcAft>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４．取り組む施策と各主体との連携について</a:t>
            </a:r>
          </a:p>
        </p:txBody>
      </p:sp>
      <p:sp>
        <p:nvSpPr>
          <p:cNvPr id="17" name="角丸四角形 5">
            <a:extLst>
              <a:ext uri="{FF2B5EF4-FFF2-40B4-BE49-F238E27FC236}">
                <a16:creationId xmlns:a16="http://schemas.microsoft.com/office/drawing/2014/main" id="{399CBB5D-DD1C-4CB9-A636-8A6F4C585967}"/>
              </a:ext>
            </a:extLst>
          </p:cNvPr>
          <p:cNvSpPr/>
          <p:nvPr/>
        </p:nvSpPr>
        <p:spPr>
          <a:xfrm>
            <a:off x="131556" y="5310817"/>
            <a:ext cx="9642888" cy="586957"/>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6800" rIns="91440" bIns="46800" numCol="1" spcCol="0" rtlCol="0" fromWordArt="0" anchor="t" anchorCtr="0" forceAA="0" compatLnSpc="1">
            <a:prstTxWarp prst="textNoShape">
              <a:avLst/>
            </a:prstTxWarp>
            <a:spAutoFit/>
          </a:bodyPr>
          <a:lstStyle/>
          <a:p>
            <a:pPr marL="450850" lvl="0" indent="-342900" algn="just">
              <a:spcAft>
                <a:spcPts val="600"/>
              </a:spcAft>
              <a:buClr>
                <a:schemeClr val="accent1">
                  <a:lumMod val="60000"/>
                  <a:lumOff val="40000"/>
                </a:schemeClr>
              </a:buClr>
              <a:buFont typeface="Wingdings" panose="05000000000000000000" pitchFamily="2" charset="2"/>
              <a:buChar char="l"/>
            </a:pP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実態把握等を踏まえ、</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新たに取り組むべき施策はないか</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。また、各主体と協力して施策を推進するにあたって</a:t>
            </a:r>
            <a:r>
              <a:rPr lang="ja-JP" altLang="en-US" sz="1600" b="1" u="sng" kern="100" dirty="0">
                <a:solidFill>
                  <a:schemeClr val="accent1"/>
                </a:solidFill>
                <a:latin typeface="BIZ UDPゴシック" panose="020B0400000000000000" pitchFamily="50" charset="-128"/>
                <a:ea typeface="BIZ UDPゴシック" panose="020B0400000000000000" pitchFamily="50" charset="-128"/>
                <a:cs typeface="Meiryo UI" panose="020B0604030504040204" pitchFamily="50" charset="-128"/>
              </a:rPr>
              <a:t>連携を促進すべき部分はないか</a:t>
            </a:r>
            <a:r>
              <a:rPr lang="ja-JP" altLang="en-US" sz="1600" kern="100"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p>
        </p:txBody>
      </p:sp>
    </p:spTree>
    <p:extLst>
      <p:ext uri="{BB962C8B-B14F-4D97-AF65-F5344CB8AC3E}">
        <p14:creationId xmlns:p14="http://schemas.microsoft.com/office/powerpoint/2010/main" val="20594415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323</TotalTime>
  <Words>235</Words>
  <Application>Microsoft Office PowerPoint</Application>
  <PresentationFormat>A4 210 x 297 mm</PresentationFormat>
  <Paragraphs>13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游ゴシック</vt:lpstr>
      <vt:lpstr>Arial</vt:lpstr>
      <vt:lpstr>Calibri</vt:lpstr>
      <vt:lpstr>Calibri Light</vt:lpstr>
      <vt:lpstr>Wingdings</vt:lpstr>
      <vt:lpstr>Office テーマ</vt:lpstr>
      <vt:lpstr>特にご審議いただきたい主なポイント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「おおさか海ごみゼロプラン」（大阪府海岸漂着物等対策推進地域計画）</dc:title>
  <dc:creator>大阪府</dc:creator>
  <cp:lastModifiedBy>大阪府</cp:lastModifiedBy>
  <cp:revision>37</cp:revision>
  <dcterms:created xsi:type="dcterms:W3CDTF">2025-06-16T04:51:08Z</dcterms:created>
  <dcterms:modified xsi:type="dcterms:W3CDTF">2025-07-09T12:29:08Z</dcterms:modified>
</cp:coreProperties>
</file>