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sldIdLst>
    <p:sldId id="256" r:id="rId2"/>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250" autoAdjust="0"/>
    <p:restoredTop sz="94660"/>
  </p:normalViewPr>
  <p:slideViewPr>
    <p:cSldViewPr snapToGrid="0">
      <p:cViewPr varScale="1">
        <p:scale>
          <a:sx n="53" d="100"/>
          <a:sy n="53" d="100"/>
        </p:scale>
        <p:origin x="16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9C8234BF-08B7-4A88-AA36-5D54A6CDC6E7}" type="datetimeFigureOut">
              <a:rPr kumimoji="1" lang="ja-JP" altLang="en-US" smtClean="0"/>
              <a:t>2020/6/25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61E2BC3-5715-46BE-AF7E-D63169BACEF0}" type="slidenum">
              <a:rPr kumimoji="1" lang="ja-JP" altLang="en-US" smtClean="0"/>
              <a:t>‹#›</a:t>
            </a:fld>
            <a:endParaRPr kumimoji="1" lang="ja-JP" altLang="en-US"/>
          </a:p>
        </p:txBody>
      </p:sp>
    </p:spTree>
    <p:extLst>
      <p:ext uri="{BB962C8B-B14F-4D97-AF65-F5344CB8AC3E}">
        <p14:creationId xmlns:p14="http://schemas.microsoft.com/office/powerpoint/2010/main" val="2919268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C8234BF-08B7-4A88-AA36-5D54A6CDC6E7}" type="datetimeFigureOut">
              <a:rPr kumimoji="1" lang="ja-JP" altLang="en-US" smtClean="0"/>
              <a:t>2020/6/25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61E2BC3-5715-46BE-AF7E-D63169BACEF0}" type="slidenum">
              <a:rPr kumimoji="1" lang="ja-JP" altLang="en-US" smtClean="0"/>
              <a:t>‹#›</a:t>
            </a:fld>
            <a:endParaRPr kumimoji="1" lang="ja-JP" altLang="en-US"/>
          </a:p>
        </p:txBody>
      </p:sp>
    </p:spTree>
    <p:extLst>
      <p:ext uri="{BB962C8B-B14F-4D97-AF65-F5344CB8AC3E}">
        <p14:creationId xmlns:p14="http://schemas.microsoft.com/office/powerpoint/2010/main" val="1583469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C8234BF-08B7-4A88-AA36-5D54A6CDC6E7}" type="datetimeFigureOut">
              <a:rPr kumimoji="1" lang="ja-JP" altLang="en-US" smtClean="0"/>
              <a:t>2020/6/25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61E2BC3-5715-46BE-AF7E-D63169BACEF0}" type="slidenum">
              <a:rPr kumimoji="1" lang="ja-JP" altLang="en-US" smtClean="0"/>
              <a:t>‹#›</a:t>
            </a:fld>
            <a:endParaRPr kumimoji="1" lang="ja-JP" altLang="en-US"/>
          </a:p>
        </p:txBody>
      </p:sp>
    </p:spTree>
    <p:extLst>
      <p:ext uri="{BB962C8B-B14F-4D97-AF65-F5344CB8AC3E}">
        <p14:creationId xmlns:p14="http://schemas.microsoft.com/office/powerpoint/2010/main" val="794083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C8234BF-08B7-4A88-AA36-5D54A6CDC6E7}" type="datetimeFigureOut">
              <a:rPr kumimoji="1" lang="ja-JP" altLang="en-US" smtClean="0"/>
              <a:t>2020/6/25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61E2BC3-5715-46BE-AF7E-D63169BACEF0}" type="slidenum">
              <a:rPr kumimoji="1" lang="ja-JP" altLang="en-US" smtClean="0"/>
              <a:t>‹#›</a:t>
            </a:fld>
            <a:endParaRPr kumimoji="1" lang="ja-JP" altLang="en-US"/>
          </a:p>
        </p:txBody>
      </p:sp>
    </p:spTree>
    <p:extLst>
      <p:ext uri="{BB962C8B-B14F-4D97-AF65-F5344CB8AC3E}">
        <p14:creationId xmlns:p14="http://schemas.microsoft.com/office/powerpoint/2010/main" val="1560143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C8234BF-08B7-4A88-AA36-5D54A6CDC6E7}" type="datetimeFigureOut">
              <a:rPr kumimoji="1" lang="ja-JP" altLang="en-US" smtClean="0"/>
              <a:t>2020/6/25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61E2BC3-5715-46BE-AF7E-D63169BACEF0}" type="slidenum">
              <a:rPr kumimoji="1" lang="ja-JP" altLang="en-US" smtClean="0"/>
              <a:t>‹#›</a:t>
            </a:fld>
            <a:endParaRPr kumimoji="1" lang="ja-JP" altLang="en-US"/>
          </a:p>
        </p:txBody>
      </p:sp>
    </p:spTree>
    <p:extLst>
      <p:ext uri="{BB962C8B-B14F-4D97-AF65-F5344CB8AC3E}">
        <p14:creationId xmlns:p14="http://schemas.microsoft.com/office/powerpoint/2010/main" val="3852157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9C8234BF-08B7-4A88-AA36-5D54A6CDC6E7}" type="datetimeFigureOut">
              <a:rPr kumimoji="1" lang="ja-JP" altLang="en-US" smtClean="0"/>
              <a:t>2020/6/25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61E2BC3-5715-46BE-AF7E-D63169BACEF0}" type="slidenum">
              <a:rPr kumimoji="1" lang="ja-JP" altLang="en-US" smtClean="0"/>
              <a:t>‹#›</a:t>
            </a:fld>
            <a:endParaRPr kumimoji="1" lang="ja-JP" altLang="en-US"/>
          </a:p>
        </p:txBody>
      </p:sp>
    </p:spTree>
    <p:extLst>
      <p:ext uri="{BB962C8B-B14F-4D97-AF65-F5344CB8AC3E}">
        <p14:creationId xmlns:p14="http://schemas.microsoft.com/office/powerpoint/2010/main" val="2660665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smtClean="0"/>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9C8234BF-08B7-4A88-AA36-5D54A6CDC6E7}" type="datetimeFigureOut">
              <a:rPr kumimoji="1" lang="ja-JP" altLang="en-US" smtClean="0"/>
              <a:t>2020/6/25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61E2BC3-5715-46BE-AF7E-D63169BACEF0}" type="slidenum">
              <a:rPr kumimoji="1" lang="ja-JP" altLang="en-US" smtClean="0"/>
              <a:t>‹#›</a:t>
            </a:fld>
            <a:endParaRPr kumimoji="1" lang="ja-JP" altLang="en-US"/>
          </a:p>
        </p:txBody>
      </p:sp>
    </p:spTree>
    <p:extLst>
      <p:ext uri="{BB962C8B-B14F-4D97-AF65-F5344CB8AC3E}">
        <p14:creationId xmlns:p14="http://schemas.microsoft.com/office/powerpoint/2010/main" val="2949065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9C8234BF-08B7-4A88-AA36-5D54A6CDC6E7}" type="datetimeFigureOut">
              <a:rPr kumimoji="1" lang="ja-JP" altLang="en-US" smtClean="0"/>
              <a:t>2020/6/25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61E2BC3-5715-46BE-AF7E-D63169BACEF0}" type="slidenum">
              <a:rPr kumimoji="1" lang="ja-JP" altLang="en-US" smtClean="0"/>
              <a:t>‹#›</a:t>
            </a:fld>
            <a:endParaRPr kumimoji="1" lang="ja-JP" altLang="en-US"/>
          </a:p>
        </p:txBody>
      </p:sp>
    </p:spTree>
    <p:extLst>
      <p:ext uri="{BB962C8B-B14F-4D97-AF65-F5344CB8AC3E}">
        <p14:creationId xmlns:p14="http://schemas.microsoft.com/office/powerpoint/2010/main" val="2460498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8234BF-08B7-4A88-AA36-5D54A6CDC6E7}" type="datetimeFigureOut">
              <a:rPr kumimoji="1" lang="ja-JP" altLang="en-US" smtClean="0"/>
              <a:t>2020/6/25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61E2BC3-5715-46BE-AF7E-D63169BACEF0}" type="slidenum">
              <a:rPr kumimoji="1" lang="ja-JP" altLang="en-US" smtClean="0"/>
              <a:t>‹#›</a:t>
            </a:fld>
            <a:endParaRPr kumimoji="1" lang="ja-JP" altLang="en-US"/>
          </a:p>
        </p:txBody>
      </p:sp>
    </p:spTree>
    <p:extLst>
      <p:ext uri="{BB962C8B-B14F-4D97-AF65-F5344CB8AC3E}">
        <p14:creationId xmlns:p14="http://schemas.microsoft.com/office/powerpoint/2010/main" val="1846394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C8234BF-08B7-4A88-AA36-5D54A6CDC6E7}" type="datetimeFigureOut">
              <a:rPr kumimoji="1" lang="ja-JP" altLang="en-US" smtClean="0"/>
              <a:t>2020/6/25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61E2BC3-5715-46BE-AF7E-D63169BACEF0}" type="slidenum">
              <a:rPr kumimoji="1" lang="ja-JP" altLang="en-US" smtClean="0"/>
              <a:t>‹#›</a:t>
            </a:fld>
            <a:endParaRPr kumimoji="1" lang="ja-JP" altLang="en-US"/>
          </a:p>
        </p:txBody>
      </p:sp>
    </p:spTree>
    <p:extLst>
      <p:ext uri="{BB962C8B-B14F-4D97-AF65-F5344CB8AC3E}">
        <p14:creationId xmlns:p14="http://schemas.microsoft.com/office/powerpoint/2010/main" val="2039167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smtClean="0"/>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C8234BF-08B7-4A88-AA36-5D54A6CDC6E7}" type="datetimeFigureOut">
              <a:rPr kumimoji="1" lang="ja-JP" altLang="en-US" smtClean="0"/>
              <a:t>2020/6/25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61E2BC3-5715-46BE-AF7E-D63169BACEF0}" type="slidenum">
              <a:rPr kumimoji="1" lang="ja-JP" altLang="en-US" smtClean="0"/>
              <a:t>‹#›</a:t>
            </a:fld>
            <a:endParaRPr kumimoji="1" lang="ja-JP" altLang="en-US"/>
          </a:p>
        </p:txBody>
      </p:sp>
    </p:spTree>
    <p:extLst>
      <p:ext uri="{BB962C8B-B14F-4D97-AF65-F5344CB8AC3E}">
        <p14:creationId xmlns:p14="http://schemas.microsoft.com/office/powerpoint/2010/main" val="3982040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C8234BF-08B7-4A88-AA36-5D54A6CDC6E7}" type="datetimeFigureOut">
              <a:rPr kumimoji="1" lang="ja-JP" altLang="en-US" smtClean="0"/>
              <a:t>2020/6/25</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761E2BC3-5715-46BE-AF7E-D63169BACEF0}" type="slidenum">
              <a:rPr kumimoji="1" lang="ja-JP" altLang="en-US" smtClean="0"/>
              <a:t>‹#›</a:t>
            </a:fld>
            <a:endParaRPr kumimoji="1" lang="ja-JP" altLang="en-US"/>
          </a:p>
        </p:txBody>
      </p:sp>
    </p:spTree>
    <p:extLst>
      <p:ext uri="{BB962C8B-B14F-4D97-AF65-F5344CB8AC3E}">
        <p14:creationId xmlns:p14="http://schemas.microsoft.com/office/powerpoint/2010/main" val="172176582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281806" y="282027"/>
            <a:ext cx="12257176" cy="440919"/>
          </a:xfrm>
          <a:prstGeom prst="round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b="1" dirty="0" smtClean="0">
                <a:latin typeface="Meiryo UI" panose="020B0604030504040204" pitchFamily="50" charset="-128"/>
                <a:ea typeface="Meiryo UI" panose="020B0604030504040204" pitchFamily="50" charset="-128"/>
              </a:rPr>
              <a:t>「おおさかプラスチック対策推進ネットワーク会議」の提案・意見を踏まえた取組について（中間とりまと</a:t>
            </a:r>
            <a:r>
              <a:rPr kumimoji="1" lang="ja-JP" altLang="en-US" sz="2000" b="1" dirty="0">
                <a:latin typeface="Meiryo UI" panose="020B0604030504040204" pitchFamily="50" charset="-128"/>
                <a:ea typeface="Meiryo UI" panose="020B0604030504040204" pitchFamily="50" charset="-128"/>
              </a:rPr>
              <a:t>め</a:t>
            </a:r>
            <a:r>
              <a:rPr kumimoji="1" lang="ja-JP" altLang="en-US" sz="2000" b="1" dirty="0" smtClean="0">
                <a:latin typeface="Meiryo UI" panose="020B0604030504040204" pitchFamily="50" charset="-128"/>
                <a:ea typeface="Meiryo UI" panose="020B0604030504040204" pitchFamily="50" charset="-128"/>
              </a:rPr>
              <a:t>）</a:t>
            </a:r>
            <a:endParaRPr kumimoji="1" lang="ja-JP" altLang="en-US" sz="2000" b="1" dirty="0">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8168651" y="26403"/>
            <a:ext cx="2800767" cy="276999"/>
          </a:xfrm>
          <a:prstGeom prst="rect">
            <a:avLst/>
          </a:prstGeom>
          <a:noFill/>
        </p:spPr>
        <p:txBody>
          <a:bodyPr wrap="none" rtlCol="0">
            <a:spAutoFit/>
          </a:bodyPr>
          <a:lstStyle/>
          <a:p>
            <a:pPr algn="r"/>
            <a:r>
              <a:rPr kumimoji="1" lang="ja-JP" altLang="en-US" sz="1200" dirty="0" smtClean="0">
                <a:latin typeface="ＭＳ ゴシック" panose="020B0609070205080204" pitchFamily="49" charset="-128"/>
                <a:ea typeface="ＭＳ ゴシック" panose="020B0609070205080204" pitchFamily="49" charset="-128"/>
              </a:rPr>
              <a:t>令和２年２月　大阪府環境農林水産部</a:t>
            </a:r>
            <a:endParaRPr kumimoji="1" lang="en-US" altLang="ja-JP" sz="1200" dirty="0" smtClean="0">
              <a:latin typeface="ＭＳ ゴシック" panose="020B0609070205080204" pitchFamily="49" charset="-128"/>
              <a:ea typeface="ＭＳ ゴシック" panose="020B0609070205080204" pitchFamily="49" charset="-128"/>
            </a:endParaRPr>
          </a:p>
        </p:txBody>
      </p:sp>
      <p:sp>
        <p:nvSpPr>
          <p:cNvPr id="15" name="角丸四角形 14"/>
          <p:cNvSpPr/>
          <p:nvPr/>
        </p:nvSpPr>
        <p:spPr>
          <a:xfrm>
            <a:off x="304800" y="801682"/>
            <a:ext cx="12234182" cy="849033"/>
          </a:xfrm>
          <a:prstGeom prst="roundRect">
            <a:avLst>
              <a:gd name="adj" fmla="val 0"/>
            </a:avLst>
          </a:prstGeom>
          <a:ln w="25400" cmpd="dbl">
            <a:solidFill>
              <a:schemeClr val="bg1">
                <a:lumMod val="50000"/>
              </a:schemeClr>
            </a:solidFill>
            <a:prstDash val="solid"/>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t>　令和元年度に開催した</a:t>
            </a:r>
            <a:r>
              <a:rPr kumimoji="1" lang="ja-JP" altLang="en-US" sz="1200" smtClean="0"/>
              <a:t>「おおさかプラスチック</a:t>
            </a:r>
            <a:r>
              <a:rPr kumimoji="1" lang="ja-JP" altLang="en-US" sz="1200" dirty="0" smtClean="0"/>
              <a:t>対策推進ネットワーク会議」の提案</a:t>
            </a:r>
            <a:r>
              <a:rPr kumimoji="1" lang="ja-JP" altLang="en-US" sz="1200" dirty="0"/>
              <a:t>や</a:t>
            </a:r>
            <a:r>
              <a:rPr kumimoji="1" lang="ja-JP" altLang="en-US" sz="1200" dirty="0" smtClean="0"/>
              <a:t>意見を</a:t>
            </a:r>
            <a:r>
              <a:rPr kumimoji="1" lang="ja-JP" altLang="en-US" sz="1200" dirty="0"/>
              <a:t>踏まえ</a:t>
            </a:r>
            <a:r>
              <a:rPr kumimoji="1" lang="ja-JP" altLang="en-US" sz="1200" dirty="0" smtClean="0"/>
              <a:t>、今後、各主体が実施すべき取組に</a:t>
            </a:r>
            <a:r>
              <a:rPr kumimoji="1" lang="ja-JP" altLang="en-US" sz="1200" dirty="0"/>
              <a:t>ついて、下表の</a:t>
            </a:r>
            <a:r>
              <a:rPr kumimoji="1" lang="ja-JP" altLang="en-US" sz="1200" dirty="0" smtClean="0"/>
              <a:t>とおり１年目の会議の成果としてとりまとめました。府は、提案や意見</a:t>
            </a:r>
            <a:r>
              <a:rPr kumimoji="1" lang="ja-JP" altLang="en-US" sz="1200" dirty="0"/>
              <a:t>を</a:t>
            </a:r>
            <a:r>
              <a:rPr kumimoji="1" lang="ja-JP" altLang="en-US" sz="1200" dirty="0" smtClean="0"/>
              <a:t>踏まえ、令和２年度に新たな取組を実施する予定です。</a:t>
            </a:r>
            <a:endParaRPr kumimoji="1" lang="en-US" altLang="ja-JP" sz="1200" dirty="0"/>
          </a:p>
          <a:p>
            <a:r>
              <a:rPr kumimoji="1" lang="ja-JP" altLang="en-US" sz="1200" dirty="0" smtClean="0"/>
              <a:t>　引き続き、令和２年度も同会議</a:t>
            </a:r>
            <a:r>
              <a:rPr kumimoji="1" lang="ja-JP" altLang="en-US" sz="1200" dirty="0"/>
              <a:t>において議論を進め</a:t>
            </a:r>
            <a:r>
              <a:rPr kumimoji="1" lang="ja-JP" altLang="en-US" sz="1200" dirty="0" smtClean="0"/>
              <a:t>、その成果を大阪府循環型社会推進計画や大阪府海岸漂着物等対策推進計画等に反映するととも</a:t>
            </a:r>
            <a:r>
              <a:rPr kumimoji="1" lang="ja-JP" altLang="en-US" sz="1200" dirty="0"/>
              <a:t>に</a:t>
            </a:r>
            <a:r>
              <a:rPr kumimoji="1" lang="ja-JP" altLang="en-US" sz="1200" dirty="0" smtClean="0"/>
              <a:t>、</a:t>
            </a:r>
            <a:r>
              <a:rPr kumimoji="1" lang="en-US" altLang="ja-JP" sz="1200" dirty="0" smtClean="0"/>
              <a:t>G20</a:t>
            </a:r>
            <a:r>
              <a:rPr kumimoji="1" lang="ja-JP" altLang="en-US" sz="1200" dirty="0"/>
              <a:t>大阪サミットで共有された「大阪ブルー・オーシャン・ビジョン」の早期達成</a:t>
            </a:r>
            <a:r>
              <a:rPr kumimoji="1" lang="ja-JP" altLang="en-US" sz="1200" dirty="0" smtClean="0"/>
              <a:t>に向け、あらゆる主体と連携し、積極的に取り組んでいきます。</a:t>
            </a:r>
            <a:endParaRPr kumimoji="1" lang="en-US" altLang="ja-JP" sz="1200" dirty="0"/>
          </a:p>
        </p:txBody>
      </p:sp>
      <p:graphicFrame>
        <p:nvGraphicFramePr>
          <p:cNvPr id="29" name="表 28"/>
          <p:cNvGraphicFramePr>
            <a:graphicFrameLocks noGrp="1"/>
          </p:cNvGraphicFramePr>
          <p:nvPr>
            <p:extLst>
              <p:ext uri="{D42A27DB-BD31-4B8C-83A1-F6EECF244321}">
                <p14:modId xmlns:p14="http://schemas.microsoft.com/office/powerpoint/2010/main" val="782350753"/>
              </p:ext>
            </p:extLst>
          </p:nvPr>
        </p:nvGraphicFramePr>
        <p:xfrm>
          <a:off x="891557" y="1769817"/>
          <a:ext cx="11648787" cy="3744684"/>
        </p:xfrm>
        <a:graphic>
          <a:graphicData uri="http://schemas.openxmlformats.org/drawingml/2006/table">
            <a:tbl>
              <a:tblPr firstRow="1" bandRow="1">
                <a:tableStyleId>{F2DE63D5-997A-4646-A377-4702673A728D}</a:tableStyleId>
              </a:tblPr>
              <a:tblGrid>
                <a:gridCol w="1414401">
                  <a:extLst>
                    <a:ext uri="{9D8B030D-6E8A-4147-A177-3AD203B41FA5}">
                      <a16:colId xmlns:a16="http://schemas.microsoft.com/office/drawing/2014/main" val="2222897658"/>
                    </a:ext>
                  </a:extLst>
                </a:gridCol>
                <a:gridCol w="1854200">
                  <a:extLst>
                    <a:ext uri="{9D8B030D-6E8A-4147-A177-3AD203B41FA5}">
                      <a16:colId xmlns:a16="http://schemas.microsoft.com/office/drawing/2014/main" val="2640229183"/>
                    </a:ext>
                  </a:extLst>
                </a:gridCol>
                <a:gridCol w="4387850">
                  <a:extLst>
                    <a:ext uri="{9D8B030D-6E8A-4147-A177-3AD203B41FA5}">
                      <a16:colId xmlns:a16="http://schemas.microsoft.com/office/drawing/2014/main" val="1867135105"/>
                    </a:ext>
                  </a:extLst>
                </a:gridCol>
                <a:gridCol w="3992336">
                  <a:extLst>
                    <a:ext uri="{9D8B030D-6E8A-4147-A177-3AD203B41FA5}">
                      <a16:colId xmlns:a16="http://schemas.microsoft.com/office/drawing/2014/main" val="1969382668"/>
                    </a:ext>
                  </a:extLst>
                </a:gridCol>
              </a:tblGrid>
              <a:tr h="157678">
                <a:tc row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t>論点</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tx1">
                        <a:lumMod val="65000"/>
                        <a:lumOff val="35000"/>
                      </a:schemeClr>
                    </a:solidFill>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t>会議での提案・意見</a:t>
                      </a:r>
                      <a:endParaRPr kumimoji="1" lang="ja-JP" altLang="en-US" sz="1100" b="0" dirty="0" smtClean="0">
                        <a:solidFill>
                          <a:schemeClr val="tx1"/>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tx1">
                          <a:lumMod val="65000"/>
                          <a:lumOff val="35000"/>
                        </a:schemeClr>
                      </a:solidFill>
                      <a:prstDash val="solid"/>
                      <a:round/>
                      <a:headEnd type="none" w="med" len="med"/>
                      <a:tailEnd type="none" w="med" len="med"/>
                    </a:lnB>
                    <a:solidFill>
                      <a:schemeClr val="tx1">
                        <a:lumMod val="65000"/>
                        <a:lumOff val="35000"/>
                      </a:schemeClr>
                    </a:solidFill>
                  </a:tcPr>
                </a:tc>
                <a:tc hMerge="1">
                  <a:txBody>
                    <a:bodyPr/>
                    <a:lstStyle/>
                    <a:p>
                      <a:pPr algn="l"/>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solidFill>
                      <a:schemeClr val="tx1">
                        <a:lumMod val="65000"/>
                        <a:lumOff val="35000"/>
                      </a:schemeClr>
                    </a:solidFill>
                  </a:tcPr>
                </a:tc>
                <a:tc row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t>府の今後の取組案</a:t>
                      </a:r>
                    </a:p>
                  </a:txBody>
                  <a:tcPr marL="65314" marR="65314" marT="32657" marB="32657" anchor="ctr">
                    <a:lnL w="12700" cap="flat" cmpd="sng" algn="ctr">
                      <a:solidFill>
                        <a:schemeClr val="bg1"/>
                      </a:solidFill>
                      <a:prstDash val="solid"/>
                      <a:round/>
                      <a:headEnd type="none" w="med" len="med"/>
                      <a:tailEnd type="none" w="med" len="med"/>
                    </a:lnL>
                    <a:solidFill>
                      <a:schemeClr val="tx1">
                        <a:lumMod val="65000"/>
                        <a:lumOff val="35000"/>
                      </a:schemeClr>
                    </a:solidFill>
                  </a:tcPr>
                </a:tc>
                <a:extLst>
                  <a:ext uri="{0D108BD9-81ED-4DB2-BD59-A6C34878D82A}">
                    <a16:rowId xmlns:a16="http://schemas.microsoft.com/office/drawing/2014/main" val="2622609966"/>
                  </a:ext>
                </a:extLst>
              </a:tr>
              <a:tr h="157678">
                <a:tc vMerge="1">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solidFill>
                      <a:schemeClr val="tx1">
                        <a:lumMod val="65000"/>
                        <a:lumOff val="35000"/>
                      </a:schemeClr>
                    </a:solid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solidFill>
                      <a:schemeClr val="tx1">
                        <a:lumMod val="65000"/>
                        <a:lumOff val="35000"/>
                      </a:schemeClr>
                    </a:solidFill>
                  </a:tcPr>
                </a:tc>
                <a:tc>
                  <a:txBody>
                    <a:bodyPr/>
                    <a:lstStyle/>
                    <a:p>
                      <a:pPr algn="l"/>
                      <a:r>
                        <a:rPr kumimoji="1" lang="ja-JP" altLang="en-US" sz="1100" b="1" dirty="0" smtClean="0">
                          <a:solidFill>
                            <a:schemeClr val="bg1"/>
                          </a:solidFill>
                          <a:latin typeface="+mn-lt"/>
                          <a:ea typeface="+mn-ea"/>
                        </a:rPr>
                        <a:t>　　　　各主体が実施すべき取組案　</a:t>
                      </a:r>
                      <a:r>
                        <a:rPr kumimoji="1" lang="en-US" altLang="ja-JP" sz="1000" b="0" dirty="0" smtClean="0">
                          <a:solidFill>
                            <a:schemeClr val="bg1"/>
                          </a:solidFill>
                          <a:latin typeface="+mn-lt"/>
                          <a:ea typeface="+mn-ea"/>
                        </a:rPr>
                        <a:t>※</a:t>
                      </a:r>
                      <a:r>
                        <a:rPr kumimoji="1" lang="ja-JP" altLang="en-US" sz="1000" b="0" dirty="0" smtClean="0">
                          <a:solidFill>
                            <a:schemeClr val="bg1"/>
                          </a:solidFill>
                          <a:latin typeface="+mn-lt"/>
                          <a:ea typeface="+mn-ea"/>
                        </a:rPr>
                        <a:t>カッコ内は取組主体</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tx1">
                        <a:lumMod val="65000"/>
                        <a:lumOff val="35000"/>
                      </a:schemeClr>
                    </a:solidFill>
                  </a:tcPr>
                </a:tc>
                <a:tc vMerge="1">
                  <a:txBody>
                    <a:bodyPr/>
                    <a:lstStyle/>
                    <a:p>
                      <a:pPr algn="ctr"/>
                      <a:endParaRPr kumimoji="1" lang="ja-JP" altLang="en-US" sz="1100" dirty="0"/>
                    </a:p>
                  </a:txBody>
                  <a:tcPr marL="65314" marR="65314" marT="32657" marB="32657" anchor="ctr">
                    <a:lnL w="9525" cap="flat" cmpd="sng" algn="ctr">
                      <a:solidFill>
                        <a:schemeClr val="bg1"/>
                      </a:solidFill>
                      <a:prstDash val="solid"/>
                      <a:round/>
                      <a:headEnd type="none" w="med" len="med"/>
                      <a:tailEnd type="none" w="med" len="med"/>
                    </a:lnL>
                    <a:solidFill>
                      <a:schemeClr val="tx1">
                        <a:lumMod val="65000"/>
                        <a:lumOff val="35000"/>
                      </a:schemeClr>
                    </a:solidFill>
                  </a:tcPr>
                </a:tc>
                <a:extLst>
                  <a:ext uri="{0D108BD9-81ED-4DB2-BD59-A6C34878D82A}">
                    <a16:rowId xmlns:a16="http://schemas.microsoft.com/office/drawing/2014/main" val="2642656096"/>
                  </a:ext>
                </a:extLst>
              </a:tr>
              <a:tr h="693420">
                <a:tc>
                  <a:txBody>
                    <a:bodyPr/>
                    <a:lstStyle/>
                    <a:p>
                      <a:r>
                        <a:rPr kumimoji="1" lang="ja-JP" altLang="en-US" sz="1100" dirty="0" smtClean="0">
                          <a:latin typeface="Meiryo UI" panose="020B0604030504040204" pitchFamily="50" charset="-128"/>
                          <a:ea typeface="Meiryo UI" panose="020B0604030504040204" pitchFamily="50" charset="-128"/>
                        </a:rPr>
                        <a:t>ペットボトルの削減</a:t>
                      </a:r>
                      <a:endParaRPr kumimoji="1" lang="ja-JP" altLang="en-US" sz="1100" dirty="0">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r>
                        <a:rPr kumimoji="1" lang="ja-JP" altLang="en-US" sz="1100" dirty="0" smtClean="0">
                          <a:latin typeface="Meiryo UI" panose="020B0604030504040204" pitchFamily="50" charset="-128"/>
                          <a:ea typeface="Meiryo UI" panose="020B0604030504040204" pitchFamily="50" charset="-128"/>
                        </a:rPr>
                        <a:t>無料給水機の普及</a:t>
                      </a:r>
                      <a:endParaRPr kumimoji="1" lang="ja-JP" altLang="en-US" sz="1100" dirty="0">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r>
                        <a:rPr kumimoji="1" lang="ja-JP" altLang="en-US" sz="1100" dirty="0" smtClean="0">
                          <a:solidFill>
                            <a:schemeClr val="tx1"/>
                          </a:solidFill>
                          <a:latin typeface="Meiryo UI" panose="020B0604030504040204" pitchFamily="50" charset="-128"/>
                          <a:ea typeface="Meiryo UI" panose="020B0604030504040204" pitchFamily="50" charset="-128"/>
                        </a:rPr>
                        <a:t>○ 給水スポットの設置（事業者、行政、</a:t>
                      </a:r>
                      <a:r>
                        <a:rPr kumimoji="1" lang="en-US" altLang="ja-JP" sz="1100" dirty="0" smtClean="0">
                          <a:solidFill>
                            <a:schemeClr val="tx1"/>
                          </a:solidFill>
                          <a:latin typeface="Meiryo UI" panose="020B0604030504040204" pitchFamily="50" charset="-128"/>
                          <a:ea typeface="Meiryo UI" panose="020B0604030504040204" pitchFamily="50" charset="-128"/>
                        </a:rPr>
                        <a:t>NPO</a:t>
                      </a:r>
                      <a:r>
                        <a:rPr kumimoji="1" lang="ja-JP" altLang="en-US" sz="1100" dirty="0" smtClean="0">
                          <a:solidFill>
                            <a:schemeClr val="tx1"/>
                          </a:solidFill>
                          <a:latin typeface="Meiryo UI" panose="020B0604030504040204" pitchFamily="50" charset="-128"/>
                          <a:ea typeface="Meiryo UI" panose="020B0604030504040204" pitchFamily="50" charset="-128"/>
                        </a:rPr>
                        <a:t>）</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r>
                        <a:rPr kumimoji="1" lang="ja-JP" altLang="en-US" sz="1100" dirty="0" smtClean="0">
                          <a:solidFill>
                            <a:schemeClr val="tx1"/>
                          </a:solidFill>
                          <a:latin typeface="Meiryo UI" panose="020B0604030504040204" pitchFamily="50" charset="-128"/>
                          <a:ea typeface="Meiryo UI" panose="020B0604030504040204" pitchFamily="50" charset="-128"/>
                        </a:rPr>
                        <a:t>○ マイボトルへの飲料提供（事業者）</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r>
                        <a:rPr kumimoji="1" lang="ja-JP" altLang="en-US" sz="1100" dirty="0" smtClean="0">
                          <a:solidFill>
                            <a:schemeClr val="tx1"/>
                          </a:solidFill>
                          <a:latin typeface="Meiryo UI" panose="020B0604030504040204" pitchFamily="50" charset="-128"/>
                          <a:ea typeface="Meiryo UI" panose="020B0604030504040204" pitchFamily="50" charset="-128"/>
                        </a:rPr>
                        <a:t>○ マイボトルの普及啓発（事業者、行政、</a:t>
                      </a:r>
                      <a:r>
                        <a:rPr kumimoji="1" lang="en-US" altLang="ja-JP" sz="1100" dirty="0" smtClean="0">
                          <a:solidFill>
                            <a:schemeClr val="tx1"/>
                          </a:solidFill>
                          <a:latin typeface="Meiryo UI" panose="020B0604030504040204" pitchFamily="50" charset="-128"/>
                          <a:ea typeface="Meiryo UI" panose="020B0604030504040204" pitchFamily="50" charset="-128"/>
                        </a:rPr>
                        <a:t>NPO</a:t>
                      </a:r>
                      <a:r>
                        <a:rPr kumimoji="1" lang="ja-JP" altLang="en-US" sz="1100" dirty="0" smtClean="0">
                          <a:solidFill>
                            <a:schemeClr val="tx1"/>
                          </a:solidFill>
                          <a:latin typeface="Meiryo UI" panose="020B0604030504040204" pitchFamily="50" charset="-128"/>
                          <a:ea typeface="Meiryo UI" panose="020B0604030504040204" pitchFamily="50" charset="-128"/>
                        </a:rPr>
                        <a:t>）</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r>
                        <a:rPr kumimoji="1" lang="ja-JP" altLang="en-US" sz="1100" dirty="0" smtClean="0">
                          <a:solidFill>
                            <a:schemeClr val="tx1"/>
                          </a:solidFill>
                          <a:latin typeface="Meiryo UI" panose="020B0604030504040204" pitchFamily="50" charset="-128"/>
                          <a:ea typeface="Meiryo UI" panose="020B0604030504040204" pitchFamily="50" charset="-128"/>
                        </a:rPr>
                        <a:t>○ マイボトルの携帯（府民）</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txBody>
                  <a:tcPr marL="65314" marR="65314" marT="32657" marB="32657">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l"/>
                      <a:r>
                        <a:rPr kumimoji="1" lang="ja-JP" altLang="en-US" sz="1100" dirty="0" smtClean="0">
                          <a:latin typeface="Meiryo UI" panose="020B0604030504040204" pitchFamily="50" charset="-128"/>
                          <a:ea typeface="Meiryo UI" panose="020B0604030504040204" pitchFamily="50" charset="-128"/>
                        </a:rPr>
                        <a:t>○ 「マイボトルユーザーにやさしい街おおさか」</a:t>
                      </a:r>
                      <a:endParaRPr kumimoji="1" lang="en-US" altLang="ja-JP" sz="1100" dirty="0" smtClean="0">
                        <a:latin typeface="Meiryo UI" panose="020B0604030504040204" pitchFamily="50" charset="-128"/>
                        <a:ea typeface="Meiryo UI" panose="020B0604030504040204" pitchFamily="50" charset="-128"/>
                      </a:endParaRPr>
                    </a:p>
                    <a:p>
                      <a:pPr algn="l"/>
                      <a:r>
                        <a:rPr kumimoji="1" lang="ja-JP" altLang="en-US" sz="1100" dirty="0" smtClean="0">
                          <a:latin typeface="Meiryo UI" panose="020B0604030504040204" pitchFamily="50" charset="-128"/>
                          <a:ea typeface="Meiryo UI" panose="020B0604030504040204" pitchFamily="50" charset="-128"/>
                        </a:rPr>
                        <a:t>　　創出事業</a:t>
                      </a:r>
                      <a:endParaRPr kumimoji="1" lang="ja-JP" altLang="en-US" sz="1100" dirty="0">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1436608333"/>
                  </a:ext>
                </a:extLst>
              </a:tr>
              <a:tr h="678245">
                <a:tc>
                  <a:txBody>
                    <a:bodyPr/>
                    <a:lstStyle/>
                    <a:p>
                      <a:r>
                        <a:rPr kumimoji="1" lang="ja-JP" altLang="en-US" sz="1100" dirty="0" smtClean="0">
                          <a:latin typeface="Meiryo UI" panose="020B0604030504040204" pitchFamily="50" charset="-128"/>
                          <a:ea typeface="Meiryo UI" panose="020B0604030504040204" pitchFamily="50" charset="-128"/>
                        </a:rPr>
                        <a:t>レジ袋の削減</a:t>
                      </a:r>
                      <a:endParaRPr kumimoji="1" lang="ja-JP" altLang="en-US" sz="1100" dirty="0">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r>
                        <a:rPr kumimoji="1" lang="ja-JP" altLang="en-US" sz="1100" dirty="0" smtClean="0">
                          <a:latin typeface="Meiryo UI" panose="020B0604030504040204" pitchFamily="50" charset="-128"/>
                          <a:ea typeface="Meiryo UI" panose="020B0604030504040204" pitchFamily="50" charset="-128"/>
                        </a:rPr>
                        <a:t>エコバッグのリユース</a:t>
                      </a:r>
                      <a:endParaRPr kumimoji="1" lang="ja-JP" altLang="en-US" sz="1100" dirty="0">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r>
                        <a:rPr kumimoji="1" lang="ja-JP" altLang="en-US" sz="1100" dirty="0" smtClean="0">
                          <a:solidFill>
                            <a:schemeClr val="tx1"/>
                          </a:solidFill>
                          <a:latin typeface="Meiryo UI" panose="020B0604030504040204" pitchFamily="50" charset="-128"/>
                          <a:ea typeface="Meiryo UI" panose="020B0604030504040204" pitchFamily="50" charset="-128"/>
                        </a:rPr>
                        <a:t>○ マイバッグの普及啓発（事業者、行政、</a:t>
                      </a:r>
                      <a:r>
                        <a:rPr kumimoji="1" lang="en-US" altLang="ja-JP" sz="1100" dirty="0" smtClean="0">
                          <a:solidFill>
                            <a:schemeClr val="tx1"/>
                          </a:solidFill>
                          <a:latin typeface="Meiryo UI" panose="020B0604030504040204" pitchFamily="50" charset="-128"/>
                          <a:ea typeface="Meiryo UI" panose="020B0604030504040204" pitchFamily="50" charset="-128"/>
                        </a:rPr>
                        <a:t>NPO</a:t>
                      </a:r>
                      <a:r>
                        <a:rPr kumimoji="1" lang="ja-JP" altLang="en-US" sz="1100" dirty="0" smtClean="0">
                          <a:solidFill>
                            <a:schemeClr val="tx1"/>
                          </a:solidFill>
                          <a:latin typeface="Meiryo UI" panose="020B0604030504040204" pitchFamily="50" charset="-128"/>
                          <a:ea typeface="Meiryo UI" panose="020B0604030504040204" pitchFamily="50" charset="-128"/>
                        </a:rPr>
                        <a:t>）</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r>
                        <a:rPr kumimoji="1" lang="ja-JP" altLang="en-US" sz="1100" dirty="0" smtClean="0">
                          <a:solidFill>
                            <a:schemeClr val="tx1"/>
                          </a:solidFill>
                          <a:latin typeface="Meiryo UI" panose="020B0604030504040204" pitchFamily="50" charset="-128"/>
                          <a:ea typeface="Meiryo UI" panose="020B0604030504040204" pitchFamily="50" charset="-128"/>
                        </a:rPr>
                        <a:t>○ エコバッグの貸出（事業者）</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r>
                        <a:rPr kumimoji="1" lang="ja-JP" altLang="en-US" sz="1100" dirty="0" smtClean="0">
                          <a:solidFill>
                            <a:schemeClr val="tx1"/>
                          </a:solidFill>
                          <a:latin typeface="Meiryo UI" panose="020B0604030504040204" pitchFamily="50" charset="-128"/>
                          <a:ea typeface="Meiryo UI" panose="020B0604030504040204" pitchFamily="50" charset="-128"/>
                        </a:rPr>
                        <a:t>○ エコバッグの回収・譲渡（事業者、行政）</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r>
                        <a:rPr kumimoji="1" lang="ja-JP" altLang="en-US" sz="1100" dirty="0" smtClean="0">
                          <a:solidFill>
                            <a:schemeClr val="tx1"/>
                          </a:solidFill>
                          <a:latin typeface="Meiryo UI" panose="020B0604030504040204" pitchFamily="50" charset="-128"/>
                          <a:ea typeface="Meiryo UI" panose="020B0604030504040204" pitchFamily="50" charset="-128"/>
                        </a:rPr>
                        <a:t>○ マイバッグの携帯・提供（府民）</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txBody>
                  <a:tcPr marL="65314" marR="65314" marT="32657" marB="32657">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l"/>
                      <a:r>
                        <a:rPr kumimoji="1" lang="ja-JP" altLang="en-US" sz="1100" dirty="0" smtClean="0">
                          <a:latin typeface="Meiryo UI" panose="020B0604030504040204" pitchFamily="50" charset="-128"/>
                          <a:ea typeface="Meiryo UI" panose="020B0604030504040204" pitchFamily="50" charset="-128"/>
                        </a:rPr>
                        <a:t>○ プラスチック対策推進事業</a:t>
                      </a:r>
                      <a:endParaRPr kumimoji="1" lang="en-US" altLang="ja-JP" sz="1100" dirty="0" smtClean="0">
                        <a:latin typeface="Meiryo UI" panose="020B0604030504040204" pitchFamily="50" charset="-128"/>
                        <a:ea typeface="Meiryo UI" panose="020B0604030504040204" pitchFamily="50" charset="-128"/>
                      </a:endParaRPr>
                    </a:p>
                    <a:p>
                      <a:pPr algn="l"/>
                      <a:r>
                        <a:rPr kumimoji="1" lang="ja-JP" altLang="en-US" sz="1100" dirty="0" smtClean="0">
                          <a:latin typeface="Meiryo UI" panose="020B0604030504040204" pitchFamily="50" charset="-128"/>
                          <a:ea typeface="Meiryo UI" panose="020B0604030504040204" pitchFamily="50" charset="-128"/>
                        </a:rPr>
                        <a:t>　　（未使用エコバッグの回収・譲渡）</a:t>
                      </a:r>
                      <a:endParaRPr kumimoji="1" lang="en-US" altLang="ja-JP" sz="1100" dirty="0" smtClean="0">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3283433242"/>
                  </a:ext>
                </a:extLst>
              </a:tr>
              <a:tr h="884464">
                <a:tc>
                  <a:txBody>
                    <a:bodyPr/>
                    <a:lstStyle/>
                    <a:p>
                      <a:r>
                        <a:rPr kumimoji="1" lang="ja-JP" altLang="en-US" sz="1100" dirty="0" smtClean="0">
                          <a:latin typeface="Meiryo UI" panose="020B0604030504040204" pitchFamily="50" charset="-128"/>
                          <a:ea typeface="Meiryo UI" panose="020B0604030504040204" pitchFamily="50" charset="-128"/>
                        </a:rPr>
                        <a:t>その他ワンウェイプラス</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チックの削減</a:t>
                      </a:r>
                      <a:endParaRPr kumimoji="1" lang="ja-JP" altLang="en-US" sz="1100" dirty="0">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B w="9525" cap="flat" cmpd="sng" algn="ctr">
                      <a:solidFill>
                        <a:schemeClr val="bg1">
                          <a:lumMod val="75000"/>
                        </a:schemeClr>
                      </a:solidFill>
                      <a:prstDash val="solid"/>
                      <a:round/>
                      <a:headEnd type="none" w="med" len="med"/>
                      <a:tailEnd type="none" w="med" len="med"/>
                    </a:lnB>
                  </a:tcPr>
                </a:tc>
                <a:tc>
                  <a:txBody>
                    <a:bodyPr/>
                    <a:lstStyle/>
                    <a:p>
                      <a:r>
                        <a:rPr kumimoji="1" lang="ja-JP" altLang="en-US" sz="1100" dirty="0" smtClean="0">
                          <a:latin typeface="Meiryo UI" panose="020B0604030504040204" pitchFamily="50" charset="-128"/>
                          <a:ea typeface="Meiryo UI" panose="020B0604030504040204" pitchFamily="50" charset="-128"/>
                        </a:rPr>
                        <a:t>イベントでの使い捨て容器の</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削減</a:t>
                      </a:r>
                      <a:endParaRPr kumimoji="1" lang="ja-JP" altLang="en-US" sz="1100" dirty="0">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B w="9525"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eiryo UI" panose="020B0604030504040204" pitchFamily="50" charset="-128"/>
                          <a:ea typeface="Meiryo UI" panose="020B0604030504040204" pitchFamily="50" charset="-128"/>
                        </a:rPr>
                        <a:t>○ </a:t>
                      </a:r>
                      <a:r>
                        <a:rPr kumimoji="1" lang="ja-JP" altLang="en-US" sz="1100" dirty="0" smtClean="0">
                          <a:solidFill>
                            <a:schemeClr val="tx1"/>
                          </a:solidFill>
                          <a:latin typeface="Meiryo UI" panose="020B0604030504040204" pitchFamily="50" charset="-128"/>
                          <a:ea typeface="Meiryo UI" panose="020B0604030504040204" pitchFamily="50" charset="-128"/>
                        </a:rPr>
                        <a:t>リユース食器の使用（事業者、行政、</a:t>
                      </a:r>
                      <a:r>
                        <a:rPr kumimoji="1" lang="en-US" altLang="ja-JP" sz="1100" dirty="0" smtClean="0">
                          <a:solidFill>
                            <a:schemeClr val="tx1"/>
                          </a:solidFill>
                          <a:latin typeface="Meiryo UI" panose="020B0604030504040204" pitchFamily="50" charset="-128"/>
                          <a:ea typeface="Meiryo UI" panose="020B0604030504040204" pitchFamily="50" charset="-128"/>
                        </a:rPr>
                        <a:t>NPO</a:t>
                      </a:r>
                      <a:r>
                        <a:rPr kumimoji="1" lang="ja-JP" altLang="en-US" sz="1100" dirty="0" err="1" smtClean="0">
                          <a:solidFill>
                            <a:schemeClr val="tx1"/>
                          </a:solidFill>
                          <a:latin typeface="Meiryo UI" panose="020B0604030504040204" pitchFamily="50" charset="-128"/>
                          <a:ea typeface="Meiryo UI" panose="020B0604030504040204" pitchFamily="50" charset="-128"/>
                        </a:rPr>
                        <a:t>、</a:t>
                      </a:r>
                      <a:r>
                        <a:rPr kumimoji="1" lang="ja-JP" altLang="en-US" sz="1100" dirty="0" smtClean="0">
                          <a:solidFill>
                            <a:schemeClr val="tx1"/>
                          </a:solidFill>
                          <a:latin typeface="Meiryo UI" panose="020B0604030504040204" pitchFamily="50" charset="-128"/>
                          <a:ea typeface="Meiryo UI" panose="020B0604030504040204" pitchFamily="50" charset="-128"/>
                        </a:rPr>
                        <a:t>府民）</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 給水スポットの設置（事業者、行政、</a:t>
                      </a:r>
                      <a:r>
                        <a:rPr kumimoji="1" lang="en-US" altLang="ja-JP" sz="1100" dirty="0" smtClean="0">
                          <a:solidFill>
                            <a:schemeClr val="tx1"/>
                          </a:solidFill>
                          <a:latin typeface="Meiryo UI" panose="020B0604030504040204" pitchFamily="50" charset="-128"/>
                          <a:ea typeface="Meiryo UI" panose="020B0604030504040204" pitchFamily="50" charset="-128"/>
                        </a:rPr>
                        <a:t>NPO</a:t>
                      </a:r>
                      <a:r>
                        <a:rPr kumimoji="1" lang="ja-JP" altLang="en-US" sz="1100" dirty="0" smtClean="0">
                          <a:solidFill>
                            <a:schemeClr val="tx1"/>
                          </a:solidFill>
                          <a:latin typeface="Meiryo UI" panose="020B0604030504040204" pitchFamily="50" charset="-128"/>
                          <a:ea typeface="Meiryo UI" panose="020B0604030504040204" pitchFamily="50" charset="-128"/>
                        </a:rPr>
                        <a:t>）</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eiryo UI" panose="020B0604030504040204" pitchFamily="50" charset="-128"/>
                          <a:ea typeface="Meiryo UI" panose="020B0604030504040204" pitchFamily="50" charset="-128"/>
                        </a:rPr>
                        <a:t>○ </a:t>
                      </a:r>
                      <a:r>
                        <a:rPr kumimoji="1" lang="ja-JP" altLang="en-US" sz="1100" dirty="0" smtClean="0">
                          <a:solidFill>
                            <a:schemeClr val="tx1"/>
                          </a:solidFill>
                          <a:latin typeface="Meiryo UI" panose="020B0604030504040204" pitchFamily="50" charset="-128"/>
                          <a:ea typeface="Meiryo UI" panose="020B0604030504040204" pitchFamily="50" charset="-128"/>
                        </a:rPr>
                        <a:t>後援名義使用承認の要件追加（行政）</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 使い捨てプラスチック削減活動への補助（行政）</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 啓発（事業者、行政、</a:t>
                      </a:r>
                      <a:r>
                        <a:rPr kumimoji="1" lang="en-US" altLang="ja-JP" sz="1100" dirty="0" smtClean="0">
                          <a:solidFill>
                            <a:schemeClr val="tx1"/>
                          </a:solidFill>
                          <a:latin typeface="Meiryo UI" panose="020B0604030504040204" pitchFamily="50" charset="-128"/>
                          <a:ea typeface="Meiryo UI" panose="020B0604030504040204" pitchFamily="50" charset="-128"/>
                        </a:rPr>
                        <a:t>NPO</a:t>
                      </a:r>
                      <a:r>
                        <a:rPr kumimoji="1" lang="ja-JP" altLang="en-US" sz="1100" dirty="0" smtClean="0">
                          <a:solidFill>
                            <a:schemeClr val="tx1"/>
                          </a:solidFill>
                          <a:latin typeface="Meiryo UI" panose="020B0604030504040204" pitchFamily="50" charset="-128"/>
                          <a:ea typeface="Meiryo UI" panose="020B0604030504040204" pitchFamily="50" charset="-128"/>
                        </a:rPr>
                        <a:t>）</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txBody>
                  <a:tcPr marL="65314" marR="65314" marT="32657" marB="32657">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l"/>
                      <a:r>
                        <a:rPr kumimoji="1" lang="ja-JP" altLang="en-US" sz="1100" dirty="0" smtClean="0">
                          <a:latin typeface="Meiryo UI" panose="020B0604030504040204" pitchFamily="50" charset="-128"/>
                          <a:ea typeface="Meiryo UI" panose="020B0604030504040204" pitchFamily="50" charset="-128"/>
                        </a:rPr>
                        <a:t>○ </a:t>
                      </a:r>
                      <a:r>
                        <a:rPr kumimoji="1" lang="en-US" altLang="ja-JP" sz="1100" dirty="0" smtClean="0">
                          <a:latin typeface="Meiryo UI" panose="020B0604030504040204" pitchFamily="50" charset="-128"/>
                          <a:ea typeface="Meiryo UI" panose="020B0604030504040204" pitchFamily="50" charset="-128"/>
                        </a:rPr>
                        <a:t>NPO</a:t>
                      </a:r>
                      <a:r>
                        <a:rPr kumimoji="1" lang="ja-JP" altLang="en-US" sz="1100" dirty="0" smtClean="0">
                          <a:latin typeface="Meiryo UI" panose="020B0604030504040204" pitchFamily="50" charset="-128"/>
                          <a:ea typeface="Meiryo UI" panose="020B0604030504040204" pitchFamily="50" charset="-128"/>
                        </a:rPr>
                        <a:t>等が取り組む環境活動補助事業</a:t>
                      </a:r>
                      <a:endParaRPr kumimoji="1" lang="en-US" altLang="ja-JP" sz="1100" dirty="0" smtClean="0">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1229102916"/>
                  </a:ext>
                </a:extLst>
              </a:tr>
              <a:tr h="835025">
                <a:tc>
                  <a:txBody>
                    <a:bodyPr/>
                    <a:lstStyle/>
                    <a:p>
                      <a:r>
                        <a:rPr kumimoji="1" lang="ja-JP" altLang="en-US" sz="1100" dirty="0" smtClean="0">
                          <a:latin typeface="Meiryo UI" panose="020B0604030504040204" pitchFamily="50" charset="-128"/>
                          <a:ea typeface="Meiryo UI" panose="020B0604030504040204" pitchFamily="50" charset="-128"/>
                        </a:rPr>
                        <a:t>ペットボトルのリサイクル</a:t>
                      </a:r>
                      <a:endParaRPr kumimoji="1" lang="ja-JP" altLang="en-US" sz="1100" dirty="0">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tcPr>
                </a:tc>
                <a:tc>
                  <a:txBody>
                    <a:bodyPr/>
                    <a:lstStyle/>
                    <a:p>
                      <a:r>
                        <a:rPr kumimoji="1" lang="ja-JP" altLang="en-US" sz="1100" dirty="0" smtClean="0">
                          <a:latin typeface="Meiryo UI" panose="020B0604030504040204" pitchFamily="50" charset="-128"/>
                          <a:ea typeface="Meiryo UI" panose="020B0604030504040204" pitchFamily="50" charset="-128"/>
                        </a:rPr>
                        <a:t>小売店舗におけるペットボトル</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自動回収機の設置</a:t>
                      </a:r>
                      <a:endParaRPr kumimoji="1" lang="en-US" altLang="ja-JP" sz="1100" dirty="0" smtClean="0">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 ボトル</a:t>
                      </a:r>
                      <a:r>
                        <a:rPr kumimoji="1" lang="en-US" altLang="ja-JP" sz="1100" dirty="0" smtClean="0">
                          <a:solidFill>
                            <a:schemeClr val="tx1"/>
                          </a:solidFill>
                          <a:latin typeface="Meiryo UI" panose="020B0604030504040204" pitchFamily="50" charset="-128"/>
                          <a:ea typeface="Meiryo UI" panose="020B0604030504040204" pitchFamily="50" charset="-128"/>
                        </a:rPr>
                        <a:t>to</a:t>
                      </a:r>
                      <a:r>
                        <a:rPr kumimoji="1" lang="ja-JP" altLang="en-US" sz="1100" dirty="0" smtClean="0">
                          <a:solidFill>
                            <a:schemeClr val="tx1"/>
                          </a:solidFill>
                          <a:latin typeface="Meiryo UI" panose="020B0604030504040204" pitchFamily="50" charset="-128"/>
                          <a:ea typeface="Meiryo UI" panose="020B0604030504040204" pitchFamily="50" charset="-128"/>
                        </a:rPr>
                        <a:t>ボトルのリサイクル（事業者、行政）</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 ペットボトル回収における消費者への現金やポイント等の還元（事業者）</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 地域コミュニティを活用したペットボトル回収（行政）</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 イベントにおける分別指導、啓発（事業者、行政、</a:t>
                      </a:r>
                      <a:r>
                        <a:rPr kumimoji="1" lang="en-US" altLang="ja-JP" sz="1100" dirty="0" smtClean="0">
                          <a:solidFill>
                            <a:schemeClr val="tx1"/>
                          </a:solidFill>
                          <a:latin typeface="Meiryo UI" panose="020B0604030504040204" pitchFamily="50" charset="-128"/>
                          <a:ea typeface="Meiryo UI" panose="020B0604030504040204" pitchFamily="50" charset="-128"/>
                        </a:rPr>
                        <a:t>NPO</a:t>
                      </a:r>
                      <a:r>
                        <a:rPr kumimoji="1" lang="ja-JP" altLang="en-US" sz="1100" dirty="0" err="1" smtClean="0">
                          <a:solidFill>
                            <a:schemeClr val="tx1"/>
                          </a:solidFill>
                          <a:latin typeface="Meiryo UI" panose="020B0604030504040204" pitchFamily="50" charset="-128"/>
                          <a:ea typeface="Meiryo UI" panose="020B0604030504040204" pitchFamily="50" charset="-128"/>
                        </a:rPr>
                        <a:t>、</a:t>
                      </a:r>
                      <a:r>
                        <a:rPr kumimoji="1" lang="ja-JP" altLang="en-US" sz="1100" dirty="0" smtClean="0">
                          <a:solidFill>
                            <a:schemeClr val="tx1"/>
                          </a:solidFill>
                          <a:latin typeface="Meiryo UI" panose="020B0604030504040204" pitchFamily="50" charset="-128"/>
                          <a:ea typeface="Meiryo UI" panose="020B0604030504040204" pitchFamily="50" charset="-128"/>
                        </a:rPr>
                        <a:t>府民）</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 ペットボトルの分別の徹底（事業者、行政、</a:t>
                      </a:r>
                      <a:r>
                        <a:rPr kumimoji="1" lang="en-US" altLang="ja-JP" sz="1100" dirty="0" smtClean="0">
                          <a:solidFill>
                            <a:schemeClr val="tx1"/>
                          </a:solidFill>
                          <a:latin typeface="Meiryo UI" panose="020B0604030504040204" pitchFamily="50" charset="-128"/>
                          <a:ea typeface="Meiryo UI" panose="020B0604030504040204" pitchFamily="50" charset="-128"/>
                        </a:rPr>
                        <a:t>NPO</a:t>
                      </a:r>
                      <a:r>
                        <a:rPr kumimoji="1" lang="ja-JP" altLang="en-US" sz="1100" dirty="0" err="1" smtClean="0">
                          <a:solidFill>
                            <a:schemeClr val="tx1"/>
                          </a:solidFill>
                          <a:latin typeface="Meiryo UI" panose="020B0604030504040204" pitchFamily="50" charset="-128"/>
                          <a:ea typeface="Meiryo UI" panose="020B0604030504040204" pitchFamily="50" charset="-128"/>
                        </a:rPr>
                        <a:t>、</a:t>
                      </a:r>
                      <a:r>
                        <a:rPr kumimoji="1" lang="ja-JP" altLang="en-US" sz="1100" dirty="0" smtClean="0">
                          <a:solidFill>
                            <a:schemeClr val="tx1"/>
                          </a:solidFill>
                          <a:latin typeface="Meiryo UI" panose="020B0604030504040204" pitchFamily="50" charset="-128"/>
                          <a:ea typeface="Meiryo UI" panose="020B0604030504040204" pitchFamily="50" charset="-128"/>
                        </a:rPr>
                        <a:t>府民）</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txBody>
                  <a:tcPr marL="65314" marR="65314" marT="32657" marB="32657">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l"/>
                      <a:r>
                        <a:rPr kumimoji="1" lang="ja-JP" altLang="en-US" sz="1100" dirty="0" smtClean="0">
                          <a:latin typeface="Meiryo UI" panose="020B0604030504040204" pitchFamily="50" charset="-128"/>
                          <a:ea typeface="Meiryo UI" panose="020B0604030504040204" pitchFamily="50" charset="-128"/>
                        </a:rPr>
                        <a:t>○ ペットボトル回収時のポイント還元について、府内のスーパー</a:t>
                      </a:r>
                      <a:endParaRPr kumimoji="1" lang="en-US" altLang="ja-JP" sz="1100" dirty="0" smtClean="0">
                        <a:latin typeface="Meiryo UI" panose="020B0604030504040204" pitchFamily="50" charset="-128"/>
                        <a:ea typeface="Meiryo UI" panose="020B0604030504040204" pitchFamily="50" charset="-128"/>
                      </a:endParaRPr>
                    </a:p>
                    <a:p>
                      <a:pPr algn="l"/>
                      <a:r>
                        <a:rPr kumimoji="1" lang="ja-JP" altLang="en-US" sz="1100" dirty="0" smtClean="0">
                          <a:latin typeface="Meiryo UI" panose="020B0604030504040204" pitchFamily="50" charset="-128"/>
                          <a:ea typeface="Meiryo UI" panose="020B0604030504040204" pitchFamily="50" charset="-128"/>
                        </a:rPr>
                        <a:t>　　マーケットに働きかけを実施</a:t>
                      </a:r>
                      <a:endParaRPr kumimoji="1" lang="en-US" altLang="ja-JP" sz="1100" dirty="0" smtClean="0">
                        <a:latin typeface="Meiryo UI" panose="020B0604030504040204" pitchFamily="50" charset="-128"/>
                        <a:ea typeface="Meiryo UI" panose="020B0604030504040204" pitchFamily="50" charset="-128"/>
                      </a:endParaRPr>
                    </a:p>
                    <a:p>
                      <a:pPr algn="l"/>
                      <a:r>
                        <a:rPr kumimoji="1" lang="ja-JP" altLang="en-US" sz="1100" dirty="0" smtClean="0">
                          <a:latin typeface="Meiryo UI" panose="020B0604030504040204" pitchFamily="50" charset="-128"/>
                          <a:ea typeface="Meiryo UI" panose="020B0604030504040204" pitchFamily="50" charset="-128"/>
                        </a:rPr>
                        <a:t>○ 回収したペットボトルの収集運搬の協力について、市町村に働</a:t>
                      </a:r>
                      <a:endParaRPr kumimoji="1" lang="en-US" altLang="ja-JP" sz="1100" dirty="0" smtClean="0">
                        <a:latin typeface="Meiryo UI" panose="020B0604030504040204" pitchFamily="50" charset="-128"/>
                        <a:ea typeface="Meiryo UI" panose="020B0604030504040204" pitchFamily="50" charset="-128"/>
                      </a:endParaRPr>
                    </a:p>
                    <a:p>
                      <a:pPr algn="l"/>
                      <a:r>
                        <a:rPr kumimoji="1" lang="ja-JP" altLang="en-US" sz="1100" dirty="0" smtClean="0">
                          <a:latin typeface="Meiryo UI" panose="020B0604030504040204" pitchFamily="50" charset="-128"/>
                          <a:ea typeface="Meiryo UI" panose="020B0604030504040204" pitchFamily="50" charset="-128"/>
                        </a:rPr>
                        <a:t>　　</a:t>
                      </a:r>
                      <a:r>
                        <a:rPr kumimoji="1" lang="ja-JP" altLang="en-US" sz="1100" dirty="0" err="1" smtClean="0">
                          <a:latin typeface="Meiryo UI" panose="020B0604030504040204" pitchFamily="50" charset="-128"/>
                          <a:ea typeface="Meiryo UI" panose="020B0604030504040204" pitchFamily="50" charset="-128"/>
                        </a:rPr>
                        <a:t>き</a:t>
                      </a:r>
                      <a:r>
                        <a:rPr kumimoji="1" lang="ja-JP" altLang="en-US" sz="1100" dirty="0" smtClean="0">
                          <a:latin typeface="Meiryo UI" panose="020B0604030504040204" pitchFamily="50" charset="-128"/>
                          <a:ea typeface="Meiryo UI" panose="020B0604030504040204" pitchFamily="50" charset="-128"/>
                        </a:rPr>
                        <a:t>かけを実施</a:t>
                      </a:r>
                      <a:endParaRPr kumimoji="1" lang="ja-JP" altLang="en-US" sz="1100" dirty="0">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1920699103"/>
                  </a:ext>
                </a:extLst>
              </a:tr>
            </a:tbl>
          </a:graphicData>
        </a:graphic>
      </p:graphicFrame>
      <p:graphicFrame>
        <p:nvGraphicFramePr>
          <p:cNvPr id="30" name="表 29"/>
          <p:cNvGraphicFramePr>
            <a:graphicFrameLocks noGrp="1"/>
          </p:cNvGraphicFramePr>
          <p:nvPr>
            <p:extLst>
              <p:ext uri="{D42A27DB-BD31-4B8C-83A1-F6EECF244321}">
                <p14:modId xmlns:p14="http://schemas.microsoft.com/office/powerpoint/2010/main" val="3662621951"/>
              </p:ext>
            </p:extLst>
          </p:nvPr>
        </p:nvGraphicFramePr>
        <p:xfrm>
          <a:off x="899886" y="5598592"/>
          <a:ext cx="11639097" cy="2608216"/>
        </p:xfrm>
        <a:graphic>
          <a:graphicData uri="http://schemas.openxmlformats.org/drawingml/2006/table">
            <a:tbl>
              <a:tblPr firstRow="1" bandRow="1">
                <a:tableStyleId>{F2DE63D5-997A-4646-A377-4702673A728D}</a:tableStyleId>
              </a:tblPr>
              <a:tblGrid>
                <a:gridCol w="1418772">
                  <a:extLst>
                    <a:ext uri="{9D8B030D-6E8A-4147-A177-3AD203B41FA5}">
                      <a16:colId xmlns:a16="http://schemas.microsoft.com/office/drawing/2014/main" val="1260967916"/>
                    </a:ext>
                  </a:extLst>
                </a:gridCol>
                <a:gridCol w="1854200">
                  <a:extLst>
                    <a:ext uri="{9D8B030D-6E8A-4147-A177-3AD203B41FA5}">
                      <a16:colId xmlns:a16="http://schemas.microsoft.com/office/drawing/2014/main" val="2640229183"/>
                    </a:ext>
                  </a:extLst>
                </a:gridCol>
                <a:gridCol w="4375150">
                  <a:extLst>
                    <a:ext uri="{9D8B030D-6E8A-4147-A177-3AD203B41FA5}">
                      <a16:colId xmlns:a16="http://schemas.microsoft.com/office/drawing/2014/main" val="1867135105"/>
                    </a:ext>
                  </a:extLst>
                </a:gridCol>
                <a:gridCol w="3990975">
                  <a:extLst>
                    <a:ext uri="{9D8B030D-6E8A-4147-A177-3AD203B41FA5}">
                      <a16:colId xmlns:a16="http://schemas.microsoft.com/office/drawing/2014/main" val="1972488618"/>
                    </a:ext>
                  </a:extLst>
                </a:gridCol>
              </a:tblGrid>
              <a:tr h="706140">
                <a:tc>
                  <a:txBody>
                    <a:bodyPr/>
                    <a:lstStyle/>
                    <a:p>
                      <a:r>
                        <a:rPr kumimoji="1" lang="ja-JP" altLang="en-US" sz="1100" b="0" dirty="0" smtClean="0">
                          <a:solidFill>
                            <a:schemeClr val="tx1"/>
                          </a:solidFill>
                          <a:latin typeface="Meiryo UI" panose="020B0604030504040204" pitchFamily="50" charset="-128"/>
                          <a:ea typeface="Meiryo UI" panose="020B0604030504040204" pitchFamily="50" charset="-128"/>
                        </a:rPr>
                        <a:t>海洋プラスチック問題の</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r>
                        <a:rPr kumimoji="1" lang="ja-JP" altLang="en-US" sz="1100" b="0" dirty="0" smtClean="0">
                          <a:solidFill>
                            <a:schemeClr val="tx1"/>
                          </a:solidFill>
                          <a:latin typeface="Meiryo UI" panose="020B0604030504040204" pitchFamily="50" charset="-128"/>
                          <a:ea typeface="Meiryo UI" panose="020B0604030504040204" pitchFamily="50" charset="-128"/>
                        </a:rPr>
                        <a:t>正しい理解の促進</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noFill/>
                  </a:tcPr>
                </a:tc>
                <a:tc>
                  <a:txBody>
                    <a:bodyPr/>
                    <a:lstStyle/>
                    <a:p>
                      <a:r>
                        <a:rPr kumimoji="1" lang="ja-JP" altLang="en-US" sz="1100" b="0" dirty="0" smtClean="0">
                          <a:solidFill>
                            <a:schemeClr val="tx1"/>
                          </a:solidFill>
                          <a:latin typeface="Meiryo UI" panose="020B0604030504040204" pitchFamily="50" charset="-128"/>
                          <a:ea typeface="Meiryo UI" panose="020B0604030504040204" pitchFamily="50" charset="-128"/>
                        </a:rPr>
                        <a:t>教材や啓発パンフレットなどの</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r>
                        <a:rPr kumimoji="1" lang="ja-JP" altLang="en-US" sz="1100" b="0" dirty="0" smtClean="0">
                          <a:solidFill>
                            <a:schemeClr val="tx1"/>
                          </a:solidFill>
                          <a:latin typeface="Meiryo UI" panose="020B0604030504040204" pitchFamily="50" charset="-128"/>
                          <a:ea typeface="Meiryo UI" panose="020B0604030504040204" pitchFamily="50" charset="-128"/>
                        </a:rPr>
                        <a:t>作成</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B w="9525" cap="flat" cmpd="sng" algn="ctr">
                      <a:solidFill>
                        <a:schemeClr val="bg1">
                          <a:lumMod val="75000"/>
                        </a:schemeClr>
                      </a:solidFill>
                      <a:prstDash val="solid"/>
                      <a:round/>
                      <a:headEnd type="none" w="med" len="med"/>
                      <a:tailEnd type="none" w="med" len="med"/>
                    </a:lnB>
                    <a:noFill/>
                  </a:tcPr>
                </a:tc>
                <a:tc>
                  <a:txBody>
                    <a:bodyPr/>
                    <a:lstStyle/>
                    <a:p>
                      <a:r>
                        <a:rPr kumimoji="1" lang="ja-JP" altLang="en-US" sz="1100" b="0" dirty="0" smtClean="0">
                          <a:solidFill>
                            <a:schemeClr val="tx1"/>
                          </a:solidFill>
                          <a:latin typeface="Meiryo UI" panose="020B0604030504040204" pitchFamily="50" charset="-128"/>
                          <a:ea typeface="Meiryo UI" panose="020B0604030504040204" pitchFamily="50" charset="-128"/>
                        </a:rPr>
                        <a:t>環境教育、府民啓発の推進（事業者、行政、</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r>
                        <a:rPr kumimoji="1" lang="en-US" altLang="ja-JP" sz="1100" b="0" dirty="0" smtClean="0">
                          <a:solidFill>
                            <a:schemeClr val="tx1"/>
                          </a:solidFill>
                          <a:latin typeface="Meiryo UI" panose="020B0604030504040204" pitchFamily="50" charset="-128"/>
                          <a:ea typeface="Meiryo UI" panose="020B0604030504040204" pitchFamily="50" charset="-128"/>
                        </a:rPr>
                        <a:t>NPO</a:t>
                      </a:r>
                      <a:r>
                        <a:rPr kumimoji="1" lang="ja-JP" altLang="en-US" sz="1100" b="0" dirty="0" smtClean="0">
                          <a:solidFill>
                            <a:schemeClr val="tx1"/>
                          </a:solidFill>
                          <a:latin typeface="Meiryo UI" panose="020B0604030504040204" pitchFamily="50" charset="-128"/>
                          <a:ea typeface="Meiryo UI" panose="020B0604030504040204" pitchFamily="50" charset="-128"/>
                        </a:rPr>
                        <a:t>）</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r>
                        <a:rPr kumimoji="1" lang="ja-JP" altLang="en-US" sz="1100" b="0" dirty="0" smtClean="0">
                          <a:solidFill>
                            <a:schemeClr val="tx1"/>
                          </a:solidFill>
                          <a:latin typeface="Meiryo UI" panose="020B0604030504040204" pitchFamily="50" charset="-128"/>
                          <a:ea typeface="Meiryo UI" panose="020B0604030504040204" pitchFamily="50" charset="-128"/>
                        </a:rPr>
                        <a:t>○教材の作成</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r>
                        <a:rPr kumimoji="1" lang="ja-JP" altLang="en-US" sz="1100" b="0" dirty="0" smtClean="0">
                          <a:solidFill>
                            <a:schemeClr val="tx1"/>
                          </a:solidFill>
                          <a:latin typeface="Meiryo UI" panose="020B0604030504040204" pitchFamily="50" charset="-128"/>
                          <a:ea typeface="Meiryo UI" panose="020B0604030504040204" pitchFamily="50" charset="-128"/>
                        </a:rPr>
                        <a:t>○イベントの実施</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B w="9525" cap="flat" cmpd="sng" algn="ctr">
                      <a:solidFill>
                        <a:schemeClr val="bg1">
                          <a:lumMod val="75000"/>
                        </a:schemeClr>
                      </a:solidFill>
                      <a:prstDash val="solid"/>
                      <a:round/>
                      <a:headEnd type="none" w="med" len="med"/>
                      <a:tailEnd type="none" w="med" len="med"/>
                    </a:lnB>
                    <a:no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 海洋プラスチックごみをテーマとした啓発冊子やイベントを通じた啓発</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rPr>
                        <a:t>○</a:t>
                      </a:r>
                      <a:r>
                        <a:rPr kumimoji="1" lang="ja-JP" altLang="en-US" sz="1100" b="0" baseline="0" dirty="0" smtClean="0">
                          <a:solidFill>
                            <a:schemeClr val="tx1"/>
                          </a:solidFill>
                          <a:latin typeface="Meiryo UI" panose="020B0604030504040204" pitchFamily="50" charset="-128"/>
                          <a:ea typeface="Meiryo UI" panose="020B0604030504040204" pitchFamily="50" charset="-128"/>
                        </a:rPr>
                        <a:t> </a:t>
                      </a:r>
                      <a:r>
                        <a:rPr kumimoji="1" lang="ja-JP" altLang="en-US" sz="1100" b="0" dirty="0" smtClean="0">
                          <a:solidFill>
                            <a:schemeClr val="tx1"/>
                          </a:solidFill>
                          <a:latin typeface="Meiryo UI" panose="020B0604030504040204" pitchFamily="50" charset="-128"/>
                          <a:ea typeface="Meiryo UI" panose="020B0604030504040204" pitchFamily="50" charset="-128"/>
                        </a:rPr>
                        <a:t>豊かな大阪湾の創出に向けた環境改善・啓発事業</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 </a:t>
                      </a:r>
                      <a:r>
                        <a:rPr kumimoji="1" lang="ja-JP" altLang="en-US" sz="1100" b="0" dirty="0" smtClean="0">
                          <a:solidFill>
                            <a:schemeClr val="tx1"/>
                          </a:solidFill>
                          <a:latin typeface="Meiryo UI" panose="020B0604030504040204" pitchFamily="50" charset="-128"/>
                          <a:ea typeface="Meiryo UI" panose="020B0604030504040204" pitchFamily="50" charset="-128"/>
                        </a:rPr>
                        <a:t>環境データ「見る」「知る」「活かす」事業</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 </a:t>
                      </a:r>
                      <a:r>
                        <a:rPr kumimoji="1" lang="ja-JP" altLang="en-US" sz="1100" b="0" dirty="0" smtClean="0">
                          <a:solidFill>
                            <a:schemeClr val="tx1"/>
                          </a:solidFill>
                          <a:latin typeface="Meiryo UI" panose="020B0604030504040204" pitchFamily="50" charset="-128"/>
                          <a:ea typeface="Meiryo UI" panose="020B0604030504040204" pitchFamily="50" charset="-128"/>
                        </a:rPr>
                        <a:t>市町村の啓発活動への支援等</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 </a:t>
                      </a:r>
                      <a:r>
                        <a:rPr kumimoji="1" lang="ja-JP" altLang="en-US" sz="1100" b="0" dirty="0" smtClean="0">
                          <a:solidFill>
                            <a:schemeClr val="tx1"/>
                          </a:solidFill>
                          <a:latin typeface="Meiryo UI" panose="020B0604030504040204" pitchFamily="50" charset="-128"/>
                          <a:ea typeface="Meiryo UI" panose="020B0604030504040204" pitchFamily="50" charset="-128"/>
                        </a:rPr>
                        <a:t>プラスチック対策推進事業（府民啓発ハンドブックの作成等）</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436608333"/>
                  </a:ext>
                </a:extLst>
              </a:tr>
              <a:tr h="449509">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eiryo UI" panose="020B0604030504040204" pitchFamily="50" charset="-128"/>
                          <a:ea typeface="Meiryo UI" panose="020B0604030504040204" pitchFamily="50" charset="-128"/>
                        </a:rPr>
                        <a:t>プラスチックごみの</a:t>
                      </a:r>
                      <a:endParaRPr kumimoji="1" lang="en-US" altLang="ja-JP" sz="1100" dirty="0" smtClean="0">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eiryo UI" panose="020B0604030504040204" pitchFamily="50" charset="-128"/>
                          <a:ea typeface="Meiryo UI" panose="020B0604030504040204" pitchFamily="50" charset="-128"/>
                        </a:rPr>
                        <a:t>ポイ捨ての防止</a:t>
                      </a:r>
                      <a:endParaRPr kumimoji="1" lang="ja-JP" altLang="en-US" sz="1100" b="0" dirty="0" smtClean="0">
                        <a:solidFill>
                          <a:schemeClr val="tx1"/>
                        </a:solidFill>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B w="9525" cap="flat" cmpd="sng" algn="ctr">
                      <a:solidFill>
                        <a:schemeClr val="bg1">
                          <a:lumMod val="75000"/>
                        </a:schemeClr>
                      </a:solidFill>
                      <a:prstDash val="solid"/>
                      <a:round/>
                      <a:headEnd type="none" w="med" len="med"/>
                      <a:tailEnd type="none" w="med" len="med"/>
                    </a:lnB>
                  </a:tcPr>
                </a:tc>
                <a:tc>
                  <a:txBody>
                    <a:bodyPr/>
                    <a:lstStyle/>
                    <a:p>
                      <a:r>
                        <a:rPr kumimoji="1" lang="ja-JP" altLang="en-US" sz="1100" dirty="0" smtClean="0">
                          <a:latin typeface="Meiryo UI" panose="020B0604030504040204" pitchFamily="50" charset="-128"/>
                          <a:ea typeface="Meiryo UI" panose="020B0604030504040204" pitchFamily="50" charset="-128"/>
                        </a:rPr>
                        <a:t>プラスチックごみの実態把握</a:t>
                      </a: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r>
                        <a:rPr kumimoji="1" lang="ja-JP" altLang="en-US" sz="1100" dirty="0" smtClean="0">
                          <a:latin typeface="Meiryo UI" panose="020B0604030504040204" pitchFamily="50" charset="-128"/>
                          <a:ea typeface="Meiryo UI" panose="020B0604030504040204" pitchFamily="50" charset="-128"/>
                        </a:rPr>
                        <a:t>○プラスチックごみの実態調査（行政、</a:t>
                      </a:r>
                      <a:r>
                        <a:rPr kumimoji="1" lang="en-US" altLang="ja-JP" sz="1100" dirty="0" smtClean="0">
                          <a:latin typeface="Meiryo UI" panose="020B0604030504040204" pitchFamily="50" charset="-128"/>
                          <a:ea typeface="Meiryo UI" panose="020B0604030504040204" pitchFamily="50" charset="-128"/>
                        </a:rPr>
                        <a:t>NPO</a:t>
                      </a:r>
                      <a:r>
                        <a:rPr kumimoji="1" lang="ja-JP" altLang="en-US" sz="1100" dirty="0" smtClean="0">
                          <a:latin typeface="Meiryo UI" panose="020B0604030504040204" pitchFamily="50" charset="-128"/>
                          <a:ea typeface="Meiryo UI" panose="020B0604030504040204" pitchFamily="50" charset="-128"/>
                        </a:rPr>
                        <a:t>）</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○ごみの適正処理の啓発（事業者、行政、</a:t>
                      </a:r>
                      <a:r>
                        <a:rPr kumimoji="1" lang="en-US" altLang="ja-JP" sz="1100" dirty="0" smtClean="0">
                          <a:latin typeface="Meiryo UI" panose="020B0604030504040204" pitchFamily="50" charset="-128"/>
                          <a:ea typeface="Meiryo UI" panose="020B0604030504040204" pitchFamily="50" charset="-128"/>
                        </a:rPr>
                        <a:t>NPO</a:t>
                      </a:r>
                      <a:r>
                        <a:rPr kumimoji="1" lang="ja-JP" altLang="en-US" sz="1100" dirty="0" smtClean="0">
                          <a:latin typeface="Meiryo UI" panose="020B0604030504040204" pitchFamily="50" charset="-128"/>
                          <a:ea typeface="Meiryo UI" panose="020B0604030504040204" pitchFamily="50" charset="-128"/>
                        </a:rPr>
                        <a:t>）</a:t>
                      </a:r>
                      <a:endParaRPr kumimoji="1" lang="en-US" altLang="ja-JP" sz="1100" dirty="0" smtClean="0">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l"/>
                      <a:r>
                        <a:rPr kumimoji="1" lang="ja-JP" altLang="en-US" sz="1100" dirty="0" smtClean="0">
                          <a:latin typeface="Meiryo UI" panose="020B0604030504040204" pitchFamily="50" charset="-128"/>
                          <a:ea typeface="Meiryo UI" panose="020B0604030504040204" pitchFamily="50" charset="-128"/>
                        </a:rPr>
                        <a:t>○</a:t>
                      </a:r>
                      <a:r>
                        <a:rPr kumimoji="1" lang="ja-JP" altLang="en-US" sz="1100" baseline="0" dirty="0" smtClean="0">
                          <a:latin typeface="Meiryo UI" panose="020B0604030504040204" pitchFamily="50" charset="-128"/>
                          <a:ea typeface="Meiryo UI" panose="020B0604030504040204" pitchFamily="50" charset="-128"/>
                        </a:rPr>
                        <a:t> </a:t>
                      </a:r>
                      <a:r>
                        <a:rPr kumimoji="1" lang="ja-JP" altLang="en-US" sz="1100" b="0" dirty="0" smtClean="0">
                          <a:solidFill>
                            <a:schemeClr val="tx1"/>
                          </a:solidFill>
                          <a:latin typeface="Meiryo UI" panose="020B0604030504040204" pitchFamily="50" charset="-128"/>
                          <a:ea typeface="Meiryo UI" panose="020B0604030504040204" pitchFamily="50" charset="-128"/>
                        </a:rPr>
                        <a:t>大阪湾におけるマイクロプラスチック・海岸漂着ごみの実態調査</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100" dirty="0" smtClean="0">
                          <a:latin typeface="Meiryo UI" panose="020B0604030504040204" pitchFamily="50" charset="-128"/>
                          <a:ea typeface="Meiryo UI" panose="020B0604030504040204" pitchFamily="50" charset="-128"/>
                        </a:rPr>
                        <a:t>○ </a:t>
                      </a:r>
                      <a:r>
                        <a:rPr kumimoji="1" lang="ja-JP" altLang="en-US" sz="1100" b="0" dirty="0" smtClean="0">
                          <a:solidFill>
                            <a:schemeClr val="tx1"/>
                          </a:solidFill>
                          <a:latin typeface="Meiryo UI" panose="020B0604030504040204" pitchFamily="50" charset="-128"/>
                          <a:ea typeface="Meiryo UI" panose="020B0604030504040204" pitchFamily="50" charset="-128"/>
                        </a:rPr>
                        <a:t>プラスチックごみ散乱状況の把握・評価手法の検討（関西広</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100" b="0" dirty="0" smtClean="0">
                          <a:solidFill>
                            <a:schemeClr val="tx1"/>
                          </a:solidFill>
                          <a:latin typeface="Meiryo UI" panose="020B0604030504040204" pitchFamily="50" charset="-128"/>
                          <a:ea typeface="Meiryo UI" panose="020B0604030504040204" pitchFamily="50" charset="-128"/>
                        </a:rPr>
                        <a:t>　  域連合）</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69181382"/>
                  </a:ext>
                </a:extLst>
              </a:tr>
              <a:tr h="535148">
                <a:tc>
                  <a:txBody>
                    <a:bodyPr/>
                    <a:lstStyle/>
                    <a:p>
                      <a:r>
                        <a:rPr kumimoji="1" lang="ja-JP" altLang="en-US" sz="1100" dirty="0" smtClean="0">
                          <a:latin typeface="Meiryo UI" panose="020B0604030504040204" pitchFamily="50" charset="-128"/>
                          <a:ea typeface="Meiryo UI" panose="020B0604030504040204" pitchFamily="50" charset="-128"/>
                        </a:rPr>
                        <a:t>紙等のプラスチック</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代替品の活用</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tcPr>
                </a:tc>
                <a:tc>
                  <a:txBody>
                    <a:bodyPr/>
                    <a:lstStyle/>
                    <a:p>
                      <a:r>
                        <a:rPr kumimoji="1" lang="ja-JP" altLang="en-US" sz="1100" b="0" dirty="0" smtClean="0">
                          <a:solidFill>
                            <a:schemeClr val="tx1"/>
                          </a:solidFill>
                          <a:latin typeface="Meiryo UI" panose="020B0604030504040204" pitchFamily="50" charset="-128"/>
                          <a:ea typeface="Meiryo UI" panose="020B0604030504040204" pitchFamily="50" charset="-128"/>
                        </a:rPr>
                        <a:t>代替品の開発状況の把握と</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r>
                        <a:rPr kumimoji="1" lang="ja-JP" altLang="en-US" sz="1100" b="0" dirty="0" smtClean="0">
                          <a:solidFill>
                            <a:schemeClr val="tx1"/>
                          </a:solidFill>
                          <a:latin typeface="Meiryo UI" panose="020B0604030504040204" pitchFamily="50" charset="-128"/>
                          <a:ea typeface="Meiryo UI" panose="020B0604030504040204" pitchFamily="50" charset="-128"/>
                        </a:rPr>
                        <a:t>各主体への代替品活用の</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r>
                        <a:rPr kumimoji="1" lang="ja-JP" altLang="en-US" sz="1100" b="0" dirty="0" smtClean="0">
                          <a:solidFill>
                            <a:schemeClr val="tx1"/>
                          </a:solidFill>
                          <a:latin typeface="Meiryo UI" panose="020B0604030504040204" pitchFamily="50" charset="-128"/>
                          <a:ea typeface="Meiryo UI" panose="020B0604030504040204" pitchFamily="50" charset="-128"/>
                        </a:rPr>
                        <a:t>働きかけ</a:t>
                      </a: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○産業・技術育成（行政）</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○代替品の開発（事業者）</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○代替品の購入・使用の啓発（事業者、行政、</a:t>
                      </a:r>
                      <a:r>
                        <a:rPr kumimoji="1" lang="en-US" altLang="ja-JP" sz="1100" dirty="0" smtClean="0">
                          <a:solidFill>
                            <a:schemeClr val="tx1"/>
                          </a:solidFill>
                          <a:latin typeface="Meiryo UI" panose="020B0604030504040204" pitchFamily="50" charset="-128"/>
                          <a:ea typeface="Meiryo UI" panose="020B0604030504040204" pitchFamily="50" charset="-128"/>
                        </a:rPr>
                        <a:t>NPO</a:t>
                      </a:r>
                      <a:r>
                        <a:rPr kumimoji="1" lang="ja-JP" altLang="en-US" sz="1100" dirty="0" smtClean="0">
                          <a:solidFill>
                            <a:schemeClr val="tx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○代替品の購入・使用（事業者、行政、</a:t>
                      </a:r>
                      <a:r>
                        <a:rPr kumimoji="1" lang="en-US" altLang="ja-JP" sz="1100" dirty="0" smtClean="0">
                          <a:solidFill>
                            <a:schemeClr val="tx1"/>
                          </a:solidFill>
                          <a:latin typeface="Meiryo UI" panose="020B0604030504040204" pitchFamily="50" charset="-128"/>
                          <a:ea typeface="Meiryo UI" panose="020B0604030504040204" pitchFamily="50" charset="-128"/>
                        </a:rPr>
                        <a:t>NPO</a:t>
                      </a:r>
                      <a:r>
                        <a:rPr kumimoji="1" lang="ja-JP" altLang="en-US" sz="1100" dirty="0" err="1" smtClean="0">
                          <a:solidFill>
                            <a:schemeClr val="tx1"/>
                          </a:solidFill>
                          <a:latin typeface="Meiryo UI" panose="020B0604030504040204" pitchFamily="50" charset="-128"/>
                          <a:ea typeface="Meiryo UI" panose="020B0604030504040204" pitchFamily="50" charset="-128"/>
                        </a:rPr>
                        <a:t>、</a:t>
                      </a:r>
                      <a:r>
                        <a:rPr kumimoji="1" lang="ja-JP" altLang="en-US" sz="1100" dirty="0" smtClean="0">
                          <a:solidFill>
                            <a:schemeClr val="tx1"/>
                          </a:solidFill>
                          <a:latin typeface="Meiryo UI" panose="020B0604030504040204" pitchFamily="50" charset="-128"/>
                          <a:ea typeface="Meiryo UI" panose="020B0604030504040204" pitchFamily="50" charset="-128"/>
                        </a:rPr>
                        <a:t>府民）</a:t>
                      </a:r>
                    </a:p>
                  </a:txBody>
                  <a:tcPr marL="65314" marR="65314" marT="32657" marB="32657">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eiryo UI" panose="020B0604030504040204" pitchFamily="50" charset="-128"/>
                          <a:ea typeface="Meiryo UI" panose="020B0604030504040204" pitchFamily="50" charset="-128"/>
                        </a:rPr>
                        <a:t>○</a:t>
                      </a:r>
                      <a:r>
                        <a:rPr kumimoji="1" lang="ja-JP" altLang="en-US" sz="1100" baseline="0" dirty="0" smtClean="0">
                          <a:latin typeface="Meiryo UI" panose="020B0604030504040204" pitchFamily="50" charset="-128"/>
                          <a:ea typeface="Meiryo UI" panose="020B0604030504040204" pitchFamily="50" charset="-128"/>
                        </a:rPr>
                        <a:t> </a:t>
                      </a:r>
                      <a:r>
                        <a:rPr kumimoji="1" lang="ja-JP" altLang="en-US" sz="1100" dirty="0" smtClean="0">
                          <a:latin typeface="Meiryo UI" panose="020B0604030504040204" pitchFamily="50" charset="-128"/>
                          <a:ea typeface="Meiryo UI" panose="020B0604030504040204" pitchFamily="50" charset="-128"/>
                        </a:rPr>
                        <a:t>環境先進技術シーズ及び国内外のニーズ調査</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eiryo UI" panose="020B0604030504040204" pitchFamily="50" charset="-128"/>
                          <a:ea typeface="Meiryo UI" panose="020B0604030504040204" pitchFamily="50" charset="-128"/>
                        </a:rPr>
                        <a:t>○ </a:t>
                      </a:r>
                      <a:r>
                        <a:rPr kumimoji="1" lang="ja-JP" altLang="en-US" sz="1100" b="0" dirty="0" smtClean="0">
                          <a:solidFill>
                            <a:schemeClr val="tx1"/>
                          </a:solidFill>
                          <a:latin typeface="Meiryo UI" panose="020B0604030504040204" pitchFamily="50" charset="-128"/>
                          <a:ea typeface="Meiryo UI" panose="020B0604030504040204" pitchFamily="50" charset="-128"/>
                        </a:rPr>
                        <a:t>代替プラスチック普及に関する動向・課題調査（関西広域連</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rPr>
                        <a:t>　  合）</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920699103"/>
                  </a:ext>
                </a:extLst>
              </a:tr>
              <a:tr h="396966">
                <a:tc>
                  <a:txBody>
                    <a:bodyPr/>
                    <a:lstStyle/>
                    <a:p>
                      <a:r>
                        <a:rPr kumimoji="1" lang="ja-JP" altLang="en-US" sz="1100" b="0" dirty="0" smtClean="0">
                          <a:solidFill>
                            <a:schemeClr val="tx1"/>
                          </a:solidFill>
                          <a:latin typeface="Meiryo UI" panose="020B0604030504040204" pitchFamily="50" charset="-128"/>
                          <a:ea typeface="Meiryo UI" panose="020B0604030504040204" pitchFamily="50" charset="-128"/>
                        </a:rPr>
                        <a:t>プラスチックごみの回収</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tcPr>
                </a:tc>
                <a:tc>
                  <a:txBody>
                    <a:bodyPr/>
                    <a:lstStyle/>
                    <a:p>
                      <a:r>
                        <a:rPr kumimoji="1" lang="ja-JP" altLang="en-US" sz="1100" b="0" dirty="0" smtClean="0">
                          <a:solidFill>
                            <a:schemeClr val="tx1"/>
                          </a:solidFill>
                          <a:latin typeface="Meiryo UI" panose="020B0604030504040204" pitchFamily="50" charset="-128"/>
                          <a:ea typeface="Meiryo UI" panose="020B0604030504040204" pitchFamily="50" charset="-128"/>
                        </a:rPr>
                        <a:t>漁業者をはじめとした様々な</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r>
                        <a:rPr kumimoji="1" lang="ja-JP" altLang="en-US" sz="1100" b="0" dirty="0" smtClean="0">
                          <a:solidFill>
                            <a:schemeClr val="tx1"/>
                          </a:solidFill>
                          <a:latin typeface="Meiryo UI" panose="020B0604030504040204" pitchFamily="50" charset="-128"/>
                          <a:ea typeface="Meiryo UI" panose="020B0604030504040204" pitchFamily="50" charset="-128"/>
                        </a:rPr>
                        <a:t>主体の取組への支援</a:t>
                      </a: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○陸や海のごみ回収（事業者、行政、</a:t>
                      </a:r>
                      <a:r>
                        <a:rPr kumimoji="1" lang="en-US" altLang="ja-JP" sz="1100" dirty="0" smtClean="0">
                          <a:solidFill>
                            <a:schemeClr val="tx1"/>
                          </a:solidFill>
                          <a:latin typeface="Meiryo UI" panose="020B0604030504040204" pitchFamily="50" charset="-128"/>
                          <a:ea typeface="Meiryo UI" panose="020B0604030504040204" pitchFamily="50" charset="-128"/>
                        </a:rPr>
                        <a:t>NPO</a:t>
                      </a:r>
                      <a:r>
                        <a:rPr kumimoji="1" lang="ja-JP" altLang="en-US" sz="1100" dirty="0" err="1" smtClean="0">
                          <a:solidFill>
                            <a:schemeClr val="tx1"/>
                          </a:solidFill>
                          <a:latin typeface="Meiryo UI" panose="020B0604030504040204" pitchFamily="50" charset="-128"/>
                          <a:ea typeface="Meiryo UI" panose="020B0604030504040204" pitchFamily="50" charset="-128"/>
                        </a:rPr>
                        <a:t>、</a:t>
                      </a:r>
                      <a:r>
                        <a:rPr kumimoji="1" lang="ja-JP" altLang="en-US" sz="1100" dirty="0" smtClean="0">
                          <a:solidFill>
                            <a:schemeClr val="tx1"/>
                          </a:solidFill>
                          <a:latin typeface="Meiryo UI" panose="020B0604030504040204" pitchFamily="50" charset="-128"/>
                          <a:ea typeface="Meiryo UI" panose="020B0604030504040204" pitchFamily="50" charset="-128"/>
                        </a:rPr>
                        <a:t>府民）</a:t>
                      </a:r>
                    </a:p>
                  </a:txBody>
                  <a:tcPr marL="65314" marR="65314" marT="32657" marB="3265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eiryo UI" panose="020B0604030504040204" pitchFamily="50" charset="-128"/>
                          <a:ea typeface="Meiryo UI" panose="020B0604030504040204" pitchFamily="50" charset="-128"/>
                        </a:rPr>
                        <a:t>○大阪湾の海ごみの回収</a:t>
                      </a:r>
                      <a:endParaRPr kumimoji="1" lang="en-US" altLang="ja-JP" sz="1100" b="0" dirty="0" smtClean="0">
                        <a:solidFill>
                          <a:srgbClr val="FF0000"/>
                        </a:solidFill>
                        <a:latin typeface="Meiryo UI" panose="020B0604030504040204" pitchFamily="50" charset="-128"/>
                        <a:ea typeface="Meiryo UI" panose="020B0604030504040204" pitchFamily="50" charset="-128"/>
                      </a:endParaRPr>
                    </a:p>
                  </a:txBody>
                  <a:tcPr marL="65314" marR="65314" marT="32657" marB="32657" anchor="ct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extLst>
                  <a:ext uri="{0D108BD9-81ED-4DB2-BD59-A6C34878D82A}">
                    <a16:rowId xmlns:a16="http://schemas.microsoft.com/office/drawing/2014/main" val="1829240823"/>
                  </a:ext>
                </a:extLst>
              </a:tr>
            </a:tbl>
          </a:graphicData>
        </a:graphic>
      </p:graphicFrame>
      <p:sp>
        <p:nvSpPr>
          <p:cNvPr id="32" name="角丸四角形 31"/>
          <p:cNvSpPr/>
          <p:nvPr/>
        </p:nvSpPr>
        <p:spPr>
          <a:xfrm>
            <a:off x="281806" y="2246241"/>
            <a:ext cx="508000" cy="3268260"/>
          </a:xfrm>
          <a:prstGeom prst="roundRect">
            <a:avLst/>
          </a:prstGeom>
          <a:solidFill>
            <a:schemeClr val="accent2">
              <a:lumMod val="60000"/>
              <a:lumOff val="40000"/>
            </a:schemeClr>
          </a:solidFill>
          <a:ln>
            <a:noFill/>
          </a:ln>
        </p:spPr>
        <p:style>
          <a:lnRef idx="2">
            <a:schemeClr val="accent6"/>
          </a:lnRef>
          <a:fillRef idx="1">
            <a:schemeClr val="lt1"/>
          </a:fillRef>
          <a:effectRef idx="0">
            <a:schemeClr val="accent6"/>
          </a:effectRef>
          <a:fontRef idx="minor">
            <a:schemeClr val="dk1"/>
          </a:fontRef>
        </p:style>
        <p:txBody>
          <a:bodyPr vert="eaVert" rtlCol="0" anchor="ctr"/>
          <a:lstStyle/>
          <a:p>
            <a:pPr algn="ctr"/>
            <a:r>
              <a:rPr kumimoji="1" lang="ja-JP" altLang="en-US" sz="1100" dirty="0" smtClean="0">
                <a:latin typeface="Meiryo UI" panose="020B0604030504040204" pitchFamily="50" charset="-128"/>
                <a:ea typeface="Meiryo UI" panose="020B0604030504040204" pitchFamily="50" charset="-128"/>
              </a:rPr>
              <a:t>使い捨てプラスチックの資源循環（３</a:t>
            </a:r>
            <a:r>
              <a:rPr kumimoji="1" lang="ja-JP" altLang="en-US" sz="1100" dirty="0">
                <a:latin typeface="Meiryo UI" panose="020B0604030504040204" pitchFamily="50" charset="-128"/>
                <a:ea typeface="Meiryo UI" panose="020B0604030504040204" pitchFamily="50" charset="-128"/>
              </a:rPr>
              <a:t>Ｒ</a:t>
            </a:r>
            <a:r>
              <a:rPr kumimoji="1" lang="ja-JP" altLang="en-US" sz="1100" dirty="0" smtClean="0">
                <a:latin typeface="Meiryo UI" panose="020B0604030504040204" pitchFamily="50" charset="-128"/>
                <a:ea typeface="Meiryo UI" panose="020B0604030504040204" pitchFamily="50" charset="-128"/>
              </a:rPr>
              <a:t>）</a:t>
            </a:r>
            <a:endParaRPr kumimoji="1" lang="ja-JP" altLang="en-US" sz="1100" dirty="0">
              <a:latin typeface="Meiryo UI" panose="020B0604030504040204" pitchFamily="50" charset="-128"/>
              <a:ea typeface="Meiryo UI" panose="020B0604030504040204" pitchFamily="50" charset="-128"/>
            </a:endParaRPr>
          </a:p>
        </p:txBody>
      </p:sp>
      <p:sp>
        <p:nvSpPr>
          <p:cNvPr id="33" name="角丸四角形 32"/>
          <p:cNvSpPr/>
          <p:nvPr/>
        </p:nvSpPr>
        <p:spPr>
          <a:xfrm>
            <a:off x="281806" y="5598593"/>
            <a:ext cx="508000" cy="2608216"/>
          </a:xfrm>
          <a:prstGeom prst="roundRect">
            <a:avLst/>
          </a:prstGeom>
          <a:solidFill>
            <a:schemeClr val="accent1">
              <a:lumMod val="60000"/>
              <a:lumOff val="40000"/>
            </a:schemeClr>
          </a:solidFill>
          <a:ln>
            <a:noFill/>
          </a:ln>
        </p:spPr>
        <p:style>
          <a:lnRef idx="2">
            <a:schemeClr val="accent6"/>
          </a:lnRef>
          <a:fillRef idx="1">
            <a:schemeClr val="lt1"/>
          </a:fillRef>
          <a:effectRef idx="0">
            <a:schemeClr val="accent6"/>
          </a:effectRef>
          <a:fontRef idx="minor">
            <a:schemeClr val="dk1"/>
          </a:fontRef>
        </p:style>
        <p:txBody>
          <a:bodyPr vert="eaVert" rtlCol="0" anchor="ctr"/>
          <a:lstStyle/>
          <a:p>
            <a:pPr algn="ctr"/>
            <a:r>
              <a:rPr kumimoji="1" lang="ja-JP" altLang="en-US" sz="1100" dirty="0" smtClean="0">
                <a:latin typeface="Meiryo UI" panose="020B0604030504040204" pitchFamily="50" charset="-128"/>
                <a:ea typeface="Meiryo UI" panose="020B0604030504040204" pitchFamily="50" charset="-128"/>
              </a:rPr>
              <a:t>海洋</a:t>
            </a:r>
            <a:r>
              <a:rPr kumimoji="1" lang="ja-JP" altLang="en-US" sz="1100" dirty="0">
                <a:latin typeface="Meiryo UI" panose="020B0604030504040204" pitchFamily="50" charset="-128"/>
                <a:ea typeface="Meiryo UI" panose="020B0604030504040204" pitchFamily="50" charset="-128"/>
              </a:rPr>
              <a:t>プラスチック</a:t>
            </a:r>
            <a:r>
              <a:rPr kumimoji="1" lang="ja-JP" altLang="en-US" sz="1100" dirty="0" smtClean="0">
                <a:latin typeface="Meiryo UI" panose="020B0604030504040204" pitchFamily="50" charset="-128"/>
                <a:ea typeface="Meiryo UI" panose="020B0604030504040204" pitchFamily="50" charset="-128"/>
              </a:rPr>
              <a:t>ごみ</a:t>
            </a:r>
            <a:r>
              <a:rPr kumimoji="1" lang="ja-JP" altLang="en-US" sz="1100" dirty="0">
                <a:latin typeface="Meiryo UI" panose="020B0604030504040204" pitchFamily="50" charset="-128"/>
                <a:ea typeface="Meiryo UI" panose="020B0604030504040204" pitchFamily="50" charset="-128"/>
              </a:rPr>
              <a:t>対策</a:t>
            </a:r>
            <a:endParaRPr kumimoji="1" lang="en-US" altLang="ja-JP" sz="1100" dirty="0" smtClean="0">
              <a:latin typeface="Meiryo UI" panose="020B0604030504040204" pitchFamily="50" charset="-128"/>
              <a:ea typeface="Meiryo UI" panose="020B0604030504040204" pitchFamily="50" charset="-128"/>
            </a:endParaRPr>
          </a:p>
        </p:txBody>
      </p:sp>
      <p:grpSp>
        <p:nvGrpSpPr>
          <p:cNvPr id="34" name="グループ化 33"/>
          <p:cNvGrpSpPr/>
          <p:nvPr/>
        </p:nvGrpSpPr>
        <p:grpSpPr>
          <a:xfrm>
            <a:off x="11154772" y="2246240"/>
            <a:ext cx="1256931" cy="716705"/>
            <a:chOff x="10883989" y="2237800"/>
            <a:chExt cx="1256931" cy="716705"/>
          </a:xfrm>
        </p:grpSpPr>
        <p:pic>
          <p:nvPicPr>
            <p:cNvPr id="35" name="図 3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83989" y="2237800"/>
              <a:ext cx="279311" cy="696690"/>
            </a:xfrm>
            <a:prstGeom prst="rect">
              <a:avLst/>
            </a:prstGeom>
          </p:spPr>
        </p:pic>
        <p:pic>
          <p:nvPicPr>
            <p:cNvPr id="36" name="図 3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844471">
              <a:off x="11950585" y="2351151"/>
              <a:ext cx="190335" cy="469988"/>
            </a:xfrm>
            <a:prstGeom prst="rect">
              <a:avLst/>
            </a:prstGeom>
          </p:spPr>
        </p:pic>
        <p:pic>
          <p:nvPicPr>
            <p:cNvPr id="37" name="図 3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48552" y="2300759"/>
              <a:ext cx="1029521" cy="653746"/>
            </a:xfrm>
            <a:prstGeom prst="rect">
              <a:avLst/>
            </a:prstGeom>
          </p:spPr>
        </p:pic>
      </p:grpSp>
      <p:grpSp>
        <p:nvGrpSpPr>
          <p:cNvPr id="38" name="グループ化 37"/>
          <p:cNvGrpSpPr/>
          <p:nvPr/>
        </p:nvGrpSpPr>
        <p:grpSpPr>
          <a:xfrm>
            <a:off x="11281205" y="2977233"/>
            <a:ext cx="819628" cy="709211"/>
            <a:chOff x="11118372" y="2934190"/>
            <a:chExt cx="819628" cy="709211"/>
          </a:xfrm>
        </p:grpSpPr>
        <p:pic>
          <p:nvPicPr>
            <p:cNvPr id="39" name="図 38"/>
            <p:cNvPicPr>
              <a:picLocks noChangeAspect="1"/>
            </p:cNvPicPr>
            <p:nvPr/>
          </p:nvPicPr>
          <p:blipFill rotWithShape="1">
            <a:blip r:embed="rId5" cstate="print">
              <a:grayscl/>
              <a:extLst>
                <a:ext uri="{28A0092B-C50C-407E-A947-70E740481C1C}">
                  <a14:useLocalDpi xmlns:a14="http://schemas.microsoft.com/office/drawing/2010/main" val="0"/>
                </a:ext>
              </a:extLst>
            </a:blip>
            <a:srcRect/>
            <a:stretch/>
          </p:blipFill>
          <p:spPr>
            <a:xfrm>
              <a:off x="11118372" y="2934190"/>
              <a:ext cx="819628" cy="709211"/>
            </a:xfrm>
            <a:prstGeom prst="rect">
              <a:avLst/>
            </a:prstGeom>
          </p:spPr>
        </p:pic>
        <p:pic>
          <p:nvPicPr>
            <p:cNvPr id="40" name="図 3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867045">
              <a:off x="11321832" y="3050038"/>
              <a:ext cx="412707" cy="463715"/>
            </a:xfrm>
            <a:prstGeom prst="rect">
              <a:avLst/>
            </a:prstGeom>
            <a:effectLst/>
          </p:spPr>
        </p:pic>
      </p:grpSp>
      <p:pic>
        <p:nvPicPr>
          <p:cNvPr id="41" name="図 40"/>
          <p:cNvPicPr>
            <a:picLocks noChangeAspect="1"/>
          </p:cNvPicPr>
          <p:nvPr/>
        </p:nvPicPr>
        <p:blipFill>
          <a:blip r:embed="rId7"/>
          <a:stretch>
            <a:fillRect/>
          </a:stretch>
        </p:blipFill>
        <p:spPr>
          <a:xfrm>
            <a:off x="7061230" y="5642673"/>
            <a:ext cx="1162928" cy="808981"/>
          </a:xfrm>
          <a:prstGeom prst="rect">
            <a:avLst/>
          </a:prstGeom>
        </p:spPr>
      </p:pic>
      <p:pic>
        <p:nvPicPr>
          <p:cNvPr id="18" name="図 17"/>
          <p:cNvPicPr>
            <a:picLocks noChangeAspect="1"/>
          </p:cNvPicPr>
          <p:nvPr/>
        </p:nvPicPr>
        <p:blipFill rotWithShape="1">
          <a:blip r:embed="rId8" cstate="print">
            <a:extLst>
              <a:ext uri="{28A0092B-C50C-407E-A947-70E740481C1C}">
                <a14:useLocalDpi xmlns:a14="http://schemas.microsoft.com/office/drawing/2010/main" val="0"/>
              </a:ext>
            </a:extLst>
          </a:blip>
          <a:srcRect b="16757"/>
          <a:stretch/>
        </p:blipFill>
        <p:spPr>
          <a:xfrm rot="539395">
            <a:off x="11403203" y="3770203"/>
            <a:ext cx="628300" cy="792000"/>
          </a:xfrm>
          <a:prstGeom prst="rect">
            <a:avLst/>
          </a:prstGeom>
        </p:spPr>
      </p:pic>
      <p:sp>
        <p:nvSpPr>
          <p:cNvPr id="19" name="角丸四角形 18"/>
          <p:cNvSpPr/>
          <p:nvPr/>
        </p:nvSpPr>
        <p:spPr>
          <a:xfrm>
            <a:off x="281806" y="8292359"/>
            <a:ext cx="12257176" cy="1224000"/>
          </a:xfrm>
          <a:prstGeom prst="roundRect">
            <a:avLst>
              <a:gd name="adj" fmla="val 10989"/>
            </a:avLst>
          </a:prstGeom>
          <a:solidFill>
            <a:schemeClr val="bg1"/>
          </a:solidFill>
          <a:ln w="6350">
            <a:solidFill>
              <a:schemeClr val="bg1">
                <a:lumMod val="8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20" name="角丸四角形 19"/>
          <p:cNvSpPr/>
          <p:nvPr/>
        </p:nvSpPr>
        <p:spPr>
          <a:xfrm>
            <a:off x="9019540" y="8628140"/>
            <a:ext cx="3269323" cy="828000"/>
          </a:xfrm>
          <a:prstGeom prst="roundRect">
            <a:avLst>
              <a:gd name="adj" fmla="val 0"/>
            </a:avLst>
          </a:prstGeom>
          <a:ln w="3175">
            <a:solidFill>
              <a:schemeClr val="bg1">
                <a:lumMod val="8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1" name="テキスト ボックス 20"/>
          <p:cNvSpPr txBox="1"/>
          <p:nvPr/>
        </p:nvSpPr>
        <p:spPr>
          <a:xfrm>
            <a:off x="9169440" y="8692990"/>
            <a:ext cx="3043223" cy="738664"/>
          </a:xfrm>
          <a:prstGeom prst="rect">
            <a:avLst/>
          </a:prstGeom>
          <a:noFill/>
          <a:ln w="6350">
            <a:noFill/>
            <a:prstDash val="sysDash"/>
          </a:ln>
        </p:spPr>
        <p:txBody>
          <a:bodyPr wrap="square" rtlCol="0">
            <a:spAutoFit/>
          </a:bodyPr>
          <a:lstStyle/>
          <a:p>
            <a:r>
              <a:rPr kumimoji="1" lang="ja-JP" altLang="en-US" sz="1050" dirty="0" smtClean="0">
                <a:latin typeface="游ゴシック" panose="020B0400000000000000" pitchFamily="50" charset="-128"/>
                <a:ea typeface="游ゴシック" panose="020B0400000000000000" pitchFamily="50" charset="-128"/>
              </a:rPr>
              <a:t>＜令和元年度＞</a:t>
            </a:r>
            <a:endParaRPr kumimoji="1" lang="en-US" altLang="ja-JP" sz="1050" dirty="0" smtClean="0">
              <a:latin typeface="游ゴシック" panose="020B0400000000000000" pitchFamily="50" charset="-128"/>
              <a:ea typeface="游ゴシック" panose="020B0400000000000000" pitchFamily="50" charset="-128"/>
            </a:endParaRPr>
          </a:p>
          <a:p>
            <a:r>
              <a:rPr kumimoji="1" lang="ja-JP" altLang="en-US" sz="1050" dirty="0">
                <a:latin typeface="游ゴシック" panose="020B0400000000000000" pitchFamily="50" charset="-128"/>
                <a:ea typeface="游ゴシック" panose="020B0400000000000000" pitchFamily="50" charset="-128"/>
              </a:rPr>
              <a:t>　</a:t>
            </a:r>
            <a:r>
              <a:rPr kumimoji="1" lang="ja-JP" altLang="en-US" sz="1050" dirty="0" smtClean="0">
                <a:latin typeface="游ゴシック" panose="020B0400000000000000" pitchFamily="50" charset="-128"/>
                <a:ea typeface="游ゴシック" panose="020B0400000000000000" pitchFamily="50" charset="-128"/>
              </a:rPr>
              <a:t>　第１回（</a:t>
            </a:r>
            <a:r>
              <a:rPr kumimoji="1" lang="en-US" altLang="ja-JP" sz="1050" dirty="0" smtClean="0">
                <a:latin typeface="游ゴシック" panose="020B0400000000000000" pitchFamily="50" charset="-128"/>
                <a:ea typeface="游ゴシック" panose="020B0400000000000000" pitchFamily="50" charset="-128"/>
              </a:rPr>
              <a:t>8/</a:t>
            </a:r>
            <a:r>
              <a:rPr kumimoji="1" lang="en-US" altLang="ja-JP" sz="1050" dirty="0">
                <a:latin typeface="游ゴシック" panose="020B0400000000000000" pitchFamily="50" charset="-128"/>
                <a:ea typeface="游ゴシック" panose="020B0400000000000000" pitchFamily="50" charset="-128"/>
              </a:rPr>
              <a:t>7</a:t>
            </a:r>
            <a:r>
              <a:rPr kumimoji="1" lang="ja-JP" altLang="en-US" sz="1050" dirty="0" smtClean="0">
                <a:latin typeface="游ゴシック" panose="020B0400000000000000" pitchFamily="50" charset="-128"/>
                <a:ea typeface="游ゴシック" panose="020B0400000000000000" pitchFamily="50" charset="-128"/>
              </a:rPr>
              <a:t>）　第２回（</a:t>
            </a:r>
            <a:r>
              <a:rPr kumimoji="1" lang="en-US" altLang="ja-JP" sz="1050" dirty="0" smtClean="0">
                <a:latin typeface="游ゴシック" panose="020B0400000000000000" pitchFamily="50" charset="-128"/>
                <a:ea typeface="游ゴシック" panose="020B0400000000000000" pitchFamily="50" charset="-128"/>
              </a:rPr>
              <a:t>12/20</a:t>
            </a:r>
            <a:r>
              <a:rPr kumimoji="1" lang="ja-JP" altLang="en-US" sz="1050" dirty="0" smtClean="0">
                <a:latin typeface="游ゴシック" panose="020B0400000000000000" pitchFamily="50" charset="-128"/>
                <a:ea typeface="游ゴシック" panose="020B0400000000000000" pitchFamily="50" charset="-128"/>
              </a:rPr>
              <a:t>）</a:t>
            </a:r>
            <a:endParaRPr kumimoji="1" lang="en-US" altLang="ja-JP" sz="1050" dirty="0" smtClean="0">
              <a:latin typeface="游ゴシック" panose="020B0400000000000000" pitchFamily="50" charset="-128"/>
              <a:ea typeface="游ゴシック" panose="020B0400000000000000" pitchFamily="50" charset="-128"/>
            </a:endParaRPr>
          </a:p>
          <a:p>
            <a:r>
              <a:rPr kumimoji="1" lang="ja-JP" altLang="en-US" sz="1050" dirty="0" smtClean="0">
                <a:latin typeface="游ゴシック" panose="020B0400000000000000" pitchFamily="50" charset="-128"/>
                <a:ea typeface="游ゴシック" panose="020B0400000000000000" pitchFamily="50" charset="-128"/>
              </a:rPr>
              <a:t>＜令和２年度＞</a:t>
            </a:r>
            <a:endParaRPr kumimoji="1" lang="en-US" altLang="ja-JP" sz="1050" dirty="0" smtClean="0">
              <a:latin typeface="游ゴシック" panose="020B0400000000000000" pitchFamily="50" charset="-128"/>
              <a:ea typeface="游ゴシック" panose="020B0400000000000000" pitchFamily="50" charset="-128"/>
            </a:endParaRPr>
          </a:p>
          <a:p>
            <a:r>
              <a:rPr kumimoji="1" lang="ja-JP" altLang="en-US" sz="1050" dirty="0">
                <a:latin typeface="游ゴシック" panose="020B0400000000000000" pitchFamily="50" charset="-128"/>
                <a:ea typeface="游ゴシック" panose="020B0400000000000000" pitchFamily="50" charset="-128"/>
              </a:rPr>
              <a:t>　</a:t>
            </a:r>
            <a:r>
              <a:rPr kumimoji="1" lang="ja-JP" altLang="en-US" sz="1050" dirty="0" smtClean="0">
                <a:latin typeface="游ゴシック" panose="020B0400000000000000" pitchFamily="50" charset="-128"/>
                <a:ea typeface="游ゴシック" panose="020B0400000000000000" pitchFamily="50" charset="-128"/>
              </a:rPr>
              <a:t>　第３回（５～６月）　第４回（７～８月）</a:t>
            </a:r>
            <a:endParaRPr kumimoji="1" lang="ja-JP" altLang="en-US" sz="1050" dirty="0">
              <a:latin typeface="游ゴシック" panose="020B0400000000000000" pitchFamily="50" charset="-128"/>
              <a:ea typeface="游ゴシック" panose="020B0400000000000000" pitchFamily="50" charset="-128"/>
            </a:endParaRPr>
          </a:p>
        </p:txBody>
      </p:sp>
      <p:sp>
        <p:nvSpPr>
          <p:cNvPr id="22" name="角丸四角形 21"/>
          <p:cNvSpPr/>
          <p:nvPr/>
        </p:nvSpPr>
        <p:spPr>
          <a:xfrm>
            <a:off x="495300" y="8628140"/>
            <a:ext cx="8303260" cy="828000"/>
          </a:xfrm>
          <a:prstGeom prst="roundRect">
            <a:avLst>
              <a:gd name="adj" fmla="val 0"/>
            </a:avLst>
          </a:prstGeom>
          <a:ln w="3175">
            <a:solidFill>
              <a:schemeClr val="bg1">
                <a:lumMod val="8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23" name="正方形/長方形 22"/>
          <p:cNvSpPr/>
          <p:nvPr/>
        </p:nvSpPr>
        <p:spPr>
          <a:xfrm>
            <a:off x="483922" y="8549562"/>
            <a:ext cx="1052777" cy="174468"/>
          </a:xfrm>
          <a:prstGeom prst="rect">
            <a:avLst/>
          </a:prstGeom>
          <a:solidFill>
            <a:srgbClr val="00B0F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050" dirty="0" smtClean="0">
                <a:latin typeface="游ゴシック" panose="020B0400000000000000" pitchFamily="50" charset="-128"/>
                <a:ea typeface="游ゴシック" panose="020B0400000000000000" pitchFamily="50" charset="-128"/>
              </a:rPr>
              <a:t>構成メンバー</a:t>
            </a:r>
            <a:endParaRPr kumimoji="1" lang="ja-JP" altLang="en-US" sz="1050" dirty="0">
              <a:latin typeface="游ゴシック" panose="020B0400000000000000" pitchFamily="50" charset="-128"/>
              <a:ea typeface="游ゴシック" panose="020B0400000000000000" pitchFamily="50" charset="-128"/>
            </a:endParaRPr>
          </a:p>
        </p:txBody>
      </p:sp>
      <p:sp>
        <p:nvSpPr>
          <p:cNvPr id="24" name="正方形/長方形 23"/>
          <p:cNvSpPr/>
          <p:nvPr/>
        </p:nvSpPr>
        <p:spPr>
          <a:xfrm>
            <a:off x="9019540" y="8529304"/>
            <a:ext cx="1098990" cy="201786"/>
          </a:xfrm>
          <a:prstGeom prst="rect">
            <a:avLst/>
          </a:prstGeom>
          <a:solidFill>
            <a:srgbClr val="00B0F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050" dirty="0">
                <a:latin typeface="游ゴシック" panose="020B0400000000000000" pitchFamily="50" charset="-128"/>
                <a:ea typeface="游ゴシック" panose="020B0400000000000000" pitchFamily="50" charset="-128"/>
              </a:rPr>
              <a:t>スケジュール</a:t>
            </a:r>
          </a:p>
        </p:txBody>
      </p:sp>
      <p:sp>
        <p:nvSpPr>
          <p:cNvPr id="25" name="テキスト ボックス 24"/>
          <p:cNvSpPr txBox="1"/>
          <p:nvPr/>
        </p:nvSpPr>
        <p:spPr>
          <a:xfrm>
            <a:off x="679284" y="8702010"/>
            <a:ext cx="3320140" cy="738664"/>
          </a:xfrm>
          <a:prstGeom prst="rect">
            <a:avLst/>
          </a:prstGeom>
          <a:noFill/>
        </p:spPr>
        <p:txBody>
          <a:bodyPr wrap="none" rtlCol="0">
            <a:spAutoFit/>
          </a:bodyPr>
          <a:lstStyle/>
          <a:p>
            <a:r>
              <a:rPr kumimoji="1" lang="ja-JP" altLang="en-US" sz="1050" dirty="0" smtClean="0">
                <a:latin typeface="游ゴシック" panose="020B0400000000000000" pitchFamily="50" charset="-128"/>
                <a:ea typeface="游ゴシック" panose="020B0400000000000000" pitchFamily="50" charset="-128"/>
              </a:rPr>
              <a:t>◎ 花田</a:t>
            </a:r>
            <a:r>
              <a:rPr kumimoji="1" lang="ja-JP" altLang="en-US" sz="1050" dirty="0">
                <a:latin typeface="游ゴシック" panose="020B0400000000000000" pitchFamily="50" charset="-128"/>
                <a:ea typeface="游ゴシック" panose="020B0400000000000000" pitchFamily="50" charset="-128"/>
              </a:rPr>
              <a:t>　</a:t>
            </a:r>
            <a:r>
              <a:rPr kumimoji="1" lang="ja-JP" altLang="en-US" sz="1050" dirty="0" smtClean="0">
                <a:latin typeface="游ゴシック" panose="020B0400000000000000" pitchFamily="50" charset="-128"/>
                <a:ea typeface="游ゴシック" panose="020B0400000000000000" pitchFamily="50" charset="-128"/>
              </a:rPr>
              <a:t>眞理子（大阪</a:t>
            </a:r>
            <a:r>
              <a:rPr kumimoji="1" lang="ja-JP" altLang="en-US" sz="1050" dirty="0">
                <a:latin typeface="游ゴシック" panose="020B0400000000000000" pitchFamily="50" charset="-128"/>
                <a:ea typeface="游ゴシック" panose="020B0400000000000000" pitchFamily="50" charset="-128"/>
              </a:rPr>
              <a:t>産業</a:t>
            </a:r>
            <a:r>
              <a:rPr kumimoji="1" lang="ja-JP" altLang="en-US" sz="1050" dirty="0" smtClean="0">
                <a:latin typeface="游ゴシック" panose="020B0400000000000000" pitchFamily="50" charset="-128"/>
                <a:ea typeface="游ゴシック" panose="020B0400000000000000" pitchFamily="50" charset="-128"/>
              </a:rPr>
              <a:t>大学大学院</a:t>
            </a:r>
            <a:r>
              <a:rPr kumimoji="1" lang="ja-JP" altLang="en-US" sz="1050" dirty="0">
                <a:latin typeface="游ゴシック" panose="020B0400000000000000" pitchFamily="50" charset="-128"/>
                <a:ea typeface="游ゴシック" panose="020B0400000000000000" pitchFamily="50" charset="-128"/>
              </a:rPr>
              <a:t>　教授）</a:t>
            </a:r>
          </a:p>
          <a:p>
            <a:r>
              <a:rPr kumimoji="1" lang="ja-JP" altLang="en-US" sz="1050" dirty="0" smtClean="0">
                <a:latin typeface="游ゴシック" panose="020B0400000000000000" pitchFamily="50" charset="-128"/>
                <a:ea typeface="游ゴシック" panose="020B0400000000000000" pitchFamily="50" charset="-128"/>
              </a:rPr>
              <a:t>　 原田</a:t>
            </a:r>
            <a:r>
              <a:rPr kumimoji="1" lang="ja-JP" altLang="en-US" sz="1050" dirty="0">
                <a:latin typeface="游ゴシック" panose="020B0400000000000000" pitchFamily="50" charset="-128"/>
                <a:ea typeface="游ゴシック" panose="020B0400000000000000" pitchFamily="50" charset="-128"/>
              </a:rPr>
              <a:t>　禎夫　（大阪商業</a:t>
            </a:r>
            <a:r>
              <a:rPr kumimoji="1" lang="ja-JP" altLang="en-US" sz="1050" dirty="0" smtClean="0">
                <a:latin typeface="游ゴシック" panose="020B0400000000000000" pitchFamily="50" charset="-128"/>
                <a:ea typeface="游ゴシック" panose="020B0400000000000000" pitchFamily="50" charset="-128"/>
              </a:rPr>
              <a:t>大学</a:t>
            </a:r>
            <a:r>
              <a:rPr kumimoji="1" lang="ja-JP" altLang="en-US" sz="1050" dirty="0">
                <a:latin typeface="游ゴシック" panose="020B0400000000000000" pitchFamily="50" charset="-128"/>
                <a:ea typeface="游ゴシック" panose="020B0400000000000000" pitchFamily="50" charset="-128"/>
              </a:rPr>
              <a:t>　准教授）</a:t>
            </a:r>
          </a:p>
          <a:p>
            <a:r>
              <a:rPr kumimoji="1" lang="ja-JP" altLang="en-US" sz="1050" dirty="0" smtClean="0">
                <a:latin typeface="游ゴシック" panose="020B0400000000000000" pitchFamily="50" charset="-128"/>
                <a:ea typeface="游ゴシック" panose="020B0400000000000000" pitchFamily="50" charset="-128"/>
              </a:rPr>
              <a:t>　 日本</a:t>
            </a:r>
            <a:r>
              <a:rPr kumimoji="1" lang="ja-JP" altLang="en-US" sz="1050" dirty="0">
                <a:latin typeface="游ゴシック" panose="020B0400000000000000" pitchFamily="50" charset="-128"/>
                <a:ea typeface="游ゴシック" panose="020B0400000000000000" pitchFamily="50" charset="-128"/>
              </a:rPr>
              <a:t>チェーンストア協会関西</a:t>
            </a:r>
            <a:r>
              <a:rPr kumimoji="1" lang="ja-JP" altLang="en-US" sz="1050" dirty="0" smtClean="0">
                <a:latin typeface="游ゴシック" panose="020B0400000000000000" pitchFamily="50" charset="-128"/>
                <a:ea typeface="游ゴシック" panose="020B0400000000000000" pitchFamily="50" charset="-128"/>
              </a:rPr>
              <a:t>支部</a:t>
            </a:r>
            <a:endParaRPr kumimoji="1" lang="ja-JP" altLang="en-US" sz="1050" dirty="0">
              <a:latin typeface="游ゴシック" panose="020B0400000000000000" pitchFamily="50" charset="-128"/>
              <a:ea typeface="游ゴシック" panose="020B0400000000000000" pitchFamily="50" charset="-128"/>
            </a:endParaRPr>
          </a:p>
          <a:p>
            <a:r>
              <a:rPr kumimoji="1" lang="ja-JP" altLang="en-US" sz="1050" dirty="0" smtClean="0">
                <a:latin typeface="游ゴシック" panose="020B0400000000000000" pitchFamily="50" charset="-128"/>
                <a:ea typeface="游ゴシック" panose="020B0400000000000000" pitchFamily="50" charset="-128"/>
              </a:rPr>
              <a:t>　 一般</a:t>
            </a:r>
            <a:r>
              <a:rPr kumimoji="1" lang="ja-JP" altLang="en-US" sz="1050" dirty="0">
                <a:latin typeface="游ゴシック" panose="020B0400000000000000" pitchFamily="50" charset="-128"/>
                <a:ea typeface="游ゴシック" panose="020B0400000000000000" pitchFamily="50" charset="-128"/>
              </a:rPr>
              <a:t>社団法人　日本フランチャイズチェーン</a:t>
            </a:r>
            <a:r>
              <a:rPr kumimoji="1" lang="ja-JP" altLang="en-US" sz="1050" dirty="0" smtClean="0">
                <a:latin typeface="游ゴシック" panose="020B0400000000000000" pitchFamily="50" charset="-128"/>
                <a:ea typeface="游ゴシック" panose="020B0400000000000000" pitchFamily="50" charset="-128"/>
              </a:rPr>
              <a:t>協会</a:t>
            </a:r>
            <a:endParaRPr kumimoji="1" lang="ja-JP" altLang="en-US" sz="1050" dirty="0">
              <a:latin typeface="游ゴシック" panose="020B0400000000000000" pitchFamily="50" charset="-128"/>
              <a:ea typeface="游ゴシック" panose="020B0400000000000000" pitchFamily="50" charset="-128"/>
            </a:endParaRPr>
          </a:p>
        </p:txBody>
      </p:sp>
      <p:sp>
        <p:nvSpPr>
          <p:cNvPr id="26" name="テキスト ボックス 25"/>
          <p:cNvSpPr txBox="1"/>
          <p:nvPr/>
        </p:nvSpPr>
        <p:spPr>
          <a:xfrm>
            <a:off x="4459227" y="8707646"/>
            <a:ext cx="4116043" cy="738664"/>
          </a:xfrm>
          <a:prstGeom prst="rect">
            <a:avLst/>
          </a:prstGeom>
          <a:noFill/>
        </p:spPr>
        <p:txBody>
          <a:bodyPr wrap="square" rtlCol="0">
            <a:spAutoFit/>
          </a:bodyPr>
          <a:lstStyle/>
          <a:p>
            <a:r>
              <a:rPr kumimoji="1" lang="ja-JP" altLang="en-US" sz="1050" dirty="0" smtClean="0">
                <a:latin typeface="游ゴシック" panose="020B0400000000000000" pitchFamily="50" charset="-128"/>
                <a:ea typeface="游ゴシック" panose="020B0400000000000000" pitchFamily="50" charset="-128"/>
              </a:rPr>
              <a:t>一般</a:t>
            </a:r>
            <a:r>
              <a:rPr kumimoji="1" lang="ja-JP" altLang="en-US" sz="1050" dirty="0">
                <a:latin typeface="游ゴシック" panose="020B0400000000000000" pitchFamily="50" charset="-128"/>
                <a:ea typeface="游ゴシック" panose="020B0400000000000000" pitchFamily="50" charset="-128"/>
              </a:rPr>
              <a:t>社団法人　全国清涼飲料</a:t>
            </a:r>
            <a:r>
              <a:rPr kumimoji="1" lang="ja-JP" altLang="en-US" sz="1050" dirty="0" smtClean="0">
                <a:latin typeface="游ゴシック" panose="020B0400000000000000" pitchFamily="50" charset="-128"/>
                <a:ea typeface="游ゴシック" panose="020B0400000000000000" pitchFamily="50" charset="-128"/>
              </a:rPr>
              <a:t>連合会</a:t>
            </a:r>
            <a:endParaRPr kumimoji="1" lang="ja-JP" altLang="en-US" sz="1050" dirty="0">
              <a:latin typeface="游ゴシック" panose="020B0400000000000000" pitchFamily="50" charset="-128"/>
              <a:ea typeface="游ゴシック" panose="020B0400000000000000" pitchFamily="50" charset="-128"/>
            </a:endParaRPr>
          </a:p>
          <a:p>
            <a:r>
              <a:rPr kumimoji="1" lang="ja-JP" altLang="en-US" sz="1050" dirty="0" smtClean="0">
                <a:latin typeface="游ゴシック" panose="020B0400000000000000" pitchFamily="50" charset="-128"/>
                <a:ea typeface="游ゴシック" panose="020B0400000000000000" pitchFamily="50" charset="-128"/>
              </a:rPr>
              <a:t>特定非営利</a:t>
            </a:r>
            <a:r>
              <a:rPr kumimoji="1" lang="ja-JP" altLang="en-US" sz="1050" dirty="0">
                <a:latin typeface="游ゴシック" panose="020B0400000000000000" pitchFamily="50" charset="-128"/>
                <a:ea typeface="游ゴシック" panose="020B0400000000000000" pitchFamily="50" charset="-128"/>
              </a:rPr>
              <a:t>法人　ごみゼロネット</a:t>
            </a:r>
            <a:r>
              <a:rPr kumimoji="1" lang="ja-JP" altLang="en-US" sz="1050" dirty="0" smtClean="0">
                <a:latin typeface="游ゴシック" panose="020B0400000000000000" pitchFamily="50" charset="-128"/>
                <a:ea typeface="游ゴシック" panose="020B0400000000000000" pitchFamily="50" charset="-128"/>
              </a:rPr>
              <a:t>大阪</a:t>
            </a:r>
            <a:endParaRPr kumimoji="1" lang="ja-JP" altLang="en-US" sz="1050" dirty="0">
              <a:latin typeface="游ゴシック" panose="020B0400000000000000" pitchFamily="50" charset="-128"/>
              <a:ea typeface="游ゴシック" panose="020B0400000000000000" pitchFamily="50" charset="-128"/>
            </a:endParaRPr>
          </a:p>
          <a:p>
            <a:r>
              <a:rPr kumimoji="1" lang="ja-JP" altLang="en-US" sz="1050" dirty="0" smtClean="0">
                <a:latin typeface="游ゴシック" panose="020B0400000000000000" pitchFamily="50" charset="-128"/>
                <a:ea typeface="游ゴシック" panose="020B0400000000000000" pitchFamily="50" charset="-128"/>
              </a:rPr>
              <a:t>市町村</a:t>
            </a:r>
            <a:r>
              <a:rPr kumimoji="1" lang="ja-JP" altLang="en-US" sz="1050" dirty="0">
                <a:latin typeface="游ゴシック" panose="020B0400000000000000" pitchFamily="50" charset="-128"/>
                <a:ea typeface="游ゴシック" panose="020B0400000000000000" pitchFamily="50" charset="-128"/>
              </a:rPr>
              <a:t>（大阪市、堺市、吹田市、東大阪市</a:t>
            </a:r>
            <a:r>
              <a:rPr kumimoji="1" lang="ja-JP" altLang="en-US" sz="1050" dirty="0" smtClean="0">
                <a:latin typeface="游ゴシック" panose="020B0400000000000000" pitchFamily="50" charset="-128"/>
                <a:ea typeface="游ゴシック" panose="020B0400000000000000" pitchFamily="50" charset="-128"/>
              </a:rPr>
              <a:t>、羽曳野市、熊取町</a:t>
            </a:r>
            <a:r>
              <a:rPr kumimoji="1" lang="ja-JP" altLang="en-US" sz="1050" dirty="0">
                <a:latin typeface="游ゴシック" panose="020B0400000000000000" pitchFamily="50" charset="-128"/>
                <a:ea typeface="游ゴシック" panose="020B0400000000000000" pitchFamily="50" charset="-128"/>
              </a:rPr>
              <a:t>）</a:t>
            </a:r>
          </a:p>
          <a:p>
            <a:r>
              <a:rPr kumimoji="1" lang="ja-JP" altLang="en-US" sz="1050" dirty="0" smtClean="0">
                <a:latin typeface="游ゴシック" panose="020B0400000000000000" pitchFamily="50" charset="-128"/>
                <a:ea typeface="游ゴシック" panose="020B0400000000000000" pitchFamily="50" charset="-128"/>
              </a:rPr>
              <a:t>大阪府 </a:t>
            </a:r>
            <a:r>
              <a:rPr kumimoji="1" lang="en-US" altLang="ja-JP" sz="1050" dirty="0" smtClean="0">
                <a:latin typeface="游ゴシック" panose="020B0400000000000000" pitchFamily="50" charset="-128"/>
                <a:ea typeface="游ゴシック" panose="020B0400000000000000" pitchFamily="50" charset="-128"/>
              </a:rPr>
              <a:t>【</a:t>
            </a:r>
            <a:r>
              <a:rPr kumimoji="1" lang="ja-JP" altLang="en-US" sz="1050" dirty="0" smtClean="0">
                <a:latin typeface="游ゴシック" panose="020B0400000000000000" pitchFamily="50" charset="-128"/>
                <a:ea typeface="游ゴシック" panose="020B0400000000000000" pitchFamily="50" charset="-128"/>
              </a:rPr>
              <a:t>事務局</a:t>
            </a:r>
            <a:r>
              <a:rPr kumimoji="1" lang="en-US" altLang="ja-JP" sz="1050" dirty="0" smtClean="0">
                <a:latin typeface="游ゴシック" panose="020B0400000000000000" pitchFamily="50" charset="-128"/>
                <a:ea typeface="游ゴシック" panose="020B0400000000000000" pitchFamily="50" charset="-128"/>
              </a:rPr>
              <a:t>】</a:t>
            </a:r>
            <a:r>
              <a:rPr kumimoji="1" lang="ja-JP" altLang="en-US" sz="1050" dirty="0" smtClean="0">
                <a:latin typeface="游ゴシック" panose="020B0400000000000000" pitchFamily="50" charset="-128"/>
                <a:ea typeface="游ゴシック" panose="020B0400000000000000" pitchFamily="50" charset="-128"/>
              </a:rPr>
              <a:t>　　　　　　　◎・・・座長</a:t>
            </a:r>
            <a:endParaRPr kumimoji="1" lang="ja-JP" altLang="en-US" sz="1050" dirty="0">
              <a:latin typeface="游ゴシック" panose="020B0400000000000000" pitchFamily="50" charset="-128"/>
              <a:ea typeface="游ゴシック" panose="020B0400000000000000" pitchFamily="50" charset="-128"/>
            </a:endParaRPr>
          </a:p>
        </p:txBody>
      </p:sp>
      <p:cxnSp>
        <p:nvCxnSpPr>
          <p:cNvPr id="27" name="直線コネクタ 26"/>
          <p:cNvCxnSpPr/>
          <p:nvPr/>
        </p:nvCxnSpPr>
        <p:spPr>
          <a:xfrm>
            <a:off x="4249329" y="8748094"/>
            <a:ext cx="0" cy="648000"/>
          </a:xfrm>
          <a:prstGeom prst="line">
            <a:avLst/>
          </a:prstGeom>
          <a:ln w="6350">
            <a:solidFill>
              <a:schemeClr val="tx1">
                <a:lumMod val="50000"/>
                <a:lumOff val="50000"/>
              </a:schemeClr>
            </a:solidFill>
            <a:prstDash val="dash"/>
          </a:ln>
        </p:spPr>
        <p:style>
          <a:lnRef idx="1">
            <a:schemeClr val="dk1"/>
          </a:lnRef>
          <a:fillRef idx="0">
            <a:schemeClr val="dk1"/>
          </a:fillRef>
          <a:effectRef idx="0">
            <a:schemeClr val="dk1"/>
          </a:effectRef>
          <a:fontRef idx="minor">
            <a:schemeClr val="tx1"/>
          </a:fontRef>
        </p:style>
      </p:cxnSp>
      <p:sp>
        <p:nvSpPr>
          <p:cNvPr id="28" name="テキスト ボックス 27"/>
          <p:cNvSpPr txBox="1"/>
          <p:nvPr/>
        </p:nvSpPr>
        <p:spPr>
          <a:xfrm>
            <a:off x="307657" y="8321445"/>
            <a:ext cx="2069797" cy="253916"/>
          </a:xfrm>
          <a:prstGeom prst="rect">
            <a:avLst/>
          </a:prstGeom>
          <a:noFill/>
        </p:spPr>
        <p:txBody>
          <a:bodyPr wrap="none" rtlCol="0">
            <a:spAutoFit/>
          </a:bodyPr>
          <a:lstStyle/>
          <a:p>
            <a:r>
              <a:rPr kumimoji="1" lang="en-US" altLang="ja-JP" sz="1050" dirty="0" smtClean="0">
                <a:latin typeface="游ゴシック" panose="020B0400000000000000" pitchFamily="50" charset="-128"/>
                <a:ea typeface="游ゴシック" panose="020B0400000000000000" pitchFamily="50" charset="-128"/>
              </a:rPr>
              <a:t>【</a:t>
            </a:r>
            <a:r>
              <a:rPr kumimoji="1" lang="ja-JP" altLang="en-US" sz="1050" dirty="0" smtClean="0">
                <a:latin typeface="游ゴシック" panose="020B0400000000000000" pitchFamily="50" charset="-128"/>
                <a:ea typeface="游ゴシック" panose="020B0400000000000000" pitchFamily="50" charset="-128"/>
              </a:rPr>
              <a:t>参考</a:t>
            </a:r>
            <a:r>
              <a:rPr kumimoji="1" lang="en-US" altLang="ja-JP" sz="1050" dirty="0" smtClean="0">
                <a:latin typeface="游ゴシック" panose="020B0400000000000000" pitchFamily="50" charset="-128"/>
                <a:ea typeface="游ゴシック" panose="020B0400000000000000" pitchFamily="50" charset="-128"/>
              </a:rPr>
              <a:t>】</a:t>
            </a:r>
            <a:r>
              <a:rPr kumimoji="1" lang="ja-JP" altLang="en-US" sz="1050" dirty="0" smtClean="0">
                <a:latin typeface="游ゴシック" panose="020B0400000000000000" pitchFamily="50" charset="-128"/>
                <a:ea typeface="游ゴシック" panose="020B0400000000000000" pitchFamily="50" charset="-128"/>
              </a:rPr>
              <a:t>ネットワーク会議概要</a:t>
            </a:r>
            <a:endParaRPr kumimoji="1" lang="ja-JP" altLang="en-US" sz="1050" dirty="0">
              <a:latin typeface="游ゴシック" panose="020B0400000000000000" pitchFamily="50" charset="-128"/>
              <a:ea typeface="游ゴシック" panose="020B0400000000000000" pitchFamily="50" charset="-128"/>
            </a:endParaRPr>
          </a:p>
        </p:txBody>
      </p:sp>
      <p:sp>
        <p:nvSpPr>
          <p:cNvPr id="4" name="テキスト ボックス 3"/>
          <p:cNvSpPr txBox="1"/>
          <p:nvPr/>
        </p:nvSpPr>
        <p:spPr>
          <a:xfrm>
            <a:off x="10977852" y="90217"/>
            <a:ext cx="1712486" cy="369332"/>
          </a:xfrm>
          <a:prstGeom prst="rect">
            <a:avLst/>
          </a:prstGeom>
          <a:solidFill>
            <a:schemeClr val="bg1"/>
          </a:solidFill>
          <a:ln>
            <a:solidFill>
              <a:schemeClr val="tx1"/>
            </a:solidFill>
          </a:ln>
        </p:spPr>
        <p:txBody>
          <a:bodyPr wrap="square" rtlCol="0">
            <a:spAutoFit/>
          </a:bodyPr>
          <a:lstStyle/>
          <a:p>
            <a:pPr algn="ctr"/>
            <a:r>
              <a:rPr kumimoji="1" lang="ja-JP" altLang="en-US" dirty="0" smtClean="0"/>
              <a:t>参考資料</a:t>
            </a:r>
            <a:r>
              <a:rPr kumimoji="1" lang="en-US" altLang="ja-JP" dirty="0" smtClean="0"/>
              <a:t>1-6</a:t>
            </a:r>
            <a:endParaRPr kumimoji="1" lang="ja-JP" altLang="en-US" dirty="0"/>
          </a:p>
        </p:txBody>
      </p:sp>
    </p:spTree>
    <p:extLst>
      <p:ext uri="{BB962C8B-B14F-4D97-AF65-F5344CB8AC3E}">
        <p14:creationId xmlns:p14="http://schemas.microsoft.com/office/powerpoint/2010/main" val="17712097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984</Words>
  <Application>Microsoft Office PowerPoint</Application>
  <PresentationFormat>A3 297x420 mm</PresentationFormat>
  <Paragraphs>102</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Meiryo UI</vt:lpstr>
      <vt:lpstr>ＭＳ ゴシック</vt:lpstr>
      <vt:lpstr>游ゴシック</vt:lpstr>
      <vt:lpstr>游ゴシック Light</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2020-02-05T06:36:52Z</dcterms:created>
  <dcterms:modified xsi:type="dcterms:W3CDTF">2020-06-25T01:38:24Z</dcterms:modified>
</cp:coreProperties>
</file>