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739E-64F1-4914-9CF2-2C18BB08F373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C03D-F0F3-43DE-8159-86E4946FE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1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739E-64F1-4914-9CF2-2C18BB08F373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C03D-F0F3-43DE-8159-86E4946FE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56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739E-64F1-4914-9CF2-2C18BB08F373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C03D-F0F3-43DE-8159-86E4946FE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4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739E-64F1-4914-9CF2-2C18BB08F373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C03D-F0F3-43DE-8159-86E4946FE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826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739E-64F1-4914-9CF2-2C18BB08F373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C03D-F0F3-43DE-8159-86E4946FE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57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739E-64F1-4914-9CF2-2C18BB08F373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C03D-F0F3-43DE-8159-86E4946FE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55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739E-64F1-4914-9CF2-2C18BB08F373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C03D-F0F3-43DE-8159-86E4946FE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62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739E-64F1-4914-9CF2-2C18BB08F373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C03D-F0F3-43DE-8159-86E4946FE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8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739E-64F1-4914-9CF2-2C18BB08F373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C03D-F0F3-43DE-8159-86E4946FE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27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739E-64F1-4914-9CF2-2C18BB08F373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C03D-F0F3-43DE-8159-86E4946FE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520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6739E-64F1-4914-9CF2-2C18BB08F373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CC03D-F0F3-43DE-8159-86E4946FE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710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6739E-64F1-4914-9CF2-2C18BB08F373}" type="datetimeFigureOut">
              <a:rPr kumimoji="1" lang="ja-JP" altLang="en-US" smtClean="0"/>
              <a:t>2020/6/25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CC03D-F0F3-43DE-8159-86E4946FE1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303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>
          <a:xfrm>
            <a:off x="3589147" y="1327047"/>
            <a:ext cx="3322930" cy="495334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AFF7125D-4B3D-4C70-AE1E-2603337061B6}"/>
              </a:ext>
            </a:extLst>
          </p:cNvPr>
          <p:cNvSpPr/>
          <p:nvPr/>
        </p:nvSpPr>
        <p:spPr>
          <a:xfrm>
            <a:off x="6924956" y="1327046"/>
            <a:ext cx="1975889" cy="495334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AE7744-FECC-4103-831D-F6C2B06BB155}"/>
              </a:ext>
            </a:extLst>
          </p:cNvPr>
          <p:cNvSpPr txBox="1"/>
          <p:nvPr/>
        </p:nvSpPr>
        <p:spPr>
          <a:xfrm>
            <a:off x="1101340" y="1683262"/>
            <a:ext cx="626263" cy="462546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vert="eaVert" wrap="square" rIns="180000" rtlCol="0">
            <a:noAutofit/>
          </a:bodyPr>
          <a:lstStyle/>
          <a:p>
            <a:pPr algn="ctr"/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プラスチック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製品　　ペレット等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6D96BC-55A1-4000-9270-F6D27E9F7C43}"/>
              </a:ext>
            </a:extLst>
          </p:cNvPr>
          <p:cNvSpPr txBox="1"/>
          <p:nvPr/>
        </p:nvSpPr>
        <p:spPr>
          <a:xfrm>
            <a:off x="2201321" y="2690181"/>
            <a:ext cx="900071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事業者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F47BDE-94FE-4B37-AA01-B425B9A7FF04}"/>
              </a:ext>
            </a:extLst>
          </p:cNvPr>
          <p:cNvSpPr txBox="1"/>
          <p:nvPr/>
        </p:nvSpPr>
        <p:spPr>
          <a:xfrm>
            <a:off x="7072472" y="2511396"/>
            <a:ext cx="1741048" cy="584775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海洋中マイクロ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プラスチック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5A74BE-F8EA-4A3F-91C7-A5AD8FC62127}"/>
              </a:ext>
            </a:extLst>
          </p:cNvPr>
          <p:cNvSpPr txBox="1"/>
          <p:nvPr/>
        </p:nvSpPr>
        <p:spPr>
          <a:xfrm>
            <a:off x="113173" y="3339452"/>
            <a:ext cx="440946" cy="14773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kumimoji="1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r>
              <a:rPr lang="ja-JP" altLang="en-US" dirty="0"/>
              <a:t>製造事業者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4111974-525B-439A-A438-0E227F2C4F4C}"/>
              </a:ext>
            </a:extLst>
          </p:cNvPr>
          <p:cNvSpPr txBox="1"/>
          <p:nvPr/>
        </p:nvSpPr>
        <p:spPr>
          <a:xfrm>
            <a:off x="3802325" y="2372365"/>
            <a:ext cx="900070" cy="19469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プラスチックごみ</a:t>
            </a:r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endParaRPr kumimoji="1"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6E807EC4-DA94-4DCF-8386-54632F45EEE6}"/>
              </a:ext>
            </a:extLst>
          </p:cNvPr>
          <p:cNvCxnSpPr>
            <a:cxnSpLocks/>
          </p:cNvCxnSpPr>
          <p:nvPr/>
        </p:nvCxnSpPr>
        <p:spPr>
          <a:xfrm>
            <a:off x="3165787" y="3055671"/>
            <a:ext cx="59002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C3CCC67C-EFF0-4E0F-992F-C198A3AD0C3F}"/>
              </a:ext>
            </a:extLst>
          </p:cNvPr>
          <p:cNvCxnSpPr>
            <a:cxnSpLocks/>
          </p:cNvCxnSpPr>
          <p:nvPr/>
        </p:nvCxnSpPr>
        <p:spPr>
          <a:xfrm>
            <a:off x="4751242" y="2730845"/>
            <a:ext cx="113074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8002DB7-4C6E-4EF6-B13C-C133D06E15FB}"/>
              </a:ext>
            </a:extLst>
          </p:cNvPr>
          <p:cNvCxnSpPr>
            <a:cxnSpLocks/>
          </p:cNvCxnSpPr>
          <p:nvPr/>
        </p:nvCxnSpPr>
        <p:spPr>
          <a:xfrm>
            <a:off x="1807928" y="3055671"/>
            <a:ext cx="324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5237ED30-619C-4C62-B362-797EA589C115}"/>
              </a:ext>
            </a:extLst>
          </p:cNvPr>
          <p:cNvCxnSpPr/>
          <p:nvPr/>
        </p:nvCxnSpPr>
        <p:spPr>
          <a:xfrm>
            <a:off x="599737" y="4060591"/>
            <a:ext cx="44094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4457518-B85C-43B8-B4C5-C7EFE64D4DA5}"/>
              </a:ext>
            </a:extLst>
          </p:cNvPr>
          <p:cNvSpPr txBox="1"/>
          <p:nvPr/>
        </p:nvSpPr>
        <p:spPr>
          <a:xfrm>
            <a:off x="2201321" y="3061308"/>
            <a:ext cx="900071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府</a:t>
            </a:r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民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69BDB6A-FA0B-4BF9-8601-572C17EEB86A}"/>
              </a:ext>
            </a:extLst>
          </p:cNvPr>
          <p:cNvSpPr txBox="1"/>
          <p:nvPr/>
        </p:nvSpPr>
        <p:spPr>
          <a:xfrm>
            <a:off x="3198084" y="2442562"/>
            <a:ext cx="49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排出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6D4C5D1-B65B-4B55-AE41-AB15C0A3C49D}"/>
              </a:ext>
            </a:extLst>
          </p:cNvPr>
          <p:cNvSpPr txBox="1"/>
          <p:nvPr/>
        </p:nvSpPr>
        <p:spPr>
          <a:xfrm>
            <a:off x="1767648" y="2383634"/>
            <a:ext cx="414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使用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85F4F9A-9C7A-4547-BADF-77C6366F6D4F}"/>
              </a:ext>
            </a:extLst>
          </p:cNvPr>
          <p:cNvSpPr txBox="1"/>
          <p:nvPr/>
        </p:nvSpPr>
        <p:spPr>
          <a:xfrm>
            <a:off x="4560372" y="2146070"/>
            <a:ext cx="1456032" cy="58477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排出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（ポイ捨て）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4B75235-4C3F-437D-86B3-3DAD1EA9D448}"/>
              </a:ext>
            </a:extLst>
          </p:cNvPr>
          <p:cNvSpPr txBox="1"/>
          <p:nvPr/>
        </p:nvSpPr>
        <p:spPr>
          <a:xfrm>
            <a:off x="1022880" y="679027"/>
            <a:ext cx="1409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リサイクル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22EB19E-E896-4069-AEE1-C61919CBD9F9}"/>
              </a:ext>
            </a:extLst>
          </p:cNvPr>
          <p:cNvSpPr txBox="1"/>
          <p:nvPr/>
        </p:nvSpPr>
        <p:spPr>
          <a:xfrm>
            <a:off x="334396" y="3598926"/>
            <a:ext cx="971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生産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FAE9D983-1CF8-4FF6-B9B0-C11F53EC949B}"/>
              </a:ext>
            </a:extLst>
          </p:cNvPr>
          <p:cNvCxnSpPr>
            <a:cxnSpLocks/>
          </p:cNvCxnSpPr>
          <p:nvPr/>
        </p:nvCxnSpPr>
        <p:spPr>
          <a:xfrm flipV="1">
            <a:off x="4242971" y="1887278"/>
            <a:ext cx="0" cy="4296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CC4C943D-F03A-458E-9072-6950CE11FDB3}"/>
              </a:ext>
            </a:extLst>
          </p:cNvPr>
          <p:cNvCxnSpPr/>
          <p:nvPr/>
        </p:nvCxnSpPr>
        <p:spPr>
          <a:xfrm flipV="1">
            <a:off x="4560372" y="1034659"/>
            <a:ext cx="326896" cy="4128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8E6B018-35E5-4C50-9BB2-D61F1B2BFC2C}"/>
              </a:ext>
            </a:extLst>
          </p:cNvPr>
          <p:cNvSpPr txBox="1"/>
          <p:nvPr/>
        </p:nvSpPr>
        <p:spPr>
          <a:xfrm>
            <a:off x="5888975" y="1327046"/>
            <a:ext cx="496597" cy="26370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en-US" altLang="ja-JP" dirty="0"/>
          </a:p>
          <a:p>
            <a:r>
              <a:rPr lang="ja-JP" altLang="en-US" dirty="0"/>
              <a:t>河川</a:t>
            </a:r>
            <a:endParaRPr lang="en-US" altLang="ja-JP" dirty="0"/>
          </a:p>
          <a:p>
            <a:endParaRPr lang="ja-JP" altLang="en-US" dirty="0"/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0F7EA114-FE5D-48A5-BD16-E7A67FE13CBC}"/>
              </a:ext>
            </a:extLst>
          </p:cNvPr>
          <p:cNvCxnSpPr>
            <a:cxnSpLocks/>
          </p:cNvCxnSpPr>
          <p:nvPr/>
        </p:nvCxnSpPr>
        <p:spPr>
          <a:xfrm>
            <a:off x="4751242" y="2954947"/>
            <a:ext cx="1130748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186D5E96-ED2B-4C45-9CA9-2425F93B06CF}"/>
              </a:ext>
            </a:extLst>
          </p:cNvPr>
          <p:cNvSpPr txBox="1"/>
          <p:nvPr/>
        </p:nvSpPr>
        <p:spPr>
          <a:xfrm>
            <a:off x="4635886" y="2955298"/>
            <a:ext cx="1456032" cy="58477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排出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（非意図的）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E3E3705-7DBE-4530-AAFA-9FD259CC94BD}"/>
              </a:ext>
            </a:extLst>
          </p:cNvPr>
          <p:cNvSpPr txBox="1"/>
          <p:nvPr/>
        </p:nvSpPr>
        <p:spPr>
          <a:xfrm>
            <a:off x="5320050" y="4361211"/>
            <a:ext cx="154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排出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ポイ捨て）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A25814B2-32EC-416B-96C8-1A4A4CB3C8FE}"/>
              </a:ext>
            </a:extLst>
          </p:cNvPr>
          <p:cNvSpPr txBox="1"/>
          <p:nvPr/>
        </p:nvSpPr>
        <p:spPr>
          <a:xfrm>
            <a:off x="7271243" y="4300516"/>
            <a:ext cx="1343507" cy="5847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海洋プラスチックごみ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6BA9F32-5C51-4E83-ABFF-5660646A56CA}"/>
              </a:ext>
            </a:extLst>
          </p:cNvPr>
          <p:cNvSpPr txBox="1"/>
          <p:nvPr/>
        </p:nvSpPr>
        <p:spPr>
          <a:xfrm>
            <a:off x="6934141" y="5117730"/>
            <a:ext cx="496597" cy="1077218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海岸漂着</a:t>
            </a:r>
          </a:p>
        </p:txBody>
      </p:sp>
      <p:cxnSp>
        <p:nvCxnSpPr>
          <p:cNvPr id="60" name="直線矢印コネクタ 59">
            <a:extLst>
              <a:ext uri="{FF2B5EF4-FFF2-40B4-BE49-F238E27FC236}">
                <a16:creationId xmlns:a16="http://schemas.microsoft.com/office/drawing/2014/main" id="{CD909114-6793-4832-A386-AEE6B7842A7B}"/>
              </a:ext>
            </a:extLst>
          </p:cNvPr>
          <p:cNvCxnSpPr>
            <a:cxnSpLocks/>
          </p:cNvCxnSpPr>
          <p:nvPr/>
        </p:nvCxnSpPr>
        <p:spPr>
          <a:xfrm flipV="1">
            <a:off x="7888891" y="3188859"/>
            <a:ext cx="0" cy="93082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75C6082A-B4B3-4637-9AB9-36D2FFD796F5}"/>
              </a:ext>
            </a:extLst>
          </p:cNvPr>
          <p:cNvSpPr txBox="1"/>
          <p:nvPr/>
        </p:nvSpPr>
        <p:spPr>
          <a:xfrm>
            <a:off x="3820892" y="4943065"/>
            <a:ext cx="1036018" cy="830997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マイクロ</a:t>
            </a:r>
            <a:endParaRPr kumimoji="1"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プラス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チック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A19893C1-C850-43CC-A958-635697669ED3}"/>
              </a:ext>
            </a:extLst>
          </p:cNvPr>
          <p:cNvCxnSpPr>
            <a:cxnSpLocks/>
            <a:stCxn id="68" idx="3"/>
          </p:cNvCxnSpPr>
          <p:nvPr/>
        </p:nvCxnSpPr>
        <p:spPr>
          <a:xfrm flipV="1">
            <a:off x="4856910" y="3506202"/>
            <a:ext cx="1035454" cy="1852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106D96BC-55A1-4000-9270-F6D27E9F7C43}"/>
              </a:ext>
            </a:extLst>
          </p:cNvPr>
          <p:cNvSpPr txBox="1"/>
          <p:nvPr/>
        </p:nvSpPr>
        <p:spPr>
          <a:xfrm>
            <a:off x="2265716" y="5046882"/>
            <a:ext cx="900071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事業者</a:t>
            </a: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E8002DB7-4C6E-4EF6-B13C-C133D06E15FB}"/>
              </a:ext>
            </a:extLst>
          </p:cNvPr>
          <p:cNvCxnSpPr>
            <a:cxnSpLocks/>
            <a:endCxn id="42" idx="1"/>
          </p:cNvCxnSpPr>
          <p:nvPr/>
        </p:nvCxnSpPr>
        <p:spPr>
          <a:xfrm>
            <a:off x="1661362" y="5220120"/>
            <a:ext cx="604354" cy="114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56D4C5D1-B65B-4B55-AE41-AB15C0A3C49D}"/>
              </a:ext>
            </a:extLst>
          </p:cNvPr>
          <p:cNvSpPr txBox="1"/>
          <p:nvPr/>
        </p:nvSpPr>
        <p:spPr>
          <a:xfrm>
            <a:off x="1767647" y="5305871"/>
            <a:ext cx="414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使用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円弧 25"/>
          <p:cNvSpPr/>
          <p:nvPr/>
        </p:nvSpPr>
        <p:spPr>
          <a:xfrm rot="19971962">
            <a:off x="1057684" y="984591"/>
            <a:ext cx="3210685" cy="1830453"/>
          </a:xfrm>
          <a:prstGeom prst="arc">
            <a:avLst>
              <a:gd name="adj1" fmla="val 13021440"/>
              <a:gd name="adj2" fmla="val 623837"/>
            </a:avLst>
          </a:prstGeom>
          <a:ln w="38100"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69BDB6A-FA0B-4BF9-8601-572C17EEB86A}"/>
              </a:ext>
            </a:extLst>
          </p:cNvPr>
          <p:cNvSpPr txBox="1"/>
          <p:nvPr/>
        </p:nvSpPr>
        <p:spPr>
          <a:xfrm>
            <a:off x="3219283" y="4592904"/>
            <a:ext cx="49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流出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6E807EC4-DA94-4DCF-8386-54632F45EEE6}"/>
              </a:ext>
            </a:extLst>
          </p:cNvPr>
          <p:cNvCxnSpPr>
            <a:cxnSpLocks/>
          </p:cNvCxnSpPr>
          <p:nvPr/>
        </p:nvCxnSpPr>
        <p:spPr>
          <a:xfrm>
            <a:off x="3189591" y="3055671"/>
            <a:ext cx="59002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6E807EC4-DA94-4DCF-8386-54632F45EEE6}"/>
              </a:ext>
            </a:extLst>
          </p:cNvPr>
          <p:cNvCxnSpPr>
            <a:cxnSpLocks/>
          </p:cNvCxnSpPr>
          <p:nvPr/>
        </p:nvCxnSpPr>
        <p:spPr>
          <a:xfrm>
            <a:off x="3189591" y="5220120"/>
            <a:ext cx="59002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円弧 28"/>
          <p:cNvSpPr/>
          <p:nvPr/>
        </p:nvSpPr>
        <p:spPr>
          <a:xfrm rot="2851628">
            <a:off x="2515031" y="5120685"/>
            <a:ext cx="889668" cy="926768"/>
          </a:xfrm>
          <a:prstGeom prst="arc">
            <a:avLst>
              <a:gd name="adj1" fmla="val 16200000"/>
              <a:gd name="adj2" fmla="val 8286138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69BDB6A-FA0B-4BF9-8601-572C17EEB86A}"/>
              </a:ext>
            </a:extLst>
          </p:cNvPr>
          <p:cNvSpPr txBox="1"/>
          <p:nvPr/>
        </p:nvSpPr>
        <p:spPr>
          <a:xfrm>
            <a:off x="3090936" y="5988006"/>
            <a:ext cx="49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回収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8E6B018-35E5-4C50-9BB2-D61F1B2BFC2C}"/>
              </a:ext>
            </a:extLst>
          </p:cNvPr>
          <p:cNvSpPr txBox="1"/>
          <p:nvPr/>
        </p:nvSpPr>
        <p:spPr>
          <a:xfrm>
            <a:off x="6367004" y="3489268"/>
            <a:ext cx="693373" cy="47172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kumimoji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ja-JP" altLang="en-US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1F22187-4042-43D7-B5CA-9BD67FE27E4F}"/>
              </a:ext>
            </a:extLst>
          </p:cNvPr>
          <p:cNvSpPr txBox="1"/>
          <p:nvPr/>
        </p:nvSpPr>
        <p:spPr>
          <a:xfrm>
            <a:off x="4338901" y="5519289"/>
            <a:ext cx="2324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陸域</a:t>
            </a:r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（街・道路・山林・下水道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…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A19893C1-C850-43CC-A958-635697669ED3}"/>
              </a:ext>
            </a:extLst>
          </p:cNvPr>
          <p:cNvCxnSpPr>
            <a:cxnSpLocks/>
          </p:cNvCxnSpPr>
          <p:nvPr/>
        </p:nvCxnSpPr>
        <p:spPr>
          <a:xfrm>
            <a:off x="3196658" y="3080754"/>
            <a:ext cx="763588" cy="18121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円弧 58"/>
          <p:cNvSpPr/>
          <p:nvPr/>
        </p:nvSpPr>
        <p:spPr>
          <a:xfrm rot="5400000">
            <a:off x="6460761" y="2753730"/>
            <a:ext cx="914400" cy="824247"/>
          </a:xfrm>
          <a:prstGeom prst="arc">
            <a:avLst>
              <a:gd name="adj1" fmla="val 16200000"/>
              <a:gd name="adj2" fmla="val 4"/>
            </a:avLst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円弧 64"/>
          <p:cNvSpPr/>
          <p:nvPr/>
        </p:nvSpPr>
        <p:spPr>
          <a:xfrm rot="16200000" flipV="1">
            <a:off x="6474489" y="3750741"/>
            <a:ext cx="914400" cy="824247"/>
          </a:xfrm>
          <a:prstGeom prst="arc">
            <a:avLst>
              <a:gd name="adj1" fmla="val 16200000"/>
              <a:gd name="adj2" fmla="val 4"/>
            </a:avLst>
          </a:prstGeom>
          <a:ln w="381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69BDB6A-FA0B-4BF9-8601-572C17EEB86A}"/>
              </a:ext>
            </a:extLst>
          </p:cNvPr>
          <p:cNvSpPr txBox="1"/>
          <p:nvPr/>
        </p:nvSpPr>
        <p:spPr>
          <a:xfrm>
            <a:off x="7881012" y="3330666"/>
            <a:ext cx="496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劣化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496842" y="3908497"/>
            <a:ext cx="677108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摩耗</a:t>
            </a:r>
            <a:endParaRPr kumimoji="1" lang="en-US" altLang="ja-JP" sz="1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剥離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199697" y="4411199"/>
            <a:ext cx="461665" cy="1362863"/>
          </a:xfrm>
          <a:prstGeom prst="rect">
            <a:avLst/>
          </a:prstGeom>
          <a:noFill/>
          <a:ln w="28575">
            <a:solidFill>
              <a:srgbClr val="7030A0"/>
            </a:solidFill>
            <a:prstDash val="sysDash"/>
          </a:ln>
        </p:spPr>
        <p:txBody>
          <a:bodyPr vert="eaVert" wrap="square" rtlCol="0">
            <a:sp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0F7EA114-FE5D-48A5-BD16-E7A67FE13CBC}"/>
              </a:ext>
            </a:extLst>
          </p:cNvPr>
          <p:cNvCxnSpPr>
            <a:cxnSpLocks/>
          </p:cNvCxnSpPr>
          <p:nvPr/>
        </p:nvCxnSpPr>
        <p:spPr>
          <a:xfrm>
            <a:off x="4747783" y="4278230"/>
            <a:ext cx="2523460" cy="2228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6E807EC4-DA94-4DCF-8386-54632F45EEE6}"/>
              </a:ext>
            </a:extLst>
          </p:cNvPr>
          <p:cNvCxnSpPr>
            <a:cxnSpLocks/>
          </p:cNvCxnSpPr>
          <p:nvPr/>
        </p:nvCxnSpPr>
        <p:spPr>
          <a:xfrm flipH="1">
            <a:off x="6806543" y="4934210"/>
            <a:ext cx="475398" cy="3515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楕円 78"/>
          <p:cNvSpPr/>
          <p:nvPr/>
        </p:nvSpPr>
        <p:spPr>
          <a:xfrm>
            <a:off x="3755520" y="1472918"/>
            <a:ext cx="991970" cy="36584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回収</a:t>
            </a:r>
            <a:endParaRPr kumimoji="1" lang="ja-JP" altLang="en-US" dirty="0"/>
          </a:p>
        </p:txBody>
      </p:sp>
      <p:sp>
        <p:nvSpPr>
          <p:cNvPr id="80" name="楕円 79"/>
          <p:cNvSpPr/>
          <p:nvPr/>
        </p:nvSpPr>
        <p:spPr>
          <a:xfrm>
            <a:off x="6065034" y="5419434"/>
            <a:ext cx="991970" cy="365841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回収</a:t>
            </a:r>
            <a:endParaRPr kumimoji="1" lang="ja-JP" altLang="en-US" dirty="0"/>
          </a:p>
        </p:txBody>
      </p:sp>
      <p:cxnSp>
        <p:nvCxnSpPr>
          <p:cNvPr id="81" name="直線矢印コネクタ 80">
            <a:extLst>
              <a:ext uri="{FF2B5EF4-FFF2-40B4-BE49-F238E27FC236}">
                <a16:creationId xmlns:a16="http://schemas.microsoft.com/office/drawing/2014/main" id="{CC4C943D-F03A-458E-9072-6950CE11FDB3}"/>
              </a:ext>
            </a:extLst>
          </p:cNvPr>
          <p:cNvCxnSpPr>
            <a:endCxn id="83" idx="0"/>
          </p:cNvCxnSpPr>
          <p:nvPr/>
        </p:nvCxnSpPr>
        <p:spPr>
          <a:xfrm>
            <a:off x="6693109" y="5830046"/>
            <a:ext cx="735142" cy="6408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FAF1CD54-9EF2-4FC0-9ABE-DD33E1E81C02}"/>
              </a:ext>
            </a:extLst>
          </p:cNvPr>
          <p:cNvSpPr txBox="1"/>
          <p:nvPr/>
        </p:nvSpPr>
        <p:spPr>
          <a:xfrm>
            <a:off x="6700235" y="6470862"/>
            <a:ext cx="145603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kumimoji="1" sz="1600">
                <a:solidFill>
                  <a:schemeClr val="lt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ja-JP" altLang="en-US" dirty="0"/>
              <a:t>処理・処分</a:t>
            </a:r>
          </a:p>
        </p:txBody>
      </p:sp>
      <p:sp>
        <p:nvSpPr>
          <p:cNvPr id="84" name="円弧 83"/>
          <p:cNvSpPr/>
          <p:nvPr/>
        </p:nvSpPr>
        <p:spPr>
          <a:xfrm rot="18748372" flipV="1">
            <a:off x="2138107" y="1841406"/>
            <a:ext cx="889668" cy="926768"/>
          </a:xfrm>
          <a:prstGeom prst="arc">
            <a:avLst>
              <a:gd name="adj1" fmla="val 16200000"/>
              <a:gd name="adj2" fmla="val 6748074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A4B75235-4C3F-437D-86B3-3DAD1EA9D448}"/>
              </a:ext>
            </a:extLst>
          </p:cNvPr>
          <p:cNvSpPr txBox="1"/>
          <p:nvPr/>
        </p:nvSpPr>
        <p:spPr>
          <a:xfrm>
            <a:off x="2043279" y="1521885"/>
            <a:ext cx="1409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リサイクル</a:t>
            </a:r>
          </a:p>
        </p:txBody>
      </p:sp>
      <p:sp>
        <p:nvSpPr>
          <p:cNvPr id="89" name="フリーフォーム 88"/>
          <p:cNvSpPr/>
          <p:nvPr/>
        </p:nvSpPr>
        <p:spPr>
          <a:xfrm>
            <a:off x="1364345" y="5892797"/>
            <a:ext cx="5138058" cy="789583"/>
          </a:xfrm>
          <a:custGeom>
            <a:avLst/>
            <a:gdLst>
              <a:gd name="connsiteX0" fmla="*/ 5138058 w 5138058"/>
              <a:gd name="connsiteY0" fmla="*/ 0 h 914400"/>
              <a:gd name="connsiteX1" fmla="*/ 3309258 w 5138058"/>
              <a:gd name="connsiteY1" fmla="*/ 899886 h 914400"/>
              <a:gd name="connsiteX2" fmla="*/ 449943 w 5138058"/>
              <a:gd name="connsiteY2" fmla="*/ 914400 h 914400"/>
              <a:gd name="connsiteX3" fmla="*/ 0 w 5138058"/>
              <a:gd name="connsiteY3" fmla="*/ 522514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38058" h="914400">
                <a:moveTo>
                  <a:pt x="5138058" y="0"/>
                </a:moveTo>
                <a:lnTo>
                  <a:pt x="3309258" y="899886"/>
                </a:lnTo>
                <a:lnTo>
                  <a:pt x="449943" y="914400"/>
                </a:lnTo>
                <a:lnTo>
                  <a:pt x="0" y="522514"/>
                </a:lnTo>
              </a:path>
            </a:pathLst>
          </a:custGeom>
          <a:ln w="38100"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A4B75235-4C3F-437D-86B3-3DAD1EA9D448}"/>
              </a:ext>
            </a:extLst>
          </p:cNvPr>
          <p:cNvSpPr txBox="1"/>
          <p:nvPr/>
        </p:nvSpPr>
        <p:spPr>
          <a:xfrm>
            <a:off x="5004356" y="6457951"/>
            <a:ext cx="1409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リサイクル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1F22187-4042-43D7-B5CA-9BD67FE27E4F}"/>
              </a:ext>
            </a:extLst>
          </p:cNvPr>
          <p:cNvSpPr txBox="1"/>
          <p:nvPr/>
        </p:nvSpPr>
        <p:spPr>
          <a:xfrm>
            <a:off x="7175084" y="5519289"/>
            <a:ext cx="2324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海洋</a:t>
            </a:r>
            <a:endParaRPr kumimoji="1" lang="en-US" altLang="ja-JP" sz="3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（大阪湾）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93" name="直線矢印コネクタ 92">
            <a:extLst>
              <a:ext uri="{FF2B5EF4-FFF2-40B4-BE49-F238E27FC236}">
                <a16:creationId xmlns:a16="http://schemas.microsoft.com/office/drawing/2014/main" id="{CC4C943D-F03A-458E-9072-6950CE11FDB3}"/>
              </a:ext>
            </a:extLst>
          </p:cNvPr>
          <p:cNvCxnSpPr>
            <a:stCxn id="84" idx="0"/>
          </p:cNvCxnSpPr>
          <p:nvPr/>
        </p:nvCxnSpPr>
        <p:spPr>
          <a:xfrm flipV="1">
            <a:off x="2924732" y="966052"/>
            <a:ext cx="1325225" cy="16516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FAF1CD54-9EF2-4FC0-9ABE-DD33E1E81C02}"/>
              </a:ext>
            </a:extLst>
          </p:cNvPr>
          <p:cNvSpPr txBox="1"/>
          <p:nvPr/>
        </p:nvSpPr>
        <p:spPr>
          <a:xfrm>
            <a:off x="4181107" y="610151"/>
            <a:ext cx="145603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処理・処分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-23199" y="86288"/>
            <a:ext cx="68702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海洋プラスチック</a:t>
            </a:r>
            <a:r>
              <a:rPr lang="ja-JP" altLang="ja-JP" sz="2000" b="1" kern="1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2000" b="1" kern="100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発生プロセスのイメージ（たたき台）</a:t>
            </a:r>
            <a:endParaRPr lang="ja-JP" altLang="en-US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7211891" y="80951"/>
            <a:ext cx="18727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kumimoji="1" lang="en-US" altLang="ja-JP" dirty="0" smtClean="0"/>
              <a:t>1-6</a:t>
            </a:r>
            <a:r>
              <a:rPr kumimoji="1" lang="ja-JP" altLang="en-US" dirty="0" smtClean="0"/>
              <a:t>（別紙）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5897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92</Words>
  <Application>Microsoft Office PowerPoint</Application>
  <PresentationFormat>画面に合わせる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2020-06-25T01:24:14Z</dcterms:created>
  <dcterms:modified xsi:type="dcterms:W3CDTF">2020-06-25T01:24:17Z</dcterms:modified>
</cp:coreProperties>
</file>