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6" r:id="rId2"/>
    <p:sldId id="264" r:id="rId3"/>
    <p:sldId id="258" r:id="rId4"/>
    <p:sldId id="259" r:id="rId5"/>
    <p:sldId id="260" r:id="rId6"/>
    <p:sldId id="261" r:id="rId7"/>
    <p:sldId id="257" r:id="rId8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10" autoAdjust="0"/>
    <p:restoredTop sz="94660"/>
  </p:normalViewPr>
  <p:slideViewPr>
    <p:cSldViewPr snapToGrid="0">
      <p:cViewPr varScale="1">
        <p:scale>
          <a:sx n="74" d="100"/>
          <a:sy n="74" d="100"/>
        </p:scale>
        <p:origin x="25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C4C81-3F05-4C94-BC92-4AF3EF8B7A6F}" type="datetimeFigureOut">
              <a:rPr kumimoji="1" lang="ja-JP" altLang="en-US" smtClean="0"/>
              <a:t>2021/10/26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BA320-98D7-4F13-B039-818DF65663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0639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C4C81-3F05-4C94-BC92-4AF3EF8B7A6F}" type="datetimeFigureOut">
              <a:rPr kumimoji="1" lang="ja-JP" altLang="en-US" smtClean="0"/>
              <a:t>2021/10/26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BA320-98D7-4F13-B039-818DF65663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3971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C4C81-3F05-4C94-BC92-4AF3EF8B7A6F}" type="datetimeFigureOut">
              <a:rPr kumimoji="1" lang="ja-JP" altLang="en-US" smtClean="0"/>
              <a:t>2021/10/26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BA320-98D7-4F13-B039-818DF65663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63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C4C81-3F05-4C94-BC92-4AF3EF8B7A6F}" type="datetimeFigureOut">
              <a:rPr kumimoji="1" lang="ja-JP" altLang="en-US" smtClean="0"/>
              <a:t>2021/10/26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BA320-98D7-4F13-B039-818DF65663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3727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C4C81-3F05-4C94-BC92-4AF3EF8B7A6F}" type="datetimeFigureOut">
              <a:rPr kumimoji="1" lang="ja-JP" altLang="en-US" smtClean="0"/>
              <a:t>2021/10/26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BA320-98D7-4F13-B039-818DF65663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7624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C4C81-3F05-4C94-BC92-4AF3EF8B7A6F}" type="datetimeFigureOut">
              <a:rPr kumimoji="1" lang="ja-JP" altLang="en-US" smtClean="0"/>
              <a:t>2021/10/26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BA320-98D7-4F13-B039-818DF65663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9660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C4C81-3F05-4C94-BC92-4AF3EF8B7A6F}" type="datetimeFigureOut">
              <a:rPr kumimoji="1" lang="ja-JP" altLang="en-US" smtClean="0"/>
              <a:t>2021/10/26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BA320-98D7-4F13-B039-818DF65663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9007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C4C81-3F05-4C94-BC92-4AF3EF8B7A6F}" type="datetimeFigureOut">
              <a:rPr kumimoji="1" lang="ja-JP" altLang="en-US" smtClean="0"/>
              <a:t>2021/10/26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BA320-98D7-4F13-B039-818DF65663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0839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C4C81-3F05-4C94-BC92-4AF3EF8B7A6F}" type="datetimeFigureOut">
              <a:rPr kumimoji="1" lang="ja-JP" altLang="en-US" smtClean="0"/>
              <a:t>2021/10/26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BA320-98D7-4F13-B039-818DF65663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3596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C4C81-3F05-4C94-BC92-4AF3EF8B7A6F}" type="datetimeFigureOut">
              <a:rPr kumimoji="1" lang="ja-JP" altLang="en-US" smtClean="0"/>
              <a:t>2021/10/26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BA320-98D7-4F13-B039-818DF65663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8391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C4C81-3F05-4C94-BC92-4AF3EF8B7A6F}" type="datetimeFigureOut">
              <a:rPr kumimoji="1" lang="ja-JP" altLang="en-US" smtClean="0"/>
              <a:t>2021/10/26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BA320-98D7-4F13-B039-818DF65663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0166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8C4C81-3F05-4C94-BC92-4AF3EF8B7A6F}" type="datetimeFigureOut">
              <a:rPr kumimoji="1" lang="ja-JP" altLang="en-US" smtClean="0"/>
              <a:t>2021/10/26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BA320-98D7-4F13-B039-818DF65663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2342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93042" y="904343"/>
            <a:ext cx="79464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湾奥部における水質の平面分布に</a:t>
            </a:r>
            <a:r>
              <a:rPr kumimoji="1" lang="ja-JP" altLang="en-US" sz="4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ついて</a:t>
            </a:r>
            <a:endParaRPr kumimoji="1" lang="ja-JP" altLang="en-US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139448" y="257577"/>
            <a:ext cx="149394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 smtClean="0"/>
              <a:t>資料 </a:t>
            </a:r>
            <a:r>
              <a:rPr kumimoji="1" lang="en-US" altLang="ja-JP" sz="2400" smtClean="0"/>
              <a:t>1-5</a:t>
            </a:r>
            <a:endParaRPr kumimoji="1" lang="ja-JP" altLang="en-US" sz="24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07447" y="2367173"/>
            <a:ext cx="8852461" cy="3088025"/>
          </a:xfrm>
          <a:prstGeom prst="rect">
            <a:avLst/>
          </a:prstGeom>
          <a:noFill/>
          <a:ln w="635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ts val="200"/>
              </a:lnSpc>
            </a:pPr>
            <a:endParaRPr kumimoji="1" lang="en-US" altLang="ja-JP" sz="2400" dirty="0" smtClean="0"/>
          </a:p>
          <a:p>
            <a:pPr>
              <a:lnSpc>
                <a:spcPts val="200"/>
              </a:lnSpc>
            </a:pPr>
            <a:endParaRPr kumimoji="1" lang="en-US" altLang="ja-JP" sz="2400" dirty="0" smtClean="0"/>
          </a:p>
          <a:p>
            <a:pPr>
              <a:lnSpc>
                <a:spcPts val="200"/>
              </a:lnSpc>
            </a:pPr>
            <a:endParaRPr kumimoji="1" lang="en-US" altLang="ja-JP" sz="2400" dirty="0"/>
          </a:p>
          <a:p>
            <a:pPr>
              <a:lnSpc>
                <a:spcPts val="200"/>
              </a:lnSpc>
            </a:pPr>
            <a:endParaRPr kumimoji="1" lang="en-US" altLang="ja-JP" sz="2400" dirty="0" smtClean="0"/>
          </a:p>
          <a:p>
            <a:pPr>
              <a:lnSpc>
                <a:spcPts val="200"/>
              </a:lnSpc>
            </a:pPr>
            <a:endParaRPr kumimoji="1" lang="en-US" altLang="ja-JP" sz="2400" dirty="0" smtClean="0"/>
          </a:p>
          <a:p>
            <a:pPr>
              <a:lnSpc>
                <a:spcPts val="200"/>
              </a:lnSpc>
            </a:pPr>
            <a:endParaRPr kumimoji="1" lang="en-US" altLang="ja-JP" sz="2400" dirty="0" smtClean="0"/>
          </a:p>
          <a:p>
            <a:r>
              <a:rPr kumimoji="1" lang="ja-JP" altLang="en-US" sz="2400" dirty="0" smtClean="0"/>
              <a:t>○  使用したデータ</a:t>
            </a:r>
            <a:endParaRPr kumimoji="1" lang="en-US" altLang="ja-JP" sz="2400" dirty="0" smtClean="0"/>
          </a:p>
          <a:p>
            <a:pPr>
              <a:lnSpc>
                <a:spcPts val="200"/>
              </a:lnSpc>
            </a:pPr>
            <a:endParaRPr kumimoji="1" lang="en-US" altLang="ja-JP" sz="2400" dirty="0"/>
          </a:p>
          <a:p>
            <a:pPr>
              <a:lnSpc>
                <a:spcPts val="200"/>
              </a:lnSpc>
            </a:pPr>
            <a:endParaRPr kumimoji="1" lang="en-US" altLang="ja-JP" sz="2400" dirty="0" smtClean="0"/>
          </a:p>
          <a:p>
            <a:pPr>
              <a:lnSpc>
                <a:spcPts val="200"/>
              </a:lnSpc>
            </a:pPr>
            <a:endParaRPr kumimoji="1" lang="en-US" altLang="ja-JP" sz="2400" dirty="0" smtClean="0"/>
          </a:p>
          <a:p>
            <a:r>
              <a:rPr kumimoji="1" lang="ja-JP" altLang="en-US" sz="2400" dirty="0"/>
              <a:t>　</a:t>
            </a:r>
            <a:r>
              <a:rPr kumimoji="1" lang="ja-JP" altLang="en-US" sz="2400" dirty="0" smtClean="0"/>
              <a:t>大阪府・兵庫県</a:t>
            </a:r>
            <a:r>
              <a:rPr kumimoji="1" lang="ja-JP" altLang="en-US" sz="2400" dirty="0"/>
              <a:t>・</a:t>
            </a:r>
            <a:r>
              <a:rPr kumimoji="1" lang="ja-JP" altLang="en-US" sz="2400" dirty="0" smtClean="0"/>
              <a:t>沿岸市が</a:t>
            </a:r>
            <a:r>
              <a:rPr kumimoji="1" lang="ja-JP" altLang="en-US" sz="2400" dirty="0"/>
              <a:t>、</a:t>
            </a:r>
            <a:r>
              <a:rPr kumimoji="1" lang="en-US" altLang="ja-JP" sz="2400" dirty="0" smtClean="0"/>
              <a:t>2018(</a:t>
            </a:r>
            <a:r>
              <a:rPr kumimoji="1" lang="ja-JP" altLang="en-US" sz="2400" dirty="0" smtClean="0"/>
              <a:t>平成</a:t>
            </a:r>
            <a:r>
              <a:rPr kumimoji="1" lang="en-US" altLang="ja-JP" sz="2400" dirty="0" smtClean="0"/>
              <a:t>30)</a:t>
            </a:r>
            <a:r>
              <a:rPr kumimoji="1" lang="ja-JP" altLang="en-US" sz="2400" dirty="0" smtClean="0"/>
              <a:t>～</a:t>
            </a:r>
            <a:r>
              <a:rPr kumimoji="1" lang="en-US" altLang="ja-JP" sz="2400" dirty="0" smtClean="0"/>
              <a:t>2020(</a:t>
            </a:r>
            <a:r>
              <a:rPr kumimoji="1" lang="ja-JP" altLang="en-US" sz="2400" dirty="0" smtClean="0"/>
              <a:t>令和２</a:t>
            </a:r>
            <a:r>
              <a:rPr kumimoji="1" lang="en-US" altLang="ja-JP" sz="2400" dirty="0" smtClean="0"/>
              <a:t>)</a:t>
            </a:r>
            <a:r>
              <a:rPr kumimoji="1" lang="ja-JP" altLang="en-US" sz="2400" dirty="0" smtClean="0"/>
              <a:t>年度に実施した公共用水域（海域および河川河口付近）の常時監視で得られたデータの平均値</a:t>
            </a:r>
            <a:endParaRPr kumimoji="1" lang="en-US" altLang="ja-JP" sz="2400" dirty="0"/>
          </a:p>
          <a:p>
            <a:endParaRPr kumimoji="1" lang="en-US" altLang="ja-JP" sz="2400" dirty="0"/>
          </a:p>
          <a:p>
            <a:r>
              <a:rPr kumimoji="1" lang="ja-JP" altLang="en-US" sz="2400" dirty="0" smtClean="0"/>
              <a:t>○ 整理した項目</a:t>
            </a:r>
            <a:endParaRPr kumimoji="1" lang="en-US" altLang="ja-JP" sz="2400" dirty="0" smtClean="0"/>
          </a:p>
          <a:p>
            <a:pPr>
              <a:lnSpc>
                <a:spcPts val="200"/>
              </a:lnSpc>
            </a:pPr>
            <a:endParaRPr kumimoji="1" lang="en-US" altLang="ja-JP" sz="2400" dirty="0" smtClean="0"/>
          </a:p>
          <a:p>
            <a:pPr>
              <a:lnSpc>
                <a:spcPts val="200"/>
              </a:lnSpc>
            </a:pPr>
            <a:endParaRPr kumimoji="1" lang="en-US" altLang="ja-JP" sz="2400" dirty="0"/>
          </a:p>
          <a:p>
            <a:r>
              <a:rPr kumimoji="1" lang="ja-JP" altLang="en-US" sz="2400" dirty="0" smtClean="0"/>
              <a:t>　</a:t>
            </a:r>
            <a:r>
              <a:rPr kumimoji="1" lang="en-US" altLang="ja-JP" sz="2400" dirty="0" smtClean="0"/>
              <a:t>T-N</a:t>
            </a:r>
            <a:r>
              <a:rPr kumimoji="1" lang="ja-JP" altLang="en-US" sz="2400" dirty="0" err="1" smtClean="0"/>
              <a:t>、</a:t>
            </a:r>
            <a:r>
              <a:rPr kumimoji="1" lang="en-US" altLang="ja-JP" sz="2400" dirty="0" smtClean="0"/>
              <a:t>DIN</a:t>
            </a:r>
            <a:r>
              <a:rPr kumimoji="1" lang="ja-JP" altLang="en-US" sz="2400" dirty="0" err="1" smtClean="0"/>
              <a:t>、</a:t>
            </a:r>
            <a:r>
              <a:rPr kumimoji="1" lang="en-US" altLang="ja-JP" sz="2400" dirty="0" smtClean="0"/>
              <a:t>T-P</a:t>
            </a:r>
            <a:r>
              <a:rPr kumimoji="1" lang="ja-JP" altLang="en-US" sz="2400" dirty="0" err="1" smtClean="0"/>
              <a:t>、</a:t>
            </a:r>
            <a:r>
              <a:rPr kumimoji="1" lang="en-US" altLang="ja-JP" sz="2400" dirty="0" smtClean="0"/>
              <a:t>DIP</a:t>
            </a:r>
            <a:r>
              <a:rPr kumimoji="1" lang="ja-JP" altLang="en-US" sz="2400" dirty="0" err="1" smtClean="0"/>
              <a:t>、</a:t>
            </a:r>
            <a:r>
              <a:rPr kumimoji="1" lang="en-US" altLang="ja-JP" sz="2400" dirty="0" smtClean="0"/>
              <a:t>COD</a:t>
            </a:r>
            <a:endParaRPr kumimoji="1" lang="en-US" altLang="ja-JP" sz="2400" dirty="0"/>
          </a:p>
          <a:p>
            <a:pPr>
              <a:lnSpc>
                <a:spcPts val="200"/>
              </a:lnSpc>
            </a:pPr>
            <a:endParaRPr kumimoji="1" lang="en-US" altLang="ja-JP" sz="2400" dirty="0" smtClean="0"/>
          </a:p>
          <a:p>
            <a:pPr>
              <a:lnSpc>
                <a:spcPts val="200"/>
              </a:lnSpc>
            </a:pPr>
            <a:endParaRPr kumimoji="1" lang="en-US" altLang="ja-JP" sz="2400" dirty="0" smtClean="0"/>
          </a:p>
          <a:p>
            <a:pPr>
              <a:lnSpc>
                <a:spcPts val="200"/>
              </a:lnSpc>
            </a:pPr>
            <a:endParaRPr kumimoji="1" lang="en-US" altLang="ja-JP" sz="2400" dirty="0"/>
          </a:p>
          <a:p>
            <a:pPr>
              <a:lnSpc>
                <a:spcPts val="200"/>
              </a:lnSpc>
            </a:pPr>
            <a:r>
              <a:rPr kumimoji="1" lang="ja-JP" altLang="en-US" sz="2400" dirty="0" smtClean="0"/>
              <a:t>　</a:t>
            </a:r>
            <a:endParaRPr kumimoji="1" lang="en-US" altLang="ja-JP" sz="2400" dirty="0" smtClean="0"/>
          </a:p>
        </p:txBody>
      </p:sp>
    </p:spTree>
    <p:extLst>
      <p:ext uri="{BB962C8B-B14F-4D97-AF65-F5344CB8AC3E}">
        <p14:creationId xmlns:p14="http://schemas.microsoft.com/office/powerpoint/2010/main" val="2498234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3505270" y="6263076"/>
            <a:ext cx="29370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図１　調査地点図</a:t>
            </a:r>
            <a:endParaRPr kumimoji="1" lang="ja-JP" altLang="en-US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3331265" y="5890280"/>
            <a:ext cx="657473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0"/>
              </a:spcAft>
            </a:pPr>
            <a:r>
              <a:rPr lang="ja-JP" altLang="ja-JP" sz="1600" kern="100" dirty="0">
                <a:latin typeface="游ゴシック" panose="020B0400000000000000" pitchFamily="50" charset="-128"/>
                <a:cs typeface="Courier New" panose="02070309020205020404" pitchFamily="49" charset="0"/>
              </a:rPr>
              <a:t>出典：国土数値情報</a:t>
            </a:r>
            <a:r>
              <a:rPr lang="en-US" altLang="ja-JP" sz="1600" kern="100" dirty="0">
                <a:latin typeface="游ゴシック" panose="020B0400000000000000" pitchFamily="50" charset="-128"/>
                <a:cs typeface="Courier New" panose="02070309020205020404" pitchFamily="49" charset="0"/>
              </a:rPr>
              <a:t> | </a:t>
            </a:r>
            <a:r>
              <a:rPr lang="ja-JP" altLang="ja-JP" sz="1600" kern="100" dirty="0">
                <a:latin typeface="游ゴシック" panose="020B0400000000000000" pitchFamily="50" charset="-128"/>
                <a:cs typeface="Courier New" panose="02070309020205020404" pitchFamily="49" charset="0"/>
              </a:rPr>
              <a:t>行政区域データ</a:t>
            </a:r>
            <a:r>
              <a:rPr lang="en-US" altLang="ja-JP" sz="1600" kern="100" dirty="0">
                <a:latin typeface="游ゴシック" panose="020B0400000000000000" pitchFamily="50" charset="-128"/>
                <a:cs typeface="Courier New" panose="02070309020205020404" pitchFamily="49" charset="0"/>
              </a:rPr>
              <a:t> (mlit.go.jp)</a:t>
            </a:r>
            <a:endParaRPr lang="ja-JP" altLang="ja-JP" sz="1600" kern="100" dirty="0">
              <a:latin typeface="游ゴシック" panose="020B0400000000000000" pitchFamily="50" charset="-128"/>
              <a:cs typeface="Courier New" panose="02070309020205020404" pitchFamily="49" charset="0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352549" y="514350"/>
            <a:ext cx="7620001" cy="518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0599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2039787" y="6228834"/>
            <a:ext cx="62283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図２　</a:t>
            </a:r>
            <a:r>
              <a:rPr kumimoji="1" lang="en-US" altLang="ja-JP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T-N</a:t>
            </a:r>
            <a:r>
              <a:rPr kumimoji="1"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の水平分布</a:t>
            </a:r>
            <a:r>
              <a:rPr kumimoji="1"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（表層、</a:t>
            </a:r>
            <a:r>
              <a:rPr kumimoji="1" lang="en-US" altLang="ja-JP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mg/L</a:t>
            </a:r>
            <a:r>
              <a:rPr kumimoji="1"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kumimoji="1" lang="ja-JP" altLang="en-US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331265" y="5890280"/>
            <a:ext cx="657473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0"/>
              </a:spcAft>
            </a:pPr>
            <a:r>
              <a:rPr lang="ja-JP" altLang="ja-JP" sz="1600" kern="100" dirty="0">
                <a:latin typeface="游ゴシック" panose="020B0400000000000000" pitchFamily="50" charset="-128"/>
                <a:cs typeface="Courier New" panose="02070309020205020404" pitchFamily="49" charset="0"/>
              </a:rPr>
              <a:t>出典：国土数値情報</a:t>
            </a:r>
            <a:r>
              <a:rPr lang="en-US" altLang="ja-JP" sz="1600" kern="100" dirty="0">
                <a:latin typeface="游ゴシック" panose="020B0400000000000000" pitchFamily="50" charset="-128"/>
                <a:cs typeface="Courier New" panose="02070309020205020404" pitchFamily="49" charset="0"/>
              </a:rPr>
              <a:t> | </a:t>
            </a:r>
            <a:r>
              <a:rPr lang="ja-JP" altLang="ja-JP" sz="1600" kern="100" dirty="0">
                <a:latin typeface="游ゴシック" panose="020B0400000000000000" pitchFamily="50" charset="-128"/>
                <a:cs typeface="Courier New" panose="02070309020205020404" pitchFamily="49" charset="0"/>
              </a:rPr>
              <a:t>行政区域データ</a:t>
            </a:r>
            <a:r>
              <a:rPr lang="en-US" altLang="ja-JP" sz="1600" kern="100" dirty="0">
                <a:latin typeface="游ゴシック" panose="020B0400000000000000" pitchFamily="50" charset="-128"/>
                <a:cs typeface="Courier New" panose="02070309020205020404" pitchFamily="49" charset="0"/>
              </a:rPr>
              <a:t> (mlit.go.jp)</a:t>
            </a:r>
            <a:endParaRPr lang="ja-JP" altLang="ja-JP" sz="1600" kern="100" dirty="0">
              <a:latin typeface="游ゴシック" panose="020B0400000000000000" pitchFamily="50" charset="-128"/>
              <a:cs typeface="Courier New" panose="02070309020205020404" pitchFamily="49" charset="0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223889" y="522969"/>
            <a:ext cx="7582488" cy="5162844"/>
          </a:xfrm>
          <a:prstGeom prst="rect">
            <a:avLst/>
          </a:prstGeom>
        </p:spPr>
      </p:pic>
      <p:sp>
        <p:nvSpPr>
          <p:cNvPr id="5" name="テキスト ボックス 4"/>
          <p:cNvSpPr txBox="1"/>
          <p:nvPr/>
        </p:nvSpPr>
        <p:spPr>
          <a:xfrm>
            <a:off x="396607" y="4219461"/>
            <a:ext cx="2732183" cy="923330"/>
          </a:xfrm>
          <a:prstGeom prst="rect">
            <a:avLst/>
          </a:prstGeom>
          <a:noFill/>
          <a:ln w="952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河川や大阪府側の埋立地間海域の濃度が相対的に高い。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90869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2011862" y="6228834"/>
            <a:ext cx="62841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図３　</a:t>
            </a:r>
            <a:r>
              <a:rPr kumimoji="1" lang="en-US" altLang="ja-JP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D</a:t>
            </a:r>
            <a:r>
              <a:rPr kumimoji="1"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I</a:t>
            </a:r>
            <a:r>
              <a:rPr kumimoji="1" lang="en-US" altLang="ja-JP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N</a:t>
            </a:r>
            <a:r>
              <a:rPr kumimoji="1"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の水平分布</a:t>
            </a:r>
            <a:r>
              <a:rPr kumimoji="1"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（表層、</a:t>
            </a:r>
            <a:r>
              <a:rPr kumimoji="1" lang="en-US" altLang="ja-JP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mg/L</a:t>
            </a:r>
            <a:r>
              <a:rPr kumimoji="1"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kumimoji="1" lang="ja-JP" altLang="en-US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331265" y="5890280"/>
            <a:ext cx="657473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0"/>
              </a:spcAft>
            </a:pPr>
            <a:r>
              <a:rPr lang="ja-JP" altLang="ja-JP" sz="1600" kern="100" dirty="0">
                <a:latin typeface="游ゴシック" panose="020B0400000000000000" pitchFamily="50" charset="-128"/>
                <a:cs typeface="Courier New" panose="02070309020205020404" pitchFamily="49" charset="0"/>
              </a:rPr>
              <a:t>出典：国土数値情報</a:t>
            </a:r>
            <a:r>
              <a:rPr lang="en-US" altLang="ja-JP" sz="1600" kern="100" dirty="0">
                <a:latin typeface="游ゴシック" panose="020B0400000000000000" pitchFamily="50" charset="-128"/>
                <a:cs typeface="Courier New" panose="02070309020205020404" pitchFamily="49" charset="0"/>
              </a:rPr>
              <a:t> | </a:t>
            </a:r>
            <a:r>
              <a:rPr lang="ja-JP" altLang="ja-JP" sz="1600" kern="100" dirty="0">
                <a:latin typeface="游ゴシック" panose="020B0400000000000000" pitchFamily="50" charset="-128"/>
                <a:cs typeface="Courier New" panose="02070309020205020404" pitchFamily="49" charset="0"/>
              </a:rPr>
              <a:t>行政区域データ</a:t>
            </a:r>
            <a:r>
              <a:rPr lang="en-US" altLang="ja-JP" sz="1600" kern="100" dirty="0">
                <a:latin typeface="游ゴシック" panose="020B0400000000000000" pitchFamily="50" charset="-128"/>
                <a:cs typeface="Courier New" panose="02070309020205020404" pitchFamily="49" charset="0"/>
              </a:rPr>
              <a:t> (mlit.go.jp)</a:t>
            </a:r>
            <a:endParaRPr lang="ja-JP" altLang="ja-JP" sz="1600" kern="100" dirty="0">
              <a:latin typeface="游ゴシック" panose="020B0400000000000000" pitchFamily="50" charset="-128"/>
              <a:cs typeface="Courier New" panose="02070309020205020404" pitchFamily="49" charset="0"/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67619" y="600362"/>
            <a:ext cx="7624690" cy="5120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04869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2042378" y="6228834"/>
            <a:ext cx="61850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図４　</a:t>
            </a:r>
            <a:r>
              <a:rPr kumimoji="1" lang="en-US" altLang="ja-JP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T-P</a:t>
            </a:r>
            <a:r>
              <a:rPr kumimoji="1"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の水平分布</a:t>
            </a:r>
            <a:r>
              <a:rPr kumimoji="1"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（表層、</a:t>
            </a:r>
            <a:r>
              <a:rPr kumimoji="1" lang="en-US" altLang="ja-JP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mg/L</a:t>
            </a:r>
            <a:r>
              <a:rPr kumimoji="1"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kumimoji="1" lang="ja-JP" altLang="en-US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331265" y="5890280"/>
            <a:ext cx="657473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0"/>
              </a:spcAft>
            </a:pPr>
            <a:r>
              <a:rPr lang="ja-JP" altLang="ja-JP" sz="1600" kern="100" dirty="0">
                <a:latin typeface="游ゴシック" panose="020B0400000000000000" pitchFamily="50" charset="-128"/>
                <a:cs typeface="Courier New" panose="02070309020205020404" pitchFamily="49" charset="0"/>
              </a:rPr>
              <a:t>出典：国土数値情報</a:t>
            </a:r>
            <a:r>
              <a:rPr lang="en-US" altLang="ja-JP" sz="1600" kern="100" dirty="0">
                <a:latin typeface="游ゴシック" panose="020B0400000000000000" pitchFamily="50" charset="-128"/>
                <a:cs typeface="Courier New" panose="02070309020205020404" pitchFamily="49" charset="0"/>
              </a:rPr>
              <a:t> | </a:t>
            </a:r>
            <a:r>
              <a:rPr lang="ja-JP" altLang="ja-JP" sz="1600" kern="100" dirty="0">
                <a:latin typeface="游ゴシック" panose="020B0400000000000000" pitchFamily="50" charset="-128"/>
                <a:cs typeface="Courier New" panose="02070309020205020404" pitchFamily="49" charset="0"/>
              </a:rPr>
              <a:t>行政区域データ</a:t>
            </a:r>
            <a:r>
              <a:rPr lang="en-US" altLang="ja-JP" sz="1600" kern="100" dirty="0">
                <a:latin typeface="游ゴシック" panose="020B0400000000000000" pitchFamily="50" charset="-128"/>
                <a:cs typeface="Courier New" panose="02070309020205020404" pitchFamily="49" charset="0"/>
              </a:rPr>
              <a:t> (mlit.go.jp)</a:t>
            </a:r>
            <a:endParaRPr lang="ja-JP" altLang="ja-JP" sz="1600" kern="100" dirty="0">
              <a:latin typeface="游ゴシック" panose="020B0400000000000000" pitchFamily="50" charset="-128"/>
              <a:cs typeface="Courier New" panose="02070309020205020404" pitchFamily="49" charset="0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97279" y="558159"/>
            <a:ext cx="7652825" cy="5162844"/>
          </a:xfrm>
          <a:prstGeom prst="rect">
            <a:avLst/>
          </a:prstGeom>
        </p:spPr>
      </p:pic>
      <p:sp>
        <p:nvSpPr>
          <p:cNvPr id="7" name="テキスト ボックス 6"/>
          <p:cNvSpPr txBox="1"/>
          <p:nvPr/>
        </p:nvSpPr>
        <p:spPr>
          <a:xfrm>
            <a:off x="396607" y="4219461"/>
            <a:ext cx="2732183" cy="646331"/>
          </a:xfrm>
          <a:prstGeom prst="rect">
            <a:avLst/>
          </a:prstGeom>
          <a:noFill/>
          <a:ln w="952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河川の濃度が相対的に高い。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482033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2109703" y="6236133"/>
            <a:ext cx="62408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図５　</a:t>
            </a:r>
            <a:r>
              <a:rPr kumimoji="1" lang="en-US" altLang="ja-JP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DIP</a:t>
            </a:r>
            <a:r>
              <a:rPr kumimoji="1"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の水平分布</a:t>
            </a:r>
            <a:r>
              <a:rPr kumimoji="1"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（表層、</a:t>
            </a:r>
            <a:r>
              <a:rPr kumimoji="1" lang="en-US" altLang="ja-JP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mg/L</a:t>
            </a:r>
            <a:r>
              <a:rPr kumimoji="1"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kumimoji="1" lang="ja-JP" altLang="en-US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102665" y="5806289"/>
            <a:ext cx="657473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0"/>
              </a:spcAft>
            </a:pPr>
            <a:r>
              <a:rPr lang="ja-JP" altLang="ja-JP" sz="1600" kern="100" dirty="0">
                <a:latin typeface="游ゴシック" panose="020B0400000000000000" pitchFamily="50" charset="-128"/>
                <a:cs typeface="Courier New" panose="02070309020205020404" pitchFamily="49" charset="0"/>
              </a:rPr>
              <a:t>出典：国土数値情報</a:t>
            </a:r>
            <a:r>
              <a:rPr lang="en-US" altLang="ja-JP" sz="1600" kern="100" dirty="0">
                <a:latin typeface="游ゴシック" panose="020B0400000000000000" pitchFamily="50" charset="-128"/>
                <a:cs typeface="Courier New" panose="02070309020205020404" pitchFamily="49" charset="0"/>
              </a:rPr>
              <a:t> | </a:t>
            </a:r>
            <a:r>
              <a:rPr lang="ja-JP" altLang="ja-JP" sz="1600" kern="100" dirty="0">
                <a:latin typeface="游ゴシック" panose="020B0400000000000000" pitchFamily="50" charset="-128"/>
                <a:cs typeface="Courier New" panose="02070309020205020404" pitchFamily="49" charset="0"/>
              </a:rPr>
              <a:t>行政区域データ</a:t>
            </a:r>
            <a:r>
              <a:rPr lang="en-US" altLang="ja-JP" sz="1600" kern="100" dirty="0">
                <a:latin typeface="游ゴシック" panose="020B0400000000000000" pitchFamily="50" charset="-128"/>
                <a:cs typeface="Courier New" panose="02070309020205020404" pitchFamily="49" charset="0"/>
              </a:rPr>
              <a:t> (mlit.go.jp)</a:t>
            </a:r>
            <a:endParaRPr lang="ja-JP" altLang="ja-JP" sz="1600" kern="100" dirty="0">
              <a:latin typeface="游ゴシック" panose="020B0400000000000000" pitchFamily="50" charset="-128"/>
              <a:cs typeface="Courier New" panose="02070309020205020404" pitchFamily="49" charset="0"/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81686" y="524019"/>
            <a:ext cx="7582486" cy="5190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7005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997923" y="6228834"/>
            <a:ext cx="63501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図６　</a:t>
            </a:r>
            <a:r>
              <a:rPr kumimoji="1" lang="en-US" altLang="ja-JP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COD</a:t>
            </a:r>
            <a:r>
              <a:rPr kumimoji="1"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の水平分布</a:t>
            </a:r>
            <a:r>
              <a:rPr kumimoji="1"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（表層、</a:t>
            </a:r>
            <a:r>
              <a:rPr kumimoji="1" lang="en-US" altLang="ja-JP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mg/L</a:t>
            </a:r>
            <a:r>
              <a:rPr kumimoji="1"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kumimoji="1" lang="ja-JP" altLang="en-US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3331265" y="5890280"/>
            <a:ext cx="657473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0"/>
              </a:spcAft>
            </a:pPr>
            <a:r>
              <a:rPr lang="ja-JP" altLang="ja-JP" sz="1600" kern="100" dirty="0">
                <a:latin typeface="游ゴシック" panose="020B0400000000000000" pitchFamily="50" charset="-128"/>
                <a:cs typeface="Courier New" panose="02070309020205020404" pitchFamily="49" charset="0"/>
              </a:rPr>
              <a:t>出典：国土数値情報</a:t>
            </a:r>
            <a:r>
              <a:rPr lang="en-US" altLang="ja-JP" sz="1600" kern="100" dirty="0">
                <a:latin typeface="游ゴシック" panose="020B0400000000000000" pitchFamily="50" charset="-128"/>
                <a:cs typeface="Courier New" panose="02070309020205020404" pitchFamily="49" charset="0"/>
              </a:rPr>
              <a:t> | </a:t>
            </a:r>
            <a:r>
              <a:rPr lang="ja-JP" altLang="ja-JP" sz="1600" kern="100" dirty="0">
                <a:latin typeface="游ゴシック" panose="020B0400000000000000" pitchFamily="50" charset="-128"/>
                <a:cs typeface="Courier New" panose="02070309020205020404" pitchFamily="49" charset="0"/>
              </a:rPr>
              <a:t>行政区域データ</a:t>
            </a:r>
            <a:r>
              <a:rPr lang="en-US" altLang="ja-JP" sz="1600" kern="100" dirty="0">
                <a:latin typeface="游ゴシック" panose="020B0400000000000000" pitchFamily="50" charset="-128"/>
                <a:cs typeface="Courier New" panose="02070309020205020404" pitchFamily="49" charset="0"/>
              </a:rPr>
              <a:t> (mlit.go.jp)</a:t>
            </a:r>
            <a:endParaRPr lang="ja-JP" altLang="ja-JP" sz="1600" kern="100" dirty="0">
              <a:latin typeface="游ゴシック" panose="020B0400000000000000" pitchFamily="50" charset="-128"/>
              <a:cs typeface="Courier New" panose="02070309020205020404" pitchFamily="49" charset="0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95754" y="558159"/>
            <a:ext cx="7624690" cy="5162844"/>
          </a:xfrm>
          <a:prstGeom prst="rect">
            <a:avLst/>
          </a:prstGeom>
        </p:spPr>
      </p:pic>
      <p:sp>
        <p:nvSpPr>
          <p:cNvPr id="3" name="テキスト ボックス 2"/>
          <p:cNvSpPr txBox="1"/>
          <p:nvPr/>
        </p:nvSpPr>
        <p:spPr>
          <a:xfrm>
            <a:off x="599082" y="4352811"/>
            <a:ext cx="2732183" cy="646331"/>
          </a:xfrm>
          <a:prstGeom prst="rect">
            <a:avLst/>
          </a:prstGeom>
          <a:noFill/>
          <a:ln w="952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兵庫県側の海域の濃度が相対的に高い。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262593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240</Words>
  <Application>Microsoft Office PowerPoint</Application>
  <PresentationFormat>A4 210 x 297 mm</PresentationFormat>
  <Paragraphs>37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5" baseType="lpstr">
      <vt:lpstr>Meiryo UI</vt:lpstr>
      <vt:lpstr>游ゴシック</vt:lpstr>
      <vt:lpstr>游ゴシック Light</vt:lpstr>
      <vt:lpstr>Arial</vt:lpstr>
      <vt:lpstr>Calibri</vt:lpstr>
      <vt:lpstr>Calibri Light</vt:lpstr>
      <vt:lpstr>Courier New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2021-10-26T01:27:56Z</dcterms:created>
  <dcterms:modified xsi:type="dcterms:W3CDTF">2021-10-26T01:28:01Z</dcterms:modified>
</cp:coreProperties>
</file>