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handoutMasterIdLst>
    <p:handoutMasterId r:id="rId7"/>
  </p:handoutMasterIdLst>
  <p:sldIdLst>
    <p:sldId id="256" r:id="rId2"/>
    <p:sldId id="324" r:id="rId3"/>
    <p:sldId id="326" r:id="rId4"/>
    <p:sldId id="327"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93" autoAdjust="0"/>
    <p:restoredTop sz="88689" autoAdjust="0"/>
  </p:normalViewPr>
  <p:slideViewPr>
    <p:cSldViewPr snapToGrid="0">
      <p:cViewPr varScale="1">
        <p:scale>
          <a:sx n="74" d="100"/>
          <a:sy n="74" d="100"/>
        </p:scale>
        <p:origin x="1410" y="60"/>
      </p:cViewPr>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81FB838-2107-4589-9A34-4F8AB62CD6BC}" type="datetimeFigureOut">
              <a:rPr kumimoji="1" lang="ja-JP" altLang="en-US" smtClean="0"/>
              <a:t>2020/6/12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52C4593-DE5F-48BD-BCCF-AD7193D2D0F2}" type="slidenum">
              <a:rPr kumimoji="1" lang="ja-JP" altLang="en-US" smtClean="0"/>
              <a:t>‹#›</a:t>
            </a:fld>
            <a:endParaRPr kumimoji="1" lang="ja-JP" altLang="en-US"/>
          </a:p>
        </p:txBody>
      </p:sp>
    </p:spTree>
    <p:extLst>
      <p:ext uri="{BB962C8B-B14F-4D97-AF65-F5344CB8AC3E}">
        <p14:creationId xmlns:p14="http://schemas.microsoft.com/office/powerpoint/2010/main" val="183875664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DA049D8-B427-45B4-95B8-40D939BBE801}" type="datetimeFigureOut">
              <a:rPr kumimoji="1" lang="ja-JP" altLang="en-US" smtClean="0"/>
              <a:t>2020/6/12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66C8F5-CB2E-4C22-B0D0-CFD98AD7DD20}" type="slidenum">
              <a:rPr kumimoji="1" lang="ja-JP" altLang="en-US" smtClean="0"/>
              <a:t>‹#›</a:t>
            </a:fld>
            <a:endParaRPr kumimoji="1" lang="ja-JP" altLang="en-US"/>
          </a:p>
        </p:txBody>
      </p:sp>
    </p:spTree>
    <p:extLst>
      <p:ext uri="{BB962C8B-B14F-4D97-AF65-F5344CB8AC3E}">
        <p14:creationId xmlns:p14="http://schemas.microsoft.com/office/powerpoint/2010/main" val="11769228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2955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B75587-0EB0-4542-B963-370E8C682135}" type="datetime1">
              <a:rPr kumimoji="1" lang="ja-JP" altLang="en-US" smtClean="0"/>
              <a:t>2020/6/12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227468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31873B-C656-4CB6-AF8A-6BF9FBDBCAAE}" type="datetime1">
              <a:rPr kumimoji="1" lang="ja-JP" altLang="en-US" smtClean="0"/>
              <a:t>2020/6/12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47003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34BD23-C149-42D4-B072-1ACDB051A373}" type="datetime1">
              <a:rPr kumimoji="1" lang="ja-JP" altLang="en-US" smtClean="0"/>
              <a:t>2020/6/12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298341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51DCE0-4A0F-4140-BB7E-0861FAD5E034}" type="datetime1">
              <a:rPr kumimoji="1" lang="ja-JP" altLang="en-US" smtClean="0"/>
              <a:t>2020/6/12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322390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678EF6-EC84-4509-9EAB-BB75FB05A010}" type="datetime1">
              <a:rPr kumimoji="1" lang="ja-JP" altLang="en-US" smtClean="0"/>
              <a:t>2020/6/12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116793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815F9A2-449B-4C7E-9552-AD5D301E854C}" type="datetime1">
              <a:rPr kumimoji="1" lang="ja-JP" altLang="en-US" smtClean="0"/>
              <a:t>2020/6/12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76894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CA2B2BB-9999-4316-B38A-456BADB850BA}" type="datetime1">
              <a:rPr kumimoji="1" lang="ja-JP" altLang="en-US" smtClean="0"/>
              <a:t>2020/6/12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258193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FBA3F3-32E3-4CDC-A63C-74CE3F3C6DC0}" type="datetime1">
              <a:rPr kumimoji="1" lang="ja-JP" altLang="en-US" smtClean="0"/>
              <a:t>2020/6/12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121931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F6667-D992-42EC-888E-E3EA2EC116C6}" type="datetime1">
              <a:rPr kumimoji="1" lang="ja-JP" altLang="en-US" smtClean="0"/>
              <a:t>2020/6/12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411884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66D93F-15E6-4A20-A005-682508E4E8D8}" type="datetime1">
              <a:rPr kumimoji="1" lang="ja-JP" altLang="en-US" smtClean="0"/>
              <a:t>2020/6/12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279648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5D5642-EBB0-4684-8EDF-F5ED7DDB7C02}" type="datetime1">
              <a:rPr kumimoji="1" lang="ja-JP" altLang="en-US" smtClean="0"/>
              <a:t>2020/6/12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1249810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87FBE-E5AC-42F5-B2D6-79ED3D5DA044}" type="datetime1">
              <a:rPr kumimoji="1" lang="ja-JP" altLang="en-US" smtClean="0"/>
              <a:t>2020/6/12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1C753-37C8-4AB6-B462-1B7FA0986487}" type="slidenum">
              <a:rPr kumimoji="1" lang="ja-JP" altLang="en-US" smtClean="0"/>
              <a:t>‹#›</a:t>
            </a:fld>
            <a:endParaRPr kumimoji="1" lang="ja-JP" altLang="en-US"/>
          </a:p>
        </p:txBody>
      </p:sp>
    </p:spTree>
    <p:extLst>
      <p:ext uri="{BB962C8B-B14F-4D97-AF65-F5344CB8AC3E}">
        <p14:creationId xmlns:p14="http://schemas.microsoft.com/office/powerpoint/2010/main" val="194838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60982"/>
            <a:ext cx="9144000" cy="1310185"/>
          </a:xfrm>
        </p:spPr>
        <p:txBody>
          <a:bodyPr>
            <a:noAutofit/>
          </a:bodyPr>
          <a:lstStyle/>
          <a:p>
            <a:pPr>
              <a:lnSpc>
                <a:spcPct val="100000"/>
              </a:lnSpc>
            </a:pPr>
            <a:r>
              <a:rPr kumimoji="1" lang="ja-JP" altLang="en-US" sz="4000" b="1" dirty="0">
                <a:latin typeface="Meiryo UI" panose="020B0604030504040204" pitchFamily="50" charset="-128"/>
                <a:ea typeface="Meiryo UI" panose="020B0604030504040204" pitchFamily="50" charset="-128"/>
              </a:rPr>
              <a:t>関西広域連合プラスチック対策検討会</a:t>
            </a:r>
            <a:r>
              <a:rPr kumimoji="1" lang="en-US" altLang="ja-JP" sz="4000" b="1" dirty="0">
                <a:latin typeface="Meiryo UI" panose="020B0604030504040204" pitchFamily="50" charset="-128"/>
                <a:ea typeface="Meiryo UI" panose="020B0604030504040204" pitchFamily="50" charset="-128"/>
              </a:rPr>
              <a:t/>
            </a:r>
            <a:br>
              <a:rPr kumimoji="1" lang="en-US" altLang="ja-JP" sz="4000" b="1" dirty="0">
                <a:latin typeface="Meiryo UI" panose="020B0604030504040204" pitchFamily="50" charset="-128"/>
                <a:ea typeface="Meiryo UI" panose="020B0604030504040204" pitchFamily="50" charset="-128"/>
              </a:rPr>
            </a:br>
            <a:r>
              <a:rPr kumimoji="1" lang="ja-JP" altLang="en-US" sz="4000" b="1" dirty="0">
                <a:latin typeface="Meiryo UI" panose="020B0604030504040204" pitchFamily="50" charset="-128"/>
                <a:ea typeface="Meiryo UI" panose="020B0604030504040204" pitchFamily="50" charset="-128"/>
              </a:rPr>
              <a:t>における取組みについて</a:t>
            </a:r>
          </a:p>
        </p:txBody>
      </p:sp>
      <p:sp>
        <p:nvSpPr>
          <p:cNvPr id="3" name="サブタイトル 2"/>
          <p:cNvSpPr>
            <a:spLocks noGrp="1"/>
          </p:cNvSpPr>
          <p:nvPr>
            <p:ph type="subTitle" idx="1"/>
          </p:nvPr>
        </p:nvSpPr>
        <p:spPr>
          <a:xfrm>
            <a:off x="1143000" y="3877173"/>
            <a:ext cx="6858000" cy="1568451"/>
          </a:xfrm>
        </p:spPr>
        <p:txBody>
          <a:bodyPr>
            <a:noAutofit/>
          </a:bodyPr>
          <a:lstStyle/>
          <a:p>
            <a:endParaRPr lang="en-US" altLang="ja-JP" b="1" dirty="0">
              <a:latin typeface="Meiryo UI" panose="020B0604030504040204" pitchFamily="50" charset="-128"/>
              <a:ea typeface="Meiryo UI" panose="020B0604030504040204" pitchFamily="50" charset="-128"/>
            </a:endParaRPr>
          </a:p>
          <a:p>
            <a:r>
              <a:rPr lang="en-US" altLang="ja-JP" b="1" dirty="0">
                <a:latin typeface="Meiryo UI" panose="020B0604030504040204" pitchFamily="50" charset="-128"/>
                <a:ea typeface="Meiryo UI" panose="020B0604030504040204" pitchFamily="50" charset="-128"/>
              </a:rPr>
              <a:t>2020</a:t>
            </a:r>
            <a:r>
              <a:rPr kumimoji="1" lang="ja-JP" altLang="en-US" b="1" dirty="0">
                <a:latin typeface="Meiryo UI" panose="020B0604030504040204" pitchFamily="50" charset="-128"/>
                <a:ea typeface="Meiryo UI" panose="020B0604030504040204" pitchFamily="50" charset="-128"/>
              </a:rPr>
              <a:t>年６月</a:t>
            </a:r>
            <a:r>
              <a:rPr kumimoji="1" lang="en-US" altLang="ja-JP" b="1" dirty="0">
                <a:latin typeface="Meiryo UI" panose="020B0604030504040204" pitchFamily="50" charset="-128"/>
                <a:ea typeface="Meiryo UI" panose="020B0604030504040204" pitchFamily="50" charset="-128"/>
              </a:rPr>
              <a:t>24</a:t>
            </a:r>
            <a:r>
              <a:rPr kumimoji="1" lang="ja-JP" altLang="en-US" b="1" dirty="0">
                <a:latin typeface="Meiryo UI" panose="020B0604030504040204" pitchFamily="50" charset="-128"/>
                <a:ea typeface="Meiryo UI" panose="020B0604030504040204" pitchFamily="50" charset="-128"/>
              </a:rPr>
              <a:t>日</a:t>
            </a:r>
            <a:endParaRPr lang="en-US" altLang="ja-JP" b="1" dirty="0">
              <a:latin typeface="Meiryo UI" panose="020B0604030504040204" pitchFamily="50" charset="-128"/>
              <a:ea typeface="Meiryo UI" panose="020B0604030504040204" pitchFamily="50" charset="-128"/>
            </a:endParaRPr>
          </a:p>
          <a:p>
            <a:r>
              <a:rPr lang="ja-JP" altLang="en-US" sz="2800" b="1" dirty="0">
                <a:latin typeface="Meiryo UI" panose="020B0604030504040204" pitchFamily="50" charset="-128"/>
                <a:ea typeface="Meiryo UI" panose="020B0604030504040204" pitchFamily="50" charset="-128"/>
              </a:rPr>
              <a:t>関西広域連合プラスチック対策検討会事務局</a:t>
            </a:r>
            <a:endParaRPr kumimoji="1" lang="ja-JP" altLang="en-US" sz="2800" b="1"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867374" y="5768296"/>
            <a:ext cx="2082939" cy="803209"/>
          </a:xfrm>
          <a:prstGeom prst="rect">
            <a:avLst/>
          </a:prstGeom>
        </p:spPr>
      </p:pic>
      <p:pic>
        <p:nvPicPr>
          <p:cNvPr id="8" name="図 7"/>
          <p:cNvPicPr>
            <a:picLocks noChangeAspect="1"/>
          </p:cNvPicPr>
          <p:nvPr/>
        </p:nvPicPr>
        <p:blipFill>
          <a:blip r:embed="rId4"/>
          <a:stretch>
            <a:fillRect/>
          </a:stretch>
        </p:blipFill>
        <p:spPr>
          <a:xfrm>
            <a:off x="7111090" y="521332"/>
            <a:ext cx="1910444" cy="1490416"/>
          </a:xfrm>
          <a:prstGeom prst="rect">
            <a:avLst/>
          </a:prstGeom>
        </p:spPr>
      </p:pic>
      <p:pic>
        <p:nvPicPr>
          <p:cNvPr id="6" name="図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687" y="5566618"/>
            <a:ext cx="2194476" cy="1090451"/>
          </a:xfrm>
          <a:prstGeom prst="rect">
            <a:avLst/>
          </a:prstGeom>
        </p:spPr>
      </p:pic>
      <p:pic>
        <p:nvPicPr>
          <p:cNvPr id="5" name="図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3687" y="292165"/>
            <a:ext cx="2955913" cy="644592"/>
          </a:xfrm>
          <a:prstGeom prst="rect">
            <a:avLst/>
          </a:prstGeom>
        </p:spPr>
      </p:pic>
      <p:sp>
        <p:nvSpPr>
          <p:cNvPr id="9" name="テキスト ボックス 8"/>
          <p:cNvSpPr txBox="1"/>
          <p:nvPr/>
        </p:nvSpPr>
        <p:spPr>
          <a:xfrm>
            <a:off x="8723086" y="6518154"/>
            <a:ext cx="417186" cy="338554"/>
          </a:xfrm>
          <a:prstGeom prst="rect">
            <a:avLst/>
          </a:prstGeom>
          <a:solidFill>
            <a:schemeClr val="bg1"/>
          </a:solidFill>
        </p:spPr>
        <p:txBody>
          <a:bodyPr wrap="square" rtlCol="0">
            <a:spAutoFit/>
          </a:bodyPr>
          <a:lstStyle/>
          <a:p>
            <a:pPr algn="ctr"/>
            <a:r>
              <a:rPr kumimoji="1" lang="en-US" altLang="ja-JP" sz="1600" dirty="0"/>
              <a:t>1</a:t>
            </a:r>
            <a:endParaRPr kumimoji="1" lang="ja-JP" altLang="en-US" sz="1600" dirty="0"/>
          </a:p>
        </p:txBody>
      </p:sp>
      <p:sp>
        <p:nvSpPr>
          <p:cNvPr id="10" name="テキスト ボックス 1">
            <a:extLst>
              <a:ext uri="{FF2B5EF4-FFF2-40B4-BE49-F238E27FC236}">
                <a16:creationId xmlns:a16="http://schemas.microsoft.com/office/drawing/2014/main" id="{FB0DE53C-5355-455B-A34C-03F2AE4EEC4C}"/>
              </a:ext>
            </a:extLst>
          </p:cNvPr>
          <p:cNvSpPr txBox="1">
            <a:spLocks noChangeArrowheads="1"/>
          </p:cNvSpPr>
          <p:nvPr/>
        </p:nvSpPr>
        <p:spPr bwMode="auto">
          <a:xfrm>
            <a:off x="7788226" y="56307"/>
            <a:ext cx="1295400"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400" dirty="0"/>
              <a:t>資料</a:t>
            </a:r>
            <a:r>
              <a:rPr lang="en-US" altLang="ja-JP" sz="2400" dirty="0" smtClean="0"/>
              <a:t>1-4</a:t>
            </a:r>
            <a:endParaRPr lang="ja-JP" altLang="en-US" sz="2400" dirty="0"/>
          </a:p>
        </p:txBody>
      </p:sp>
    </p:spTree>
    <p:extLst>
      <p:ext uri="{BB962C8B-B14F-4D97-AF65-F5344CB8AC3E}">
        <p14:creationId xmlns:p14="http://schemas.microsoft.com/office/powerpoint/2010/main" val="367710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7492"/>
            <a:ext cx="9144000" cy="695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 name="タイトル 1"/>
          <p:cNvSpPr txBox="1">
            <a:spLocks/>
          </p:cNvSpPr>
          <p:nvPr/>
        </p:nvSpPr>
        <p:spPr>
          <a:xfrm>
            <a:off x="0" y="12932"/>
            <a:ext cx="9140272" cy="614322"/>
          </a:xfrm>
          <a:prstGeom prst="rect">
            <a:avLst/>
          </a:prstGeom>
        </p:spPr>
        <p:txBody>
          <a:bodyPr>
            <a:normAutofit fontScale="92500"/>
          </a:bodyPr>
          <a:lst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3600" b="1" dirty="0">
                <a:solidFill>
                  <a:schemeClr val="bg1"/>
                </a:solidFill>
                <a:latin typeface="Meiryo UI" panose="020B0604030504040204" pitchFamily="50" charset="-128"/>
                <a:ea typeface="Meiryo UI" panose="020B0604030504040204" pitchFamily="50" charset="-128"/>
              </a:rPr>
              <a:t>関西広域連合プラスチック対策検討会の位置付け</a:t>
            </a:r>
            <a:endParaRPr lang="en-US" altLang="ja-JP" sz="3600" b="1" dirty="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723086" y="6518154"/>
            <a:ext cx="417186" cy="338554"/>
          </a:xfrm>
          <a:prstGeom prst="rect">
            <a:avLst/>
          </a:prstGeom>
          <a:solidFill>
            <a:schemeClr val="bg1"/>
          </a:solidFill>
        </p:spPr>
        <p:txBody>
          <a:bodyPr wrap="square" rtlCol="0">
            <a:spAutoFit/>
          </a:bodyPr>
          <a:lstStyle/>
          <a:p>
            <a:pPr algn="ctr"/>
            <a:r>
              <a:rPr kumimoji="1" lang="en-US" altLang="ja-JP" sz="1600" dirty="0"/>
              <a:t>2</a:t>
            </a:r>
            <a:endParaRPr kumimoji="1" lang="ja-JP" altLang="en-US" sz="1600" dirty="0"/>
          </a:p>
        </p:txBody>
      </p:sp>
      <p:sp>
        <p:nvSpPr>
          <p:cNvPr id="9" name="正方形/長方形 8"/>
          <p:cNvSpPr/>
          <p:nvPr/>
        </p:nvSpPr>
        <p:spPr>
          <a:xfrm>
            <a:off x="190201" y="639159"/>
            <a:ext cx="8935557" cy="1302921"/>
          </a:xfrm>
          <a:prstGeom prst="rect">
            <a:avLst/>
          </a:prstGeom>
        </p:spPr>
        <p:txBody>
          <a:bodyPr wrap="square">
            <a:spAutoFit/>
          </a:bodyPr>
          <a:lstStyle/>
          <a:p>
            <a:pPr>
              <a:spcBef>
                <a:spcPts val="200"/>
              </a:spcBef>
            </a:pPr>
            <a:r>
              <a:rPr lang="ja-JP" altLang="en-US" sz="2400" b="1" dirty="0">
                <a:latin typeface="Meiryo UI" panose="020B0604030504040204" pitchFamily="50" charset="-128"/>
                <a:ea typeface="Meiryo UI" panose="020B0604030504040204" pitchFamily="50" charset="-128"/>
                <a:cs typeface="Times New Roman"/>
              </a:rPr>
              <a:t>〇社会問題となっているプラスチックごみについて、関西が</a:t>
            </a:r>
            <a:r>
              <a:rPr kumimoji="1" lang="ja-JP" altLang="en-US" sz="2400" b="1" dirty="0">
                <a:latin typeface="Meiryo UI" panose="020B0604030504040204" pitchFamily="50" charset="-128"/>
                <a:ea typeface="Meiryo UI" panose="020B0604030504040204" pitchFamily="50" charset="-128"/>
                <a:cs typeface="Times New Roman"/>
              </a:rPr>
              <a:t>一体となり</a:t>
            </a:r>
            <a:endParaRPr kumimoji="1" lang="en-US" altLang="ja-JP" sz="2400" b="1" dirty="0">
              <a:latin typeface="Meiryo UI" panose="020B0604030504040204" pitchFamily="50" charset="-128"/>
              <a:ea typeface="Meiryo UI" panose="020B0604030504040204" pitchFamily="50" charset="-128"/>
              <a:cs typeface="Times New Roman"/>
            </a:endParaRPr>
          </a:p>
          <a:p>
            <a:pPr>
              <a:spcBef>
                <a:spcPts val="200"/>
              </a:spcBef>
            </a:pPr>
            <a:r>
              <a:rPr kumimoji="1" lang="ja-JP" altLang="en-US" sz="2400" b="1" dirty="0">
                <a:latin typeface="Meiryo UI" panose="020B0604030504040204" pitchFamily="50" charset="-128"/>
                <a:ea typeface="Meiryo UI" panose="020B0604030504040204" pitchFamily="50" charset="-128"/>
                <a:cs typeface="Times New Roman"/>
              </a:rPr>
              <a:t>　 取組みを進めるため検討体制の整備が必要</a:t>
            </a:r>
            <a:endParaRPr kumimoji="1" lang="en-US" altLang="ja-JP" sz="2400" b="1" dirty="0">
              <a:latin typeface="Meiryo UI" panose="020B0604030504040204" pitchFamily="50" charset="-128"/>
              <a:ea typeface="Meiryo UI" panose="020B0604030504040204" pitchFamily="50" charset="-128"/>
            </a:endParaRPr>
          </a:p>
          <a:p>
            <a:pPr>
              <a:spcBef>
                <a:spcPts val="600"/>
              </a:spcBef>
            </a:pPr>
            <a:r>
              <a:rPr lang="ja-JP" altLang="en-US" sz="2400" b="1" dirty="0">
                <a:latin typeface="Meiryo UI" panose="020B0604030504040204" pitchFamily="50" charset="-128"/>
                <a:ea typeface="Meiryo UI" panose="020B0604030504040204" pitchFamily="50" charset="-128"/>
                <a:cs typeface="Times New Roman"/>
              </a:rPr>
              <a:t>   ⇒ </a:t>
            </a:r>
            <a:r>
              <a:rPr lang="en-US" altLang="ja-JP" sz="2400" b="1" dirty="0">
                <a:latin typeface="Meiryo UI" panose="020B0604030504040204" pitchFamily="50" charset="-128"/>
                <a:ea typeface="Meiryo UI" panose="020B0604030504040204" pitchFamily="50" charset="-128"/>
                <a:cs typeface="Times New Roman"/>
              </a:rPr>
              <a:t>R2.3</a:t>
            </a:r>
            <a:r>
              <a:rPr lang="ja-JP" altLang="en-US" sz="2400" b="1" dirty="0">
                <a:latin typeface="Meiryo UI" panose="020B0604030504040204" pitchFamily="50" charset="-128"/>
                <a:ea typeface="Meiryo UI" panose="020B0604030504040204" pitchFamily="50" charset="-128"/>
                <a:cs typeface="Times New Roman"/>
              </a:rPr>
              <a:t>　</a:t>
            </a:r>
            <a:r>
              <a:rPr lang="ja-JP" altLang="en-US" sz="2400" b="1" u="sng" dirty="0">
                <a:latin typeface="Meiryo UI" panose="020B0604030504040204" pitchFamily="50" charset="-128"/>
                <a:ea typeface="Meiryo UI" panose="020B0604030504040204" pitchFamily="50" charset="-128"/>
                <a:cs typeface="Times New Roman"/>
              </a:rPr>
              <a:t>プラスチック対策検討会</a:t>
            </a:r>
            <a:r>
              <a:rPr lang="ja-JP" altLang="en-US" sz="2400" b="1" dirty="0">
                <a:latin typeface="Meiryo UI" panose="020B0604030504040204" pitchFamily="50" charset="-128"/>
                <a:ea typeface="Meiryo UI" panose="020B0604030504040204" pitchFamily="50" charset="-128"/>
                <a:cs typeface="Times New Roman"/>
              </a:rPr>
              <a:t>　設置</a:t>
            </a:r>
          </a:p>
        </p:txBody>
      </p:sp>
      <p:sp>
        <p:nvSpPr>
          <p:cNvPr id="15" name="角丸四角形 14"/>
          <p:cNvSpPr/>
          <p:nvPr/>
        </p:nvSpPr>
        <p:spPr>
          <a:xfrm>
            <a:off x="277265" y="3267243"/>
            <a:ext cx="3260380" cy="3121810"/>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651007" y="3033645"/>
            <a:ext cx="2431144" cy="540657"/>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Meiryo UI" panose="020B0604030504040204" pitchFamily="50" charset="-128"/>
                <a:ea typeface="Meiryo UI" panose="020B0604030504040204" pitchFamily="50" charset="-128"/>
              </a:rPr>
              <a:t>関西広域連合</a:t>
            </a:r>
          </a:p>
        </p:txBody>
      </p:sp>
      <p:sp>
        <p:nvSpPr>
          <p:cNvPr id="22" name="右矢印 21"/>
          <p:cNvSpPr/>
          <p:nvPr/>
        </p:nvSpPr>
        <p:spPr>
          <a:xfrm>
            <a:off x="3632841" y="3587537"/>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4290684" y="3277079"/>
            <a:ext cx="4432401" cy="3121810"/>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滋賀県</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京都府</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大阪府</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兵庫県</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奈良県</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和歌山県</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鳥取県</a:t>
            </a:r>
            <a:endParaRPr kumimoji="1" lang="en-US" altLang="ja-JP" sz="2000" dirty="0">
              <a:solidFill>
                <a:schemeClr val="tx1"/>
              </a:solidFill>
              <a:latin typeface="Meiryo UI" panose="020B0604030504040204" pitchFamily="50" charset="-128"/>
              <a:ea typeface="Meiryo UI" panose="020B0604030504040204" pitchFamily="50" charset="-128"/>
            </a:endParaRPr>
          </a:p>
          <a:p>
            <a:r>
              <a:rPr kumimoji="1" lang="ja-JP" altLang="en-US" sz="2000" dirty="0">
                <a:solidFill>
                  <a:schemeClr val="tx1"/>
                </a:solidFill>
                <a:latin typeface="Meiryo UI" panose="020B0604030504040204" pitchFamily="50" charset="-128"/>
                <a:ea typeface="Meiryo UI" panose="020B0604030504040204" pitchFamily="50" charset="-128"/>
              </a:rPr>
              <a:t>　　徳島県　　　等</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24" name="角丸四角形 23"/>
          <p:cNvSpPr/>
          <p:nvPr/>
        </p:nvSpPr>
        <p:spPr>
          <a:xfrm>
            <a:off x="5288936" y="3033644"/>
            <a:ext cx="1960092" cy="540657"/>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Meiryo UI" panose="020B0604030504040204" pitchFamily="50" charset="-128"/>
                <a:ea typeface="Meiryo UI" panose="020B0604030504040204" pitchFamily="50" charset="-128"/>
              </a:rPr>
              <a:t>構成府県市</a:t>
            </a:r>
          </a:p>
        </p:txBody>
      </p:sp>
      <p:sp>
        <p:nvSpPr>
          <p:cNvPr id="38" name="正方形/長方形 37"/>
          <p:cNvSpPr/>
          <p:nvPr/>
        </p:nvSpPr>
        <p:spPr>
          <a:xfrm>
            <a:off x="182947" y="1981737"/>
            <a:ext cx="8935557" cy="856645"/>
          </a:xfrm>
          <a:prstGeom prst="rect">
            <a:avLst/>
          </a:prstGeom>
        </p:spPr>
        <p:txBody>
          <a:bodyPr wrap="square">
            <a:spAutoFit/>
          </a:bodyPr>
          <a:lstStyle/>
          <a:p>
            <a:pPr>
              <a:spcBef>
                <a:spcPts val="200"/>
              </a:spcBef>
            </a:pPr>
            <a:r>
              <a:rPr lang="ja-JP" altLang="en-US" sz="2400" b="1" dirty="0">
                <a:latin typeface="Meiryo UI" panose="020B0604030504040204" pitchFamily="50" charset="-128"/>
                <a:ea typeface="Meiryo UI" panose="020B0604030504040204" pitchFamily="50" charset="-128"/>
                <a:cs typeface="Times New Roman"/>
              </a:rPr>
              <a:t>〇プラスチック対策検討会の成果は、構成府県市の関連部局の施策</a:t>
            </a:r>
            <a:endParaRPr lang="en-US" altLang="ja-JP" sz="2400" b="1" dirty="0">
              <a:latin typeface="Meiryo UI" panose="020B0604030504040204" pitchFamily="50" charset="-128"/>
              <a:ea typeface="Meiryo UI" panose="020B0604030504040204" pitchFamily="50" charset="-128"/>
              <a:cs typeface="Times New Roman"/>
            </a:endParaRPr>
          </a:p>
          <a:p>
            <a:pPr>
              <a:spcBef>
                <a:spcPts val="200"/>
              </a:spcBef>
            </a:pPr>
            <a:r>
              <a:rPr lang="ja-JP" altLang="en-US" sz="2400" b="1" dirty="0">
                <a:latin typeface="Meiryo UI" panose="020B0604030504040204" pitchFamily="50" charset="-128"/>
                <a:ea typeface="Meiryo UI" panose="020B0604030504040204" pitchFamily="50" charset="-128"/>
                <a:cs typeface="Times New Roman"/>
              </a:rPr>
              <a:t>　 に活用し、部局横断的にプラスチック対策を推進</a:t>
            </a:r>
          </a:p>
        </p:txBody>
      </p:sp>
      <p:sp>
        <p:nvSpPr>
          <p:cNvPr id="39" name="角丸四角形 38"/>
          <p:cNvSpPr/>
          <p:nvPr/>
        </p:nvSpPr>
        <p:spPr>
          <a:xfrm>
            <a:off x="3513750" y="4385540"/>
            <a:ext cx="946285" cy="540657"/>
          </a:xfrm>
          <a:prstGeom prst="roundRect">
            <a:avLst>
              <a:gd name="adj" fmla="val 10499"/>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調査結果の提供</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取組施策の共有</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0" name="角丸四角形 39"/>
          <p:cNvSpPr/>
          <p:nvPr/>
        </p:nvSpPr>
        <p:spPr>
          <a:xfrm>
            <a:off x="5940080" y="5995087"/>
            <a:ext cx="1567878" cy="540657"/>
          </a:xfrm>
          <a:prstGeom prst="roundRect">
            <a:avLst>
              <a:gd name="adj" fmla="val 10499"/>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施策に活用</a:t>
            </a:r>
          </a:p>
        </p:txBody>
      </p:sp>
      <p:sp>
        <p:nvSpPr>
          <p:cNvPr id="41" name="角丸四角形 40"/>
          <p:cNvSpPr/>
          <p:nvPr/>
        </p:nvSpPr>
        <p:spPr>
          <a:xfrm>
            <a:off x="120862" y="6345920"/>
            <a:ext cx="6380737" cy="540657"/>
          </a:xfrm>
          <a:prstGeom prst="roundRect">
            <a:avLst>
              <a:gd name="adj" fmla="val 10499"/>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プラスチック対策検討会の成果はプラットフォーム等で情報共有</a:t>
            </a:r>
          </a:p>
        </p:txBody>
      </p:sp>
      <p:sp>
        <p:nvSpPr>
          <p:cNvPr id="42" name="角丸四角形 41"/>
          <p:cNvSpPr/>
          <p:nvPr/>
        </p:nvSpPr>
        <p:spPr>
          <a:xfrm>
            <a:off x="409507" y="4032193"/>
            <a:ext cx="3001350" cy="1417192"/>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・プラスチック代替品普及可能性調査</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・プラスチックごみの散乱状況把握調査</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・情報共有プラットフォームの運営</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等</a:t>
            </a:r>
          </a:p>
        </p:txBody>
      </p:sp>
      <p:sp>
        <p:nvSpPr>
          <p:cNvPr id="21" name="角丸四角形 20"/>
          <p:cNvSpPr/>
          <p:nvPr/>
        </p:nvSpPr>
        <p:spPr>
          <a:xfrm>
            <a:off x="487716" y="3766781"/>
            <a:ext cx="2848221" cy="540657"/>
          </a:xfrm>
          <a:prstGeom prst="roundRect">
            <a:avLst>
              <a:gd name="adj" fmla="val 1049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Meiryo UI" panose="020B0604030504040204" pitchFamily="50" charset="-128"/>
                <a:ea typeface="Meiryo UI" panose="020B0604030504040204" pitchFamily="50" charset="-128"/>
              </a:rPr>
              <a:t> プラスチック対策検討会</a:t>
            </a:r>
          </a:p>
        </p:txBody>
      </p:sp>
      <p:sp>
        <p:nvSpPr>
          <p:cNvPr id="43" name="右矢印 42"/>
          <p:cNvSpPr/>
          <p:nvPr/>
        </p:nvSpPr>
        <p:spPr>
          <a:xfrm flipH="1">
            <a:off x="3587543" y="5364409"/>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462096" y="5644255"/>
            <a:ext cx="946285" cy="540657"/>
          </a:xfrm>
          <a:prstGeom prst="roundRect">
            <a:avLst>
              <a:gd name="adj" fmla="val 10499"/>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6" name="角丸四角形 45"/>
          <p:cNvSpPr/>
          <p:nvPr/>
        </p:nvSpPr>
        <p:spPr>
          <a:xfrm>
            <a:off x="3500627" y="5882548"/>
            <a:ext cx="1007939" cy="540657"/>
          </a:xfrm>
          <a:prstGeom prst="roundRect">
            <a:avLst>
              <a:gd name="adj" fmla="val 10499"/>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取組施策</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情報提供</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5" name="右矢印 34"/>
          <p:cNvSpPr/>
          <p:nvPr/>
        </p:nvSpPr>
        <p:spPr>
          <a:xfrm>
            <a:off x="6447314" y="3587862"/>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a:off x="6447313" y="4257588"/>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a:off x="6429442" y="4911769"/>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右矢印 43"/>
          <p:cNvSpPr/>
          <p:nvPr/>
        </p:nvSpPr>
        <p:spPr>
          <a:xfrm>
            <a:off x="6433016" y="5546014"/>
            <a:ext cx="605117" cy="564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7403008" y="3415589"/>
            <a:ext cx="702612" cy="6707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p:cNvSpPr/>
          <p:nvPr/>
        </p:nvSpPr>
        <p:spPr>
          <a:xfrm>
            <a:off x="7410753" y="4145805"/>
            <a:ext cx="702612" cy="6707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p:cNvSpPr/>
          <p:nvPr/>
        </p:nvSpPr>
        <p:spPr>
          <a:xfrm>
            <a:off x="7409358" y="4895139"/>
            <a:ext cx="702612" cy="6707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楕円 53"/>
          <p:cNvSpPr/>
          <p:nvPr/>
        </p:nvSpPr>
        <p:spPr>
          <a:xfrm>
            <a:off x="7417103" y="5625355"/>
            <a:ext cx="702612" cy="67072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444218" y="3470095"/>
            <a:ext cx="642351" cy="617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観光</a:t>
            </a:r>
            <a:endParaRPr kumimoji="1" lang="en-US" altLang="ja-JP" sz="1600" dirty="0">
              <a:solidFill>
                <a:schemeClr val="tx1"/>
              </a:solidFill>
            </a:endParaRPr>
          </a:p>
          <a:p>
            <a:pPr algn="ctr"/>
            <a:r>
              <a:rPr kumimoji="1" lang="ja-JP" altLang="en-US" sz="1600" dirty="0">
                <a:solidFill>
                  <a:schemeClr val="tx1"/>
                </a:solidFill>
              </a:rPr>
              <a:t>分野</a:t>
            </a:r>
          </a:p>
        </p:txBody>
      </p:sp>
      <p:sp>
        <p:nvSpPr>
          <p:cNvPr id="58" name="正方形/長方形 57"/>
          <p:cNvSpPr/>
          <p:nvPr/>
        </p:nvSpPr>
        <p:spPr>
          <a:xfrm>
            <a:off x="7453743" y="4194778"/>
            <a:ext cx="642351" cy="617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産業</a:t>
            </a:r>
            <a:endParaRPr kumimoji="1" lang="en-US" altLang="ja-JP" sz="1600" dirty="0">
              <a:solidFill>
                <a:schemeClr val="tx1"/>
              </a:solidFill>
            </a:endParaRPr>
          </a:p>
          <a:p>
            <a:pPr algn="ctr"/>
            <a:r>
              <a:rPr kumimoji="1" lang="ja-JP" altLang="en-US" sz="1600" dirty="0">
                <a:solidFill>
                  <a:schemeClr val="tx1"/>
                </a:solidFill>
              </a:rPr>
              <a:t>分野</a:t>
            </a:r>
          </a:p>
        </p:txBody>
      </p:sp>
      <p:sp>
        <p:nvSpPr>
          <p:cNvPr id="59" name="正方形/長方形 58"/>
          <p:cNvSpPr/>
          <p:nvPr/>
        </p:nvSpPr>
        <p:spPr>
          <a:xfrm>
            <a:off x="7453743" y="4936945"/>
            <a:ext cx="642351" cy="617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環境</a:t>
            </a:r>
            <a:endParaRPr kumimoji="1" lang="en-US" altLang="ja-JP" sz="1600" dirty="0">
              <a:solidFill>
                <a:schemeClr val="tx1"/>
              </a:solidFill>
            </a:endParaRPr>
          </a:p>
          <a:p>
            <a:pPr algn="ctr"/>
            <a:r>
              <a:rPr kumimoji="1" lang="ja-JP" altLang="en-US" sz="1600" dirty="0">
                <a:solidFill>
                  <a:schemeClr val="tx1"/>
                </a:solidFill>
              </a:rPr>
              <a:t>分野</a:t>
            </a:r>
          </a:p>
        </p:txBody>
      </p:sp>
      <p:sp>
        <p:nvSpPr>
          <p:cNvPr id="60" name="正方形/長方形 59"/>
          <p:cNvSpPr/>
          <p:nvPr/>
        </p:nvSpPr>
        <p:spPr>
          <a:xfrm>
            <a:off x="7444218" y="5679895"/>
            <a:ext cx="642351" cy="617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kumimoji="1" lang="ja-JP" altLang="en-US" sz="1600" dirty="0">
                <a:solidFill>
                  <a:schemeClr val="tx1"/>
                </a:solidFill>
              </a:rPr>
              <a:t>農林水産</a:t>
            </a:r>
            <a:endParaRPr kumimoji="1" lang="en-US" altLang="ja-JP" sz="1600" dirty="0">
              <a:solidFill>
                <a:schemeClr val="tx1"/>
              </a:solidFill>
            </a:endParaRPr>
          </a:p>
          <a:p>
            <a:pPr algn="ctr">
              <a:lnSpc>
                <a:spcPts val="1600"/>
              </a:lnSpc>
            </a:pPr>
            <a:r>
              <a:rPr kumimoji="1" lang="ja-JP" altLang="en-US" sz="1600" dirty="0">
                <a:solidFill>
                  <a:schemeClr val="tx1"/>
                </a:solidFill>
              </a:rPr>
              <a:t>分野</a:t>
            </a:r>
          </a:p>
        </p:txBody>
      </p:sp>
    </p:spTree>
    <p:extLst>
      <p:ext uri="{BB962C8B-B14F-4D97-AF65-F5344CB8AC3E}">
        <p14:creationId xmlns:p14="http://schemas.microsoft.com/office/powerpoint/2010/main" val="323532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7492"/>
            <a:ext cx="9144000" cy="695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 name="タイトル 1"/>
          <p:cNvSpPr txBox="1">
            <a:spLocks/>
          </p:cNvSpPr>
          <p:nvPr/>
        </p:nvSpPr>
        <p:spPr>
          <a:xfrm>
            <a:off x="304800" y="12932"/>
            <a:ext cx="8534400" cy="614322"/>
          </a:xfrm>
          <a:prstGeom prst="rect">
            <a:avLst/>
          </a:prstGeom>
        </p:spPr>
        <p:txBody>
          <a:bodyPr>
            <a:normAutofit/>
          </a:bodyPr>
          <a:lst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b="1" dirty="0">
                <a:solidFill>
                  <a:schemeClr val="bg1"/>
                </a:solidFill>
                <a:latin typeface="Meiryo UI" panose="020B0604030504040204" pitchFamily="50" charset="-128"/>
                <a:ea typeface="Meiryo UI" panose="020B0604030504040204" pitchFamily="50" charset="-128"/>
              </a:rPr>
              <a:t>プラスチック対策検討会における取組み①</a:t>
            </a: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27" name="テキスト ボックス 8"/>
          <p:cNvSpPr txBox="1"/>
          <p:nvPr/>
        </p:nvSpPr>
        <p:spPr>
          <a:xfrm>
            <a:off x="259354" y="1077238"/>
            <a:ext cx="8579846" cy="4388332"/>
          </a:xfrm>
          <a:prstGeom prst="rect">
            <a:avLst/>
          </a:prstGeom>
          <a:noFill/>
          <a:ln w="9525" cmpd="sng">
            <a:noFill/>
            <a:prstDash val="sys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600"/>
              </a:lnSpc>
            </a:pPr>
            <a:r>
              <a:rPr kumimoji="1" lang="ja-JP" altLang="en-US" sz="1400" b="1" dirty="0">
                <a:latin typeface="Meiryo UI" panose="020B0604030504040204" pitchFamily="50" charset="-128"/>
                <a:ea typeface="Meiryo UI" panose="020B0604030504040204" pitchFamily="50" charset="-128"/>
              </a:rPr>
              <a:t>＜ねらい＞</a:t>
            </a:r>
            <a:endParaRPr kumimoji="1" lang="en-US" altLang="ja-JP" sz="1400" b="1"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海洋プラスチックごみの大きな発生源である</a:t>
            </a:r>
            <a:r>
              <a:rPr kumimoji="1" lang="ja-JP" altLang="en-US" sz="1400" u="sng" dirty="0">
                <a:latin typeface="Meiryo UI" panose="020B0604030504040204" pitchFamily="50" charset="-128"/>
                <a:ea typeface="Meiryo UI" panose="020B0604030504040204" pitchFamily="50" charset="-128"/>
              </a:rPr>
              <a:t>使い捨てプラスチック</a:t>
            </a:r>
            <a:r>
              <a:rPr kumimoji="1" lang="ja-JP" altLang="en-US" sz="1400" dirty="0">
                <a:latin typeface="Meiryo UI" panose="020B0604030504040204" pitchFamily="50" charset="-128"/>
                <a:ea typeface="Meiryo UI" panose="020B0604030504040204" pitchFamily="50" charset="-128"/>
              </a:rPr>
              <a:t>の、</a:t>
            </a:r>
            <a:r>
              <a:rPr kumimoji="1" lang="ja-JP" altLang="en-US" sz="1400" u="sng" dirty="0">
                <a:latin typeface="Meiryo UI" panose="020B0604030504040204" pitchFamily="50" charset="-128"/>
                <a:ea typeface="Meiryo UI" panose="020B0604030504040204" pitchFamily="50" charset="-128"/>
              </a:rPr>
              <a:t>プラスチック以外の素材・生分解性素材・バイオマス活用素材への代替</a:t>
            </a:r>
            <a:r>
              <a:rPr kumimoji="1" lang="ja-JP" altLang="en-US" sz="1400" dirty="0">
                <a:latin typeface="Meiryo UI" panose="020B0604030504040204" pitchFamily="50" charset="-128"/>
                <a:ea typeface="Meiryo UI" panose="020B0604030504040204" pitchFamily="50" charset="-128"/>
              </a:rPr>
              <a:t>、及び</a:t>
            </a:r>
            <a:r>
              <a:rPr kumimoji="1" lang="ja-JP" altLang="en-US" sz="1400" u="sng" dirty="0">
                <a:latin typeface="Meiryo UI" panose="020B0604030504040204" pitchFamily="50" charset="-128"/>
                <a:ea typeface="Meiryo UI" panose="020B0604030504040204" pitchFamily="50" charset="-128"/>
              </a:rPr>
              <a:t>資源循環システム</a:t>
            </a:r>
            <a:r>
              <a:rPr kumimoji="1" lang="ja-JP" altLang="en-US" sz="1400" dirty="0">
                <a:latin typeface="Meiryo UI" panose="020B0604030504040204" pitchFamily="50" charset="-128"/>
                <a:ea typeface="Meiryo UI" panose="020B0604030504040204" pitchFamily="50" charset="-128"/>
              </a:rPr>
              <a:t>について、研究・製品開発・普及・循環システムの実態と課題を調査したうえ</a:t>
            </a:r>
            <a:r>
              <a:rPr kumimoji="1" lang="ja-JP" altLang="en-US" sz="1400" spc="-20" dirty="0">
                <a:latin typeface="Meiryo UI" panose="020B0604030504040204" pitchFamily="50" charset="-128"/>
                <a:ea typeface="Meiryo UI" panose="020B0604030504040204" pitchFamily="50" charset="-128"/>
              </a:rPr>
              <a:t>で、概ね</a:t>
            </a:r>
            <a:r>
              <a:rPr kumimoji="1" lang="en-US" altLang="ja-JP" sz="1400" spc="-20" dirty="0">
                <a:latin typeface="Meiryo UI" panose="020B0604030504040204" pitchFamily="50" charset="-128"/>
                <a:ea typeface="Meiryo UI" panose="020B0604030504040204" pitchFamily="50" charset="-128"/>
              </a:rPr>
              <a:t>2030</a:t>
            </a:r>
            <a:r>
              <a:rPr kumimoji="1" lang="ja-JP" altLang="en-US" sz="1400" spc="-20" dirty="0">
                <a:latin typeface="Meiryo UI" panose="020B0604030504040204" pitchFamily="50" charset="-128"/>
                <a:ea typeface="Meiryo UI" panose="020B0604030504040204" pitchFamily="50" charset="-128"/>
              </a:rPr>
              <a:t>年頃までの期間を想定して地域におけるイノベーションの普及促進を図るために必要と考えられる技術開発</a:t>
            </a:r>
            <a:r>
              <a:rPr kumimoji="1" lang="ja-JP" altLang="en-US" sz="1400" dirty="0">
                <a:latin typeface="Meiryo UI" panose="020B0604030504040204" pitchFamily="50" charset="-128"/>
                <a:ea typeface="Meiryo UI" panose="020B0604030504040204" pitchFamily="50" charset="-128"/>
              </a:rPr>
              <a:t>・普及・システム改善に関する今後の</a:t>
            </a:r>
            <a:r>
              <a:rPr kumimoji="1" lang="ja-JP" altLang="en-US" sz="1400" u="sng" dirty="0">
                <a:latin typeface="Meiryo UI" panose="020B0604030504040204" pitchFamily="50" charset="-128"/>
                <a:ea typeface="Meiryo UI" panose="020B0604030504040204" pitchFamily="50" charset="-128"/>
              </a:rPr>
              <a:t>実現見通し</a:t>
            </a:r>
            <a:r>
              <a:rPr kumimoji="1" lang="ja-JP" altLang="en-US" sz="1400" dirty="0">
                <a:latin typeface="Meiryo UI" panose="020B0604030504040204" pitchFamily="50" charset="-128"/>
                <a:ea typeface="Meiryo UI" panose="020B0604030504040204" pitchFamily="50" charset="-128"/>
              </a:rPr>
              <a:t>や、</a:t>
            </a:r>
            <a:r>
              <a:rPr kumimoji="1" lang="ja-JP" altLang="en-US" sz="1400" u="sng" dirty="0">
                <a:latin typeface="Meiryo UI" panose="020B0604030504040204" pitchFamily="50" charset="-128"/>
                <a:ea typeface="Meiryo UI" panose="020B0604030504040204" pitchFamily="50" charset="-128"/>
              </a:rPr>
              <a:t>取組みの提案</a:t>
            </a:r>
            <a:r>
              <a:rPr kumimoji="1" lang="ja-JP" altLang="en-US" sz="1400" dirty="0">
                <a:latin typeface="Meiryo UI" panose="020B0604030504040204" pitchFamily="50" charset="-128"/>
                <a:ea typeface="Meiryo UI" panose="020B0604030504040204" pitchFamily="50" charset="-128"/>
              </a:rPr>
              <a:t>を得ることにより、今後の地域施策の戦略と施策内容の検討に資する。</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また、普及のうえで課題の多い用途について、代替プラ製品の社会受容性向上に向け、消費者ニーズ・意識と対応策を把握検討するためのモデル事業を行う。</a:t>
            </a:r>
            <a:endParaRPr kumimoji="1" lang="en-US" altLang="ja-JP" sz="1400" dirty="0">
              <a:latin typeface="Meiryo UI" panose="020B0604030504040204" pitchFamily="50" charset="-128"/>
              <a:ea typeface="Meiryo UI" panose="020B0604030504040204" pitchFamily="50" charset="-128"/>
            </a:endParaRPr>
          </a:p>
          <a:p>
            <a:pPr>
              <a:lnSpc>
                <a:spcPts val="1600"/>
              </a:lnSpc>
              <a:spcBef>
                <a:spcPts val="600"/>
              </a:spcBef>
            </a:pPr>
            <a:r>
              <a:rPr kumimoji="1" lang="ja-JP" altLang="en-US" sz="1400" b="1" dirty="0">
                <a:latin typeface="Meiryo UI" panose="020B0604030504040204" pitchFamily="50" charset="-128"/>
                <a:ea typeface="Meiryo UI" panose="020B0604030504040204" pitchFamily="50" charset="-128"/>
              </a:rPr>
              <a:t>＜調査内容＞</a:t>
            </a:r>
            <a:endParaRPr kumimoji="1" lang="en-US" altLang="ja-JP" sz="1400" b="1"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①使い捨てプラスチック製品の分類と、地域における消費・資源循環の実態について関連情報を整理する。</a:t>
            </a:r>
          </a:p>
          <a:p>
            <a:pPr>
              <a:lnSpc>
                <a:spcPts val="1600"/>
              </a:lnSpc>
            </a:pPr>
            <a:r>
              <a:rPr kumimoji="1" lang="ja-JP" altLang="en-US" sz="1400" dirty="0">
                <a:latin typeface="Meiryo UI" panose="020B0604030504040204" pitchFamily="50" charset="-128"/>
                <a:ea typeface="Meiryo UI" panose="020B0604030504040204" pitchFamily="50" charset="-128"/>
              </a:rPr>
              <a:t>②①の使い捨てプラスチック製品の、代替の技術開発や製品開発・普及の実態と課題、実現見通しの調査　</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（研究者・機関、業界団体、開発企業、有識者へのヒアリングまたは資料調査。）</a:t>
            </a:r>
          </a:p>
          <a:p>
            <a:pPr>
              <a:lnSpc>
                <a:spcPts val="1600"/>
              </a:lnSpc>
            </a:pPr>
            <a:r>
              <a:rPr kumimoji="1" lang="ja-JP" altLang="en-US" sz="1400" dirty="0">
                <a:latin typeface="Meiryo UI" panose="020B0604030504040204" pitchFamily="50" charset="-128"/>
                <a:ea typeface="Meiryo UI" panose="020B0604030504040204" pitchFamily="50" charset="-128"/>
              </a:rPr>
              <a:t>③資源循環システムの実態と課題（循環率と質の向上、代替素材普及に伴う新たな課題等）の調査</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（業界、関係企業、有識者ヒアリング）</a:t>
            </a:r>
          </a:p>
          <a:p>
            <a:pPr>
              <a:lnSpc>
                <a:spcPts val="1600"/>
              </a:lnSpc>
            </a:pPr>
            <a:r>
              <a:rPr kumimoji="1" lang="ja-JP" altLang="en-US" sz="1400" dirty="0">
                <a:latin typeface="Meiryo UI" panose="020B0604030504040204" pitchFamily="50" charset="-128"/>
                <a:ea typeface="Meiryo UI" panose="020B0604030504040204" pitchFamily="50" charset="-128"/>
              </a:rPr>
              <a:t>④技術確立・普及、システム改善に向けた取組みの提案（有識者ヒアリング）</a:t>
            </a:r>
          </a:p>
          <a:p>
            <a:pPr>
              <a:lnSpc>
                <a:spcPts val="1600"/>
              </a:lnSpc>
            </a:pPr>
            <a:r>
              <a:rPr kumimoji="1" lang="ja-JP" altLang="en-US" sz="1400" dirty="0">
                <a:latin typeface="Meiryo UI" panose="020B0604030504040204" pitchFamily="50" charset="-128"/>
                <a:ea typeface="Meiryo UI" panose="020B0604030504040204" pitchFamily="50" charset="-128"/>
              </a:rPr>
              <a:t>⑤普及のうえで課題の多い用途（使い捨てプラスチック製品）について、社会受容性向上のための消費者ニーズ・意識と</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対応策を把握検討するためのモデル事業を行う。試作品の生産と消費者への販売供給について補助を行うとともに、　</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各種調査を行う。</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28" name="角丸四角形 27"/>
          <p:cNvSpPr/>
          <p:nvPr/>
        </p:nvSpPr>
        <p:spPr>
          <a:xfrm>
            <a:off x="180575" y="883250"/>
            <a:ext cx="8760225" cy="5706236"/>
          </a:xfrm>
          <a:prstGeom prst="roundRect">
            <a:avLst>
              <a:gd name="adj" fmla="val 371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374214" y="704231"/>
            <a:ext cx="5085291" cy="338554"/>
          </a:xfrm>
          <a:prstGeom prst="rect">
            <a:avLst/>
          </a:prstGeom>
          <a:solidFill>
            <a:schemeClr val="accent1">
              <a:lumMod val="50000"/>
            </a:schemeClr>
          </a:solidFill>
        </p:spPr>
        <p:txBody>
          <a:bodyPr wrap="squar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①発生抑制：プラスチック代替品の普及可能性調査</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259353" y="4874017"/>
            <a:ext cx="2618318"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調査スケジュール（予定）</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1230752526"/>
              </p:ext>
            </p:extLst>
          </p:nvPr>
        </p:nvGraphicFramePr>
        <p:xfrm>
          <a:off x="317501" y="5164464"/>
          <a:ext cx="8534400" cy="1319551"/>
        </p:xfrm>
        <a:graphic>
          <a:graphicData uri="http://schemas.openxmlformats.org/drawingml/2006/table">
            <a:tbl>
              <a:tblPr firstRow="1" bandRow="1">
                <a:tableStyleId>{073A0DAA-6AF3-43AB-8588-CEC1D06C72B9}</a:tableStyleId>
              </a:tblPr>
              <a:tblGrid>
                <a:gridCol w="2844800">
                  <a:extLst>
                    <a:ext uri="{9D8B030D-6E8A-4147-A177-3AD203B41FA5}">
                      <a16:colId xmlns:a16="http://schemas.microsoft.com/office/drawing/2014/main" val="3501151594"/>
                    </a:ext>
                  </a:extLst>
                </a:gridCol>
                <a:gridCol w="2875889">
                  <a:extLst>
                    <a:ext uri="{9D8B030D-6E8A-4147-A177-3AD203B41FA5}">
                      <a16:colId xmlns:a16="http://schemas.microsoft.com/office/drawing/2014/main" val="1350990629"/>
                    </a:ext>
                  </a:extLst>
                </a:gridCol>
                <a:gridCol w="2813711">
                  <a:extLst>
                    <a:ext uri="{9D8B030D-6E8A-4147-A177-3AD203B41FA5}">
                      <a16:colId xmlns:a16="http://schemas.microsoft.com/office/drawing/2014/main" val="111652444"/>
                    </a:ext>
                  </a:extLst>
                </a:gridCol>
              </a:tblGrid>
              <a:tr h="391130">
                <a:tc>
                  <a:txBody>
                    <a:bodyPr/>
                    <a:lstStyle/>
                    <a:p>
                      <a:pPr algn="ctr"/>
                      <a:r>
                        <a:rPr kumimoji="1" lang="ja-JP" altLang="en-US" sz="1100" dirty="0">
                          <a:latin typeface="Meiryo UI" panose="020B0604030504040204" pitchFamily="50" charset="-128"/>
                          <a:ea typeface="Meiryo UI" panose="020B0604030504040204" pitchFamily="50" charset="-128"/>
                        </a:rPr>
                        <a:t>１年目</a:t>
                      </a:r>
                      <a:endParaRPr kumimoji="1" lang="en-US" altLang="ja-JP" sz="1100" dirty="0">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基礎情報・課題・方向性の整理</a:t>
                      </a:r>
                      <a:endParaRPr kumimoji="1" lang="en-US" altLang="ja-JP"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２年目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ニーズ調査・モデル事業検討</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３年目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モデル事業・情報集のとりまとめ</a:t>
                      </a:r>
                    </a:p>
                  </a:txBody>
                  <a:tcPr/>
                </a:tc>
                <a:extLst>
                  <a:ext uri="{0D108BD9-81ED-4DB2-BD59-A6C34878D82A}">
                    <a16:rowId xmlns:a16="http://schemas.microsoft.com/office/drawing/2014/main" val="2928274480"/>
                  </a:ext>
                </a:extLst>
              </a:tr>
              <a:tr h="892831">
                <a:tc>
                  <a:txBody>
                    <a:bodyPr/>
                    <a:lstStyle/>
                    <a:p>
                      <a:pPr algn="l"/>
                      <a:r>
                        <a:rPr kumimoji="1" lang="ja-JP" altLang="en-US" sz="1000" dirty="0">
                          <a:latin typeface="Meiryo UI" panose="020B0604030504040204" pitchFamily="50" charset="-128"/>
                          <a:ea typeface="Meiryo UI" panose="020B0604030504040204" pitchFamily="50" charset="-128"/>
                        </a:rPr>
                        <a:t>●使い捨てプラ製品の消費・資源循環の実態把握</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●プラ代替品の技術開発動向や普及上の課題整理</a:t>
                      </a:r>
                    </a:p>
                    <a:p>
                      <a:pPr algn="l"/>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000" dirty="0">
                          <a:latin typeface="Meiryo UI" panose="020B0604030504040204" pitchFamily="50" charset="-128"/>
                          <a:ea typeface="Meiryo UI" panose="020B0604030504040204" pitchFamily="50" charset="-128"/>
                        </a:rPr>
                        <a:t>●代替素材製品の社会受容性向上・消費者ニーズ　</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baseline="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や課題の整理</a:t>
                      </a:r>
                      <a:r>
                        <a:rPr kumimoji="1" lang="ja-JP" altLang="en-US" sz="900" dirty="0">
                          <a:latin typeface="Meiryo UI" panose="020B0604030504040204" pitchFamily="50" charset="-128"/>
                          <a:ea typeface="Meiryo UI" panose="020B0604030504040204" pitchFamily="50" charset="-128"/>
                        </a:rPr>
                        <a:t>（有識者・企業・業界団体ヒアリング）</a:t>
                      </a:r>
                      <a:endParaRPr kumimoji="1" lang="en-US" altLang="ja-JP" sz="900" dirty="0">
                        <a:latin typeface="Meiryo UI" panose="020B0604030504040204" pitchFamily="50" charset="-128"/>
                        <a:ea typeface="Meiryo UI" panose="020B0604030504040204" pitchFamily="50" charset="-128"/>
                      </a:endParaRPr>
                    </a:p>
                    <a:p>
                      <a:pPr algn="l"/>
                      <a:endParaRPr kumimoji="1" lang="en-US" altLang="ja-JP" sz="9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000" dirty="0">
                          <a:latin typeface="Meiryo UI" panose="020B0604030504040204" pitchFamily="50" charset="-128"/>
                          <a:ea typeface="Meiryo UI" panose="020B0604030504040204" pitchFamily="50" charset="-128"/>
                        </a:rPr>
                        <a:t>●事業者・自治体が使用可能な情報集のとりまとめ</a:t>
                      </a:r>
                    </a:p>
                  </a:txBody>
                  <a:tcPr/>
                </a:tc>
                <a:extLst>
                  <a:ext uri="{0D108BD9-81ED-4DB2-BD59-A6C34878D82A}">
                    <a16:rowId xmlns:a16="http://schemas.microsoft.com/office/drawing/2014/main" val="3805236021"/>
                  </a:ext>
                </a:extLst>
              </a:tr>
            </a:tbl>
          </a:graphicData>
        </a:graphic>
      </p:graphicFrame>
      <p:sp>
        <p:nvSpPr>
          <p:cNvPr id="34" name="右矢印 33"/>
          <p:cNvSpPr/>
          <p:nvPr/>
        </p:nvSpPr>
        <p:spPr>
          <a:xfrm>
            <a:off x="4229100" y="5891147"/>
            <a:ext cx="4610099" cy="584039"/>
          </a:xfrm>
          <a:prstGeom prst="rightArrow">
            <a:avLst>
              <a:gd name="adj1" fmla="val 69376"/>
              <a:gd name="adj2"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社会受容性向上モデル事業の実施</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（有識者検討会にて、代替品の技術確立・普及・システム改善に向けた施策関与の検討）</a:t>
            </a:r>
          </a:p>
        </p:txBody>
      </p:sp>
      <p:sp>
        <p:nvSpPr>
          <p:cNvPr id="35" name="テキスト ボックス 34"/>
          <p:cNvSpPr txBox="1"/>
          <p:nvPr/>
        </p:nvSpPr>
        <p:spPr>
          <a:xfrm>
            <a:off x="8723086" y="6518154"/>
            <a:ext cx="417186" cy="338554"/>
          </a:xfrm>
          <a:prstGeom prst="rect">
            <a:avLst/>
          </a:prstGeom>
          <a:noFill/>
          <a:ln>
            <a:noFill/>
          </a:ln>
        </p:spPr>
        <p:txBody>
          <a:bodyPr wrap="square" rtlCol="0">
            <a:spAutoFit/>
          </a:bodyPr>
          <a:lstStyle/>
          <a:p>
            <a:pPr algn="ctr"/>
            <a:r>
              <a:rPr kumimoji="1" lang="en-US" altLang="ja-JP" sz="1600" dirty="0"/>
              <a:t>3</a:t>
            </a:r>
            <a:endParaRPr kumimoji="1" lang="ja-JP" altLang="en-US" sz="1600" dirty="0"/>
          </a:p>
        </p:txBody>
      </p:sp>
    </p:spTree>
    <p:extLst>
      <p:ext uri="{BB962C8B-B14F-4D97-AF65-F5344CB8AC3E}">
        <p14:creationId xmlns:p14="http://schemas.microsoft.com/office/powerpoint/2010/main" val="2799450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1449" y="873764"/>
            <a:ext cx="8801101" cy="5708514"/>
          </a:xfrm>
          <a:prstGeom prst="roundRect">
            <a:avLst>
              <a:gd name="adj" fmla="val 371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959970645"/>
              </p:ext>
            </p:extLst>
          </p:nvPr>
        </p:nvGraphicFramePr>
        <p:xfrm>
          <a:off x="299152" y="5338727"/>
          <a:ext cx="8520996" cy="1182349"/>
        </p:xfrm>
        <a:graphic>
          <a:graphicData uri="http://schemas.openxmlformats.org/drawingml/2006/table">
            <a:tbl>
              <a:tblPr firstRow="1" bandRow="1">
                <a:tableStyleId>{073A0DAA-6AF3-43AB-8588-CEC1D06C72B9}</a:tableStyleId>
              </a:tblPr>
              <a:tblGrid>
                <a:gridCol w="2840332">
                  <a:extLst>
                    <a:ext uri="{9D8B030D-6E8A-4147-A177-3AD203B41FA5}">
                      <a16:colId xmlns:a16="http://schemas.microsoft.com/office/drawing/2014/main" val="3501151594"/>
                    </a:ext>
                  </a:extLst>
                </a:gridCol>
                <a:gridCol w="2840332">
                  <a:extLst>
                    <a:ext uri="{9D8B030D-6E8A-4147-A177-3AD203B41FA5}">
                      <a16:colId xmlns:a16="http://schemas.microsoft.com/office/drawing/2014/main" val="1350990629"/>
                    </a:ext>
                  </a:extLst>
                </a:gridCol>
                <a:gridCol w="2840332">
                  <a:extLst>
                    <a:ext uri="{9D8B030D-6E8A-4147-A177-3AD203B41FA5}">
                      <a16:colId xmlns:a16="http://schemas.microsoft.com/office/drawing/2014/main" val="111652444"/>
                    </a:ext>
                  </a:extLst>
                </a:gridCol>
              </a:tblGrid>
              <a:tr h="438828">
                <a:tc>
                  <a:txBody>
                    <a:bodyPr/>
                    <a:lstStyle/>
                    <a:p>
                      <a:pPr algn="ctr"/>
                      <a:r>
                        <a:rPr kumimoji="1" lang="ja-JP" altLang="en-US" sz="1100" dirty="0">
                          <a:latin typeface="Meiryo UI" panose="020B0604030504040204" pitchFamily="50" charset="-128"/>
                          <a:ea typeface="Meiryo UI" panose="020B0604030504040204" pitchFamily="50" charset="-128"/>
                        </a:rPr>
                        <a:t>１年目</a:t>
                      </a:r>
                      <a:endParaRPr kumimoji="1" lang="en-US" altLang="ja-JP" sz="1100" dirty="0">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モデル基本構造の検討</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２年目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モデルの検証・補正</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３年目</a:t>
                      </a:r>
                      <a:endParaRPr kumimoji="1" lang="en-US" altLang="ja-JP" sz="1100" dirty="0">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モデルの検証・マニュアル作成</a:t>
                      </a:r>
                    </a:p>
                  </a:txBody>
                  <a:tcPr/>
                </a:tc>
                <a:extLst>
                  <a:ext uri="{0D108BD9-81ED-4DB2-BD59-A6C34878D82A}">
                    <a16:rowId xmlns:a16="http://schemas.microsoft.com/office/drawing/2014/main" val="2928274480"/>
                  </a:ext>
                </a:extLst>
              </a:tr>
              <a:tr h="743521">
                <a:tc>
                  <a:txBody>
                    <a:bodyPr/>
                    <a:lstStyle/>
                    <a:p>
                      <a:pPr algn="l"/>
                      <a:r>
                        <a:rPr kumimoji="1" lang="ja-JP" altLang="en-US" sz="1000" dirty="0">
                          <a:latin typeface="Meiryo UI" panose="020B0604030504040204" pitchFamily="50" charset="-128"/>
                          <a:ea typeface="Meiryo UI" panose="020B0604030504040204" pitchFamily="50" charset="-128"/>
                        </a:rPr>
                        <a:t>●ごみ散乱情報の収集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（道路管理者、地域団体活動等にヒアリング）</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●類似の推計手法の情報収集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●有識者ヒアリング等でモデル基本構造の検討</a:t>
                      </a:r>
                    </a:p>
                  </a:txBody>
                  <a:tcPr/>
                </a:tc>
                <a:tc>
                  <a:txBody>
                    <a:bodyPr/>
                    <a:lstStyle/>
                    <a:p>
                      <a:pPr algn="l"/>
                      <a:endParaRPr kumimoji="1" lang="en-US" altLang="ja-JP" sz="900"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5236021"/>
                  </a:ext>
                </a:extLst>
              </a:tr>
            </a:tbl>
          </a:graphicData>
        </a:graphic>
      </p:graphicFrame>
      <p:sp>
        <p:nvSpPr>
          <p:cNvPr id="4" name="右矢印 3"/>
          <p:cNvSpPr/>
          <p:nvPr/>
        </p:nvSpPr>
        <p:spPr>
          <a:xfrm>
            <a:off x="5632449" y="6129379"/>
            <a:ext cx="3187699" cy="452898"/>
          </a:xfrm>
          <a:prstGeom prst="rightArrow">
            <a:avLst>
              <a:gd name="adj1" fmla="val 69376"/>
              <a:gd name="adj2"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利活用マニュアルの作成</a:t>
            </a:r>
            <a:endParaRPr kumimoji="1" lang="en-US" altLang="ja-JP" sz="900" dirty="0">
              <a:latin typeface="Meiryo UI" panose="020B0604030504040204" pitchFamily="50" charset="-128"/>
              <a:ea typeface="Meiryo UI" panose="020B0604030504040204" pitchFamily="50" charset="-128"/>
            </a:endParaRPr>
          </a:p>
        </p:txBody>
      </p:sp>
      <p:sp>
        <p:nvSpPr>
          <p:cNvPr id="5" name="右矢印 4"/>
          <p:cNvSpPr/>
          <p:nvPr/>
        </p:nvSpPr>
        <p:spPr>
          <a:xfrm>
            <a:off x="3188073" y="5743774"/>
            <a:ext cx="4890164" cy="472503"/>
          </a:xfrm>
          <a:prstGeom prst="rightArrow">
            <a:avLst>
              <a:gd name="adj1" fmla="val 69376"/>
              <a:gd name="adj2"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構築モデルの検証・補正</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（複数のモデル地域を選定し、実測値と推計値を比較）</a:t>
            </a:r>
            <a:endParaRPr kumimoji="1" lang="en-US" altLang="ja-JP" sz="105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00264" y="5053007"/>
            <a:ext cx="2554514"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調査スケジュール（予定）</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7" name="テキスト ボックス 8"/>
          <p:cNvSpPr txBox="1"/>
          <p:nvPr/>
        </p:nvSpPr>
        <p:spPr>
          <a:xfrm>
            <a:off x="299155" y="1060173"/>
            <a:ext cx="8520995" cy="4105681"/>
          </a:xfrm>
          <a:prstGeom prst="rect">
            <a:avLst/>
          </a:prstGeom>
          <a:noFill/>
          <a:ln w="9525" cmpd="sng">
            <a:noFill/>
            <a:prstDash val="sys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600"/>
              </a:lnSpc>
            </a:pPr>
            <a:r>
              <a:rPr kumimoji="1" lang="ja-JP" altLang="en-US" sz="1400" b="1" dirty="0">
                <a:latin typeface="Meiryo UI" panose="020B0604030504040204" pitchFamily="50" charset="-128"/>
                <a:ea typeface="Meiryo UI" panose="020B0604030504040204" pitchFamily="50" charset="-128"/>
              </a:rPr>
              <a:t>＜ねらい＞</a:t>
            </a:r>
            <a:endParaRPr kumimoji="1" lang="en-US" altLang="ja-JP" sz="1400" b="1"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海洋プラスチックごみの原因となる</a:t>
            </a:r>
            <a:r>
              <a:rPr kumimoji="1" lang="ja-JP" altLang="en-US" sz="1400" u="sng" dirty="0">
                <a:latin typeface="Meiryo UI" panose="020B0604030504040204" pitchFamily="50" charset="-128"/>
                <a:ea typeface="Meiryo UI" panose="020B0604030504040204" pitchFamily="50" charset="-128"/>
              </a:rPr>
              <a:t>陸上の散乱ごみ</a:t>
            </a:r>
            <a:r>
              <a:rPr kumimoji="1" lang="ja-JP" altLang="en-US" sz="1400" dirty="0">
                <a:latin typeface="Meiryo UI" panose="020B0604030504040204" pitchFamily="50" charset="-128"/>
                <a:ea typeface="Meiryo UI" panose="020B0604030504040204" pitchFamily="50" charset="-128"/>
              </a:rPr>
              <a:t>の実態に関する情報を集約整理し、より正確かつ面的に</a:t>
            </a:r>
            <a:r>
              <a:rPr kumimoji="1" lang="ja-JP" altLang="en-US" sz="1400" u="sng" dirty="0">
                <a:latin typeface="Meiryo UI" panose="020B0604030504040204" pitchFamily="50" charset="-128"/>
                <a:ea typeface="Meiryo UI" panose="020B0604030504040204" pitchFamily="50" charset="-128"/>
              </a:rPr>
              <a:t>状況把握するための手法</a:t>
            </a:r>
            <a:r>
              <a:rPr kumimoji="1" lang="ja-JP" altLang="en-US" sz="1400" dirty="0">
                <a:latin typeface="Meiryo UI" panose="020B0604030504040204" pitchFamily="50" charset="-128"/>
                <a:ea typeface="Meiryo UI" panose="020B0604030504040204" pitchFamily="50" charset="-128"/>
              </a:rPr>
              <a:t>を整理し、地域の取組を促進する</a:t>
            </a:r>
            <a:r>
              <a:rPr kumimoji="1" lang="ja-JP" altLang="en-US" sz="1400" u="sng" dirty="0">
                <a:latin typeface="Meiryo UI" panose="020B0604030504040204" pitchFamily="50" charset="-128"/>
                <a:ea typeface="Meiryo UI" panose="020B0604030504040204" pitchFamily="50" charset="-128"/>
              </a:rPr>
              <a:t>施策の検討</a:t>
            </a:r>
            <a:r>
              <a:rPr kumimoji="1" lang="ja-JP" altLang="en-US" sz="1400" dirty="0">
                <a:latin typeface="Meiryo UI" panose="020B0604030504040204" pitchFamily="50" charset="-128"/>
                <a:ea typeface="Meiryo UI" panose="020B0604030504040204" pitchFamily="50" charset="-128"/>
              </a:rPr>
              <a:t>や、地域の取組の</a:t>
            </a:r>
            <a:r>
              <a:rPr kumimoji="1" lang="ja-JP" altLang="en-US" sz="1400" u="sng" dirty="0">
                <a:latin typeface="Meiryo UI" panose="020B0604030504040204" pitchFamily="50" charset="-128"/>
                <a:ea typeface="Meiryo UI" panose="020B0604030504040204" pitchFamily="50" charset="-128"/>
              </a:rPr>
              <a:t>評価</a:t>
            </a:r>
            <a:r>
              <a:rPr kumimoji="1" lang="ja-JP" altLang="en-US" sz="1400" dirty="0">
                <a:latin typeface="Meiryo UI" panose="020B0604030504040204" pitchFamily="50" charset="-128"/>
                <a:ea typeface="Meiryo UI" panose="020B0604030504040204" pitchFamily="50" charset="-128"/>
              </a:rPr>
              <a:t>に活用する方法について提案する。ごみ散乱の情報集約と状況推計の手法、及びそれを施策の検討実施に活用する方策についてマニュアルとしてとりまとめ、共有する。　</a:t>
            </a:r>
            <a:endParaRPr kumimoji="1" lang="en-US" altLang="ja-JP" sz="1400" dirty="0">
              <a:latin typeface="Meiryo UI" panose="020B0604030504040204" pitchFamily="50" charset="-128"/>
              <a:ea typeface="Meiryo UI" panose="020B0604030504040204" pitchFamily="50" charset="-128"/>
            </a:endParaRPr>
          </a:p>
          <a:p>
            <a:pPr>
              <a:lnSpc>
                <a:spcPts val="1600"/>
              </a:lnSpc>
              <a:spcBef>
                <a:spcPts val="600"/>
              </a:spcBef>
            </a:pPr>
            <a:r>
              <a:rPr kumimoji="1" lang="ja-JP" altLang="en-US" sz="1400" b="1" dirty="0">
                <a:latin typeface="Meiryo UI" panose="020B0604030504040204" pitchFamily="50" charset="-128"/>
                <a:ea typeface="Meiryo UI" panose="020B0604030504040204" pitchFamily="50" charset="-128"/>
              </a:rPr>
              <a:t>＜調査内容＞</a:t>
            </a:r>
            <a:endParaRPr kumimoji="1" lang="en-US" altLang="ja-JP" sz="1400" b="1"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①陸上（道路及び河川等水際の公共空間）のプラスチックごみの実態に関する情報を集約整理する。</a:t>
            </a:r>
          </a:p>
          <a:p>
            <a:pPr>
              <a:lnSpc>
                <a:spcPts val="1600"/>
              </a:lnSpc>
            </a:pPr>
            <a:r>
              <a:rPr kumimoji="1" lang="ja-JP" altLang="en-US" sz="1400" dirty="0">
                <a:latin typeface="Meiryo UI" panose="020B0604030504040204" pitchFamily="50" charset="-128"/>
                <a:ea typeface="Meiryo UI" panose="020B0604030504040204" pitchFamily="50" charset="-128"/>
              </a:rPr>
              <a:t>②陸上のプラスチックごみ散乱への影響要因と、その影響要因を示す地域データ項目、道路管理状況に関する情報</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項目について整理し、面的散乱状況の集約と、状況推計モデル案を構築する。</a:t>
            </a:r>
          </a:p>
          <a:p>
            <a:pPr>
              <a:lnSpc>
                <a:spcPts val="1600"/>
              </a:lnSpc>
            </a:pPr>
            <a:r>
              <a:rPr kumimoji="1" lang="ja-JP" altLang="en-US" sz="1400" dirty="0">
                <a:latin typeface="Meiryo UI" panose="020B0604030504040204" pitchFamily="50" charset="-128"/>
                <a:ea typeface="Meiryo UI" panose="020B0604030504040204" pitchFamily="50" charset="-128"/>
              </a:rPr>
              <a:t>   ●地域データ項目の例：人・車の交通量、用途地域、公共交通、人口・事業所密度、業態別店舗・集客施設・  </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自販機の分布、道路側溝・水路・河川との距離　等</a:t>
            </a:r>
          </a:p>
          <a:p>
            <a:pPr>
              <a:lnSpc>
                <a:spcPts val="1600"/>
              </a:lnSpc>
            </a:pPr>
            <a:r>
              <a:rPr kumimoji="1" lang="ja-JP" altLang="en-US" sz="1400" dirty="0">
                <a:latin typeface="Meiryo UI" panose="020B0604030504040204" pitchFamily="50" charset="-128"/>
                <a:ea typeface="Meiryo UI" panose="020B0604030504040204" pitchFamily="50" charset="-128"/>
              </a:rPr>
              <a:t>　 ●道路管理状況の情報の例：道路清掃頻度、道路構造（歩道・緑地の有無）等</a:t>
            </a:r>
          </a:p>
          <a:p>
            <a:pPr>
              <a:lnSpc>
                <a:spcPts val="1600"/>
              </a:lnSpc>
            </a:pPr>
            <a:r>
              <a:rPr kumimoji="1" lang="ja-JP" altLang="en-US" sz="1400" dirty="0">
                <a:latin typeface="Meiryo UI" panose="020B0604030504040204" pitchFamily="50" charset="-128"/>
                <a:ea typeface="Meiryo UI" panose="020B0604030504040204" pitchFamily="50" charset="-128"/>
              </a:rPr>
              <a:t>　 ●より広い地域特性情報：地域経済分析システム</a:t>
            </a:r>
            <a:r>
              <a:rPr kumimoji="1" lang="en-US" altLang="ja-JP" sz="1400" dirty="0">
                <a:latin typeface="Meiryo UI" panose="020B0604030504040204" pitchFamily="50" charset="-128"/>
                <a:ea typeface="Meiryo UI" panose="020B0604030504040204" pitchFamily="50" charset="-128"/>
              </a:rPr>
              <a:t>RESAS</a:t>
            </a:r>
            <a:r>
              <a:rPr kumimoji="1" lang="ja-JP" altLang="en-US" sz="1400" dirty="0">
                <a:latin typeface="Meiryo UI" panose="020B0604030504040204" pitchFamily="50" charset="-128"/>
                <a:ea typeface="Meiryo UI" panose="020B0604030504040204" pitchFamily="50" charset="-128"/>
              </a:rPr>
              <a:t>　等</a:t>
            </a:r>
          </a:p>
          <a:p>
            <a:pPr>
              <a:lnSpc>
                <a:spcPts val="1600"/>
              </a:lnSpc>
            </a:pPr>
            <a:r>
              <a:rPr kumimoji="1" lang="ja-JP" altLang="en-US" sz="1400" dirty="0">
                <a:latin typeface="Meiryo UI" panose="020B0604030504040204" pitchFamily="50" charset="-128"/>
                <a:ea typeface="Meiryo UI" panose="020B0604030504040204" pitchFamily="50" charset="-128"/>
              </a:rPr>
              <a:t>③関西エリアの複数の地域（例：中心市街、観光地等）を選定し、散乱状況の実測、影響要因に係る地域データや道路管理情報を収集し、モデルを適用して実測と比較評価する。散乱状況の実測にあたっては、各地域で行われるごみ拾いや清掃業務との連携を検討する。</a:t>
            </a:r>
          </a:p>
          <a:p>
            <a:pPr>
              <a:lnSpc>
                <a:spcPts val="1600"/>
              </a:lnSpc>
            </a:pPr>
            <a:r>
              <a:rPr kumimoji="1" lang="ja-JP" altLang="en-US" sz="1400" dirty="0">
                <a:latin typeface="Meiryo UI" panose="020B0604030504040204" pitchFamily="50" charset="-128"/>
                <a:ea typeface="Meiryo UI" panose="020B0604030504040204" pitchFamily="50" charset="-128"/>
              </a:rPr>
              <a:t>④関西エリア内の自治体から適用モデル地域を公募し、当該地域におけるモデルの適用、散乱状況の可視化、対策の検討や評価への活用、改善が望まれる事項等について情報を集約する。</a:t>
            </a:r>
          </a:p>
          <a:p>
            <a:pPr>
              <a:lnSpc>
                <a:spcPts val="1600"/>
              </a:lnSpc>
            </a:pPr>
            <a:r>
              <a:rPr kumimoji="1" lang="ja-JP" altLang="en-US" sz="1400" dirty="0">
                <a:latin typeface="Meiryo UI" panose="020B0604030504040204" pitchFamily="50" charset="-128"/>
                <a:ea typeface="Meiryo UI" panose="020B0604030504040204" pitchFamily="50" charset="-128"/>
              </a:rPr>
              <a:t>⑤集約した情報をもとにさらにモデルを改善し、実態把握と対策検討評価手法としてマニュアルを作成する。</a:t>
            </a:r>
          </a:p>
        </p:txBody>
      </p:sp>
      <p:sp>
        <p:nvSpPr>
          <p:cNvPr id="8" name="大かっこ 7"/>
          <p:cNvSpPr/>
          <p:nvPr/>
        </p:nvSpPr>
        <p:spPr>
          <a:xfrm>
            <a:off x="409060" y="3004462"/>
            <a:ext cx="8227848" cy="781346"/>
          </a:xfrm>
          <a:prstGeom prst="bracketPair">
            <a:avLst>
              <a:gd name="adj" fmla="val 1359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417752" y="708191"/>
            <a:ext cx="5339885" cy="338554"/>
          </a:xfrm>
          <a:prstGeom prst="rect">
            <a:avLst/>
          </a:prstGeom>
          <a:solidFill>
            <a:schemeClr val="accent1">
              <a:lumMod val="50000"/>
            </a:schemeClr>
          </a:solidFill>
        </p:spPr>
        <p:txBody>
          <a:bodyPr wrap="squar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②発生源対策：プラスチックごみ散乱状況の把握調査</a:t>
            </a:r>
          </a:p>
        </p:txBody>
      </p:sp>
      <p:sp>
        <p:nvSpPr>
          <p:cNvPr id="10" name="正方形/長方形 9"/>
          <p:cNvSpPr/>
          <p:nvPr/>
        </p:nvSpPr>
        <p:spPr>
          <a:xfrm>
            <a:off x="0" y="-77492"/>
            <a:ext cx="9144000" cy="695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11" name="タイトル 1"/>
          <p:cNvSpPr txBox="1">
            <a:spLocks/>
          </p:cNvSpPr>
          <p:nvPr/>
        </p:nvSpPr>
        <p:spPr>
          <a:xfrm>
            <a:off x="304800" y="12932"/>
            <a:ext cx="8534400" cy="614322"/>
          </a:xfrm>
          <a:prstGeom prst="rect">
            <a:avLst/>
          </a:prstGeom>
        </p:spPr>
        <p:txBody>
          <a:bodyPr>
            <a:normAutofit/>
          </a:bodyPr>
          <a:lst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b="1" dirty="0">
                <a:solidFill>
                  <a:schemeClr val="bg1"/>
                </a:solidFill>
                <a:latin typeface="Meiryo UI" panose="020B0604030504040204" pitchFamily="50" charset="-128"/>
                <a:ea typeface="Meiryo UI" panose="020B0604030504040204" pitchFamily="50" charset="-128"/>
              </a:rPr>
              <a:t>プラスチック対策検討会における取組み②</a:t>
            </a: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723086" y="6518154"/>
            <a:ext cx="417186" cy="338554"/>
          </a:xfrm>
          <a:prstGeom prst="rect">
            <a:avLst/>
          </a:prstGeom>
          <a:noFill/>
          <a:ln>
            <a:noFill/>
          </a:ln>
        </p:spPr>
        <p:txBody>
          <a:bodyPr wrap="square" rtlCol="0">
            <a:spAutoFit/>
          </a:bodyPr>
          <a:lstStyle/>
          <a:p>
            <a:pPr algn="ctr"/>
            <a:r>
              <a:rPr kumimoji="1" lang="en-US" altLang="ja-JP" sz="1600" dirty="0"/>
              <a:t>4</a:t>
            </a:r>
            <a:endParaRPr kumimoji="1" lang="ja-JP" altLang="en-US" sz="1600" dirty="0"/>
          </a:p>
        </p:txBody>
      </p:sp>
    </p:spTree>
    <p:extLst>
      <p:ext uri="{BB962C8B-B14F-4D97-AF65-F5344CB8AC3E}">
        <p14:creationId xmlns:p14="http://schemas.microsoft.com/office/powerpoint/2010/main" val="31814958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1238</Words>
  <Application>Microsoft Office PowerPoint</Application>
  <PresentationFormat>画面に合わせる (4:3)</PresentationFormat>
  <Paragraphs>113</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游ゴシック</vt:lpstr>
      <vt:lpstr>游ゴシック Light</vt:lpstr>
      <vt:lpstr>Arial</vt:lpstr>
      <vt:lpstr>Calibri</vt:lpstr>
      <vt:lpstr>Calibri Light</vt:lpstr>
      <vt:lpstr>Times New Roman</vt:lpstr>
      <vt:lpstr>Office テーマ</vt:lpstr>
      <vt:lpstr>関西広域連合プラスチック対策検討会 における取組みについて</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2019-11-13T00:48:58Z</dcterms:created>
  <dcterms:modified xsi:type="dcterms:W3CDTF">2020-06-12T00:52:42Z</dcterms:modified>
</cp:coreProperties>
</file>