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FF7FD94-2C8D-4281-AA0F-F62FF399CA1C}">
          <p14:sldIdLst>
            <p14:sldId id="256"/>
            <p14:sldId id="257"/>
          </p14:sldIdLst>
        </p14:section>
        <p14:section name="タイトルなしのセクション" id="{88F43870-9777-49EF-95B2-7B32C2667C14}">
          <p14:sldIdLst/>
        </p14:section>
      </p14:sectionLst>
    </p:ex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0000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6583" autoAdjust="0"/>
  </p:normalViewPr>
  <p:slideViewPr>
    <p:cSldViewPr>
      <p:cViewPr varScale="1">
        <p:scale>
          <a:sx n="53" d="100"/>
          <a:sy n="53" d="100"/>
        </p:scale>
        <p:origin x="1296"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2022/7/13</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p:cNvSpPr txBox="1"/>
          <p:nvPr/>
        </p:nvSpPr>
        <p:spPr>
          <a:xfrm>
            <a:off x="-5387" y="625679"/>
            <a:ext cx="6324084" cy="3357086"/>
          </a:xfrm>
          <a:prstGeom prst="roundRect">
            <a:avLst>
              <a:gd name="adj" fmla="val 6211"/>
            </a:avLst>
          </a:prstGeom>
          <a:noFill/>
          <a:ln w="6350">
            <a:noFill/>
          </a:ln>
        </p:spPr>
        <p:txBody>
          <a:bodyPr wrap="square" rtlCol="0">
            <a:spAutoFit/>
          </a:bodyPr>
          <a:lstStyle/>
          <a:p>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水質汚濁に係る環境基準については、環境基本法（平成５年法律第</a:t>
            </a:r>
            <a:r>
              <a:rPr lang="en-US" altLang="ja-JP" sz="1100" dirty="0">
                <a:latin typeface="Meiryo UI" panose="020B0604030504040204" pitchFamily="50" charset="-128"/>
                <a:ea typeface="Meiryo UI" panose="020B0604030504040204" pitchFamily="50" charset="-128"/>
              </a:rPr>
              <a:t>91</a:t>
            </a:r>
            <a:r>
              <a:rPr lang="ja-JP" altLang="en-US" sz="1100" dirty="0">
                <a:latin typeface="Meiryo UI" panose="020B0604030504040204" pitchFamily="50" charset="-128"/>
                <a:ea typeface="Meiryo UI" panose="020B0604030504040204" pitchFamily="50" charset="-128"/>
              </a:rPr>
              <a:t>号）第</a:t>
            </a:r>
            <a:r>
              <a:rPr lang="en-US" altLang="ja-JP" sz="1100" dirty="0">
                <a:latin typeface="Meiryo UI" panose="020B0604030504040204" pitchFamily="50" charset="-128"/>
                <a:ea typeface="Meiryo UI" panose="020B0604030504040204" pitchFamily="50" charset="-128"/>
              </a:rPr>
              <a:t>16</a:t>
            </a:r>
            <a:r>
              <a:rPr lang="ja-JP" altLang="en-US" sz="1100" dirty="0">
                <a:latin typeface="Meiryo UI" panose="020B0604030504040204" pitchFamily="50" charset="-128"/>
                <a:ea typeface="Meiryo UI" panose="020B0604030504040204" pitchFamily="50" charset="-128"/>
              </a:rPr>
              <a:t>条第１項の規定に基づき、昭和</a:t>
            </a:r>
            <a:r>
              <a:rPr lang="en-US" altLang="ja-JP" sz="1100" dirty="0">
                <a:latin typeface="Meiryo UI" panose="020B0604030504040204" pitchFamily="50" charset="-128"/>
                <a:ea typeface="Meiryo UI" panose="020B0604030504040204" pitchFamily="50" charset="-128"/>
              </a:rPr>
              <a:t>46</a:t>
            </a:r>
            <a:r>
              <a:rPr lang="ja-JP" altLang="en-US" sz="1100" dirty="0">
                <a:latin typeface="Meiryo UI" panose="020B0604030504040204" pitchFamily="50" charset="-128"/>
                <a:ea typeface="Meiryo UI" panose="020B0604030504040204" pitchFamily="50" charset="-128"/>
              </a:rPr>
              <a:t>年環境庁告示第</a:t>
            </a:r>
            <a:r>
              <a:rPr lang="en-US" altLang="ja-JP" sz="1100" dirty="0">
                <a:latin typeface="Meiryo UI" panose="020B0604030504040204" pitchFamily="50" charset="-128"/>
                <a:ea typeface="Meiryo UI" panose="020B0604030504040204" pitchFamily="50" charset="-128"/>
              </a:rPr>
              <a:t>59</a:t>
            </a:r>
            <a:r>
              <a:rPr lang="ja-JP" altLang="en-US" sz="1100" dirty="0">
                <a:latin typeface="Meiryo UI" panose="020B0604030504040204" pitchFamily="50" charset="-128"/>
                <a:ea typeface="Meiryo UI" panose="020B0604030504040204" pitchFamily="50" charset="-128"/>
              </a:rPr>
              <a:t>号「水質汚濁に係る環境基準について」により、人の健康の保護及び生活環境の保全に関する環境基準が定められている。</a:t>
            </a:r>
          </a:p>
          <a:p>
            <a:endParaRPr lang="ja-JP" altLang="en-US" sz="800" dirty="0">
              <a:latin typeface="Meiryo UI" panose="020B0604030504040204" pitchFamily="50" charset="-128"/>
              <a:ea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このうち、生活環境の保全に関する環境基準は、水域の利用目的に対応して、生物化学的酸素要求量（ＢＯＤ）等と水生生物の保全に関する項目ごとに複数の類型が設けられており、これらのいずれかの類型を当てはめ、水域の類型を指定することとなっている。</a:t>
            </a:r>
          </a:p>
          <a:p>
            <a:endParaRPr lang="ja-JP" altLang="en-US" sz="800" dirty="0">
              <a:latin typeface="Meiryo UI" panose="020B0604030504040204" pitchFamily="50" charset="-128"/>
              <a:ea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類型指定については、２以上の都道府県の区域にわたる水域であって政令で定められたものについては政府が、それ以外の水域については都道府県知事がそれぞれ水域の利用目的や水質汚濁の状況等を勘案して行うとともに、これらの事情の変化に応じて適宜改定することとされている。</a:t>
            </a:r>
          </a:p>
          <a:p>
            <a:endParaRPr lang="ja-JP" altLang="en-US" sz="800" dirty="0">
              <a:latin typeface="Meiryo UI" panose="020B0604030504040204" pitchFamily="50" charset="-128"/>
              <a:ea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現在、府内河川では、ＢＯＤ等は</a:t>
            </a:r>
            <a:r>
              <a:rPr lang="en-US" altLang="ja-JP" sz="1100" dirty="0">
                <a:latin typeface="Meiryo UI" panose="020B0604030504040204" pitchFamily="50" charset="-128"/>
                <a:ea typeface="Meiryo UI" panose="020B0604030504040204" pitchFamily="50" charset="-128"/>
              </a:rPr>
              <a:t>69</a:t>
            </a:r>
            <a:r>
              <a:rPr lang="ja-JP" altLang="en-US" sz="1100" dirty="0">
                <a:latin typeface="Meiryo UI" panose="020B0604030504040204" pitchFamily="50" charset="-128"/>
                <a:ea typeface="Meiryo UI" panose="020B0604030504040204" pitchFamily="50" charset="-128"/>
              </a:rPr>
              <a:t>河川</a:t>
            </a:r>
            <a:r>
              <a:rPr lang="en-US" altLang="ja-JP" sz="1100" dirty="0">
                <a:latin typeface="Meiryo UI" panose="020B0604030504040204" pitchFamily="50" charset="-128"/>
                <a:ea typeface="Meiryo UI" panose="020B0604030504040204" pitchFamily="50" charset="-128"/>
              </a:rPr>
              <a:t>81</a:t>
            </a:r>
            <a:r>
              <a:rPr lang="ja-JP" altLang="en-US" sz="1100" dirty="0">
                <a:latin typeface="Meiryo UI" panose="020B0604030504040204" pitchFamily="50" charset="-128"/>
                <a:ea typeface="Meiryo UI" panose="020B0604030504040204" pitchFamily="50" charset="-128"/>
              </a:rPr>
              <a:t>水域に対し、水生生物の保全に関する項目は</a:t>
            </a:r>
            <a:r>
              <a:rPr lang="en-US" altLang="ja-JP" sz="1100" dirty="0" smtClean="0">
                <a:latin typeface="Meiryo UI" panose="020B0604030504040204" pitchFamily="50" charset="-128"/>
                <a:ea typeface="Meiryo UI" panose="020B0604030504040204" pitchFamily="50" charset="-128"/>
              </a:rPr>
              <a:t>60</a:t>
            </a:r>
            <a:r>
              <a:rPr lang="ja-JP" altLang="en-US" sz="1100" dirty="0" smtClean="0">
                <a:latin typeface="Meiryo UI" panose="020B0604030504040204" pitchFamily="50" charset="-128"/>
                <a:ea typeface="Meiryo UI" panose="020B0604030504040204" pitchFamily="50" charset="-128"/>
              </a:rPr>
              <a:t>河川</a:t>
            </a:r>
            <a:r>
              <a:rPr lang="en-US" altLang="ja-JP" sz="1100" dirty="0">
                <a:latin typeface="Meiryo UI" panose="020B0604030504040204" pitchFamily="50" charset="-128"/>
                <a:ea typeface="Meiryo UI" panose="020B0604030504040204" pitchFamily="50" charset="-128"/>
              </a:rPr>
              <a:t>65</a:t>
            </a:r>
            <a:r>
              <a:rPr lang="ja-JP" altLang="en-US" sz="1100" dirty="0">
                <a:latin typeface="Meiryo UI" panose="020B0604030504040204" pitchFamily="50" charset="-128"/>
                <a:ea typeface="Meiryo UI" panose="020B0604030504040204" pitchFamily="50" charset="-128"/>
              </a:rPr>
              <a:t>水域に対し、それぞれ類型指定を行っている。</a:t>
            </a:r>
          </a:p>
          <a:p>
            <a:endParaRPr lang="ja-JP" altLang="en-US" sz="800" dirty="0">
              <a:latin typeface="Meiryo UI" panose="020B0604030504040204" pitchFamily="50" charset="-128"/>
              <a:ea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類型指定については、平成</a:t>
            </a:r>
            <a:r>
              <a:rPr lang="en-US" altLang="ja-JP" sz="1100" dirty="0">
                <a:latin typeface="Meiryo UI" panose="020B0604030504040204" pitchFamily="50" charset="-128"/>
                <a:ea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rPr>
              <a:t>年１月に見直しを行い、見直した類型に基づく評価を平成</a:t>
            </a:r>
            <a:r>
              <a:rPr lang="en-US" altLang="ja-JP" sz="1100" dirty="0">
                <a:latin typeface="Meiryo UI" panose="020B0604030504040204" pitchFamily="50" charset="-128"/>
                <a:ea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rPr>
              <a:t>年度に開始してから５年が経過しており、より一層の水質保全を図るため、水域の利用目的や水質汚濁の状況等の事情の変化を踏まえて、適切な見直しを行う必要がある。</a:t>
            </a:r>
          </a:p>
        </p:txBody>
      </p:sp>
      <p:sp>
        <p:nvSpPr>
          <p:cNvPr id="2" name="角丸四角形 1"/>
          <p:cNvSpPr/>
          <p:nvPr/>
        </p:nvSpPr>
        <p:spPr>
          <a:xfrm>
            <a:off x="40393" y="624457"/>
            <a:ext cx="6214861" cy="3325416"/>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8" name="テキスト ボックス 77"/>
          <p:cNvSpPr txBox="1"/>
          <p:nvPr/>
        </p:nvSpPr>
        <p:spPr>
          <a:xfrm>
            <a:off x="6491650" y="7781662"/>
            <a:ext cx="3047293" cy="1546577"/>
          </a:xfrm>
          <a:prstGeom prst="roundRect">
            <a:avLst>
              <a:gd name="adj" fmla="val 0"/>
            </a:avLst>
          </a:prstGeom>
          <a:noFill/>
          <a:ln w="6350">
            <a:noFill/>
          </a:ln>
        </p:spPr>
        <p:txBody>
          <a:bodyPr wrap="square" rtlCol="0">
            <a:spAutoFit/>
          </a:bodyPr>
          <a:lstStyle/>
          <a:p>
            <a:pPr>
              <a:lnSpc>
                <a:spcPct val="150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類型指定</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の基本的な考え方について</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○水域の利用目的や水質汚濁の状況等の事情の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変化を踏まえた</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類型</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指定</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の見直しについて</a:t>
            </a:r>
            <a:endParaRPr lang="en-US" altLang="ja-JP" sz="11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800" b="1" u="sng"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（ポイント）</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・上位類型への見直し</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6362271" y="7608911"/>
            <a:ext cx="3278889" cy="1892081"/>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40393" y="4103609"/>
            <a:ext cx="6209714" cy="5397383"/>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17074" y="4422205"/>
            <a:ext cx="2741673"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生活</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環境項目（</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BOD</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等５項目）</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テキスト ボックス 16"/>
          <p:cNvSpPr txBox="1">
            <a:spLocks/>
          </p:cNvSpPr>
          <p:nvPr/>
        </p:nvSpPr>
        <p:spPr>
          <a:xfrm>
            <a:off x="6432215" y="4131497"/>
            <a:ext cx="5081153" cy="230607"/>
          </a:xfrm>
          <a:prstGeom prst="rect">
            <a:avLst/>
          </a:prstGeom>
          <a:noFill/>
          <a:ln w="6350">
            <a:noFill/>
          </a:ln>
        </p:spPr>
        <p:txBody>
          <a:bodyPr wrap="square" rtlCol="0">
            <a:noAutofit/>
          </a:bodyPr>
          <a:lstStyle/>
          <a:p>
            <a:pPr>
              <a:spcAft>
                <a:spcPts val="0"/>
              </a:spcAft>
            </a:pPr>
            <a:r>
              <a:rPr lang="en-US" altLang="ja-JP" sz="1000" dirty="0" smtClean="0">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00" dirty="0" smtClean="0">
                <a:effectLst/>
                <a:latin typeface="Meiryo UI" panose="020B0604030504040204" pitchFamily="50" charset="-128"/>
                <a:ea typeface="Meiryo UI" panose="020B0604030504040204" pitchFamily="50" charset="-128"/>
                <a:cs typeface="ＭＳ Ｐゴシック" panose="020B0600070205080204" pitchFamily="50" charset="-128"/>
              </a:rPr>
              <a:t>令和３年度は速報値により算定。</a:t>
            </a:r>
            <a:endParaRPr lang="ja-JP" sz="10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98" name="Text Box 2"/>
          <p:cNvSpPr txBox="1">
            <a:spLocks noChangeArrowheads="1"/>
          </p:cNvSpPr>
          <p:nvPr/>
        </p:nvSpPr>
        <p:spPr bwMode="auto">
          <a:xfrm>
            <a:off x="11441360" y="157564"/>
            <a:ext cx="948130" cy="288476"/>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200" dirty="0" smtClean="0">
                <a:latin typeface="Arial" pitchFamily="34" charset="0"/>
                <a:ea typeface="ＭＳ Ｐゴシック" pitchFamily="50" charset="-128"/>
                <a:cs typeface="ＭＳ Ｐゴシック" pitchFamily="50" charset="-128"/>
              </a:rPr>
              <a:t>参考資料１</a:t>
            </a:r>
            <a:r>
              <a:rPr kumimoji="1" lang="ja-JP" altLang="en-US" sz="1200" b="0" i="0" u="none" strike="noStrike" cap="none" normalizeH="0" baseline="0" dirty="0">
                <a:ln>
                  <a:noFill/>
                </a:ln>
                <a:effectLst/>
                <a:latin typeface="Arial" pitchFamily="34" charset="0"/>
                <a:ea typeface="ＭＳ Ｐゴシック" pitchFamily="50" charset="-128"/>
                <a:cs typeface="ＭＳ Ｐゴシック" pitchFamily="50" charset="-128"/>
              </a:rPr>
              <a:t>　　</a:t>
            </a:r>
            <a:endParaRPr kumimoji="1" lang="ja-JP" altLang="ja-JP" sz="1200" b="0" i="0" u="none" strike="noStrike" cap="none" normalizeH="0" baseline="0" dirty="0">
              <a:ln>
                <a:noFill/>
              </a:ln>
              <a:effectLst/>
              <a:latin typeface="Arial" pitchFamily="34" charset="0"/>
              <a:ea typeface="ＭＳ Ｐゴシック" pitchFamily="50" charset="-128"/>
              <a:cs typeface="ＭＳ Ｐゴシック" pitchFamily="50" charset="-128"/>
            </a:endParaRPr>
          </a:p>
        </p:txBody>
      </p:sp>
      <p:sp>
        <p:nvSpPr>
          <p:cNvPr id="100" name="Rectangle 30">
            <a:extLst>
              <a:ext uri="{FF2B5EF4-FFF2-40B4-BE49-F238E27FC236}">
                <a16:creationId xmlns:a16="http://schemas.microsoft.com/office/drawing/2014/main" id="{B56E8E7F-F705-4845-8363-D450140216E9}"/>
              </a:ext>
            </a:extLst>
          </p:cNvPr>
          <p:cNvSpPr>
            <a:spLocks noChangeArrowheads="1"/>
          </p:cNvSpPr>
          <p:nvPr/>
        </p:nvSpPr>
        <p:spPr bwMode="auto">
          <a:xfrm>
            <a:off x="4394101" y="46924"/>
            <a:ext cx="436409" cy="377898"/>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92210" y="46924"/>
            <a:ext cx="4570873" cy="359608"/>
          </a:xfrm>
          <a:prstGeom prst="rect">
            <a:avLst/>
          </a:prstGeom>
          <a:solidFill>
            <a:srgbClr val="385D8A"/>
          </a:solidFill>
          <a:ln w="9525">
            <a:solidFill>
              <a:schemeClr val="tx2"/>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河川水質環境基準に係る類型指定について</a:t>
            </a:r>
          </a:p>
        </p:txBody>
      </p:sp>
      <p:sp>
        <p:nvSpPr>
          <p:cNvPr id="103" name="Rectangle 31">
            <a:extLst>
              <a:ext uri="{FF2B5EF4-FFF2-40B4-BE49-F238E27FC236}">
                <a16:creationId xmlns:a16="http://schemas.microsoft.com/office/drawing/2014/main" id="{BC606D51-3CD7-42DE-98FE-FDD063D7E95B}"/>
              </a:ext>
            </a:extLst>
          </p:cNvPr>
          <p:cNvSpPr>
            <a:spLocks noChangeArrowheads="1"/>
          </p:cNvSpPr>
          <p:nvPr/>
        </p:nvSpPr>
        <p:spPr bwMode="auto">
          <a:xfrm>
            <a:off x="95079" y="404163"/>
            <a:ext cx="4588883" cy="107440"/>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4663083" y="404163"/>
            <a:ext cx="167427" cy="107440"/>
          </a:xfrm>
          <a:prstGeom prst="rect">
            <a:avLst/>
          </a:prstGeom>
          <a:solidFill>
            <a:srgbClr val="385D8A"/>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 name="角丸四角形 105"/>
          <p:cNvSpPr/>
          <p:nvPr/>
        </p:nvSpPr>
        <p:spPr>
          <a:xfrm>
            <a:off x="40393" y="631522"/>
            <a:ext cx="6209714"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背景</a:t>
            </a:r>
          </a:p>
        </p:txBody>
      </p:sp>
      <p:sp>
        <p:nvSpPr>
          <p:cNvPr id="108" name="角丸四角形 107"/>
          <p:cNvSpPr/>
          <p:nvPr/>
        </p:nvSpPr>
        <p:spPr>
          <a:xfrm>
            <a:off x="6370980" y="627320"/>
            <a:ext cx="6372000"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水質環境基準の達成状況</a:t>
            </a:r>
          </a:p>
        </p:txBody>
      </p:sp>
      <p:sp>
        <p:nvSpPr>
          <p:cNvPr id="110" name="角丸四角形 109"/>
          <p:cNvSpPr/>
          <p:nvPr/>
        </p:nvSpPr>
        <p:spPr>
          <a:xfrm>
            <a:off x="6370980" y="625457"/>
            <a:ext cx="6372000" cy="6658300"/>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2" name="角丸四角形 111"/>
          <p:cNvSpPr/>
          <p:nvPr/>
        </p:nvSpPr>
        <p:spPr>
          <a:xfrm>
            <a:off x="6370980" y="7419827"/>
            <a:ext cx="3270180"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検討内容（</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113" name="角丸四角形 112"/>
          <p:cNvSpPr/>
          <p:nvPr/>
        </p:nvSpPr>
        <p:spPr>
          <a:xfrm>
            <a:off x="40393" y="4109865"/>
            <a:ext cx="6209714"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府内河川の類型指定・改定の経緯</a:t>
            </a:r>
          </a:p>
        </p:txBody>
      </p:sp>
      <p:pic>
        <p:nvPicPr>
          <p:cNvPr id="99" name="図 98" descr="\\G0000SV0NS101\D10171w$\作業用\s21b\環境計画G\R03\05水質保全\01水質部会\第２回部会\03_開催\02_報道提供\SDGs wheel.png"/>
          <p:cNvPicPr/>
          <p:nvPr/>
        </p:nvPicPr>
        <p:blipFill rotWithShape="1">
          <a:blip r:embed="rId2" cstate="print">
            <a:extLst>
              <a:ext uri="{28A0092B-C50C-407E-A947-70E740481C1C}">
                <a14:useLocalDpi xmlns:a14="http://schemas.microsoft.com/office/drawing/2010/main" val="0"/>
              </a:ext>
            </a:extLst>
          </a:blip>
          <a:srcRect/>
          <a:stretch/>
        </p:blipFill>
        <p:spPr bwMode="auto">
          <a:xfrm>
            <a:off x="7122064" y="7907"/>
            <a:ext cx="504000" cy="504000"/>
          </a:xfrm>
          <a:prstGeom prst="rect">
            <a:avLst/>
          </a:prstGeom>
          <a:noFill/>
          <a:ln>
            <a:noFill/>
          </a:ln>
          <a:extLst>
            <a:ext uri="{53640926-AAD7-44D8-BBD7-CCE9431645EC}">
              <a14:shadowObscured xmlns:a14="http://schemas.microsoft.com/office/drawing/2010/main"/>
            </a:ext>
          </a:extLst>
        </p:spPr>
      </p:pic>
      <p:graphicFrame>
        <p:nvGraphicFramePr>
          <p:cNvPr id="12" name="表 11"/>
          <p:cNvGraphicFramePr>
            <a:graphicFrameLocks noGrp="1"/>
          </p:cNvGraphicFramePr>
          <p:nvPr>
            <p:extLst>
              <p:ext uri="{D42A27DB-BD31-4B8C-83A1-F6EECF244321}">
                <p14:modId xmlns:p14="http://schemas.microsoft.com/office/powerpoint/2010/main" val="3940930099"/>
              </p:ext>
            </p:extLst>
          </p:nvPr>
        </p:nvGraphicFramePr>
        <p:xfrm>
          <a:off x="104217" y="4734942"/>
          <a:ext cx="6071141" cy="2967990"/>
        </p:xfrm>
        <a:graphic>
          <a:graphicData uri="http://schemas.openxmlformats.org/drawingml/2006/table">
            <a:tbl>
              <a:tblPr firstRow="1" firstCol="1" bandRow="1">
                <a:tableStyleId>{22838BEF-8BB2-4498-84A7-C5851F593DF1}</a:tableStyleId>
              </a:tblPr>
              <a:tblGrid>
                <a:gridCol w="900208">
                  <a:extLst>
                    <a:ext uri="{9D8B030D-6E8A-4147-A177-3AD203B41FA5}">
                      <a16:colId xmlns:a16="http://schemas.microsoft.com/office/drawing/2014/main" val="2038701986"/>
                    </a:ext>
                  </a:extLst>
                </a:gridCol>
                <a:gridCol w="2876095">
                  <a:extLst>
                    <a:ext uri="{9D8B030D-6E8A-4147-A177-3AD203B41FA5}">
                      <a16:colId xmlns:a16="http://schemas.microsoft.com/office/drawing/2014/main" val="4141939092"/>
                    </a:ext>
                  </a:extLst>
                </a:gridCol>
                <a:gridCol w="327834">
                  <a:extLst>
                    <a:ext uri="{9D8B030D-6E8A-4147-A177-3AD203B41FA5}">
                      <a16:colId xmlns:a16="http://schemas.microsoft.com/office/drawing/2014/main" val="827731734"/>
                    </a:ext>
                  </a:extLst>
                </a:gridCol>
                <a:gridCol w="327834">
                  <a:extLst>
                    <a:ext uri="{9D8B030D-6E8A-4147-A177-3AD203B41FA5}">
                      <a16:colId xmlns:a16="http://schemas.microsoft.com/office/drawing/2014/main" val="1287295366"/>
                    </a:ext>
                  </a:extLst>
                </a:gridCol>
                <a:gridCol w="327834">
                  <a:extLst>
                    <a:ext uri="{9D8B030D-6E8A-4147-A177-3AD203B41FA5}">
                      <a16:colId xmlns:a16="http://schemas.microsoft.com/office/drawing/2014/main" val="3226101463"/>
                    </a:ext>
                  </a:extLst>
                </a:gridCol>
                <a:gridCol w="327834">
                  <a:extLst>
                    <a:ext uri="{9D8B030D-6E8A-4147-A177-3AD203B41FA5}">
                      <a16:colId xmlns:a16="http://schemas.microsoft.com/office/drawing/2014/main" val="522589201"/>
                    </a:ext>
                  </a:extLst>
                </a:gridCol>
                <a:gridCol w="327834">
                  <a:extLst>
                    <a:ext uri="{9D8B030D-6E8A-4147-A177-3AD203B41FA5}">
                      <a16:colId xmlns:a16="http://schemas.microsoft.com/office/drawing/2014/main" val="3366699242"/>
                    </a:ext>
                  </a:extLst>
                </a:gridCol>
                <a:gridCol w="327834">
                  <a:extLst>
                    <a:ext uri="{9D8B030D-6E8A-4147-A177-3AD203B41FA5}">
                      <a16:colId xmlns:a16="http://schemas.microsoft.com/office/drawing/2014/main" val="429058579"/>
                    </a:ext>
                  </a:extLst>
                </a:gridCol>
                <a:gridCol w="327834">
                  <a:extLst>
                    <a:ext uri="{9D8B030D-6E8A-4147-A177-3AD203B41FA5}">
                      <a16:colId xmlns:a16="http://schemas.microsoft.com/office/drawing/2014/main" val="2357388860"/>
                    </a:ext>
                  </a:extLst>
                </a:gridCol>
              </a:tblGrid>
              <a:tr h="0">
                <a:tc row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指定・改定年月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概要</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指定水域数</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lnSpc>
                          <a:spcPts val="900"/>
                        </a:lnSpc>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marL="68580" marR="68580" marT="9525" marB="0" anchor="ctr"/>
                </a:tc>
                <a:tc hMerge="1">
                  <a:txBody>
                    <a:bodyPr/>
                    <a:lstStyle/>
                    <a:p>
                      <a:endParaRPr kumimoji="1" lang="ja-JP" altLang="en-US"/>
                    </a:p>
                  </a:txBody>
                  <a:tcPr/>
                </a:tc>
                <a:extLst>
                  <a:ext uri="{0D108BD9-81ED-4DB2-BD59-A6C34878D82A}">
                    <a16:rowId xmlns:a16="http://schemas.microsoft.com/office/drawing/2014/main" val="338645654"/>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AA</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dirty="0">
                          <a:effectLst/>
                          <a:latin typeface="Meiryo UI" panose="020B0604030504040204" pitchFamily="50" charset="-128"/>
                          <a:ea typeface="Meiryo UI" panose="020B0604030504040204" pitchFamily="50" charset="-128"/>
                        </a:rPr>
                        <a:t>A</a:t>
                      </a:r>
                      <a:endParaRPr kumimoji="1" lang="ja-JP" altLang="en-US" sz="900" dirty="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B</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C</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D</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E</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4393259"/>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昭和</a:t>
                      </a:r>
                      <a:r>
                        <a:rPr lang="en-US" sz="800" kern="100">
                          <a:effectLst/>
                          <a:latin typeface="Meiryo UI" panose="020B0604030504040204" pitchFamily="50" charset="-128"/>
                          <a:ea typeface="Meiryo UI" panose="020B0604030504040204" pitchFamily="50" charset="-128"/>
                        </a:rPr>
                        <a:t>45</a:t>
                      </a:r>
                      <a:r>
                        <a:rPr lang="ja-JP" sz="800" kern="100">
                          <a:effectLst/>
                          <a:latin typeface="Meiryo UI" panose="020B0604030504040204" pitchFamily="50" charset="-128"/>
                          <a:ea typeface="Meiryo UI" panose="020B0604030504040204" pitchFamily="50" charset="-128"/>
                        </a:rPr>
                        <a:t>年９月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国が淀川、大和川等の主要河川（</a:t>
                      </a:r>
                      <a:r>
                        <a:rPr lang="en-US" sz="800" kern="100" dirty="0">
                          <a:effectLst/>
                          <a:latin typeface="Meiryo UI" panose="020B0604030504040204" pitchFamily="50" charset="-128"/>
                          <a:ea typeface="Meiryo UI" panose="020B0604030504040204" pitchFamily="50" charset="-128"/>
                        </a:rPr>
                        <a:t>20</a:t>
                      </a:r>
                      <a:r>
                        <a:rPr lang="ja-JP" sz="800" kern="100" dirty="0">
                          <a:effectLst/>
                          <a:latin typeface="Meiryo UI" panose="020B0604030504040204" pitchFamily="50" charset="-128"/>
                          <a:ea typeface="Meiryo UI" panose="020B0604030504040204" pitchFamily="50" charset="-128"/>
                        </a:rPr>
                        <a:t>河川</a:t>
                      </a:r>
                      <a:r>
                        <a:rPr lang="en-US" sz="800" kern="100" dirty="0">
                          <a:effectLst/>
                          <a:latin typeface="Meiryo UI" panose="020B0604030504040204" pitchFamily="50" charset="-128"/>
                          <a:ea typeface="Meiryo UI" panose="020B0604030504040204" pitchFamily="50" charset="-128"/>
                        </a:rPr>
                        <a:t>26</a:t>
                      </a:r>
                      <a:r>
                        <a:rPr lang="ja-JP" sz="800" kern="100" dirty="0">
                          <a:effectLst/>
                          <a:latin typeface="Meiryo UI" panose="020B0604030504040204" pitchFamily="50" charset="-128"/>
                          <a:ea typeface="Meiryo UI" panose="020B0604030504040204" pitchFamily="50" charset="-128"/>
                        </a:rPr>
                        <a:t>水域）を類型指定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（その後、淀川、神崎川、猪名川、大和川を除く</a:t>
                      </a:r>
                      <a:r>
                        <a:rPr lang="en-US" sz="800" kern="100" dirty="0">
                          <a:effectLst/>
                          <a:latin typeface="Meiryo UI" panose="020B0604030504040204" pitchFamily="50" charset="-128"/>
                          <a:ea typeface="Meiryo UI" panose="020B0604030504040204" pitchFamily="50" charset="-128"/>
                        </a:rPr>
                        <a:t>16</a:t>
                      </a:r>
                      <a:r>
                        <a:rPr lang="ja-JP" sz="800" kern="100" dirty="0">
                          <a:effectLst/>
                          <a:latin typeface="Meiryo UI" panose="020B0604030504040204" pitchFamily="50" charset="-128"/>
                          <a:ea typeface="Meiryo UI" panose="020B0604030504040204" pitchFamily="50" charset="-128"/>
                        </a:rPr>
                        <a:t>河川は府に移管）</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０</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ja-JP" sz="900" kern="100" dirty="0">
                          <a:effectLst/>
                          <a:latin typeface="Meiryo UI" panose="020B0604030504040204" pitchFamily="50" charset="-128"/>
                          <a:ea typeface="Meiryo UI" panose="020B0604030504040204" pitchFamily="50" charset="-128"/>
                        </a:rPr>
                        <a:t>１</a:t>
                      </a:r>
                      <a:endParaRPr kumimoji="1" lang="ja-JP" altLang="en-US" sz="900" dirty="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２</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４</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9666097"/>
                  </a:ext>
                </a:extLst>
              </a:tr>
              <a:tr h="10795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昭和</a:t>
                      </a:r>
                      <a:r>
                        <a:rPr lang="en-US" sz="800" kern="100">
                          <a:effectLst/>
                          <a:latin typeface="Meiryo UI" panose="020B0604030504040204" pitchFamily="50" charset="-128"/>
                          <a:ea typeface="Meiryo UI" panose="020B0604030504040204" pitchFamily="50" charset="-128"/>
                        </a:rPr>
                        <a:t>48</a:t>
                      </a:r>
                      <a:r>
                        <a:rPr lang="ja-JP" sz="800" kern="100">
                          <a:effectLst/>
                          <a:latin typeface="Meiryo UI" panose="020B0604030504040204" pitchFamily="50" charset="-128"/>
                          <a:ea typeface="Meiryo UI" panose="020B0604030504040204" pitchFamily="50" charset="-128"/>
                        </a:rPr>
                        <a:t>年３月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府が泉州の主要河川（</a:t>
                      </a:r>
                      <a:r>
                        <a:rPr lang="en-US" sz="800" kern="100">
                          <a:effectLst/>
                          <a:latin typeface="Meiryo UI" panose="020B0604030504040204" pitchFamily="50" charset="-128"/>
                          <a:ea typeface="Meiryo UI" panose="020B0604030504040204" pitchFamily="50" charset="-128"/>
                        </a:rPr>
                        <a:t>20</a:t>
                      </a:r>
                      <a:r>
                        <a:rPr lang="ja-JP" sz="800" kern="100">
                          <a:effectLst/>
                          <a:latin typeface="Meiryo UI" panose="020B0604030504040204" pitchFamily="50" charset="-128"/>
                          <a:ea typeface="Meiryo UI" panose="020B0604030504040204" pitchFamily="50" charset="-128"/>
                        </a:rPr>
                        <a:t>河川</a:t>
                      </a:r>
                      <a:r>
                        <a:rPr lang="en-US" sz="800" kern="100">
                          <a:effectLst/>
                          <a:latin typeface="Meiryo UI" panose="020B0604030504040204" pitchFamily="50" charset="-128"/>
                          <a:ea typeface="Meiryo UI" panose="020B0604030504040204" pitchFamily="50" charset="-128"/>
                        </a:rPr>
                        <a:t>23</a:t>
                      </a:r>
                      <a:r>
                        <a:rPr lang="ja-JP" sz="800" kern="100">
                          <a:effectLst/>
                          <a:latin typeface="Meiryo UI" panose="020B0604030504040204" pitchFamily="50" charset="-128"/>
                          <a:ea typeface="Meiryo UI" panose="020B0604030504040204" pitchFamily="50" charset="-128"/>
                        </a:rPr>
                        <a:t>水域）を類型指定</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10</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２</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５</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22</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49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3605851"/>
                  </a:ext>
                </a:extLst>
              </a:tr>
              <a:tr h="0">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昭和</a:t>
                      </a:r>
                      <a:r>
                        <a:rPr lang="en-US" sz="800" kern="100" dirty="0">
                          <a:effectLst/>
                          <a:latin typeface="Meiryo UI" panose="020B0604030504040204" pitchFamily="50" charset="-128"/>
                          <a:ea typeface="Meiryo UI" panose="020B0604030504040204" pitchFamily="50" charset="-128"/>
                        </a:rPr>
                        <a:t>50</a:t>
                      </a:r>
                      <a:r>
                        <a:rPr lang="ja-JP" sz="800" kern="100" dirty="0">
                          <a:effectLst/>
                          <a:latin typeface="Meiryo UI" panose="020B0604030504040204" pitchFamily="50" charset="-128"/>
                          <a:ea typeface="Meiryo UI" panose="020B0604030504040204" pitchFamily="50" charset="-128"/>
                        </a:rPr>
                        <a:t>年</a:t>
                      </a:r>
                      <a:r>
                        <a:rPr lang="en-US" sz="800" kern="100" dirty="0">
                          <a:effectLst/>
                          <a:latin typeface="Meiryo UI" panose="020B0604030504040204" pitchFamily="50" charset="-128"/>
                          <a:ea typeface="Meiryo UI" panose="020B0604030504040204" pitchFamily="50" charset="-128"/>
                        </a:rPr>
                        <a:t>10</a:t>
                      </a:r>
                      <a:r>
                        <a:rPr lang="ja-JP" sz="800" kern="100" dirty="0">
                          <a:effectLst/>
                          <a:latin typeface="Meiryo UI" panose="020B0604030504040204" pitchFamily="50" charset="-128"/>
                          <a:ea typeface="Meiryo UI" panose="020B0604030504040204" pitchFamily="50" charset="-128"/>
                        </a:rPr>
                        <a:t>月</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府が淀川、大和川の支川（</a:t>
                      </a:r>
                      <a:r>
                        <a:rPr lang="en-US" sz="800" kern="100" dirty="0">
                          <a:effectLst/>
                          <a:latin typeface="Meiryo UI" panose="020B0604030504040204" pitchFamily="50" charset="-128"/>
                          <a:ea typeface="Meiryo UI" panose="020B0604030504040204" pitchFamily="50" charset="-128"/>
                        </a:rPr>
                        <a:t>13</a:t>
                      </a:r>
                      <a:r>
                        <a:rPr lang="ja-JP" sz="800" kern="100" dirty="0">
                          <a:effectLst/>
                          <a:latin typeface="Meiryo UI" panose="020B0604030504040204" pitchFamily="50" charset="-128"/>
                          <a:ea typeface="Meiryo UI" panose="020B0604030504040204" pitchFamily="50" charset="-128"/>
                        </a:rPr>
                        <a:t>河川</a:t>
                      </a:r>
                      <a:r>
                        <a:rPr lang="en-US" sz="800" kern="100" dirty="0">
                          <a:effectLst/>
                          <a:latin typeface="Meiryo UI" panose="020B0604030504040204" pitchFamily="50" charset="-128"/>
                          <a:ea typeface="Meiryo UI" panose="020B0604030504040204" pitchFamily="50" charset="-128"/>
                        </a:rPr>
                        <a:t>16</a:t>
                      </a:r>
                      <a:r>
                        <a:rPr lang="ja-JP" sz="800" kern="100" dirty="0">
                          <a:effectLst/>
                          <a:latin typeface="Meiryo UI" panose="020B0604030504040204" pitchFamily="50" charset="-128"/>
                          <a:ea typeface="Meiryo UI" panose="020B0604030504040204" pitchFamily="50" charset="-128"/>
                        </a:rPr>
                        <a:t>水域）を類型指定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12</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６</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65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828269"/>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昭和</a:t>
                      </a:r>
                      <a:r>
                        <a:rPr lang="en-US" sz="800" kern="100">
                          <a:effectLst/>
                          <a:latin typeface="Meiryo UI" panose="020B0604030504040204" pitchFamily="50" charset="-128"/>
                          <a:ea typeface="Meiryo UI" panose="020B0604030504040204" pitchFamily="50" charset="-128"/>
                        </a:rPr>
                        <a:t>53</a:t>
                      </a:r>
                      <a:r>
                        <a:rPr lang="ja-JP" sz="800" kern="100">
                          <a:effectLst/>
                          <a:latin typeface="Meiryo UI" panose="020B0604030504040204" pitchFamily="50" charset="-128"/>
                          <a:ea typeface="Meiryo UI" panose="020B0604030504040204" pitchFamily="50" charset="-128"/>
                        </a:rPr>
                        <a:t>年４月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府が十三間堀川（河川形態喪失）の類型指定を解除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12</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４</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６</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64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26333393"/>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平成４年２月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府が水無瀬川等９河川９水域を類型指定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安威川下流</a:t>
                      </a:r>
                      <a:r>
                        <a:rPr lang="en-US" sz="800" kern="100" dirty="0">
                          <a:effectLst/>
                          <a:latin typeface="Meiryo UI" panose="020B0604030504040204" pitchFamily="50" charset="-128"/>
                          <a:ea typeface="Meiryo UI" panose="020B0604030504040204" pitchFamily="50" charset="-128"/>
                        </a:rPr>
                        <a:t>(2)</a:t>
                      </a:r>
                      <a:r>
                        <a:rPr lang="ja-JP" sz="800" kern="100" dirty="0">
                          <a:effectLst/>
                          <a:latin typeface="Meiryo UI" panose="020B0604030504040204" pitchFamily="50" charset="-128"/>
                          <a:ea typeface="Meiryo UI" panose="020B0604030504040204" pitchFamily="50" charset="-128"/>
                        </a:rPr>
                        <a:t>及び大阪市内河川の</a:t>
                      </a:r>
                      <a:r>
                        <a:rPr lang="en-US" sz="800" kern="100" dirty="0">
                          <a:effectLst/>
                          <a:latin typeface="Meiryo UI" panose="020B0604030504040204" pitchFamily="50" charset="-128"/>
                          <a:ea typeface="Meiryo UI" panose="020B0604030504040204" pitchFamily="50" charset="-128"/>
                        </a:rPr>
                        <a:t>11</a:t>
                      </a:r>
                      <a:r>
                        <a:rPr lang="ja-JP" sz="800" kern="100" dirty="0">
                          <a:effectLst/>
                          <a:latin typeface="Meiryo UI" panose="020B0604030504040204" pitchFamily="50" charset="-128"/>
                          <a:ea typeface="Meiryo UI" panose="020B0604030504040204" pitchFamily="50" charset="-128"/>
                        </a:rPr>
                        <a:t>水域の類型を改定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大川の指定範囲を拡大（大川→大川及び城北川）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14</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73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7287627"/>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13</a:t>
                      </a:r>
                      <a:r>
                        <a:rPr lang="ja-JP" sz="800" kern="100">
                          <a:effectLst/>
                          <a:latin typeface="Meiryo UI" panose="020B0604030504040204" pitchFamily="50" charset="-128"/>
                          <a:ea typeface="Meiryo UI" panose="020B0604030504040204" pitchFamily="50" charset="-128"/>
                        </a:rPr>
                        <a:t>年３月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国が神崎川及び猪名川下流</a:t>
                      </a:r>
                      <a:r>
                        <a:rPr lang="en-US" sz="800" kern="100">
                          <a:effectLst/>
                          <a:latin typeface="Meiryo UI" panose="020B0604030504040204" pitchFamily="50" charset="-128"/>
                          <a:ea typeface="Meiryo UI" panose="020B0604030504040204" pitchFamily="50" charset="-128"/>
                        </a:rPr>
                        <a:t>(2)</a:t>
                      </a:r>
                      <a:r>
                        <a:rPr lang="ja-JP" sz="800" kern="100">
                          <a:effectLst/>
                          <a:latin typeface="Meiryo UI" panose="020B0604030504040204" pitchFamily="50" charset="-128"/>
                          <a:ea typeface="Meiryo UI" panose="020B0604030504040204" pitchFamily="50" charset="-128"/>
                        </a:rPr>
                        <a:t>の類型を改定</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14</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５</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73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81384497"/>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14</a:t>
                      </a:r>
                      <a:r>
                        <a:rPr lang="ja-JP" sz="800" kern="100">
                          <a:effectLst/>
                          <a:latin typeface="Meiryo UI" panose="020B0604030504040204" pitchFamily="50" charset="-128"/>
                          <a:ea typeface="Meiryo UI" panose="020B0604030504040204" pitchFamily="50" charset="-128"/>
                        </a:rPr>
                        <a:t>年６月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府が安威川下流</a:t>
                      </a:r>
                      <a:r>
                        <a:rPr lang="en-US" sz="800" kern="100" dirty="0">
                          <a:effectLst/>
                          <a:latin typeface="Meiryo UI" panose="020B0604030504040204" pitchFamily="50" charset="-128"/>
                          <a:ea typeface="Meiryo UI" panose="020B0604030504040204" pitchFamily="50" charset="-128"/>
                        </a:rPr>
                        <a:t>(1)</a:t>
                      </a:r>
                      <a:r>
                        <a:rPr lang="ja-JP" sz="800" kern="100" dirty="0">
                          <a:effectLst/>
                          <a:latin typeface="Meiryo UI" panose="020B0604030504040204" pitchFamily="50" charset="-128"/>
                          <a:ea typeface="Meiryo UI" panose="020B0604030504040204" pitchFamily="50" charset="-128"/>
                        </a:rPr>
                        <a:t>～</a:t>
                      </a:r>
                      <a:r>
                        <a:rPr lang="en-US" sz="800" kern="100" dirty="0">
                          <a:effectLst/>
                          <a:latin typeface="Meiryo UI" panose="020B0604030504040204" pitchFamily="50" charset="-128"/>
                          <a:ea typeface="Meiryo UI" panose="020B0604030504040204" pitchFamily="50" charset="-128"/>
                        </a:rPr>
                        <a:t>(3)</a:t>
                      </a:r>
                      <a:r>
                        <a:rPr lang="ja-JP" sz="800" kern="100" dirty="0">
                          <a:effectLst/>
                          <a:latin typeface="Meiryo UI" panose="020B0604030504040204" pitchFamily="50" charset="-128"/>
                          <a:ea typeface="Meiryo UI" panose="020B0604030504040204" pitchFamily="50" charset="-128"/>
                        </a:rPr>
                        <a:t>等９水域の類型を改定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17</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15</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５</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73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06001633"/>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15</a:t>
                      </a:r>
                      <a:r>
                        <a:rPr lang="ja-JP" sz="800" kern="100">
                          <a:effectLst/>
                          <a:latin typeface="Meiryo UI" panose="020B0604030504040204" pitchFamily="50" charset="-128"/>
                          <a:ea typeface="Meiryo UI" panose="020B0604030504040204" pitchFamily="50" charset="-128"/>
                        </a:rPr>
                        <a:t>年３月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国が淀川下流</a:t>
                      </a:r>
                      <a:r>
                        <a:rPr lang="en-US" sz="800" kern="100" dirty="0">
                          <a:effectLst/>
                          <a:latin typeface="Meiryo UI" panose="020B0604030504040204" pitchFamily="50" charset="-128"/>
                          <a:ea typeface="Meiryo UI" panose="020B0604030504040204" pitchFamily="50" charset="-128"/>
                        </a:rPr>
                        <a:t>(2)</a:t>
                      </a:r>
                      <a:r>
                        <a:rPr lang="ja-JP" sz="800" kern="100" dirty="0">
                          <a:effectLst/>
                          <a:latin typeface="Meiryo UI" panose="020B0604030504040204" pitchFamily="50" charset="-128"/>
                          <a:ea typeface="Meiryo UI" panose="020B0604030504040204" pitchFamily="50" charset="-128"/>
                        </a:rPr>
                        <a:t>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17</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４</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13</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73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5220248"/>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15</a:t>
                      </a:r>
                      <a:r>
                        <a:rPr lang="ja-JP" sz="800" kern="100">
                          <a:effectLst/>
                          <a:latin typeface="Meiryo UI" panose="020B0604030504040204" pitchFamily="50" charset="-128"/>
                          <a:ea typeface="Meiryo UI" panose="020B0604030504040204" pitchFamily="50" charset="-128"/>
                        </a:rPr>
                        <a:t>年５月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府が神崎川の２次支川等７河川７水域を類型指定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寝屋川等</a:t>
                      </a:r>
                      <a:r>
                        <a:rPr lang="en-US" sz="800" kern="100" dirty="0">
                          <a:effectLst/>
                          <a:latin typeface="Meiryo UI" panose="020B0604030504040204" pitchFamily="50" charset="-128"/>
                          <a:ea typeface="Meiryo UI" panose="020B0604030504040204" pitchFamily="50" charset="-128"/>
                        </a:rPr>
                        <a:t>13</a:t>
                      </a:r>
                      <a:r>
                        <a:rPr lang="ja-JP" sz="800" kern="100" dirty="0">
                          <a:effectLst/>
                          <a:latin typeface="Meiryo UI" panose="020B0604030504040204" pitchFamily="50" charset="-128"/>
                          <a:ea typeface="Meiryo UI" panose="020B0604030504040204" pitchFamily="50" charset="-128"/>
                        </a:rPr>
                        <a:t>水域の類型を改定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22</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27</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14</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７</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80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8791859"/>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21</a:t>
                      </a:r>
                      <a:r>
                        <a:rPr lang="ja-JP" sz="800" kern="100">
                          <a:effectLst/>
                          <a:latin typeface="Meiryo UI" panose="020B0604030504040204" pitchFamily="50" charset="-128"/>
                          <a:ea typeface="Meiryo UI" panose="020B0604030504040204" pitchFamily="50" charset="-128"/>
                        </a:rPr>
                        <a:t>年３月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国が猪名川上流の類型を改定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23</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14</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７</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80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5959840"/>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21</a:t>
                      </a:r>
                      <a:r>
                        <a:rPr lang="ja-JP" sz="800" kern="100">
                          <a:effectLst/>
                          <a:latin typeface="Meiryo UI" panose="020B0604030504040204" pitchFamily="50" charset="-128"/>
                          <a:ea typeface="Meiryo UI" panose="020B0604030504040204" pitchFamily="50" charset="-128"/>
                        </a:rPr>
                        <a:t>年６月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府が寝屋川等</a:t>
                      </a:r>
                      <a:r>
                        <a:rPr lang="en-US" sz="800" kern="100" dirty="0">
                          <a:effectLst/>
                          <a:latin typeface="Meiryo UI" panose="020B0604030504040204" pitchFamily="50" charset="-128"/>
                          <a:ea typeface="Meiryo UI" panose="020B0604030504040204" pitchFamily="50" charset="-128"/>
                        </a:rPr>
                        <a:t>15</a:t>
                      </a:r>
                      <a:r>
                        <a:rPr lang="ja-JP" sz="800" kern="100" dirty="0">
                          <a:effectLst/>
                          <a:latin typeface="Meiryo UI" panose="020B0604030504040204" pitchFamily="50" charset="-128"/>
                          <a:ea typeface="Meiryo UI" panose="020B0604030504040204" pitchFamily="50" charset="-128"/>
                        </a:rPr>
                        <a:t>河川</a:t>
                      </a:r>
                      <a:r>
                        <a:rPr lang="en-US" sz="800" kern="100" dirty="0">
                          <a:effectLst/>
                          <a:latin typeface="Meiryo UI" panose="020B0604030504040204" pitchFamily="50" charset="-128"/>
                          <a:ea typeface="Meiryo UI" panose="020B0604030504040204" pitchFamily="50" charset="-128"/>
                        </a:rPr>
                        <a:t>17</a:t>
                      </a:r>
                      <a:r>
                        <a:rPr lang="ja-JP" sz="800" kern="100" dirty="0">
                          <a:effectLst/>
                          <a:latin typeface="Meiryo UI" panose="020B0604030504040204" pitchFamily="50" charset="-128"/>
                          <a:ea typeface="Meiryo UI" panose="020B0604030504040204" pitchFamily="50" charset="-128"/>
                        </a:rPr>
                        <a:t>水域の類型を改定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29</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27</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８</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81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14603091"/>
                  </a:ext>
                </a:extLst>
              </a:tr>
              <a:tr h="0">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平成</a:t>
                      </a:r>
                      <a:r>
                        <a:rPr lang="en-US" sz="800" kern="100" dirty="0">
                          <a:effectLst/>
                          <a:latin typeface="Meiryo UI" panose="020B0604030504040204" pitchFamily="50" charset="-128"/>
                          <a:ea typeface="Meiryo UI" panose="020B0604030504040204" pitchFamily="50" charset="-128"/>
                        </a:rPr>
                        <a:t>29</a:t>
                      </a:r>
                      <a:r>
                        <a:rPr lang="ja-JP" sz="800" kern="100" dirty="0">
                          <a:effectLst/>
                          <a:latin typeface="Meiryo UI" panose="020B0604030504040204" pitchFamily="50" charset="-128"/>
                          <a:ea typeface="Meiryo UI" panose="020B0604030504040204" pitchFamily="50" charset="-128"/>
                        </a:rPr>
                        <a:t>年</a:t>
                      </a:r>
                      <a:r>
                        <a:rPr lang="en-US" sz="800" kern="100" dirty="0">
                          <a:effectLst/>
                          <a:latin typeface="Meiryo UI" panose="020B0604030504040204" pitchFamily="50" charset="-128"/>
                          <a:ea typeface="Meiryo UI" panose="020B0604030504040204" pitchFamily="50" charset="-128"/>
                        </a:rPr>
                        <a:t>1</a:t>
                      </a:r>
                      <a:r>
                        <a:rPr lang="ja-JP" sz="800" kern="100" dirty="0">
                          <a:effectLst/>
                          <a:latin typeface="Meiryo UI" panose="020B0604030504040204" pitchFamily="50" charset="-128"/>
                          <a:ea typeface="Meiryo UI" panose="020B0604030504040204" pitchFamily="50" charset="-128"/>
                        </a:rPr>
                        <a:t>月</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府が天竺川を類型指定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芥川等８河川８水域の類型を改定（３河川水域で大阪府初の</a:t>
                      </a:r>
                      <a:r>
                        <a:rPr lang="en-US" sz="800" kern="100" dirty="0">
                          <a:effectLst/>
                          <a:latin typeface="Meiryo UI" panose="020B0604030504040204" pitchFamily="50" charset="-128"/>
                          <a:ea typeface="Meiryo UI" panose="020B0604030504040204" pitchFamily="50" charset="-128"/>
                        </a:rPr>
                        <a:t>AA</a:t>
                      </a:r>
                      <a:r>
                        <a:rPr lang="ja-JP" sz="800" kern="100" dirty="0">
                          <a:effectLst/>
                          <a:latin typeface="Meiryo UI" panose="020B0604030504040204" pitchFamily="50" charset="-128"/>
                          <a:ea typeface="Meiryo UI" panose="020B0604030504040204" pitchFamily="50" charset="-128"/>
                        </a:rPr>
                        <a:t>類型を指定）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安威川下流の類型範囲を統合</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３</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dirty="0">
                          <a:effectLst/>
                          <a:latin typeface="Meiryo UI" panose="020B0604030504040204" pitchFamily="50" charset="-128"/>
                          <a:ea typeface="Meiryo UI" panose="020B0604030504040204" pitchFamily="50" charset="-128"/>
                        </a:rPr>
                        <a:t>26</a:t>
                      </a:r>
                      <a:endParaRPr kumimoji="1" lang="ja-JP" altLang="en-US" sz="900" dirty="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８</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81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40666304"/>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3995484826"/>
              </p:ext>
            </p:extLst>
          </p:nvPr>
        </p:nvGraphicFramePr>
        <p:xfrm>
          <a:off x="94652" y="8113204"/>
          <a:ext cx="6080704" cy="1390650"/>
        </p:xfrm>
        <a:graphic>
          <a:graphicData uri="http://schemas.openxmlformats.org/drawingml/2006/table">
            <a:tbl>
              <a:tblPr firstRow="1" firstCol="1" bandRow="1">
                <a:tableStyleId>{22838BEF-8BB2-4498-84A7-C5851F593DF1}</a:tableStyleId>
              </a:tblPr>
              <a:tblGrid>
                <a:gridCol w="905548">
                  <a:extLst>
                    <a:ext uri="{9D8B030D-6E8A-4147-A177-3AD203B41FA5}">
                      <a16:colId xmlns:a16="http://schemas.microsoft.com/office/drawing/2014/main" val="2544260467"/>
                    </a:ext>
                  </a:extLst>
                </a:gridCol>
                <a:gridCol w="2664296">
                  <a:extLst>
                    <a:ext uri="{9D8B030D-6E8A-4147-A177-3AD203B41FA5}">
                      <a16:colId xmlns:a16="http://schemas.microsoft.com/office/drawing/2014/main" val="2406675667"/>
                    </a:ext>
                  </a:extLst>
                </a:gridCol>
                <a:gridCol w="502172">
                  <a:extLst>
                    <a:ext uri="{9D8B030D-6E8A-4147-A177-3AD203B41FA5}">
                      <a16:colId xmlns:a16="http://schemas.microsoft.com/office/drawing/2014/main" val="1861546292"/>
                    </a:ext>
                  </a:extLst>
                </a:gridCol>
                <a:gridCol w="502172">
                  <a:extLst>
                    <a:ext uri="{9D8B030D-6E8A-4147-A177-3AD203B41FA5}">
                      <a16:colId xmlns:a16="http://schemas.microsoft.com/office/drawing/2014/main" val="4130959454"/>
                    </a:ext>
                  </a:extLst>
                </a:gridCol>
                <a:gridCol w="502172">
                  <a:extLst>
                    <a:ext uri="{9D8B030D-6E8A-4147-A177-3AD203B41FA5}">
                      <a16:colId xmlns:a16="http://schemas.microsoft.com/office/drawing/2014/main" val="4052014858"/>
                    </a:ext>
                  </a:extLst>
                </a:gridCol>
                <a:gridCol w="502172">
                  <a:extLst>
                    <a:ext uri="{9D8B030D-6E8A-4147-A177-3AD203B41FA5}">
                      <a16:colId xmlns:a16="http://schemas.microsoft.com/office/drawing/2014/main" val="770159391"/>
                    </a:ext>
                  </a:extLst>
                </a:gridCol>
                <a:gridCol w="502172">
                  <a:extLst>
                    <a:ext uri="{9D8B030D-6E8A-4147-A177-3AD203B41FA5}">
                      <a16:colId xmlns:a16="http://schemas.microsoft.com/office/drawing/2014/main" val="1122136720"/>
                    </a:ext>
                  </a:extLst>
                </a:gridCol>
              </a:tblGrid>
              <a:tr h="0">
                <a:tc rowSpan="2">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指定・改定年月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概要</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指定水域数</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0485671"/>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生物</a:t>
                      </a:r>
                    </a:p>
                    <a:p>
                      <a:pPr algn="ctr">
                        <a:lnSpc>
                          <a:spcPts val="1000"/>
                        </a:lnSpc>
                        <a:spcAft>
                          <a:spcPts val="0"/>
                        </a:spcAft>
                      </a:pPr>
                      <a:r>
                        <a:rPr lang="en-US" sz="900" kern="100" dirty="0">
                          <a:effectLst/>
                          <a:latin typeface="Meiryo UI" panose="020B0604030504040204" pitchFamily="50" charset="-128"/>
                          <a:ea typeface="Meiryo UI" panose="020B0604030504040204" pitchFamily="50" charset="-128"/>
                        </a:rPr>
                        <a:t>A</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生物</a:t>
                      </a:r>
                    </a:p>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特</a:t>
                      </a:r>
                      <a:r>
                        <a:rPr lang="en-US" sz="900" kern="100" dirty="0">
                          <a:effectLst/>
                          <a:latin typeface="Meiryo UI" panose="020B0604030504040204" pitchFamily="50" charset="-128"/>
                          <a:ea typeface="Meiryo UI" panose="020B0604030504040204" pitchFamily="50" charset="-128"/>
                        </a:rPr>
                        <a:t>A</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生物</a:t>
                      </a:r>
                    </a:p>
                    <a:p>
                      <a:pPr algn="ctr">
                        <a:lnSpc>
                          <a:spcPts val="1000"/>
                        </a:lnSpc>
                        <a:spcAft>
                          <a:spcPts val="0"/>
                        </a:spcAft>
                      </a:pPr>
                      <a:r>
                        <a:rPr lang="en-US" sz="900" kern="100" dirty="0">
                          <a:effectLst/>
                          <a:latin typeface="Meiryo UI" panose="020B0604030504040204" pitchFamily="50" charset="-128"/>
                          <a:ea typeface="Meiryo UI" panose="020B0604030504040204" pitchFamily="50" charset="-128"/>
                        </a:rPr>
                        <a:t>B</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生物</a:t>
                      </a:r>
                    </a:p>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特</a:t>
                      </a:r>
                      <a:r>
                        <a:rPr lang="en-US" sz="900" kern="100" dirty="0">
                          <a:effectLst/>
                          <a:latin typeface="Meiryo UI" panose="020B0604030504040204" pitchFamily="50" charset="-128"/>
                          <a:ea typeface="Meiryo UI" panose="020B0604030504040204" pitchFamily="50" charset="-128"/>
                        </a:rPr>
                        <a:t>B</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2162215"/>
                  </a:ext>
                </a:extLst>
              </a:tr>
              <a:tr h="199390">
                <a:tc>
                  <a:txBody>
                    <a:bodyPr/>
                    <a:lstStyle/>
                    <a:p>
                      <a:pPr algn="l">
                        <a:lnSpc>
                          <a:spcPts val="157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18</a:t>
                      </a:r>
                      <a:r>
                        <a:rPr lang="ja-JP" sz="800" kern="100">
                          <a:effectLst/>
                          <a:latin typeface="Meiryo UI" panose="020B0604030504040204" pitchFamily="50" charset="-128"/>
                          <a:ea typeface="Meiryo UI" panose="020B0604030504040204" pitchFamily="50" charset="-128"/>
                        </a:rPr>
                        <a:t>年６月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000"/>
                        </a:lnSpc>
                        <a:spcAft>
                          <a:spcPts val="0"/>
                        </a:spcAft>
                      </a:pPr>
                      <a:r>
                        <a:rPr lang="ja-JP" sz="800" kern="100" dirty="0">
                          <a:effectLst/>
                          <a:latin typeface="Meiryo UI" panose="020B0604030504040204" pitchFamily="50" charset="-128"/>
                          <a:ea typeface="Meiryo UI" panose="020B0604030504040204" pitchFamily="50" charset="-128"/>
                        </a:rPr>
                        <a:t>国が大和川（全域）を類型指定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dirty="0">
                          <a:effectLst/>
                          <a:latin typeface="Meiryo UI" panose="020B0604030504040204" pitchFamily="50" charset="-128"/>
                          <a:ea typeface="Meiryo UI" panose="020B0604030504040204" pitchFamily="50" charset="-128"/>
                        </a:rPr>
                        <a:t>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dirty="0">
                          <a:effectLst/>
                          <a:latin typeface="Meiryo UI" panose="020B0604030504040204" pitchFamily="50" charset="-128"/>
                          <a:ea typeface="Meiryo UI" panose="020B0604030504040204" pitchFamily="50" charset="-128"/>
                        </a:rPr>
                        <a:t>０</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a:effectLst/>
                          <a:latin typeface="Meiryo UI" panose="020B0604030504040204" pitchFamily="50" charset="-128"/>
                          <a:ea typeface="Meiryo UI" panose="020B0604030504040204" pitchFamily="50" charset="-128"/>
                        </a:rPr>
                        <a:t>１</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3304357"/>
                  </a:ext>
                </a:extLst>
              </a:tr>
              <a:tr h="215900">
                <a:tc>
                  <a:txBody>
                    <a:bodyPr/>
                    <a:lstStyle/>
                    <a:p>
                      <a:pPr algn="l">
                        <a:lnSpc>
                          <a:spcPts val="17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21</a:t>
                      </a:r>
                      <a:r>
                        <a:rPr lang="ja-JP" sz="800" kern="100">
                          <a:effectLst/>
                          <a:latin typeface="Meiryo UI" panose="020B0604030504040204" pitchFamily="50" charset="-128"/>
                          <a:ea typeface="Meiryo UI" panose="020B0604030504040204" pitchFamily="50" charset="-128"/>
                        </a:rPr>
                        <a:t>年６月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000"/>
                        </a:lnSpc>
                        <a:spcAft>
                          <a:spcPts val="0"/>
                        </a:spcAft>
                      </a:pPr>
                      <a:r>
                        <a:rPr lang="ja-JP" sz="800" kern="100">
                          <a:effectLst/>
                          <a:latin typeface="Meiryo UI" panose="020B0604030504040204" pitchFamily="50" charset="-128"/>
                          <a:ea typeface="Meiryo UI" panose="020B0604030504040204" pitchFamily="50" charset="-128"/>
                        </a:rPr>
                        <a:t>府が</a:t>
                      </a:r>
                      <a:r>
                        <a:rPr lang="en-US" sz="800" kern="100">
                          <a:effectLst/>
                          <a:latin typeface="Meiryo UI" panose="020B0604030504040204" pitchFamily="50" charset="-128"/>
                          <a:ea typeface="Meiryo UI" panose="020B0604030504040204" pitchFamily="50" charset="-128"/>
                        </a:rPr>
                        <a:t>54</a:t>
                      </a:r>
                      <a:r>
                        <a:rPr lang="ja-JP" sz="800" kern="100">
                          <a:effectLst/>
                          <a:latin typeface="Meiryo UI" panose="020B0604030504040204" pitchFamily="50" charset="-128"/>
                          <a:ea typeface="Meiryo UI" panose="020B0604030504040204" pitchFamily="50" charset="-128"/>
                        </a:rPr>
                        <a:t>河川</a:t>
                      </a:r>
                      <a:r>
                        <a:rPr lang="en-US" sz="800" kern="100">
                          <a:effectLst/>
                          <a:latin typeface="Meiryo UI" panose="020B0604030504040204" pitchFamily="50" charset="-128"/>
                          <a:ea typeface="Meiryo UI" panose="020B0604030504040204" pitchFamily="50" charset="-128"/>
                        </a:rPr>
                        <a:t>59</a:t>
                      </a:r>
                      <a:r>
                        <a:rPr lang="ja-JP" sz="800" kern="100">
                          <a:effectLst/>
                          <a:latin typeface="Meiryo UI" panose="020B0604030504040204" pitchFamily="50" charset="-128"/>
                          <a:ea typeface="Meiryo UI" panose="020B0604030504040204" pitchFamily="50" charset="-128"/>
                        </a:rPr>
                        <a:t>水域を類型指定</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ja-JP" sz="900" kern="100">
                          <a:effectLst/>
                          <a:latin typeface="Meiryo UI" panose="020B0604030504040204" pitchFamily="50" charset="-128"/>
                          <a:ea typeface="Meiryo UI" panose="020B0604030504040204" pitchFamily="50" charset="-128"/>
                        </a:rPr>
                        <a:t>９</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en-US" sz="900" kern="100">
                          <a:effectLst/>
                          <a:latin typeface="Meiryo UI" panose="020B0604030504040204" pitchFamily="50" charset="-128"/>
                          <a:ea typeface="Meiryo UI" panose="020B0604030504040204" pitchFamily="50" charset="-128"/>
                        </a:rPr>
                        <a:t>51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ja-JP" sz="900" kern="100" dirty="0">
                          <a:effectLst/>
                          <a:latin typeface="Meiryo UI" panose="020B0604030504040204" pitchFamily="50" charset="-128"/>
                          <a:ea typeface="Meiryo UI" panose="020B0604030504040204" pitchFamily="50" charset="-128"/>
                        </a:rPr>
                        <a:t>０</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en-US" sz="900" kern="100">
                          <a:effectLst/>
                          <a:latin typeface="Meiryo UI" panose="020B0604030504040204" pitchFamily="50" charset="-128"/>
                          <a:ea typeface="Meiryo UI" panose="020B0604030504040204" pitchFamily="50" charset="-128"/>
                        </a:rPr>
                        <a:t>60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0798704"/>
                  </a:ext>
                </a:extLst>
              </a:tr>
              <a:tr h="0">
                <a:tc>
                  <a:txBody>
                    <a:bodyPr/>
                    <a:lstStyle/>
                    <a:p>
                      <a:pPr algn="l">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21</a:t>
                      </a:r>
                      <a:r>
                        <a:rPr lang="ja-JP" sz="800" kern="100">
                          <a:effectLst/>
                          <a:latin typeface="Meiryo UI" panose="020B0604030504040204" pitchFamily="50" charset="-128"/>
                          <a:ea typeface="Meiryo UI" panose="020B0604030504040204" pitchFamily="50" charset="-128"/>
                        </a:rPr>
                        <a:t>年</a:t>
                      </a:r>
                      <a:r>
                        <a:rPr lang="en-US" sz="800" kern="100">
                          <a:effectLst/>
                          <a:latin typeface="Meiryo UI" panose="020B0604030504040204" pitchFamily="50" charset="-128"/>
                          <a:ea typeface="Meiryo UI" panose="020B0604030504040204" pitchFamily="50" charset="-128"/>
                        </a:rPr>
                        <a:t>11</a:t>
                      </a:r>
                      <a:r>
                        <a:rPr lang="ja-JP" sz="800" kern="100">
                          <a:effectLst/>
                          <a:latin typeface="Meiryo UI" panose="020B0604030504040204" pitchFamily="50" charset="-128"/>
                          <a:ea typeface="Meiryo UI" panose="020B0604030504040204" pitchFamily="50" charset="-128"/>
                        </a:rPr>
                        <a:t>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000"/>
                        </a:lnSpc>
                        <a:spcAft>
                          <a:spcPts val="0"/>
                        </a:spcAft>
                      </a:pPr>
                      <a:r>
                        <a:rPr lang="ja-JP" sz="800" kern="100" dirty="0">
                          <a:effectLst/>
                          <a:latin typeface="Meiryo UI" panose="020B0604030504040204" pitchFamily="50" charset="-128"/>
                          <a:ea typeface="Meiryo UI" panose="020B0604030504040204" pitchFamily="50" charset="-128"/>
                        </a:rPr>
                        <a:t>国が淀川（全域）、神崎川（安威川、猪名川を除く神崎川）、猪名川</a:t>
                      </a:r>
                      <a:r>
                        <a:rPr lang="en-US" sz="800" kern="100" dirty="0">
                          <a:effectLst/>
                          <a:latin typeface="Meiryo UI" panose="020B0604030504040204" pitchFamily="50" charset="-128"/>
                          <a:ea typeface="Meiryo UI" panose="020B0604030504040204" pitchFamily="50" charset="-128"/>
                        </a:rPr>
                        <a:t>(2)</a:t>
                      </a:r>
                      <a:r>
                        <a:rPr lang="ja-JP" sz="800" kern="100" dirty="0">
                          <a:effectLst/>
                          <a:latin typeface="Meiryo UI" panose="020B0604030504040204" pitchFamily="50" charset="-128"/>
                          <a:ea typeface="Meiryo UI" panose="020B0604030504040204" pitchFamily="50" charset="-128"/>
                        </a:rPr>
                        <a:t>（ゴルフ橋より下流）を類型指定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９</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900" kern="100">
                          <a:effectLst/>
                          <a:latin typeface="Meiryo UI" panose="020B0604030504040204" pitchFamily="50" charset="-128"/>
                          <a:ea typeface="Meiryo UI" panose="020B0604030504040204" pitchFamily="50" charset="-128"/>
                        </a:rPr>
                        <a:t>54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dirty="0">
                          <a:effectLst/>
                          <a:latin typeface="Meiryo UI" panose="020B0604030504040204" pitchFamily="50" charset="-128"/>
                          <a:ea typeface="Meiryo UI" panose="020B0604030504040204" pitchFamily="50" charset="-128"/>
                        </a:rPr>
                        <a:t>０</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900" kern="100" dirty="0">
                          <a:effectLst/>
                          <a:latin typeface="Meiryo UI" panose="020B0604030504040204" pitchFamily="50" charset="-128"/>
                          <a:ea typeface="Meiryo UI" panose="020B0604030504040204" pitchFamily="50" charset="-128"/>
                        </a:rPr>
                        <a:t>63</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2518083"/>
                  </a:ext>
                </a:extLst>
              </a:tr>
              <a:tr h="0">
                <a:tc>
                  <a:txBody>
                    <a:bodyPr/>
                    <a:lstStyle/>
                    <a:p>
                      <a:pPr algn="l">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29</a:t>
                      </a:r>
                      <a:r>
                        <a:rPr lang="ja-JP" sz="800" kern="100">
                          <a:effectLst/>
                          <a:latin typeface="Meiryo UI" panose="020B0604030504040204" pitchFamily="50" charset="-128"/>
                          <a:ea typeface="Meiryo UI" panose="020B0604030504040204" pitchFamily="50" charset="-128"/>
                        </a:rPr>
                        <a:t>年１月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000"/>
                        </a:lnSpc>
                        <a:spcAft>
                          <a:spcPts val="0"/>
                        </a:spcAft>
                      </a:pPr>
                      <a:r>
                        <a:rPr lang="ja-JP" sz="800" kern="100" dirty="0">
                          <a:effectLst/>
                          <a:latin typeface="Meiryo UI" panose="020B0604030504040204" pitchFamily="50" charset="-128"/>
                          <a:ea typeface="Meiryo UI" panose="020B0604030504040204" pitchFamily="50" charset="-128"/>
                        </a:rPr>
                        <a:t>天竺川、恩智川、大津川下流を類型</a:t>
                      </a:r>
                      <a:r>
                        <a:rPr lang="ja-JP" sz="800" kern="100" dirty="0" smtClean="0">
                          <a:effectLst/>
                          <a:latin typeface="Meiryo UI" panose="020B0604030504040204" pitchFamily="50" charset="-128"/>
                          <a:ea typeface="Meiryo UI" panose="020B0604030504040204" pitchFamily="50" charset="-128"/>
                        </a:rPr>
                        <a:t>指定</a:t>
                      </a:r>
                      <a:endParaRPr lang="en-US" altLang="ja-JP" sz="800" kern="100" dirty="0" smtClean="0">
                        <a:effectLst/>
                        <a:latin typeface="Meiryo UI" panose="020B0604030504040204" pitchFamily="50" charset="-128"/>
                        <a:ea typeface="Meiryo UI" panose="020B0604030504040204" pitchFamily="50" charset="-128"/>
                      </a:endParaRPr>
                    </a:p>
                    <a:p>
                      <a:pPr marL="0" marR="0" lvl="0" indent="0" algn="just" defTabSz="1280160" rtl="0" eaLnBrk="1" fontAlgn="auto" latinLnBrk="0" hangingPunct="1">
                        <a:lnSpc>
                          <a:spcPts val="1000"/>
                        </a:lnSpc>
                        <a:spcBef>
                          <a:spcPts val="0"/>
                        </a:spcBef>
                        <a:spcAft>
                          <a:spcPts val="0"/>
                        </a:spcAft>
                        <a:buClrTx/>
                        <a:buSzTx/>
                        <a:buFontTx/>
                        <a:buNone/>
                        <a:tabLst/>
                        <a:defRPr/>
                      </a:pPr>
                      <a:r>
                        <a:rPr lang="ja-JP" altLang="ja-JP" sz="800" kern="100" dirty="0" smtClean="0">
                          <a:effectLst/>
                          <a:latin typeface="Meiryo UI" panose="020B0604030504040204" pitchFamily="50" charset="-128"/>
                          <a:ea typeface="Meiryo UI" panose="020B0604030504040204" pitchFamily="50" charset="-128"/>
                        </a:rPr>
                        <a:t>安威川下流の類型範囲を統合</a:t>
                      </a:r>
                      <a:endParaRPr lang="ja-JP"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９</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900" kern="100">
                          <a:effectLst/>
                          <a:latin typeface="Meiryo UI" panose="020B0604030504040204" pitchFamily="50" charset="-128"/>
                          <a:ea typeface="Meiryo UI" panose="020B0604030504040204" pitchFamily="50" charset="-128"/>
                        </a:rPr>
                        <a:t>56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900" kern="100" dirty="0">
                          <a:effectLst/>
                          <a:latin typeface="Meiryo UI" panose="020B0604030504040204" pitchFamily="50" charset="-128"/>
                          <a:ea typeface="Meiryo UI" panose="020B0604030504040204" pitchFamily="50" charset="-128"/>
                        </a:rPr>
                        <a:t>65</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820570"/>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47014751"/>
              </p:ext>
            </p:extLst>
          </p:nvPr>
        </p:nvGraphicFramePr>
        <p:xfrm>
          <a:off x="6472808" y="1689971"/>
          <a:ext cx="6174191" cy="2429226"/>
        </p:xfrm>
        <a:graphic>
          <a:graphicData uri="http://schemas.openxmlformats.org/drawingml/2006/table">
            <a:tbl>
              <a:tblPr firstRow="1" firstCol="1" bandRow="1">
                <a:tableStyleId>{22838BEF-8BB2-4498-84A7-C5851F593DF1}</a:tableStyleId>
              </a:tblPr>
              <a:tblGrid>
                <a:gridCol w="520199">
                  <a:extLst>
                    <a:ext uri="{9D8B030D-6E8A-4147-A177-3AD203B41FA5}">
                      <a16:colId xmlns:a16="http://schemas.microsoft.com/office/drawing/2014/main" val="1513595893"/>
                    </a:ext>
                  </a:extLst>
                </a:gridCol>
                <a:gridCol w="993282">
                  <a:extLst>
                    <a:ext uri="{9D8B030D-6E8A-4147-A177-3AD203B41FA5}">
                      <a16:colId xmlns:a16="http://schemas.microsoft.com/office/drawing/2014/main" val="2075213293"/>
                    </a:ext>
                  </a:extLst>
                </a:gridCol>
                <a:gridCol w="932142">
                  <a:extLst>
                    <a:ext uri="{9D8B030D-6E8A-4147-A177-3AD203B41FA5}">
                      <a16:colId xmlns:a16="http://schemas.microsoft.com/office/drawing/2014/main" val="632830114"/>
                    </a:ext>
                  </a:extLst>
                </a:gridCol>
                <a:gridCol w="932142">
                  <a:extLst>
                    <a:ext uri="{9D8B030D-6E8A-4147-A177-3AD203B41FA5}">
                      <a16:colId xmlns:a16="http://schemas.microsoft.com/office/drawing/2014/main" val="2456268478"/>
                    </a:ext>
                  </a:extLst>
                </a:gridCol>
                <a:gridCol w="932142">
                  <a:extLst>
                    <a:ext uri="{9D8B030D-6E8A-4147-A177-3AD203B41FA5}">
                      <a16:colId xmlns:a16="http://schemas.microsoft.com/office/drawing/2014/main" val="3187146607"/>
                    </a:ext>
                  </a:extLst>
                </a:gridCol>
                <a:gridCol w="932142">
                  <a:extLst>
                    <a:ext uri="{9D8B030D-6E8A-4147-A177-3AD203B41FA5}">
                      <a16:colId xmlns:a16="http://schemas.microsoft.com/office/drawing/2014/main" val="1138196598"/>
                    </a:ext>
                  </a:extLst>
                </a:gridCol>
                <a:gridCol w="932142">
                  <a:extLst>
                    <a:ext uri="{9D8B030D-6E8A-4147-A177-3AD203B41FA5}">
                      <a16:colId xmlns:a16="http://schemas.microsoft.com/office/drawing/2014/main" val="106980525"/>
                    </a:ext>
                  </a:extLst>
                </a:gridCol>
              </a:tblGrid>
              <a:tr h="269914">
                <a:tc row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類型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基準値</a:t>
                      </a:r>
                    </a:p>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a:t>
                      </a:r>
                      <a:r>
                        <a:rPr lang="en-US" sz="900" kern="100" dirty="0">
                          <a:effectLst/>
                          <a:latin typeface="Meiryo UI" panose="020B0604030504040204" pitchFamily="50" charset="-128"/>
                          <a:ea typeface="Meiryo UI" panose="020B0604030504040204" pitchFamily="50" charset="-128"/>
                        </a:rPr>
                        <a:t>BOD</a:t>
                      </a:r>
                      <a:r>
                        <a:rPr lang="ja-JP" sz="900" kern="1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平成</a:t>
                      </a:r>
                      <a:r>
                        <a:rPr lang="en-US" sz="900" kern="100" dirty="0">
                          <a:effectLst/>
                          <a:latin typeface="Meiryo UI" panose="020B0604030504040204" pitchFamily="50" charset="-128"/>
                          <a:ea typeface="Meiryo UI" panose="020B0604030504040204" pitchFamily="50" charset="-128"/>
                        </a:rPr>
                        <a:t>29</a:t>
                      </a:r>
                      <a:r>
                        <a:rPr lang="ja-JP" sz="900" kern="100" dirty="0">
                          <a:effectLst/>
                          <a:latin typeface="Meiryo UI" panose="020B0604030504040204" pitchFamily="50" charset="-128"/>
                          <a:ea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平成</a:t>
                      </a:r>
                      <a:r>
                        <a:rPr lang="en-US" sz="900" kern="100" dirty="0">
                          <a:effectLst/>
                          <a:latin typeface="Meiryo UI" panose="020B0604030504040204" pitchFamily="50" charset="-128"/>
                          <a:ea typeface="Meiryo UI" panose="020B0604030504040204" pitchFamily="50" charset="-128"/>
                        </a:rPr>
                        <a:t>30</a:t>
                      </a:r>
                      <a:r>
                        <a:rPr lang="ja-JP" sz="900" kern="100" dirty="0">
                          <a:effectLst/>
                          <a:latin typeface="Meiryo UI" panose="020B0604030504040204" pitchFamily="50" charset="-128"/>
                          <a:ea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令和元年度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令和２年度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令和</a:t>
                      </a:r>
                      <a:r>
                        <a:rPr lang="ja-JP" sz="900" kern="100" dirty="0" smtClean="0">
                          <a:effectLst/>
                          <a:latin typeface="Meiryo UI" panose="020B0604030504040204" pitchFamily="50" charset="-128"/>
                          <a:ea typeface="Meiryo UI" panose="020B0604030504040204" pitchFamily="50" charset="-128"/>
                        </a:rPr>
                        <a:t>３年度</a:t>
                      </a:r>
                      <a:r>
                        <a:rPr lang="en-US" altLang="ja-JP" sz="900" kern="100" baseline="30000" dirty="0" smtClean="0">
                          <a:effectLst/>
                          <a:latin typeface="Meiryo UI" panose="020B0604030504040204" pitchFamily="50" charset="-128"/>
                          <a:ea typeface="Meiryo UI" panose="020B0604030504040204" pitchFamily="50" charset="-128"/>
                        </a:rPr>
                        <a:t>※</a:t>
                      </a:r>
                      <a:endParaRPr lang="ja-JP" sz="900" kern="100" baseline="300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7029755"/>
                  </a:ext>
                </a:extLst>
              </a:tr>
              <a:tr h="26991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4908130"/>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ＡＡ</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1mg/L</a:t>
                      </a:r>
                      <a:r>
                        <a:rPr lang="ja-JP" sz="900" kern="100" dirty="0">
                          <a:effectLst/>
                          <a:latin typeface="Meiryo UI" panose="020B0604030504040204" pitchFamily="50" charset="-128"/>
                          <a:ea typeface="Meiryo UI" panose="020B0604030504040204" pitchFamily="50" charset="-128"/>
                        </a:rPr>
                        <a:t>以下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100(3/3)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100(3/3)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100(3/3)</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100(3/3)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66.7(2/3)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0670843"/>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Ａ</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２</a:t>
                      </a:r>
                      <a:r>
                        <a:rPr lang="en-US" sz="900" kern="100">
                          <a:effectLst/>
                          <a:latin typeface="Meiryo UI" panose="020B0604030504040204" pitchFamily="50" charset="-128"/>
                          <a:ea typeface="Meiryo UI" panose="020B0604030504040204" pitchFamily="50" charset="-128"/>
                        </a:rPr>
                        <a:t>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92.3(24/26)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88.5(23/26)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92.3(24/26)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92.3(24/26)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96.2(25/26)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1051115"/>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Ｂ</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３</a:t>
                      </a:r>
                      <a:r>
                        <a:rPr lang="en-US" sz="900" kern="100">
                          <a:effectLst/>
                          <a:latin typeface="Meiryo UI" panose="020B0604030504040204" pitchFamily="50" charset="-128"/>
                          <a:ea typeface="Meiryo UI" panose="020B0604030504040204" pitchFamily="50" charset="-128"/>
                        </a:rPr>
                        <a:t>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96.6(28/29)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96.6(28/29)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96.6(28/29)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96.6(28/29)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93.1(27/29)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4792255"/>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Ｃ</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５</a:t>
                      </a:r>
                      <a:r>
                        <a:rPr lang="en-US" sz="900" kern="100">
                          <a:effectLst/>
                          <a:latin typeface="Meiryo UI" panose="020B0604030504040204" pitchFamily="50" charset="-128"/>
                          <a:ea typeface="Meiryo UI" panose="020B0604030504040204" pitchFamily="50" charset="-128"/>
                        </a:rPr>
                        <a:t>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87.5(7/8)</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100(8/8)</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100(8/8)</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100(8/8)</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100(8/8)</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937860"/>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Ｄ</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８</a:t>
                      </a:r>
                      <a:r>
                        <a:rPr lang="en-US" sz="900" kern="100">
                          <a:effectLst/>
                          <a:latin typeface="Meiryo UI" panose="020B0604030504040204" pitchFamily="50" charset="-128"/>
                          <a:ea typeface="Meiryo UI" panose="020B0604030504040204" pitchFamily="50" charset="-128"/>
                        </a:rPr>
                        <a:t>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100(11/11)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100(11/11)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100(11/11)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100(11/11)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100(11/11)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5139430"/>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Ｅ</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 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100(4/4)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100(4/4)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100(4/4)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100(4/4)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100(4/4)</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6593917"/>
                  </a:ext>
                </a:extLst>
              </a:tr>
              <a:tr h="269914">
                <a:tc grid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合計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95.1(77/81)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95.1(77/81)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96.3(78/81)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96.3(78/81)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95.1(77/81)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042959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600946032"/>
              </p:ext>
            </p:extLst>
          </p:nvPr>
        </p:nvGraphicFramePr>
        <p:xfrm>
          <a:off x="6472808" y="5139374"/>
          <a:ext cx="6174193" cy="1440690"/>
        </p:xfrm>
        <a:graphic>
          <a:graphicData uri="http://schemas.openxmlformats.org/drawingml/2006/table">
            <a:tbl>
              <a:tblPr firstRow="1" firstCol="1" bandRow="1">
                <a:tableStyleId>{22838BEF-8BB2-4498-84A7-C5851F593DF1}</a:tableStyleId>
              </a:tblPr>
              <a:tblGrid>
                <a:gridCol w="520199">
                  <a:extLst>
                    <a:ext uri="{9D8B030D-6E8A-4147-A177-3AD203B41FA5}">
                      <a16:colId xmlns:a16="http://schemas.microsoft.com/office/drawing/2014/main" val="358937758"/>
                    </a:ext>
                  </a:extLst>
                </a:gridCol>
                <a:gridCol w="991969">
                  <a:extLst>
                    <a:ext uri="{9D8B030D-6E8A-4147-A177-3AD203B41FA5}">
                      <a16:colId xmlns:a16="http://schemas.microsoft.com/office/drawing/2014/main" val="3174277565"/>
                    </a:ext>
                  </a:extLst>
                </a:gridCol>
                <a:gridCol w="932405">
                  <a:extLst>
                    <a:ext uri="{9D8B030D-6E8A-4147-A177-3AD203B41FA5}">
                      <a16:colId xmlns:a16="http://schemas.microsoft.com/office/drawing/2014/main" val="1263845521"/>
                    </a:ext>
                  </a:extLst>
                </a:gridCol>
                <a:gridCol w="932405">
                  <a:extLst>
                    <a:ext uri="{9D8B030D-6E8A-4147-A177-3AD203B41FA5}">
                      <a16:colId xmlns:a16="http://schemas.microsoft.com/office/drawing/2014/main" val="1530641899"/>
                    </a:ext>
                  </a:extLst>
                </a:gridCol>
                <a:gridCol w="932405">
                  <a:extLst>
                    <a:ext uri="{9D8B030D-6E8A-4147-A177-3AD203B41FA5}">
                      <a16:colId xmlns:a16="http://schemas.microsoft.com/office/drawing/2014/main" val="2040531960"/>
                    </a:ext>
                  </a:extLst>
                </a:gridCol>
                <a:gridCol w="932405">
                  <a:extLst>
                    <a:ext uri="{9D8B030D-6E8A-4147-A177-3AD203B41FA5}">
                      <a16:colId xmlns:a16="http://schemas.microsoft.com/office/drawing/2014/main" val="2713738876"/>
                    </a:ext>
                  </a:extLst>
                </a:gridCol>
                <a:gridCol w="932405">
                  <a:extLst>
                    <a:ext uri="{9D8B030D-6E8A-4147-A177-3AD203B41FA5}">
                      <a16:colId xmlns:a16="http://schemas.microsoft.com/office/drawing/2014/main" val="3891178847"/>
                    </a:ext>
                  </a:extLst>
                </a:gridCol>
              </a:tblGrid>
              <a:tr h="288138">
                <a:tc rowSpan="2">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類型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基準値</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平成</a:t>
                      </a:r>
                      <a:r>
                        <a:rPr lang="en-US" sz="900" kern="100" dirty="0">
                          <a:effectLst/>
                          <a:latin typeface="Meiryo UI" panose="020B0604030504040204" pitchFamily="50" charset="-128"/>
                          <a:ea typeface="Meiryo UI" panose="020B0604030504040204" pitchFamily="50" charset="-128"/>
                        </a:rPr>
                        <a:t>29</a:t>
                      </a:r>
                      <a:r>
                        <a:rPr lang="ja-JP" sz="900" kern="100" dirty="0">
                          <a:effectLst/>
                          <a:latin typeface="Meiryo UI" panose="020B0604030504040204" pitchFamily="50" charset="-128"/>
                          <a:ea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平成</a:t>
                      </a:r>
                      <a:r>
                        <a:rPr lang="en-US" sz="900" kern="100">
                          <a:effectLst/>
                          <a:latin typeface="Meiryo UI" panose="020B0604030504040204" pitchFamily="50" charset="-128"/>
                          <a:ea typeface="Meiryo UI" panose="020B0604030504040204" pitchFamily="50" charset="-128"/>
                        </a:rPr>
                        <a:t>30</a:t>
                      </a:r>
                      <a:r>
                        <a:rPr lang="ja-JP" sz="900" kern="100">
                          <a:effectLst/>
                          <a:latin typeface="Meiryo UI" panose="020B0604030504040204" pitchFamily="50" charset="-128"/>
                          <a:ea typeface="Meiryo UI" panose="020B0604030504040204" pitchFamily="50" charset="-128"/>
                        </a:rPr>
                        <a:t>年度</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令和元年度</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令和２年度</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令和</a:t>
                      </a:r>
                      <a:r>
                        <a:rPr lang="ja-JP" sz="900" kern="100" dirty="0" smtClean="0">
                          <a:effectLst/>
                          <a:latin typeface="Meiryo UI" panose="020B0604030504040204" pitchFamily="50" charset="-128"/>
                          <a:ea typeface="Meiryo UI" panose="020B0604030504040204" pitchFamily="50" charset="-128"/>
                        </a:rPr>
                        <a:t>３年度</a:t>
                      </a:r>
                      <a:r>
                        <a:rPr lang="en-US" altLang="ja-JP" sz="900" kern="100" baseline="300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88448"/>
                  </a:ext>
                </a:extLst>
              </a:tr>
              <a:tr h="288138">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5020712"/>
                  </a:ext>
                </a:extLst>
              </a:tr>
              <a:tr h="288138">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生物Ａ</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0.03mg/L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100(9/9)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100(9/9)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100(9/9)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100(9/9)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100(9/9)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8141834"/>
                  </a:ext>
                </a:extLst>
              </a:tr>
              <a:tr h="288138">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生物Ｂ</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0.03mg/L</a:t>
                      </a:r>
                      <a:r>
                        <a:rPr lang="ja-JP" sz="900" kern="100" dirty="0">
                          <a:effectLst/>
                          <a:latin typeface="Meiryo UI" panose="020B0604030504040204" pitchFamily="50" charset="-128"/>
                          <a:ea typeface="Meiryo UI" panose="020B0604030504040204" pitchFamily="50" charset="-128"/>
                        </a:rPr>
                        <a:t>以下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91.1(51/56)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91.1(51/56)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87.5(49/56)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92.9(52/56)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82.1(46/56)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5931357"/>
                  </a:ext>
                </a:extLst>
              </a:tr>
              <a:tr h="288138">
                <a:tc gridSpan="2">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合計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92.3(60/65)</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92.3(60/65)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89.2(58/65)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93.8(61/65)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84.6(55/65)</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0337949"/>
                  </a:ext>
                </a:extLst>
              </a:tr>
            </a:tbl>
          </a:graphicData>
        </a:graphic>
      </p:graphicFrame>
      <p:sp>
        <p:nvSpPr>
          <p:cNvPr id="33" name="テキスト ボックス 32">
            <a:extLst>
              <a:ext uri="{FF2B5EF4-FFF2-40B4-BE49-F238E27FC236}">
                <a16:creationId xmlns:a16="http://schemas.microsoft.com/office/drawing/2014/main" id="{A8F7F1A0-0C9D-498B-AD95-56BEA7246306}"/>
              </a:ext>
            </a:extLst>
          </p:cNvPr>
          <p:cNvSpPr txBox="1"/>
          <p:nvPr/>
        </p:nvSpPr>
        <p:spPr>
          <a:xfrm>
            <a:off x="17073" y="7816426"/>
            <a:ext cx="4646009"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水生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生物の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保全に関する項目（全亜鉛等３項目）</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B59F12FF-F455-44E0-A4A0-451ACB1BA19F}"/>
              </a:ext>
            </a:extLst>
          </p:cNvPr>
          <p:cNvSpPr txBox="1"/>
          <p:nvPr/>
        </p:nvSpPr>
        <p:spPr>
          <a:xfrm>
            <a:off x="6396882" y="905913"/>
            <a:ext cx="6120680" cy="817245"/>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生活</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環境</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項目</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4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（例）</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BOD</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の達成率の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推移</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400" b="1"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達成率欄中の（</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m/n</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n</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は各類型の総水域数、</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m</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は環境基準を達成した水域数を表す</a:t>
            </a:r>
            <a:r>
              <a:rPr lang="ja-JP" altLang="en-US" sz="1100" dirty="0" smtClean="0">
                <a:latin typeface="Meiryo UI" panose="020B0604030504040204" pitchFamily="50" charset="-128"/>
                <a:ea typeface="Meiryo UI" panose="020B0604030504040204" pitchFamily="50" charset="-128"/>
                <a:cs typeface="ＭＳ Ｐゴシック" panose="020B0600070205080204" pitchFamily="50" charset="-128"/>
              </a:rPr>
              <a:t>。</a:t>
            </a:r>
            <a:endParaRPr lang="ja-JP"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5" name="テキスト ボックス 34">
            <a:extLst>
              <a:ext uri="{FF2B5EF4-FFF2-40B4-BE49-F238E27FC236}">
                <a16:creationId xmlns:a16="http://schemas.microsoft.com/office/drawing/2014/main" id="{BDB6EC1E-37E8-4109-ACD7-285A7DF58547}"/>
              </a:ext>
            </a:extLst>
          </p:cNvPr>
          <p:cNvSpPr txBox="1"/>
          <p:nvPr/>
        </p:nvSpPr>
        <p:spPr>
          <a:xfrm>
            <a:off x="6396882" y="4372871"/>
            <a:ext cx="6309084" cy="817245"/>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水生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生物の保全に関する</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項目</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400" b="1"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（例）全亜鉛</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の達成率の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推移</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400" b="1"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達成率欄中の（</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m/n</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n</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は各類型の総水域数、</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m</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は環境基準を達成した水域数を表す</a:t>
            </a:r>
            <a:r>
              <a:rPr lang="ja-JP" altLang="en-US" sz="1100" dirty="0" smtClean="0">
                <a:latin typeface="Meiryo UI" panose="020B0604030504040204" pitchFamily="50" charset="-128"/>
                <a:ea typeface="Meiryo UI" panose="020B0604030504040204" pitchFamily="50" charset="-128"/>
                <a:cs typeface="ＭＳ Ｐゴシック" panose="020B0600070205080204" pitchFamily="50" charset="-128"/>
              </a:rPr>
              <a:t>。</a:t>
            </a:r>
            <a:endParaRPr lang="ja-JP"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39507" y="37255"/>
            <a:ext cx="478800" cy="478800"/>
          </a:xfrm>
          <a:prstGeom prst="rect">
            <a:avLst/>
          </a:prstGeom>
        </p:spPr>
      </p:pic>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7482" y="37255"/>
            <a:ext cx="478800" cy="478800"/>
          </a:xfrm>
          <a:prstGeom prst="rect">
            <a:avLst/>
          </a:prstGeom>
        </p:spPr>
      </p:pic>
      <p:pic>
        <p:nvPicPr>
          <p:cNvPr id="5" name="図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80641" y="34430"/>
            <a:ext cx="478800" cy="478800"/>
          </a:xfrm>
          <a:prstGeom prst="rect">
            <a:avLst/>
          </a:prstGeom>
        </p:spPr>
      </p:pic>
      <p:pic>
        <p:nvPicPr>
          <p:cNvPr id="6" name="図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03165" y="36695"/>
            <a:ext cx="478800" cy="478800"/>
          </a:xfrm>
          <a:prstGeom prst="rect">
            <a:avLst/>
          </a:prstGeom>
        </p:spPr>
      </p:pic>
      <p:sp>
        <p:nvSpPr>
          <p:cNvPr id="39" name="テキスト ボックス 38"/>
          <p:cNvSpPr txBox="1"/>
          <p:nvPr/>
        </p:nvSpPr>
        <p:spPr>
          <a:xfrm>
            <a:off x="9870270" y="7814791"/>
            <a:ext cx="2866906" cy="1508105"/>
          </a:xfrm>
          <a:prstGeom prst="roundRect">
            <a:avLst>
              <a:gd name="adj" fmla="val 0"/>
            </a:avLst>
          </a:prstGeom>
          <a:noFill/>
          <a:ln w="6350">
            <a:noFill/>
          </a:ln>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４年 ６月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８日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環境審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議会に諮問</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水質</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部会において審議</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９月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頃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パブリックコメントの募集</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月頃</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環境審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議会から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答申</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令和５年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月頃</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類型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指定について告示</a:t>
            </a:r>
          </a:p>
          <a:p>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令和５年度から新たな類型に基づいた</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環境基準の達成状況の評価を実施</a:t>
            </a:r>
          </a:p>
        </p:txBody>
      </p:sp>
      <p:sp>
        <p:nvSpPr>
          <p:cNvPr id="40" name="角丸四角形 39"/>
          <p:cNvSpPr/>
          <p:nvPr/>
        </p:nvSpPr>
        <p:spPr>
          <a:xfrm>
            <a:off x="9785176" y="7608911"/>
            <a:ext cx="2952000" cy="1892081"/>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1" name="角丸四角形 40"/>
          <p:cNvSpPr/>
          <p:nvPr/>
        </p:nvSpPr>
        <p:spPr>
          <a:xfrm>
            <a:off x="9785176" y="7419827"/>
            <a:ext cx="2952000"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検討スケジュール（案）</a:t>
            </a:r>
          </a:p>
        </p:txBody>
      </p:sp>
      <p:sp>
        <p:nvSpPr>
          <p:cNvPr id="36" name="テキスト ボックス 16"/>
          <p:cNvSpPr txBox="1">
            <a:spLocks/>
          </p:cNvSpPr>
          <p:nvPr/>
        </p:nvSpPr>
        <p:spPr>
          <a:xfrm>
            <a:off x="6432215" y="6566347"/>
            <a:ext cx="5081153" cy="230607"/>
          </a:xfrm>
          <a:prstGeom prst="rect">
            <a:avLst/>
          </a:prstGeom>
          <a:noFill/>
          <a:ln w="6350">
            <a:noFill/>
          </a:ln>
        </p:spPr>
        <p:txBody>
          <a:bodyPr wrap="square" rtlCol="0">
            <a:noAutofit/>
          </a:bodyPr>
          <a:lstStyle/>
          <a:p>
            <a:pPr>
              <a:spcAft>
                <a:spcPts val="0"/>
              </a:spcAft>
            </a:pPr>
            <a:r>
              <a:rPr lang="en-US" altLang="ja-JP" sz="1000" dirty="0" smtClean="0">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00" dirty="0" smtClean="0">
                <a:effectLst/>
                <a:latin typeface="Meiryo UI" panose="020B0604030504040204" pitchFamily="50" charset="-128"/>
                <a:ea typeface="Meiryo UI" panose="020B0604030504040204" pitchFamily="50" charset="-128"/>
                <a:cs typeface="ＭＳ Ｐゴシック" panose="020B0600070205080204" pitchFamily="50" charset="-128"/>
              </a:rPr>
              <a:t>令和３年度は速報値により算定。</a:t>
            </a:r>
            <a:endParaRPr lang="ja-JP" sz="10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7" name="正方形/長方形 6"/>
          <p:cNvSpPr/>
          <p:nvPr/>
        </p:nvSpPr>
        <p:spPr>
          <a:xfrm>
            <a:off x="6440760" y="6818936"/>
            <a:ext cx="6400800" cy="430887"/>
          </a:xfrm>
          <a:prstGeom prst="rect">
            <a:avLst/>
          </a:prstGeom>
        </p:spPr>
        <p:txBody>
          <a:bodyPr>
            <a:spAutoFit/>
          </a:bodyPr>
          <a:lstStyle/>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ノニルフェノール及び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LAS</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（直鎖アルキルベンゼンスルホン酸及びその塩）については、平成</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　 令和３年度まで全ての類型で達成率</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616355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descr="D:\TabuchiKe\Desktop\★150501修正（類型境界なし）◎05-06　河川測定地点図 [H23版更新済み]-2.jpg"/>
          <p:cNvPicPr/>
          <p:nvPr/>
        </p:nvPicPr>
        <p:blipFill rotWithShape="1">
          <a:blip r:embed="rId2" cstate="print">
            <a:extLst>
              <a:ext uri="{28A0092B-C50C-407E-A947-70E740481C1C}">
                <a14:useLocalDpi xmlns:a14="http://schemas.microsoft.com/office/drawing/2010/main" val="0"/>
              </a:ext>
            </a:extLst>
          </a:blip>
          <a:srcRect/>
          <a:stretch/>
        </p:blipFill>
        <p:spPr bwMode="auto">
          <a:xfrm>
            <a:off x="3393588" y="1205802"/>
            <a:ext cx="4474845" cy="5888355"/>
          </a:xfrm>
          <a:prstGeom prst="rect">
            <a:avLst/>
          </a:prstGeom>
          <a:noFill/>
          <a:ln>
            <a:noFill/>
          </a:ln>
          <a:extLst>
            <a:ext uri="{53640926-AAD7-44D8-BBD7-CCE9431645EC}">
              <a14:shadowObscured xmlns:a14="http://schemas.microsoft.com/office/drawing/2010/main"/>
            </a:ext>
          </a:extLst>
        </p:spPr>
      </p:pic>
      <p:sp>
        <p:nvSpPr>
          <p:cNvPr id="4" name="テキスト ボックス 3">
            <a:extLst>
              <a:ext uri="{FF2B5EF4-FFF2-40B4-BE49-F238E27FC236}">
                <a16:creationId xmlns:a16="http://schemas.microsoft.com/office/drawing/2014/main" id="{13DD108F-54B6-454B-B466-3BB1D91731C8}"/>
              </a:ext>
            </a:extLst>
          </p:cNvPr>
          <p:cNvSpPr txBox="1"/>
          <p:nvPr/>
        </p:nvSpPr>
        <p:spPr>
          <a:xfrm>
            <a:off x="280120" y="264096"/>
            <a:ext cx="1656183" cy="365186"/>
          </a:xfrm>
          <a:prstGeom prst="roundRect">
            <a:avLst/>
          </a:prstGeom>
          <a:solidFill>
            <a:srgbClr val="002060"/>
          </a:solidFill>
          <a:ln w="9525">
            <a:noFill/>
          </a:ln>
        </p:spPr>
        <p:style>
          <a:lnRef idx="2">
            <a:schemeClr val="accent1"/>
          </a:lnRef>
          <a:fillRef idx="1">
            <a:schemeClr val="lt1"/>
          </a:fillRef>
          <a:effectRef idx="0">
            <a:schemeClr val="accent1"/>
          </a:effectRef>
          <a:fontRef idx="minor">
            <a:schemeClr val="dk1"/>
          </a:fontRef>
        </p:style>
        <p:txBody>
          <a:bodyPr wrap="square" lIns="72000" tIns="72000" rIns="72000" bIns="72000">
            <a:spAutoFit/>
          </a:bodyPr>
          <a:lstStyle/>
          <a:p>
            <a:pPr algn="ctr" defTabSz="1280160"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現在の指定の状況</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39D3DED3-7B86-4CF1-8B78-2A585550C1E2}"/>
              </a:ext>
            </a:extLst>
          </p:cNvPr>
          <p:cNvSpPr txBox="1"/>
          <p:nvPr/>
        </p:nvSpPr>
        <p:spPr>
          <a:xfrm>
            <a:off x="7768952" y="264096"/>
            <a:ext cx="3456384" cy="365186"/>
          </a:xfrm>
          <a:prstGeom prst="roundRect">
            <a:avLst/>
          </a:prstGeom>
          <a:solidFill>
            <a:srgbClr val="002060"/>
          </a:solidFill>
          <a:ln w="9525">
            <a:noFill/>
          </a:ln>
        </p:spPr>
        <p:style>
          <a:lnRef idx="2">
            <a:schemeClr val="accent1"/>
          </a:lnRef>
          <a:fillRef idx="1">
            <a:schemeClr val="lt1"/>
          </a:fillRef>
          <a:effectRef idx="0">
            <a:schemeClr val="accent1"/>
          </a:effectRef>
          <a:fontRef idx="minor">
            <a:schemeClr val="dk1"/>
          </a:fontRef>
        </p:style>
        <p:txBody>
          <a:bodyPr wrap="square" lIns="72000" tIns="72000" rIns="72000" bIns="72000">
            <a:spAutoFit/>
          </a:bodyPr>
          <a:lstStyle/>
          <a:p>
            <a:pPr algn="ctr" defTabSz="1280160"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生活環境の保全に関する環境基準（河川）</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2">
            <a:extLst>
              <a:ext uri="{FF2B5EF4-FFF2-40B4-BE49-F238E27FC236}">
                <a16:creationId xmlns:a16="http://schemas.microsoft.com/office/drawing/2014/main" id="{9A09497A-CF36-46D9-A681-F46068BD8AAE}"/>
              </a:ext>
            </a:extLst>
          </p:cNvPr>
          <p:cNvSpPr>
            <a:spLocks noChangeArrowheads="1"/>
          </p:cNvSpPr>
          <p:nvPr/>
        </p:nvSpPr>
        <p:spPr bwMode="auto">
          <a:xfrm>
            <a:off x="3482242" y="8189057"/>
            <a:ext cx="3230821" cy="1144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注１：網掛けは国が類型指定を行う水域を示す。</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注２：「－」は類型指定がされていないことを表す。</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注３：表中のイ、ロ及びハは達成期間を示し、その分類は次のとおり</a:t>
            </a:r>
            <a:r>
              <a:rPr lang="ja-JP" altLang="en-US"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イ：直ちに達成</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ロ：５年以内に可及的速やかに達成</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ハ：５年を超える期間で可及的速やかに達成</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aphicFrame>
        <p:nvGraphicFramePr>
          <p:cNvPr id="8" name="表 7">
            <a:extLst>
              <a:ext uri="{FF2B5EF4-FFF2-40B4-BE49-F238E27FC236}">
                <a16:creationId xmlns:a16="http://schemas.microsoft.com/office/drawing/2014/main" id="{04481FC6-3FFF-46DB-AF6D-4CC873A7A42A}"/>
              </a:ext>
            </a:extLst>
          </p:cNvPr>
          <p:cNvGraphicFramePr>
            <a:graphicFrameLocks noGrp="1"/>
          </p:cNvGraphicFramePr>
          <p:nvPr>
            <p:extLst>
              <p:ext uri="{D42A27DB-BD31-4B8C-83A1-F6EECF244321}">
                <p14:modId xmlns:p14="http://schemas.microsoft.com/office/powerpoint/2010/main" val="202435832"/>
              </p:ext>
            </p:extLst>
          </p:nvPr>
        </p:nvGraphicFramePr>
        <p:xfrm>
          <a:off x="162767" y="768152"/>
          <a:ext cx="3230821" cy="8578396"/>
        </p:xfrm>
        <a:graphic>
          <a:graphicData uri="http://schemas.openxmlformats.org/drawingml/2006/table">
            <a:tbl>
              <a:tblPr firstRow="1" firstCol="1" bandRow="1"/>
              <a:tblGrid>
                <a:gridCol w="193297">
                  <a:extLst>
                    <a:ext uri="{9D8B030D-6E8A-4147-A177-3AD203B41FA5}">
                      <a16:colId xmlns:a16="http://schemas.microsoft.com/office/drawing/2014/main" val="1822567745"/>
                    </a:ext>
                  </a:extLst>
                </a:gridCol>
                <a:gridCol w="717959">
                  <a:extLst>
                    <a:ext uri="{9D8B030D-6E8A-4147-A177-3AD203B41FA5}">
                      <a16:colId xmlns:a16="http://schemas.microsoft.com/office/drawing/2014/main" val="2697246486"/>
                    </a:ext>
                  </a:extLst>
                </a:gridCol>
                <a:gridCol w="1311453">
                  <a:extLst>
                    <a:ext uri="{9D8B030D-6E8A-4147-A177-3AD203B41FA5}">
                      <a16:colId xmlns:a16="http://schemas.microsoft.com/office/drawing/2014/main" val="4100840917"/>
                    </a:ext>
                  </a:extLst>
                </a:gridCol>
                <a:gridCol w="368345">
                  <a:extLst>
                    <a:ext uri="{9D8B030D-6E8A-4147-A177-3AD203B41FA5}">
                      <a16:colId xmlns:a16="http://schemas.microsoft.com/office/drawing/2014/main" val="2382295427"/>
                    </a:ext>
                  </a:extLst>
                </a:gridCol>
                <a:gridCol w="639767">
                  <a:extLst>
                    <a:ext uri="{9D8B030D-6E8A-4147-A177-3AD203B41FA5}">
                      <a16:colId xmlns:a16="http://schemas.microsoft.com/office/drawing/2014/main" val="2247045569"/>
                    </a:ext>
                  </a:extLst>
                </a:gridCol>
              </a:tblGrid>
              <a:tr h="101212">
                <a:tc rowSpan="2">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区分</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河川水域名</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範　　囲</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700"/>
                        </a:lnSpc>
                      </a:pPr>
                      <a:r>
                        <a:rPr lang="ja-JP" sz="600" kern="0">
                          <a:effectLst/>
                          <a:latin typeface="Century" panose="02040604050505020304" pitchFamily="18" charset="0"/>
                          <a:ea typeface="ＭＳ Ｐゴシック" panose="020B0600070205080204" pitchFamily="50" charset="-128"/>
                          <a:cs typeface="ＭＳ Ｐゴシック" panose="020B0600070205080204" pitchFamily="50" charset="-128"/>
                        </a:rPr>
                        <a:t>現在の類型</a:t>
                      </a:r>
                      <a:endParaRPr lang="ja-JP" sz="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4923343"/>
                  </a:ext>
                </a:extLst>
              </a:tr>
              <a:tr h="20242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700"/>
                        </a:lnSpc>
                      </a:pP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BOD</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等</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400" algn="ctr">
                        <a:lnSpc>
                          <a:spcPts val="700"/>
                        </a:lnSpc>
                        <a:spcAft>
                          <a:spcPts val="0"/>
                        </a:spcAft>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水生生物の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保全</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091606"/>
                  </a:ext>
                </a:extLst>
              </a:tr>
              <a:tr h="101212">
                <a:tc rowSpan="9">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淀川水域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淀川下流</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宇治川合流点から長柄堰まで</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rowSpan="2">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553259596"/>
                  </a:ext>
                </a:extLst>
              </a:tr>
              <a:tr h="101212">
                <a:tc vMerge="1">
                  <a:txBody>
                    <a:bodyPr/>
                    <a:lstStyle/>
                    <a:p>
                      <a:endParaRPr kumimoji="1" lang="ja-JP" altLang="en-US"/>
                    </a:p>
                  </a:txBody>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淀川下流</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長柄堰より下流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vMerge="1">
                  <a:txBody>
                    <a:bodyPr/>
                    <a:lstStyle/>
                    <a:p>
                      <a:endParaRPr kumimoji="1" lang="ja-JP" altLang="en-US"/>
                    </a:p>
                  </a:txBody>
                  <a:tcPr/>
                </a:tc>
                <a:extLst>
                  <a:ext uri="{0D108BD9-81ED-4DB2-BD59-A6C34878D82A}">
                    <a16:rowId xmlns:a16="http://schemas.microsoft.com/office/drawing/2014/main" val="286093868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船橋川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1928229"/>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穂谷川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29696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檜尾川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3591666"/>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天野川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奈良県界より下流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1097729"/>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芥川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京都府界から塚脇橋まで</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7051022"/>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芥川</a:t>
                      </a:r>
                      <a:r>
                        <a:rPr lang="en-US" sz="600" kern="0" dirty="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塚脇橋より下流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92364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水無瀬川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947024"/>
                  </a:ext>
                </a:extLst>
              </a:tr>
              <a:tr h="101212">
                <a:tc rowSpan="17">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神崎川水域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神崎川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安威川、猪名川を除く神崎川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315056885"/>
                  </a:ext>
                </a:extLst>
              </a:tr>
              <a:tr h="101212">
                <a:tc vMerge="1">
                  <a:txBody>
                    <a:bodyPr/>
                    <a:lstStyle/>
                    <a:p>
                      <a:endParaRPr kumimoji="1" lang="ja-JP" altLang="en-US"/>
                    </a:p>
                  </a:txBody>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天竺川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6313592"/>
                  </a:ext>
                </a:extLst>
              </a:tr>
              <a:tr h="101212">
                <a:tc vMerge="1">
                  <a:txBody>
                    <a:bodyPr/>
                    <a:lstStyle/>
                    <a:p>
                      <a:endParaRPr kumimoji="1" lang="ja-JP" altLang="en-US"/>
                    </a:p>
                  </a:txBody>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安威川上流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茨木市取水口より上流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240701"/>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安威川下流</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茨木市取水口から大正川合流点まで</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72775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安威川下流</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(3)</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大正川合流点より下流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328149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佐保川及び茨木川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663015"/>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大正川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616637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勝尾寺川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760586"/>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猪名川上流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箕面川合流点より上流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rowSpan="2">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640233433"/>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猪名川下流</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藻川分岐点から藻川合流点まで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vMerge="1">
                  <a:txBody>
                    <a:bodyPr/>
                    <a:lstStyle/>
                    <a:p>
                      <a:endParaRPr kumimoji="1" lang="ja-JP" altLang="en-US"/>
                    </a:p>
                  </a:txBody>
                  <a:tcPr/>
                </a:tc>
                <a:extLst>
                  <a:ext uri="{0D108BD9-81ED-4DB2-BD59-A6C34878D82A}">
                    <a16:rowId xmlns:a16="http://schemas.microsoft.com/office/drawing/2014/main" val="3978965295"/>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箕面川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箕面市取水口より上流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857847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箕面川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箕面市取水口から兵庫県界まで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855788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余野川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95332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千里川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394627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田尻川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兵庫県界より上流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836887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一庫・大路次川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京都府界から兵庫県界まで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693538"/>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山辺川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4830770"/>
                  </a:ext>
                </a:extLst>
              </a:tr>
              <a:tr h="101212">
                <a:tc rowSpan="7">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寝屋川水域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寝屋川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住道大橋より上流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82513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寝屋川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住道大橋より下流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584785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恩智川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955079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古川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08536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第二寝屋川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048569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平野川分水路</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69625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平野川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1365190"/>
                  </a:ext>
                </a:extLst>
              </a:tr>
              <a:tr h="101212">
                <a:tc rowSpan="1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大阪市内河川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大川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大川全域及び城北川全域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8700744"/>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堂島川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0793719"/>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土佐堀川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560760"/>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道頓堀川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3363716"/>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正蓮寺川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6649953"/>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六軒家川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4625653"/>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安治川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9429340"/>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尻無川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258133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木津川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31687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木津川運河</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7171704"/>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住吉川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10357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東横堀川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6318382"/>
                  </a:ext>
                </a:extLst>
              </a:tr>
              <a:tr h="101212">
                <a:tc rowSpan="1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大和川水域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石川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37697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千早川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0381060"/>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天見川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79056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石見川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21692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飛鳥川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683311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梅川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22234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佐備川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3606155"/>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大和川中流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桜井市初瀬取入口から浅香山まで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32250572"/>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大和川下流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浅香山から下流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vMerge="1">
                  <a:txBody>
                    <a:bodyPr/>
                    <a:lstStyle/>
                    <a:p>
                      <a:endParaRPr kumimoji="1" lang="ja-JP" altLang="en-US"/>
                    </a:p>
                  </a:txBody>
                  <a:tcPr/>
                </a:tc>
                <a:extLst>
                  <a:ext uri="{0D108BD9-81ED-4DB2-BD59-A6C34878D82A}">
                    <a16:rowId xmlns:a16="http://schemas.microsoft.com/office/drawing/2014/main" val="156399391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東除川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005549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西除川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狭山池流出端より上流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3186168"/>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西除川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狭山池流出端より下流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8440678"/>
                  </a:ext>
                </a:extLst>
              </a:tr>
              <a:tr h="101212">
                <a:tc rowSpan="24">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泉州諸河川水域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石津川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796332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和田川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366129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大津川上流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泉大津市高津取水口より上流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387316"/>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大津川下流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泉大津市高津取水口より下流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1321177"/>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牛滝川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95232"/>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松尾川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87005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槇尾川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1990657"/>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父鬼川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1789243"/>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春木川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23727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津田川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8383424"/>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近木川上流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秬谷川合流点より上流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4920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近木川下流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秬谷川合流点より下流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641853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見出川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99890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佐野川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8546089"/>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樫井川上流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兎田橋より上流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87054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樫井川下流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兎田橋より下流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1081847"/>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男里川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53228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金熊寺川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355034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菟砥川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691750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山中川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0083664"/>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番川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8465828"/>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大川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875289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東川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246403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西川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9538323"/>
                  </a:ext>
                </a:extLst>
              </a:tr>
            </a:tbl>
          </a:graphicData>
        </a:graphic>
      </p:graphicFrame>
      <p:sp>
        <p:nvSpPr>
          <p:cNvPr id="10" name="テキスト ボックス 9">
            <a:extLst>
              <a:ext uri="{FF2B5EF4-FFF2-40B4-BE49-F238E27FC236}">
                <a16:creationId xmlns:a16="http://schemas.microsoft.com/office/drawing/2014/main" id="{67DFFEEB-F33E-4C19-B00D-9E5C34F698C9}"/>
              </a:ext>
            </a:extLst>
          </p:cNvPr>
          <p:cNvSpPr txBox="1"/>
          <p:nvPr/>
        </p:nvSpPr>
        <p:spPr>
          <a:xfrm>
            <a:off x="7725579" y="670017"/>
            <a:ext cx="2741673"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●生活環境項目（５項目）</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FCD54851-FA61-4DD2-A5F9-FF6FFEAB6566}"/>
              </a:ext>
            </a:extLst>
          </p:cNvPr>
          <p:cNvSpPr txBox="1"/>
          <p:nvPr/>
        </p:nvSpPr>
        <p:spPr>
          <a:xfrm>
            <a:off x="7725579" y="6770943"/>
            <a:ext cx="3931805"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●水生生物の保全に関する項目（３項目）</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a:extLst>
              <a:ext uri="{FF2B5EF4-FFF2-40B4-BE49-F238E27FC236}">
                <a16:creationId xmlns:a16="http://schemas.microsoft.com/office/drawing/2014/main" id="{8FE4D67F-F2EC-47C0-A499-5A4168E33717}"/>
              </a:ext>
            </a:extLst>
          </p:cNvPr>
          <p:cNvGraphicFramePr>
            <a:graphicFrameLocks noGrp="1"/>
          </p:cNvGraphicFramePr>
          <p:nvPr>
            <p:extLst>
              <p:ext uri="{D42A27DB-BD31-4B8C-83A1-F6EECF244321}">
                <p14:modId xmlns:p14="http://schemas.microsoft.com/office/powerpoint/2010/main" val="3048519224"/>
              </p:ext>
            </p:extLst>
          </p:nvPr>
        </p:nvGraphicFramePr>
        <p:xfrm>
          <a:off x="7837861" y="991957"/>
          <a:ext cx="4818095" cy="2957571"/>
        </p:xfrm>
        <a:graphic>
          <a:graphicData uri="http://schemas.openxmlformats.org/drawingml/2006/table">
            <a:tbl>
              <a:tblPr firstRow="1" firstCol="1" bandRow="1"/>
              <a:tblGrid>
                <a:gridCol w="363139">
                  <a:extLst>
                    <a:ext uri="{9D8B030D-6E8A-4147-A177-3AD203B41FA5}">
                      <a16:colId xmlns:a16="http://schemas.microsoft.com/office/drawing/2014/main" val="2338611165"/>
                    </a:ext>
                  </a:extLst>
                </a:gridCol>
                <a:gridCol w="1114326">
                  <a:extLst>
                    <a:ext uri="{9D8B030D-6E8A-4147-A177-3AD203B41FA5}">
                      <a16:colId xmlns:a16="http://schemas.microsoft.com/office/drawing/2014/main" val="2100920379"/>
                    </a:ext>
                  </a:extLst>
                </a:gridCol>
                <a:gridCol w="685874">
                  <a:extLst>
                    <a:ext uri="{9D8B030D-6E8A-4147-A177-3AD203B41FA5}">
                      <a16:colId xmlns:a16="http://schemas.microsoft.com/office/drawing/2014/main" val="739338852"/>
                    </a:ext>
                  </a:extLst>
                </a:gridCol>
                <a:gridCol w="720080">
                  <a:extLst>
                    <a:ext uri="{9D8B030D-6E8A-4147-A177-3AD203B41FA5}">
                      <a16:colId xmlns:a16="http://schemas.microsoft.com/office/drawing/2014/main" val="2969780190"/>
                    </a:ext>
                  </a:extLst>
                </a:gridCol>
                <a:gridCol w="720080">
                  <a:extLst>
                    <a:ext uri="{9D8B030D-6E8A-4147-A177-3AD203B41FA5}">
                      <a16:colId xmlns:a16="http://schemas.microsoft.com/office/drawing/2014/main" val="3568417508"/>
                    </a:ext>
                  </a:extLst>
                </a:gridCol>
                <a:gridCol w="648072">
                  <a:extLst>
                    <a:ext uri="{9D8B030D-6E8A-4147-A177-3AD203B41FA5}">
                      <a16:colId xmlns:a16="http://schemas.microsoft.com/office/drawing/2014/main" val="1729534869"/>
                    </a:ext>
                  </a:extLst>
                </a:gridCol>
                <a:gridCol w="566524">
                  <a:extLst>
                    <a:ext uri="{9D8B030D-6E8A-4147-A177-3AD203B41FA5}">
                      <a16:colId xmlns:a16="http://schemas.microsoft.com/office/drawing/2014/main" val="2478951939"/>
                    </a:ext>
                  </a:extLst>
                </a:gridCol>
              </a:tblGrid>
              <a:tr h="131282">
                <a:tc rowSpan="2">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類型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a:txBody>
                    <a:bodyPr/>
                    <a:lstStyle/>
                    <a:p>
                      <a:pPr marL="530225" indent="-53022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利用目的の適応性</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5">
                  <a:txBody>
                    <a:bodyPr/>
                    <a:lstStyle/>
                    <a:p>
                      <a:pPr marL="530225" indent="-53022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基準値</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9804402"/>
                  </a:ext>
                </a:extLst>
              </a:tr>
              <a:tr h="398249">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水素イオン</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濃度</a:t>
                      </a:r>
                      <a:endParaRPr lang="en-US" alt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pH</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368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生物化学的</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368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酸素要求量</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BOD</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浮遊物質量</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SS</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75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溶存酸素量</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575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DO</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648970" algn="ctr">
                        <a:lnSpc>
                          <a:spcPts val="1000"/>
                        </a:lnSpc>
                        <a:spcAft>
                          <a:spcPts val="0"/>
                        </a:spcAft>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大腸菌数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36361547"/>
                  </a:ext>
                </a:extLst>
              </a:tr>
              <a:tr h="398249">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水道１級、自然環境保全及びＡ以下の欄に掲げるもの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65849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１</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43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20</a:t>
                      </a:r>
                    </a:p>
                    <a:p>
                      <a:pPr marL="530225" indent="-5543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CFU/100mL</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71500" algn="ctr">
                        <a:lnSpc>
                          <a:spcPts val="1000"/>
                        </a:lnSpc>
                      </a:pPr>
                      <a:r>
                        <a:rPr lang="ja-JP"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9491285"/>
                  </a:ext>
                </a:extLst>
              </a:tr>
              <a:tr h="398249">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水道２級、水産１級、水浴及びＢ以下の欄に掲げるもの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300</a:t>
                      </a:r>
                    </a:p>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CFU/100mL</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82671164"/>
                  </a:ext>
                </a:extLst>
              </a:tr>
              <a:tr h="403788">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水道３級、水産２級及びＣ以下の欄に掲げるもの</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1,000</a:t>
                      </a:r>
                    </a:p>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CFU/100mL</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44603618"/>
                  </a:ext>
                </a:extLst>
              </a:tr>
              <a:tr h="403121">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C</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水産３級、工業用水１級及びＤ以下の欄に掲げるもの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50mg/L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08937875"/>
                  </a:ext>
                </a:extLst>
              </a:tr>
              <a:tr h="398249">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D</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工業用水２級、農業用水及びＥの欄に掲げるもの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6.0</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８</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6789641"/>
                  </a:ext>
                </a:extLst>
              </a:tr>
              <a:tr h="421141">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E</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30225"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工業用水３級、</a:t>
                      </a:r>
                      <a:endParaRPr lang="en-US" alt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530225" indent="-530225"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環境保全</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6.0</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7530"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57530"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5080" algn="l">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ごみ等の浮遊が認められない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5080" algn="l">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こと</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27305" indent="-54610"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57530"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75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21310073"/>
                  </a:ext>
                </a:extLst>
              </a:tr>
            </a:tbl>
          </a:graphicData>
        </a:graphic>
      </p:graphicFrame>
      <p:sp>
        <p:nvSpPr>
          <p:cNvPr id="13" name="Rectangle 6">
            <a:extLst>
              <a:ext uri="{FF2B5EF4-FFF2-40B4-BE49-F238E27FC236}">
                <a16:creationId xmlns:a16="http://schemas.microsoft.com/office/drawing/2014/main" id="{C553E787-D838-477C-9BD6-77655477BF3A}"/>
              </a:ext>
            </a:extLst>
          </p:cNvPr>
          <p:cNvSpPr>
            <a:spLocks noChangeArrowheads="1"/>
          </p:cNvSpPr>
          <p:nvPr/>
        </p:nvSpPr>
        <p:spPr bwMode="auto">
          <a:xfrm>
            <a:off x="7703948" y="3846150"/>
            <a:ext cx="5097651" cy="3043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（評価方法）</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 indent="-958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１ 基準値は、日間平均値とする。ただし、大腸菌数に係る基準値については、年間の</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90</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％水質値とする。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 indent="-958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２ 農業用利水点については、水素イオン濃度</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6.0</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以下、溶存酸素量５</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6850" indent="-2863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３ 水道１級を利用目的としている地点（自然環境保全を利用目的としている地点を除く。）については、大腸菌数</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100CFU/100mL</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6850" indent="-2863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４ 水産１級、水産２級及び水産３級については、当分の間、大腸菌数の項目の基準値は適用しない。</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6850" indent="-2863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５ 大腸菌数に用いる単位は、</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（コロニー形成単位</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(Colony Forming Unit)</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100mL</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とし、大腸菌を培地で培養し、</a:t>
            </a: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r>
            <a:b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br>
            <a:r>
              <a:rPr lang="ja-JP" altLang="en-US" sz="7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発育したコロニー数を数えることで算出する。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 indent="-958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６ 類型指定された水域におけるＢＯＤの環境基準達成状況の年間評価については、当該水域の環境基準点において、</a:t>
            </a:r>
            <a:endPar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6350" indent="-95885" eaLnBrk="0" fontAlgn="base" hangingPunct="0">
              <a:lnSpc>
                <a:spcPts val="900"/>
              </a:lnSpc>
            </a:pPr>
            <a:r>
              <a:rPr lang="ja-JP" altLang="en-US" sz="7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日間平均値の</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％値が当該水域が当てはめられた類型の環境基準に適合している場合に、当該水域が環境基準を達成</a:t>
            </a: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r>
            <a:b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b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しているものと判断する。複数の環境基準点をもつ水域においては、当該水域内のすべての環境基準点において、環境基準に</a:t>
            </a: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r>
            <a:b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b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適合している場合に、当該水域が環境基準を達成しているものと判断する。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（注</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ja-JP" altLang="en-US"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１</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自然環境保全：自然探勝等の環境</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保全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ja-JP" altLang="en-US"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水道１級：ろ過等による簡易な浄水操作を行う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ja-JP" altLang="en-US"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en-US"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２級：沈殿ろ過等による通常の浄水操作を行う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３級：前処理等を伴う高度の浄水操作を行う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水産１級：ヤマメ、イワナ等貧腐水性水域の水産生物用並びに水産２級及び水産３級の水産</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水産</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２級：サケ科魚類及びアユ等貧腐水性水域の水産生物用及び水産３級の水産</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水産</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３級：コイ、フナ等、</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β−</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中腐水性水域の水産</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４</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工業用水１級：沈殿等による通常の浄水操作を行う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工業用水２級：薬品注入等による高度の浄水操作を行うもの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用水３級：特殊の浄水操作を行う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環境保全：国民の日常生活</a:t>
            </a:r>
            <a:r>
              <a:rPr lang="en-US" sz="7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sz="7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沿岸の遊歩等を含む。</a:t>
            </a:r>
            <a:r>
              <a:rPr lang="en-US" sz="7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において不快感を生じない</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限度</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aphicFrame>
        <p:nvGraphicFramePr>
          <p:cNvPr id="14" name="表 13">
            <a:extLst>
              <a:ext uri="{FF2B5EF4-FFF2-40B4-BE49-F238E27FC236}">
                <a16:creationId xmlns:a16="http://schemas.microsoft.com/office/drawing/2014/main" id="{0A2DBF49-0108-458C-AB5A-4F383CCDEF5D}"/>
              </a:ext>
            </a:extLst>
          </p:cNvPr>
          <p:cNvGraphicFramePr>
            <a:graphicFrameLocks noGrp="1"/>
          </p:cNvGraphicFramePr>
          <p:nvPr>
            <p:extLst>
              <p:ext uri="{D42A27DB-BD31-4B8C-83A1-F6EECF244321}">
                <p14:modId xmlns:p14="http://schemas.microsoft.com/office/powerpoint/2010/main" val="2005100825"/>
              </p:ext>
            </p:extLst>
          </p:nvPr>
        </p:nvGraphicFramePr>
        <p:xfrm>
          <a:off x="7837861" y="7077410"/>
          <a:ext cx="4818096" cy="2273300"/>
        </p:xfrm>
        <a:graphic>
          <a:graphicData uri="http://schemas.openxmlformats.org/drawingml/2006/table">
            <a:tbl>
              <a:tblPr firstRow="1" firstCol="1" bandRow="1"/>
              <a:tblGrid>
                <a:gridCol w="435147">
                  <a:extLst>
                    <a:ext uri="{9D8B030D-6E8A-4147-A177-3AD203B41FA5}">
                      <a16:colId xmlns:a16="http://schemas.microsoft.com/office/drawing/2014/main" val="3151055223"/>
                    </a:ext>
                  </a:extLst>
                </a:gridCol>
                <a:gridCol w="1800200">
                  <a:extLst>
                    <a:ext uri="{9D8B030D-6E8A-4147-A177-3AD203B41FA5}">
                      <a16:colId xmlns:a16="http://schemas.microsoft.com/office/drawing/2014/main" val="448209092"/>
                    </a:ext>
                  </a:extLst>
                </a:gridCol>
                <a:gridCol w="648072">
                  <a:extLst>
                    <a:ext uri="{9D8B030D-6E8A-4147-A177-3AD203B41FA5}">
                      <a16:colId xmlns:a16="http://schemas.microsoft.com/office/drawing/2014/main" val="507097163"/>
                    </a:ext>
                  </a:extLst>
                </a:gridCol>
                <a:gridCol w="792088">
                  <a:extLst>
                    <a:ext uri="{9D8B030D-6E8A-4147-A177-3AD203B41FA5}">
                      <a16:colId xmlns:a16="http://schemas.microsoft.com/office/drawing/2014/main" val="311176038"/>
                    </a:ext>
                  </a:extLst>
                </a:gridCol>
                <a:gridCol w="1142589">
                  <a:extLst>
                    <a:ext uri="{9D8B030D-6E8A-4147-A177-3AD203B41FA5}">
                      <a16:colId xmlns:a16="http://schemas.microsoft.com/office/drawing/2014/main" val="1756560369"/>
                    </a:ext>
                  </a:extLst>
                </a:gridCol>
              </a:tblGrid>
              <a:tr h="0">
                <a:tc rowSpan="2">
                  <a:txBody>
                    <a:bodyPr/>
                    <a:lstStyle/>
                    <a:p>
                      <a:pPr indent="-635" algn="ctr">
                        <a:lnSpc>
                          <a:spcPts val="10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類型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水生生物の生息状況の適応性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基準値</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1918993"/>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全亜鉛</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ノニル</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フェノール</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直鎖アルキルベンゼン</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スルホン酸及びその塩</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LAS</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9686054"/>
                  </a:ext>
                </a:extLst>
              </a:tr>
              <a:tr h="320675">
                <a:tc>
                  <a:txBody>
                    <a:bodyPr/>
                    <a:lstStyle/>
                    <a:p>
                      <a:pPr algn="ctr">
                        <a:lnSpc>
                          <a:spcPts val="1000"/>
                        </a:lnSpc>
                      </a:pPr>
                      <a:r>
                        <a:rPr lang="ja-JP" alt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イワナ、サケマス等比較的低温域を好む水生生物及びこれらの餌生物が生息する水域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0.001mg/L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633057"/>
                  </a:ext>
                </a:extLst>
              </a:tr>
              <a:tr h="427355">
                <a:tc>
                  <a:txBody>
                    <a:bodyPr/>
                    <a:lstStyle/>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生物特</a:t>
                      </a: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生物Ａの水域のうち、生物Ａの欄に掲げる水生生物の産卵場（繁殖場）又は幼稚仔の生育場として特に保全が必要な水域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0.0006mg/L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0.02mg/L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569569"/>
                  </a:ext>
                </a:extLst>
              </a:tr>
              <a:tr h="320675">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コイ、フナ等比較的高温域を好む水生生物及びこれらの餌生物が生息する水域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0.002mg/L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0.05mg/L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1341824"/>
                  </a:ext>
                </a:extLst>
              </a:tr>
              <a:tr h="480695">
                <a:tc>
                  <a:txBody>
                    <a:bodyPr/>
                    <a:lstStyle/>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生物特</a:t>
                      </a: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生物Ａ、又は生物Ｂの水域のうち、生物Ｂの欄に掲げる水生生物の産卵場（繁殖場）又は幼稚仔の生育場として特に保全が必要な水域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0.002mg/L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0.04mg/L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1924574"/>
                  </a:ext>
                </a:extLst>
              </a:tr>
            </a:tbl>
          </a:graphicData>
        </a:graphic>
      </p:graphicFrame>
      <p:sp>
        <p:nvSpPr>
          <p:cNvPr id="15" name="正方形/長方形 14">
            <a:extLst>
              <a:ext uri="{FF2B5EF4-FFF2-40B4-BE49-F238E27FC236}">
                <a16:creationId xmlns:a16="http://schemas.microsoft.com/office/drawing/2014/main" id="{0FE8BD84-520C-4ADA-B911-1310BFCA7EF9}"/>
              </a:ext>
            </a:extLst>
          </p:cNvPr>
          <p:cNvSpPr>
            <a:spLocks noChangeArrowheads="1"/>
          </p:cNvSpPr>
          <p:nvPr/>
        </p:nvSpPr>
        <p:spPr bwMode="auto">
          <a:xfrm>
            <a:off x="7703948" y="9330144"/>
            <a:ext cx="2857500"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indent="-8953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（評価方法）　基準値は、年間平均値とする。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7" name="グループ化 6"/>
          <p:cNvGrpSpPr/>
          <p:nvPr/>
        </p:nvGrpSpPr>
        <p:grpSpPr>
          <a:xfrm>
            <a:off x="5880089" y="3074670"/>
            <a:ext cx="432048" cy="331470"/>
            <a:chOff x="5880089" y="3074670"/>
            <a:chExt cx="432048" cy="331470"/>
          </a:xfrm>
        </p:grpSpPr>
        <p:sp>
          <p:nvSpPr>
            <p:cNvPr id="2" name="フリーフォーム 1"/>
            <p:cNvSpPr/>
            <p:nvPr/>
          </p:nvSpPr>
          <p:spPr>
            <a:xfrm>
              <a:off x="5935980" y="3074670"/>
              <a:ext cx="57150" cy="331470"/>
            </a:xfrm>
            <a:custGeom>
              <a:avLst/>
              <a:gdLst>
                <a:gd name="connsiteX0" fmla="*/ 57150 w 57150"/>
                <a:gd name="connsiteY0" fmla="*/ 331470 h 331470"/>
                <a:gd name="connsiteX1" fmla="*/ 19050 w 57150"/>
                <a:gd name="connsiteY1" fmla="*/ 270510 h 331470"/>
                <a:gd name="connsiteX2" fmla="*/ 19050 w 57150"/>
                <a:gd name="connsiteY2" fmla="*/ 91440 h 331470"/>
                <a:gd name="connsiteX3" fmla="*/ 0 w 57150"/>
                <a:gd name="connsiteY3" fmla="*/ 3810 h 331470"/>
                <a:gd name="connsiteX4" fmla="*/ 0 w 57150"/>
                <a:gd name="connsiteY4" fmla="*/ 3810 h 331470"/>
                <a:gd name="connsiteX5" fmla="*/ 0 w 57150"/>
                <a:gd name="connsiteY5" fmla="*/ 0 h 331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331470">
                  <a:moveTo>
                    <a:pt x="57150" y="331470"/>
                  </a:moveTo>
                  <a:cubicBezTo>
                    <a:pt x="41275" y="320992"/>
                    <a:pt x="25400" y="310515"/>
                    <a:pt x="19050" y="270510"/>
                  </a:cubicBezTo>
                  <a:cubicBezTo>
                    <a:pt x="12700" y="230505"/>
                    <a:pt x="22225" y="135890"/>
                    <a:pt x="19050" y="91440"/>
                  </a:cubicBezTo>
                  <a:cubicBezTo>
                    <a:pt x="15875" y="46990"/>
                    <a:pt x="0" y="3810"/>
                    <a:pt x="0" y="3810"/>
                  </a:cubicBezTo>
                  <a:lnTo>
                    <a:pt x="0" y="3810"/>
                  </a:lnTo>
                  <a:lnTo>
                    <a:pt x="0" y="0"/>
                  </a:lnTo>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880089" y="3146698"/>
              <a:ext cx="432048" cy="176972"/>
            </a:xfrm>
            <a:prstGeom prst="rect">
              <a:avLst/>
            </a:prstGeom>
            <a:noFill/>
          </p:spPr>
          <p:txBody>
            <a:bodyPr wrap="square" rtlCol="0">
              <a:spAutoFit/>
            </a:bodyPr>
            <a:lstStyle/>
            <a:p>
              <a:r>
                <a:rPr kumimoji="1" lang="ja-JP" altLang="en-US" sz="550" b="1" dirty="0" smtClean="0">
                  <a:latin typeface="游ゴシック" panose="020B0400000000000000" pitchFamily="50" charset="-128"/>
                  <a:ea typeface="游ゴシック" panose="020B0400000000000000" pitchFamily="50" charset="-128"/>
                </a:rPr>
                <a:t>天竺川</a:t>
              </a:r>
              <a:endParaRPr kumimoji="1" lang="ja-JP" altLang="en-US" sz="550" b="1" dirty="0">
                <a:latin typeface="游ゴシック" panose="020B0400000000000000" pitchFamily="50" charset="-128"/>
                <a:ea typeface="游ゴシック" panose="020B0400000000000000" pitchFamily="50" charset="-128"/>
              </a:endParaRPr>
            </a:p>
          </p:txBody>
        </p:sp>
      </p:grpSp>
    </p:spTree>
    <p:extLst>
      <p:ext uri="{BB962C8B-B14F-4D97-AF65-F5344CB8AC3E}">
        <p14:creationId xmlns:p14="http://schemas.microsoft.com/office/powerpoint/2010/main" val="294846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3099</Words>
  <Application>Microsoft Office PowerPoint</Application>
  <PresentationFormat>A3 297x420 mm</PresentationFormat>
  <Paragraphs>803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明朝</vt:lpstr>
      <vt:lpstr>游ゴシック</vt:lpstr>
      <vt:lpstr>Arial</vt:lpstr>
      <vt:lpstr>Calibri</vt:lpstr>
      <vt:lpstr>Century</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2022-07-13T04:56:32Z</dcterms:created>
  <dcterms:modified xsi:type="dcterms:W3CDTF">2022-07-13T07:22:11Z</dcterms:modified>
</cp:coreProperties>
</file>