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A194FE"/>
    <a:srgbClr val="A4F3FE"/>
    <a:srgbClr val="385D8A"/>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6583" autoAdjust="0"/>
  </p:normalViewPr>
  <p:slideViewPr>
    <p:cSldViewPr>
      <p:cViewPr varScale="1">
        <p:scale>
          <a:sx n="61" d="100"/>
          <a:sy n="61" d="100"/>
        </p:scale>
        <p:origin x="1867" y="3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28550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4002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3888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9656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03491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4958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05637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56626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88740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93826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66494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3"/>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B837422-5276-41F7-AFD5-762C53AC6E1B}" type="datetimeFigureOut">
              <a:rPr kumimoji="1" lang="ja-JP" altLang="en-US" smtClean="0"/>
              <a:t>2022/6/3</a:t>
            </a:fld>
            <a:endParaRPr kumimoji="1" lang="ja-JP" altLang="en-US"/>
          </a:p>
        </p:txBody>
      </p:sp>
      <p:sp>
        <p:nvSpPr>
          <p:cNvPr id="5" name="フッター プレースホルダー 4"/>
          <p:cNvSpPr>
            <a:spLocks noGrp="1"/>
          </p:cNvSpPr>
          <p:nvPr>
            <p:ph type="ftr" sz="quarter" idx="3"/>
          </p:nvPr>
        </p:nvSpPr>
        <p:spPr>
          <a:xfrm>
            <a:off x="4373880" y="8898893"/>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3"/>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525197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テキスト ボックス 119"/>
          <p:cNvSpPr txBox="1"/>
          <p:nvPr/>
        </p:nvSpPr>
        <p:spPr>
          <a:xfrm>
            <a:off x="6320740" y="5601214"/>
            <a:ext cx="6324084" cy="4212193"/>
          </a:xfrm>
          <a:prstGeom prst="roundRect">
            <a:avLst>
              <a:gd name="adj" fmla="val 6211"/>
            </a:avLst>
          </a:prstGeom>
          <a:noFill/>
          <a:ln w="6350">
            <a:noFill/>
          </a:ln>
        </p:spPr>
        <p:txBody>
          <a:bodyPr wrap="square" rtlCol="0">
            <a:spAutoFit/>
          </a:bodyPr>
          <a:lstStyle/>
          <a:p>
            <a:pPr marL="171450" indent="-171450">
              <a:lnSpc>
                <a:spcPts val="1300"/>
              </a:lnSpc>
              <a:buFont typeface="Wingdings" panose="05000000000000000000" pitchFamily="2" charset="2"/>
              <a:buChar char="l"/>
            </a:pPr>
            <a:r>
              <a:rPr lang="ja-JP" altLang="en-US" sz="1100" b="1" dirty="0">
                <a:latin typeface="Meiryo UI" panose="020B0604030504040204" pitchFamily="50" charset="-128"/>
                <a:ea typeface="Meiryo UI" panose="020B0604030504040204" pitchFamily="50" charset="-128"/>
              </a:rPr>
              <a:t>大阪湾のゾーニング</a:t>
            </a:r>
            <a:endParaRPr lang="en-US" altLang="ja-JP" sz="1100" b="1" dirty="0">
              <a:latin typeface="Meiryo UI" panose="020B0604030504040204" pitchFamily="50" charset="-128"/>
              <a:ea typeface="Meiryo UI" panose="020B0604030504040204" pitchFamily="50" charset="-128"/>
            </a:endParaRPr>
          </a:p>
          <a:p>
            <a:pPr>
              <a:lnSpc>
                <a:spcPts val="1300"/>
              </a:lnSpc>
            </a:pPr>
            <a:r>
              <a:rPr lang="ja-JP" altLang="en-US" sz="1100" dirty="0">
                <a:latin typeface="Meiryo UI" panose="020B0604030504040204" pitchFamily="50" charset="-128"/>
                <a:ea typeface="Meiryo UI" panose="020B0604030504040204" pitchFamily="50" charset="-128"/>
              </a:rPr>
              <a:t>　基本計画において湾・灘内の特定の水域ごとの実情に応じた対策の必要性</a:t>
            </a:r>
            <a:endParaRPr lang="en-US" altLang="ja-JP" sz="1100" dirty="0">
              <a:latin typeface="Meiryo UI" panose="020B0604030504040204" pitchFamily="50" charset="-128"/>
              <a:ea typeface="Meiryo UI" panose="020B0604030504040204" pitchFamily="50" charset="-128"/>
            </a:endParaRPr>
          </a:p>
          <a:p>
            <a:pPr>
              <a:lnSpc>
                <a:spcPts val="1300"/>
              </a:lnSpc>
            </a:pPr>
            <a:r>
              <a:rPr lang="ja-JP" altLang="en-US" sz="1100" dirty="0">
                <a:latin typeface="Meiryo UI" panose="020B0604030504040204" pitchFamily="50" charset="-128"/>
                <a:ea typeface="Meiryo UI" panose="020B0604030504040204" pitchFamily="50" charset="-128"/>
              </a:rPr>
              <a:t>　が指摘されていることを踏まえ、</a:t>
            </a:r>
            <a:r>
              <a:rPr lang="ja-JP" altLang="en-US" sz="1100" b="1" u="sng" dirty="0">
                <a:latin typeface="Meiryo UI" panose="020B0604030504040204" pitchFamily="50" charset="-128"/>
                <a:ea typeface="Meiryo UI" panose="020B0604030504040204" pitchFamily="50" charset="-128"/>
              </a:rPr>
              <a:t>現計画における考え方を継続することが適当</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pPr>
              <a:lnSpc>
                <a:spcPts val="1300"/>
              </a:lnSpc>
            </a:pPr>
            <a:endParaRPr lang="en-US" altLang="ja-JP" sz="1100" dirty="0">
              <a:latin typeface="Meiryo UI" panose="020B0604030504040204" pitchFamily="50" charset="-128"/>
              <a:ea typeface="Meiryo UI" panose="020B0604030504040204" pitchFamily="50" charset="-128"/>
            </a:endParaRPr>
          </a:p>
          <a:p>
            <a:pPr marL="171450" indent="-171450">
              <a:lnSpc>
                <a:spcPts val="1300"/>
              </a:lnSpc>
              <a:buFont typeface="Wingdings" panose="05000000000000000000" pitchFamily="2" charset="2"/>
              <a:buChar char="l"/>
            </a:pPr>
            <a:r>
              <a:rPr lang="ja-JP" altLang="en-US" sz="1100" b="1" dirty="0">
                <a:latin typeface="Meiryo UI" panose="020B0604030504040204" pitchFamily="50" charset="-128"/>
                <a:ea typeface="Meiryo UI" panose="020B0604030504040204" pitchFamily="50" charset="-128"/>
              </a:rPr>
              <a:t>今後目指すべき大阪湾の将来像</a:t>
            </a:r>
            <a:endParaRPr lang="en-US" altLang="ja-JP" sz="1100" b="1" dirty="0">
              <a:latin typeface="Meiryo UI" panose="020B0604030504040204" pitchFamily="50" charset="-128"/>
              <a:ea typeface="Meiryo UI" panose="020B0604030504040204" pitchFamily="50" charset="-128"/>
            </a:endParaRPr>
          </a:p>
          <a:p>
            <a:pPr>
              <a:lnSpc>
                <a:spcPts val="1300"/>
              </a:lnSpc>
            </a:pPr>
            <a:r>
              <a:rPr lang="ja-JP" altLang="en-US" sz="1100" dirty="0">
                <a:latin typeface="Meiryo UI" panose="020B0604030504040204" pitchFamily="50" charset="-128"/>
                <a:ea typeface="Meiryo UI" panose="020B0604030504040204" pitchFamily="50" charset="-128"/>
              </a:rPr>
              <a:t>　国の基本計画の変更内容及び本部会の検討結果を踏まえ</a:t>
            </a:r>
            <a:endParaRPr lang="en-US" altLang="ja-JP" sz="1100" dirty="0">
              <a:latin typeface="Meiryo UI" panose="020B0604030504040204" pitchFamily="50" charset="-128"/>
              <a:ea typeface="Meiryo UI" panose="020B0604030504040204" pitchFamily="50" charset="-128"/>
            </a:endParaRPr>
          </a:p>
          <a:p>
            <a:pPr>
              <a:lnSpc>
                <a:spcPts val="1300"/>
              </a:lnSpc>
            </a:pPr>
            <a:r>
              <a:rPr lang="ja-JP" altLang="en-US" sz="1100" dirty="0">
                <a:latin typeface="Meiryo UI" panose="020B0604030504040204" pitchFamily="50" charset="-128"/>
                <a:ea typeface="Meiryo UI" panose="020B0604030504040204" pitchFamily="50" charset="-128"/>
              </a:rPr>
              <a:t>　引き続き、</a:t>
            </a:r>
            <a:r>
              <a:rPr lang="ja-JP" altLang="en-US" sz="1100" b="1" u="sng" dirty="0">
                <a:latin typeface="Meiryo UI" panose="020B0604030504040204" pitchFamily="50" charset="-128"/>
                <a:ea typeface="Meiryo UI" panose="020B0604030504040204" pitchFamily="50" charset="-128"/>
              </a:rPr>
              <a:t>現計画で示されている将来像とすることが適当</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pPr>
              <a:lnSpc>
                <a:spcPts val="1300"/>
              </a:lnSpc>
            </a:pPr>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pPr>
              <a:lnSpc>
                <a:spcPts val="1300"/>
              </a:lnSpc>
            </a:pPr>
            <a:endParaRPr lang="en-US" altLang="ja-JP" sz="1100" dirty="0">
              <a:latin typeface="Meiryo UI" panose="020B0604030504040204" pitchFamily="50" charset="-128"/>
              <a:ea typeface="Meiryo UI" panose="020B0604030504040204" pitchFamily="50" charset="-128"/>
            </a:endParaRPr>
          </a:p>
          <a:p>
            <a:pPr>
              <a:lnSpc>
                <a:spcPts val="1300"/>
              </a:lnSpc>
            </a:pPr>
            <a:endParaRPr lang="en-US" altLang="ja-JP" sz="1100" dirty="0">
              <a:latin typeface="Meiryo UI" panose="020B0604030504040204" pitchFamily="50" charset="-128"/>
              <a:ea typeface="Meiryo UI" panose="020B0604030504040204" pitchFamily="50" charset="-128"/>
            </a:endParaRPr>
          </a:p>
          <a:p>
            <a:pPr>
              <a:lnSpc>
                <a:spcPts val="1300"/>
              </a:lnSpc>
            </a:pPr>
            <a:endParaRPr lang="en-US" altLang="ja-JP" sz="1100" dirty="0">
              <a:latin typeface="Meiryo UI" panose="020B0604030504040204" pitchFamily="50" charset="-128"/>
              <a:ea typeface="Meiryo UI" panose="020B0604030504040204" pitchFamily="50" charset="-128"/>
            </a:endParaRPr>
          </a:p>
          <a:p>
            <a:pPr>
              <a:lnSpc>
                <a:spcPts val="1300"/>
              </a:lnSpc>
            </a:pPr>
            <a:endParaRPr lang="en-US" altLang="ja-JP" sz="1100" dirty="0">
              <a:latin typeface="Meiryo UI" panose="020B0604030504040204" pitchFamily="50" charset="-128"/>
              <a:ea typeface="Meiryo UI" panose="020B0604030504040204" pitchFamily="50" charset="-128"/>
            </a:endParaRPr>
          </a:p>
          <a:p>
            <a:pPr marL="171450" indent="-171450">
              <a:lnSpc>
                <a:spcPts val="1300"/>
              </a:lnSpc>
              <a:buFont typeface="Wingdings" panose="05000000000000000000" pitchFamily="2" charset="2"/>
              <a:buChar char="l"/>
            </a:pPr>
            <a:r>
              <a:rPr lang="ja-JP" altLang="en-US" sz="1100" b="1" dirty="0">
                <a:latin typeface="Meiryo UI" panose="020B0604030504040204" pitchFamily="50" charset="-128"/>
                <a:ea typeface="Meiryo UI" panose="020B0604030504040204" pitchFamily="50" charset="-128"/>
              </a:rPr>
              <a:t>計画の個別目標</a:t>
            </a:r>
            <a:endParaRPr lang="en-US" altLang="ja-JP" sz="1100" b="1" dirty="0">
              <a:latin typeface="Meiryo UI" panose="020B0604030504040204" pitchFamily="50" charset="-128"/>
              <a:ea typeface="Meiryo UI" panose="020B0604030504040204" pitchFamily="50" charset="-128"/>
            </a:endParaRPr>
          </a:p>
          <a:p>
            <a:pPr marL="182563" indent="-182563">
              <a:lnSpc>
                <a:spcPts val="1300"/>
              </a:lnSpc>
            </a:pPr>
            <a:r>
              <a:rPr lang="ja-JP" altLang="en-US" sz="1100" dirty="0">
                <a:latin typeface="Meiryo UI" panose="020B0604030504040204" pitchFamily="50" charset="-128"/>
                <a:ea typeface="Meiryo UI" panose="020B0604030504040204" pitchFamily="50" charset="-128"/>
              </a:rPr>
              <a:t>　　基本計画の変更における項目の組み換え・見直し及び、「海洋プラスチックごみを含む漂流・漂着・海底ごみへの対応」、「気候変動への対応」の追加を、大阪府の計画に反映する必要がある。</a:t>
            </a:r>
            <a:endParaRPr lang="en-US" altLang="ja-JP" sz="1100" dirty="0">
              <a:latin typeface="Meiryo UI" panose="020B0604030504040204" pitchFamily="50" charset="-128"/>
              <a:ea typeface="Meiryo UI" panose="020B0604030504040204" pitchFamily="50" charset="-128"/>
            </a:endParaRPr>
          </a:p>
          <a:p>
            <a:pPr>
              <a:lnSpc>
                <a:spcPts val="1300"/>
              </a:lnSpc>
            </a:pPr>
            <a:endParaRPr lang="en-US" altLang="ja-JP" sz="1100" dirty="0">
              <a:latin typeface="Meiryo UI" panose="020B0604030504040204" pitchFamily="50" charset="-128"/>
              <a:ea typeface="Meiryo UI" panose="020B0604030504040204" pitchFamily="50" charset="-128"/>
            </a:endParaRPr>
          </a:p>
          <a:p>
            <a:pPr marL="171450" indent="-171450">
              <a:lnSpc>
                <a:spcPts val="1300"/>
              </a:lnSpc>
              <a:buFont typeface="Wingdings" panose="05000000000000000000" pitchFamily="2" charset="2"/>
              <a:buChar char="l"/>
            </a:pPr>
            <a:r>
              <a:rPr lang="ja-JP" altLang="en-US" sz="1100" b="1" dirty="0">
                <a:latin typeface="Meiryo UI" panose="020B0604030504040204" pitchFamily="50" charset="-128"/>
                <a:ea typeface="Meiryo UI" panose="020B0604030504040204" pitchFamily="50" charset="-128"/>
              </a:rPr>
              <a:t>目標達成のための基本的な施策</a:t>
            </a:r>
            <a:endParaRPr lang="en-US" altLang="ja-JP" sz="1100" b="1" dirty="0">
              <a:latin typeface="Meiryo UI" panose="020B0604030504040204" pitchFamily="50" charset="-128"/>
              <a:ea typeface="Meiryo UI" panose="020B0604030504040204" pitchFamily="50" charset="-128"/>
            </a:endParaRPr>
          </a:p>
          <a:p>
            <a:pPr marL="182563">
              <a:lnSpc>
                <a:spcPts val="1300"/>
              </a:lnSpc>
            </a:pPr>
            <a:r>
              <a:rPr lang="ja-JP" altLang="en-US" sz="1100" dirty="0">
                <a:latin typeface="Meiryo UI" panose="020B0604030504040204" pitchFamily="50" charset="-128"/>
                <a:ea typeface="Meiryo UI" panose="020B0604030504040204" pitchFamily="50" charset="-128"/>
              </a:rPr>
              <a:t>基本計画の変更内容や、本答申における今後取り組むべき施策を、大阪府の計画に反映させて、きめ細かく推進する必要がある。 </a:t>
            </a:r>
            <a:endParaRPr lang="en-US" altLang="ja-JP" sz="1100" dirty="0">
              <a:latin typeface="Meiryo UI" panose="020B0604030504040204" pitchFamily="50" charset="-128"/>
              <a:ea typeface="Meiryo UI" panose="020B0604030504040204" pitchFamily="50" charset="-128"/>
            </a:endParaRPr>
          </a:p>
          <a:p>
            <a:pPr>
              <a:lnSpc>
                <a:spcPts val="1300"/>
              </a:lnSpc>
            </a:pPr>
            <a:endParaRPr lang="en-US" altLang="ja-JP" sz="1100" dirty="0">
              <a:solidFill>
                <a:srgbClr val="FF0000"/>
              </a:solidFill>
              <a:latin typeface="Meiryo UI" panose="020B0604030504040204" pitchFamily="50" charset="-128"/>
              <a:ea typeface="Meiryo UI" panose="020B0604030504040204" pitchFamily="50" charset="-128"/>
            </a:endParaRPr>
          </a:p>
          <a:p>
            <a:pPr marL="171450" indent="-171450">
              <a:lnSpc>
                <a:spcPts val="1300"/>
              </a:lnSpc>
              <a:buFont typeface="Wingdings" panose="05000000000000000000" pitchFamily="2" charset="2"/>
              <a:buChar char="l"/>
            </a:pPr>
            <a:r>
              <a:rPr lang="ja-JP" altLang="en-US" sz="1100" b="1" dirty="0">
                <a:latin typeface="Meiryo UI" panose="020B0604030504040204" pitchFamily="50" charset="-128"/>
                <a:ea typeface="Meiryo UI" panose="020B0604030504040204" pitchFamily="50" charset="-128"/>
              </a:rPr>
              <a:t>施策の進捗状況の点検指標</a:t>
            </a:r>
            <a:endParaRPr lang="en-US" altLang="ja-JP" sz="1100" dirty="0">
              <a:latin typeface="Meiryo UI" panose="020B0604030504040204" pitchFamily="50" charset="-128"/>
              <a:ea typeface="Meiryo UI" panose="020B0604030504040204" pitchFamily="50" charset="-128"/>
            </a:endParaRPr>
          </a:p>
          <a:p>
            <a:pPr marL="182563" indent="-182563">
              <a:lnSpc>
                <a:spcPts val="1300"/>
              </a:lnSpc>
            </a:pPr>
            <a:r>
              <a:rPr lang="ja-JP" altLang="en-US" sz="1100" dirty="0">
                <a:latin typeface="Meiryo UI" panose="020B0604030504040204" pitchFamily="50" charset="-128"/>
                <a:ea typeface="Meiryo UI" panose="020B0604030504040204" pitchFamily="50" charset="-128"/>
              </a:rPr>
              <a:t>　　基本計画の変更による「主に海洋プラスチックごみを含む漂流ごみ等の除去・発生抑制等に関する指標」の追加などの点検指標の</a:t>
            </a:r>
            <a:r>
              <a:rPr lang="ja-JP" altLang="en-US" sz="1100">
                <a:latin typeface="Meiryo UI" panose="020B0604030504040204" pitchFamily="50" charset="-128"/>
                <a:ea typeface="Meiryo UI" panose="020B0604030504040204" pitchFamily="50" charset="-128"/>
              </a:rPr>
              <a:t>見直しを受けて、検討する</a:t>
            </a:r>
            <a:r>
              <a:rPr lang="ja-JP" altLang="en-US" sz="1100" dirty="0">
                <a:latin typeface="Meiryo UI" panose="020B0604030504040204" pitchFamily="50" charset="-128"/>
                <a:ea typeface="Meiryo UI" panose="020B0604030504040204" pitchFamily="50" charset="-128"/>
              </a:rPr>
              <a:t>必要がある。</a:t>
            </a:r>
            <a:endParaRPr lang="en-US" altLang="ja-JP" sz="1100" dirty="0">
              <a:latin typeface="Meiryo UI" panose="020B0604030504040204" pitchFamily="50" charset="-128"/>
              <a:ea typeface="Meiryo UI" panose="020B0604030504040204" pitchFamily="50" charset="-128"/>
            </a:endParaRPr>
          </a:p>
        </p:txBody>
      </p:sp>
      <p:sp>
        <p:nvSpPr>
          <p:cNvPr id="4" name="正方形/長方形 3"/>
          <p:cNvSpPr/>
          <p:nvPr/>
        </p:nvSpPr>
        <p:spPr>
          <a:xfrm>
            <a:off x="65890" y="2325959"/>
            <a:ext cx="6162816" cy="2281744"/>
          </a:xfrm>
          <a:prstGeom prst="rect">
            <a:avLst/>
          </a:prstGeom>
          <a:solidFill>
            <a:schemeClr val="accent1">
              <a:lumMod val="20000"/>
              <a:lumOff val="80000"/>
            </a:schemeClr>
          </a:solidFill>
          <a:ln>
            <a:noFill/>
          </a:ln>
          <a:effectLst>
            <a:outerShdw blurRad="40000" dist="20000" dir="5400000" rotWithShape="0">
              <a:srgbClr val="000000">
                <a:alpha val="38000"/>
              </a:srgbClr>
            </a:outerShdw>
            <a:softEdge rad="31750"/>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 name="角丸四角形 1"/>
          <p:cNvSpPr/>
          <p:nvPr/>
        </p:nvSpPr>
        <p:spPr>
          <a:xfrm>
            <a:off x="65889" y="1056185"/>
            <a:ext cx="6214861" cy="1290636"/>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l"/>
            </a:pPr>
            <a:r>
              <a:rPr lang="ja-JP" altLang="en-US" sz="1100" dirty="0">
                <a:solidFill>
                  <a:schemeClr val="tx1"/>
                </a:solidFill>
                <a:latin typeface="Meiryo UI" panose="020B0604030504040204" pitchFamily="50" charset="-128"/>
                <a:ea typeface="Meiryo UI" panose="020B0604030504040204" pitchFamily="50" charset="-128"/>
              </a:rPr>
              <a:t>大阪府では、国の総量削減基本方針に基づき８次にわたり総量削減計画を策定するとともに総量規制基準を設定し、化学的酸素要求量（</a:t>
            </a:r>
            <a:r>
              <a:rPr lang="en-US" altLang="ja-JP" sz="1100" dirty="0">
                <a:solidFill>
                  <a:schemeClr val="tx1"/>
                </a:solidFill>
                <a:latin typeface="Meiryo UI" panose="020B0604030504040204" pitchFamily="50" charset="-128"/>
                <a:ea typeface="Meiryo UI" panose="020B0604030504040204" pitchFamily="50" charset="-128"/>
              </a:rPr>
              <a:t>COD</a:t>
            </a:r>
            <a:r>
              <a:rPr lang="ja-JP" altLang="en-US" sz="1100" dirty="0">
                <a:solidFill>
                  <a:schemeClr val="tx1"/>
                </a:solidFill>
                <a:latin typeface="Meiryo UI" panose="020B0604030504040204" pitchFamily="50" charset="-128"/>
                <a:ea typeface="Meiryo UI" panose="020B0604030504040204" pitchFamily="50" charset="-128"/>
              </a:rPr>
              <a:t>）等の汚濁物質の総量の削減等の取組みを推進。</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また、国の瀬戸内海環境保全基本計画に基づき大阪府計画を策定し、湾奥部における生物が生息しやすい場の創出等の取組みを推進</a:t>
            </a:r>
            <a:r>
              <a:rPr lang="ja-JP" altLang="ja-JP" sz="1100" dirty="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sz="1100" dirty="0">
                <a:solidFill>
                  <a:schemeClr val="tx1"/>
                </a:solidFill>
                <a:latin typeface="Meiryo UI" panose="020B0604030504040204" pitchFamily="50" charset="-128"/>
                <a:ea typeface="Meiryo UI" panose="020B0604030504040204" pitchFamily="50" charset="-128"/>
              </a:rPr>
              <a:t>国において、これらの制度の見直しが進められ、令和４年１月に総量削減基本方針が策定された。</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また、令和３年６月に改正瀬戸内海環境保全特別措置法が公布されるとともに、令和４年２月には瀬戸内海環境保全基本計画の変更が閣議決定された。</a:t>
            </a:r>
            <a:endParaRPr lang="en-US" altLang="ja-JP" sz="1100" dirty="0">
              <a:solidFill>
                <a:schemeClr val="tx1"/>
              </a:solidFill>
              <a:latin typeface="Meiryo UI" panose="020B0604030504040204" pitchFamily="50" charset="-128"/>
              <a:ea typeface="Meiryo UI" panose="020B0604030504040204" pitchFamily="50" charset="-128"/>
            </a:endParaRPr>
          </a:p>
          <a:p>
            <a:pPr algn="ctr"/>
            <a:endParaRPr kumimoji="1" lang="ja-JP" altLang="en-US" sz="1100" dirty="0">
              <a:solidFill>
                <a:schemeClr val="tx1"/>
              </a:solidFill>
              <a:latin typeface="Meiryo UI" panose="020B0604030504040204" pitchFamily="50" charset="-128"/>
              <a:ea typeface="Meiryo UI" panose="020B0604030504040204" pitchFamily="50" charset="-128"/>
            </a:endParaRPr>
          </a:p>
        </p:txBody>
      </p:sp>
      <p:pic>
        <p:nvPicPr>
          <p:cNvPr id="145" name="図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18775" y="51590"/>
            <a:ext cx="478800" cy="476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6" name="図 3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8584" y="48072"/>
            <a:ext cx="478800" cy="478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7" name="図 14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39762" y="48730"/>
            <a:ext cx="480066" cy="479638"/>
          </a:xfrm>
          <a:prstGeom prst="rect">
            <a:avLst/>
          </a:prstGeom>
        </p:spPr>
      </p:pic>
      <p:pic>
        <p:nvPicPr>
          <p:cNvPr id="83" name="図 2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698650" y="50242"/>
            <a:ext cx="479934" cy="47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 name="Rectangle 30">
            <a:extLst>
              <a:ext uri="{FF2B5EF4-FFF2-40B4-BE49-F238E27FC236}">
                <a16:creationId xmlns:a16="http://schemas.microsoft.com/office/drawing/2014/main" id="{B56E8E7F-F705-4845-8363-D450140216E9}"/>
              </a:ext>
            </a:extLst>
          </p:cNvPr>
          <p:cNvSpPr>
            <a:spLocks noChangeArrowheads="1"/>
          </p:cNvSpPr>
          <p:nvPr/>
        </p:nvSpPr>
        <p:spPr bwMode="auto">
          <a:xfrm>
            <a:off x="9210941" y="37960"/>
            <a:ext cx="436313" cy="328063"/>
          </a:xfrm>
          <a:prstGeom prst="rect">
            <a:avLst/>
          </a:prstGeom>
          <a:solidFill>
            <a:srgbClr val="00B0F0"/>
          </a:solidFill>
          <a:ln w="9525">
            <a:solidFill>
              <a:schemeClr val="accent5"/>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1" name="Rectangle 29">
            <a:extLst>
              <a:ext uri="{FF2B5EF4-FFF2-40B4-BE49-F238E27FC236}">
                <a16:creationId xmlns:a16="http://schemas.microsoft.com/office/drawing/2014/main" id="{586B6B3B-A233-4858-8D7D-813C8C1FA91B}"/>
              </a:ext>
            </a:extLst>
          </p:cNvPr>
          <p:cNvSpPr>
            <a:spLocks noChangeArrowheads="1"/>
          </p:cNvSpPr>
          <p:nvPr/>
        </p:nvSpPr>
        <p:spPr bwMode="auto">
          <a:xfrm>
            <a:off x="87700" y="37084"/>
            <a:ext cx="9405189" cy="396000"/>
          </a:xfrm>
          <a:prstGeom prst="rect">
            <a:avLst/>
          </a:prstGeom>
          <a:solidFill>
            <a:srgbClr val="385D8A"/>
          </a:solidFill>
          <a:ln w="9525">
            <a:solidFill>
              <a:schemeClr val="tx2"/>
            </a:solidFill>
            <a:miter lim="800000"/>
            <a:headEnd/>
            <a:tailEnd/>
          </a:ln>
        </p:spPr>
        <p:txBody>
          <a:bodyPr vert="horz" wrap="square" lIns="74295" tIns="8890" rIns="74295" bIns="8890" numCol="1" anchor="ctr" anchorCtr="0" compatLnSpc="1">
            <a:prstTxWarp prst="textNoShape">
              <a:avLst/>
            </a:prstTxWarp>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今後の大阪湾における環境の保全・再生・創出のあり方について（水質部会報告概要（案））</a:t>
            </a:r>
          </a:p>
        </p:txBody>
      </p:sp>
      <p:sp>
        <p:nvSpPr>
          <p:cNvPr id="104" name="Rectangle 32">
            <a:extLst>
              <a:ext uri="{FF2B5EF4-FFF2-40B4-BE49-F238E27FC236}">
                <a16:creationId xmlns:a16="http://schemas.microsoft.com/office/drawing/2014/main" id="{196DD6D5-8345-43A2-AB09-AE88461E7B3C}"/>
              </a:ext>
            </a:extLst>
          </p:cNvPr>
          <p:cNvSpPr>
            <a:spLocks noChangeArrowheads="1"/>
          </p:cNvSpPr>
          <p:nvPr/>
        </p:nvSpPr>
        <p:spPr bwMode="auto">
          <a:xfrm>
            <a:off x="9491214" y="359497"/>
            <a:ext cx="163419" cy="160351"/>
          </a:xfrm>
          <a:prstGeom prst="rect">
            <a:avLst/>
          </a:prstGeom>
          <a:solidFill>
            <a:srgbClr val="385D8A"/>
          </a:solidFill>
          <a:ln w="9525">
            <a:solidFill>
              <a:schemeClr val="tx2"/>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 name="角丸四角形 105"/>
          <p:cNvSpPr/>
          <p:nvPr/>
        </p:nvSpPr>
        <p:spPr>
          <a:xfrm>
            <a:off x="52750" y="791602"/>
            <a:ext cx="6228000" cy="257369"/>
          </a:xfrm>
          <a:prstGeom prst="roundRect">
            <a:avLst>
              <a:gd name="adj" fmla="val 0"/>
            </a:avLst>
          </a:prstGeom>
          <a:solidFill>
            <a:schemeClr val="tx2"/>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１　背景</a:t>
            </a:r>
          </a:p>
        </p:txBody>
      </p:sp>
      <p:sp>
        <p:nvSpPr>
          <p:cNvPr id="108" name="角丸四角形 107"/>
          <p:cNvSpPr/>
          <p:nvPr/>
        </p:nvSpPr>
        <p:spPr>
          <a:xfrm>
            <a:off x="6377200" y="798815"/>
            <a:ext cx="6382666" cy="257369"/>
          </a:xfrm>
          <a:prstGeom prst="roundRect">
            <a:avLst>
              <a:gd name="adj" fmla="val 0"/>
            </a:avLst>
          </a:prstGeom>
          <a:solidFill>
            <a:schemeClr val="tx2"/>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３　第９次総量削減計画・総量規制基準、瀬戸内海の環境の保全に関する大阪府計画のあり方</a:t>
            </a:r>
          </a:p>
        </p:txBody>
      </p:sp>
      <p:sp>
        <p:nvSpPr>
          <p:cNvPr id="113" name="角丸四角形 112"/>
          <p:cNvSpPr/>
          <p:nvPr/>
        </p:nvSpPr>
        <p:spPr>
          <a:xfrm>
            <a:off x="42959" y="4707125"/>
            <a:ext cx="6228000" cy="257369"/>
          </a:xfrm>
          <a:prstGeom prst="roundRect">
            <a:avLst>
              <a:gd name="adj" fmla="val 0"/>
            </a:avLst>
          </a:prstGeom>
          <a:solidFill>
            <a:schemeClr val="tx2"/>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２　今後取り組むべき施策のあり方</a:t>
            </a:r>
          </a:p>
        </p:txBody>
      </p:sp>
      <p:sp>
        <p:nvSpPr>
          <p:cNvPr id="103" name="Rectangle 31">
            <a:extLst>
              <a:ext uri="{FF2B5EF4-FFF2-40B4-BE49-F238E27FC236}">
                <a16:creationId xmlns:a16="http://schemas.microsoft.com/office/drawing/2014/main" id="{BC606D51-3CD7-42DE-98FE-FDD063D7E95B}"/>
              </a:ext>
            </a:extLst>
          </p:cNvPr>
          <p:cNvSpPr>
            <a:spLocks noChangeArrowheads="1"/>
          </p:cNvSpPr>
          <p:nvPr/>
        </p:nvSpPr>
        <p:spPr bwMode="auto">
          <a:xfrm>
            <a:off x="87700" y="358084"/>
            <a:ext cx="9412568" cy="174421"/>
          </a:xfrm>
          <a:prstGeom prst="rect">
            <a:avLst/>
          </a:prstGeom>
          <a:solidFill>
            <a:srgbClr val="00B0F0"/>
          </a:solidFill>
          <a:ln w="9525">
            <a:solidFill>
              <a:schemeClr val="accent5"/>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8" name="テキスト ボックス 97"/>
          <p:cNvSpPr txBox="1"/>
          <p:nvPr/>
        </p:nvSpPr>
        <p:spPr>
          <a:xfrm>
            <a:off x="-7912" y="514527"/>
            <a:ext cx="12762850" cy="285036"/>
          </a:xfrm>
          <a:prstGeom prst="roundRect">
            <a:avLst>
              <a:gd name="adj" fmla="val 6211"/>
            </a:avLst>
          </a:prstGeom>
          <a:noFill/>
          <a:ln w="6350">
            <a:noFill/>
          </a:ln>
        </p:spPr>
        <p:txBody>
          <a:bodyPr wrap="square" rtlCol="0">
            <a:spAutoFit/>
          </a:bodyPr>
          <a:lstStyle/>
          <a:p>
            <a:r>
              <a:rPr lang="ja-JP" altLang="en-US" sz="1200" dirty="0">
                <a:latin typeface="Meiryo UI" panose="020B0604030504040204" pitchFamily="50" charset="-128"/>
                <a:ea typeface="Meiryo UI" panose="020B0604030504040204" pitchFamily="50" charset="-128"/>
              </a:rPr>
              <a:t>◆令和３年６月に諮問を受け、同年８月から令和４年４月まで計５回の水質部会において、関係者ヒアリング等を経て、「今後の大阪湾における環境の保全・再生・創出のあり方について」取りまとめた。</a:t>
            </a:r>
            <a:endParaRPr lang="en-US" altLang="ja-JP"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テキスト ボックス 108"/>
          <p:cNvSpPr txBox="1"/>
          <p:nvPr/>
        </p:nvSpPr>
        <p:spPr>
          <a:xfrm>
            <a:off x="6395721" y="1303696"/>
            <a:ext cx="6386384" cy="791766"/>
          </a:xfrm>
          <a:prstGeom prst="roundRect">
            <a:avLst>
              <a:gd name="adj" fmla="val 6211"/>
            </a:avLst>
          </a:prstGeom>
          <a:noFill/>
          <a:ln w="6350">
            <a:noFill/>
          </a:ln>
        </p:spPr>
        <p:txBody>
          <a:bodyPr wrap="square" rtlCol="0">
            <a:spAutoFit/>
          </a:bodyPr>
          <a:lstStyle/>
          <a:p>
            <a:pPr marL="171450" indent="-171450">
              <a:buFont typeface="Wingdings" panose="05000000000000000000" pitchFamily="2" charset="2"/>
              <a:buChar char="l"/>
            </a:pPr>
            <a:r>
              <a:rPr lang="ja-JP" altLang="en-US" sz="1100" dirty="0">
                <a:latin typeface="Meiryo UI" panose="020B0604030504040204" pitchFamily="50" charset="-128"/>
                <a:ea typeface="Meiryo UI" panose="020B0604030504040204" pitchFamily="50" charset="-128"/>
              </a:rPr>
              <a:t>令和６年度における発生源別の削減目標量は、国の総量削減基本方針に基づき、これまでの取組を維持することとし、以下のとおりとする。</a:t>
            </a:r>
            <a:endParaRPr lang="en-US" altLang="ja-JP" sz="11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sz="1100" dirty="0">
                <a:latin typeface="Meiryo UI" panose="020B0604030504040204" pitchFamily="50" charset="-128"/>
                <a:ea typeface="Meiryo UI" panose="020B0604030504040204" pitchFamily="50" charset="-128"/>
              </a:rPr>
              <a:t>削減目標量の達成の方途、その他汚濁負荷量の総量の削減に関し必要な事項については、</a:t>
            </a:r>
            <a:r>
              <a:rPr lang="zh-TW" altLang="en-US" sz="1100" b="1" u="sng" dirty="0">
                <a:latin typeface="Meiryo UI" panose="020B0604030504040204" pitchFamily="50" charset="-128"/>
                <a:ea typeface="Meiryo UI" panose="020B0604030504040204" pitchFamily="50" charset="-128"/>
              </a:rPr>
              <a:t>総量削減基本方針</a:t>
            </a:r>
            <a:r>
              <a:rPr lang="ja-JP" altLang="en-US" sz="1100" b="1" u="sng" dirty="0">
                <a:latin typeface="Meiryo UI" panose="020B0604030504040204" pitchFamily="50" charset="-128"/>
                <a:ea typeface="Meiryo UI" panose="020B0604030504040204" pitchFamily="50" charset="-128"/>
              </a:rPr>
              <a:t>や、本答申における今後取り組むべき施策を、総量削減計画に反映</a:t>
            </a:r>
            <a:r>
              <a:rPr lang="ja-JP" altLang="en-US" sz="1100" dirty="0">
                <a:latin typeface="Meiryo UI" panose="020B0604030504040204" pitchFamily="50" charset="-128"/>
                <a:ea typeface="Meiryo UI" panose="020B0604030504040204" pitchFamily="50" charset="-128"/>
              </a:rPr>
              <a:t>させて推進する必要がある。</a:t>
            </a:r>
          </a:p>
        </p:txBody>
      </p:sp>
      <p:graphicFrame>
        <p:nvGraphicFramePr>
          <p:cNvPr id="116" name="表 115"/>
          <p:cNvGraphicFramePr>
            <a:graphicFrameLocks noGrp="1"/>
          </p:cNvGraphicFramePr>
          <p:nvPr>
            <p:extLst>
              <p:ext uri="{D42A27DB-BD31-4B8C-83A1-F6EECF244321}">
                <p14:modId xmlns:p14="http://schemas.microsoft.com/office/powerpoint/2010/main" val="3632680088"/>
              </p:ext>
            </p:extLst>
          </p:nvPr>
        </p:nvGraphicFramePr>
        <p:xfrm>
          <a:off x="7028297" y="2379048"/>
          <a:ext cx="5223965" cy="1257300"/>
        </p:xfrm>
        <a:graphic>
          <a:graphicData uri="http://schemas.openxmlformats.org/drawingml/2006/table">
            <a:tbl>
              <a:tblPr firstRow="1" bandRow="1">
                <a:tableStyleId>{5C22544A-7EE6-4342-B048-85BDC9FD1C3A}</a:tableStyleId>
              </a:tblPr>
              <a:tblGrid>
                <a:gridCol w="1277982">
                  <a:extLst>
                    <a:ext uri="{9D8B030D-6E8A-4147-A177-3AD203B41FA5}">
                      <a16:colId xmlns:a16="http://schemas.microsoft.com/office/drawing/2014/main" val="20000"/>
                    </a:ext>
                  </a:extLst>
                </a:gridCol>
                <a:gridCol w="1008044">
                  <a:extLst>
                    <a:ext uri="{9D8B030D-6E8A-4147-A177-3AD203B41FA5}">
                      <a16:colId xmlns:a16="http://schemas.microsoft.com/office/drawing/2014/main" val="20001"/>
                    </a:ext>
                  </a:extLst>
                </a:gridCol>
                <a:gridCol w="876831">
                  <a:extLst>
                    <a:ext uri="{9D8B030D-6E8A-4147-A177-3AD203B41FA5}">
                      <a16:colId xmlns:a16="http://schemas.microsoft.com/office/drawing/2014/main" val="20002"/>
                    </a:ext>
                  </a:extLst>
                </a:gridCol>
                <a:gridCol w="674142">
                  <a:extLst>
                    <a:ext uri="{9D8B030D-6E8A-4147-A177-3AD203B41FA5}">
                      <a16:colId xmlns:a16="http://schemas.microsoft.com/office/drawing/2014/main" val="20003"/>
                    </a:ext>
                  </a:extLst>
                </a:gridCol>
                <a:gridCol w="720080">
                  <a:extLst>
                    <a:ext uri="{9D8B030D-6E8A-4147-A177-3AD203B41FA5}">
                      <a16:colId xmlns:a16="http://schemas.microsoft.com/office/drawing/2014/main" val="20004"/>
                    </a:ext>
                  </a:extLst>
                </a:gridCol>
                <a:gridCol w="666886">
                  <a:extLst>
                    <a:ext uri="{9D8B030D-6E8A-4147-A177-3AD203B41FA5}">
                      <a16:colId xmlns:a16="http://schemas.microsoft.com/office/drawing/2014/main" val="20005"/>
                    </a:ext>
                  </a:extLst>
                </a:gridCol>
              </a:tblGrid>
              <a:tr h="212215">
                <a:tc rowSpan="2">
                  <a:txBody>
                    <a:bodyPr/>
                    <a:lstStyle/>
                    <a:p>
                      <a:pPr algn="ctr">
                        <a:lnSpc>
                          <a:spcPct val="100000"/>
                        </a:lnSpc>
                      </a:pP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大阪府の</a:t>
                      </a:r>
                      <a:endPar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削減目標量</a:t>
                      </a:r>
                      <a:r>
                        <a:rPr kumimoji="1" lang="en-US" altLang="ja-JP" sz="900" b="0" baseline="30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令和６年度</a:t>
                      </a: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a:lnSpc>
                          <a:spcPct val="100000"/>
                        </a:lnSpc>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endPar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令和元年度における量</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gridSpan="3">
                  <a:txBody>
                    <a:bodyPr/>
                    <a:lstStyle/>
                    <a:p>
                      <a:pPr algn="ctr">
                        <a:lnSpc>
                          <a:spcPct val="100000"/>
                        </a:lnSpc>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発生源別の削減目標量</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ctr">
                        <a:lnSpc>
                          <a:spcPct val="100000"/>
                        </a:lnSpc>
                      </a:pP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algn="ctr">
                        <a:lnSpc>
                          <a:spcPct val="100000"/>
                        </a:lnSpc>
                      </a:pP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6305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生活排水</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産業排水</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133626">
                <a:tc>
                  <a:txBody>
                    <a:bodyPr/>
                    <a:lstStyle/>
                    <a:p>
                      <a:pPr algn="ctr">
                        <a:lnSpc>
                          <a:spcPct val="100000"/>
                        </a:lnSpc>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化学的酸素要求量</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４１</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050" b="0" i="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４４</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３１</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５</a:t>
                      </a:r>
                      <a:endParaRPr kumimoji="1" lang="en-US" altLang="ja-JP"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４</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33626">
                <a:tc>
                  <a:txBody>
                    <a:bodyPr/>
                    <a:lstStyle/>
                    <a:p>
                      <a:pPr marL="261938" marR="0" indent="-293688" algn="ctr" defTabSz="128016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窒素含有量</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４３</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４４</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２４</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５</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１３</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33626">
                <a:tc>
                  <a:txBody>
                    <a:bodyPr/>
                    <a:lstStyle/>
                    <a:p>
                      <a:pPr marL="261938" marR="0" indent="-261938" algn="ctr" defTabSz="1280160" rtl="0" eaLnBrk="1" fontAlgn="auto" latinLnBrk="0" hangingPunct="1">
                        <a:lnSpc>
                          <a:spcPct val="100000"/>
                        </a:lnSpc>
                        <a:spcBef>
                          <a:spcPts val="0"/>
                        </a:spcBef>
                        <a:spcAft>
                          <a:spcPts val="0"/>
                        </a:spcAft>
                        <a:buClrTx/>
                        <a:buSzTx/>
                        <a:buFontTx/>
                        <a:buNone/>
                        <a:tabLst/>
                        <a:defRPr/>
                      </a:pPr>
                      <a:r>
                        <a:rPr kumimoji="1" lang="ja-JP" altLang="en-US" sz="900" b="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りん</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含有量</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２</a:t>
                      </a:r>
                      <a:r>
                        <a:rPr kumimoji="1" lang="en-US" altLang="ja-JP"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en-US" altLang="ja-JP"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0.4</a:t>
                      </a:r>
                      <a:endPar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en-US" altLang="ja-JP"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0.7</a:t>
                      </a:r>
                      <a:endPar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118" name="テキスト ボックス 117"/>
          <p:cNvSpPr txBox="1"/>
          <p:nvPr/>
        </p:nvSpPr>
        <p:spPr>
          <a:xfrm>
            <a:off x="10962571" y="2121975"/>
            <a:ext cx="1368151" cy="271869"/>
          </a:xfrm>
          <a:prstGeom prst="rect">
            <a:avLst/>
          </a:prstGeom>
          <a:noFill/>
          <a:ln w="9525">
            <a:noFill/>
          </a:ln>
        </p:spPr>
        <p:txBody>
          <a:bodyPr wrap="square" rtlCol="0">
            <a:spAutoFit/>
          </a:bodyPr>
          <a:lstStyle/>
          <a:p>
            <a:pPr indent="174625" algn="ctr">
              <a:lnSpc>
                <a:spcPts val="14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（単位：トン／日）</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3" name="テキスト ボックス 122"/>
          <p:cNvSpPr txBox="1"/>
          <p:nvPr/>
        </p:nvSpPr>
        <p:spPr>
          <a:xfrm>
            <a:off x="6659493" y="4120810"/>
            <a:ext cx="6009171" cy="443389"/>
          </a:xfrm>
          <a:prstGeom prst="roundRect">
            <a:avLst>
              <a:gd name="adj" fmla="val 6211"/>
            </a:avLst>
          </a:prstGeom>
          <a:noFill/>
          <a:ln w="6350">
            <a:noFill/>
          </a:ln>
        </p:spPr>
        <p:txBody>
          <a:bodyPr wrap="square" rtlCol="0">
            <a:spAutoFit/>
          </a:bodyPr>
          <a:lstStyle/>
          <a:p>
            <a:pPr marL="180975" indent="-180975"/>
            <a:r>
              <a:rPr lang="ja-JP" altLang="en-US" sz="1100" dirty="0">
                <a:latin typeface="Meiryo UI" panose="020B0604030504040204" pitchFamily="50" charset="-128"/>
                <a:ea typeface="Meiryo UI" panose="020B0604030504040204" pitchFamily="50" charset="-128"/>
              </a:rPr>
              <a:t>・　大阪湾を含む瀬戸内海については、国から示される</a:t>
            </a:r>
            <a:r>
              <a:rPr lang="en-US" altLang="ja-JP" sz="1100" dirty="0">
                <a:latin typeface="Meiryo UI" panose="020B0604030504040204" pitchFamily="50" charset="-128"/>
                <a:ea typeface="Meiryo UI" panose="020B0604030504040204" pitchFamily="50" charset="-128"/>
              </a:rPr>
              <a:t>C</a:t>
            </a:r>
            <a:r>
              <a:rPr lang="ja-JP" altLang="en-US" sz="1100" dirty="0">
                <a:latin typeface="Meiryo UI" panose="020B0604030504040204" pitchFamily="50" charset="-128"/>
                <a:ea typeface="Meiryo UI" panose="020B0604030504040204" pitchFamily="50" charset="-128"/>
              </a:rPr>
              <a:t>値の範囲が据え置かれたこと等を踏まえ、第９次総量削減においては、</a:t>
            </a:r>
            <a:r>
              <a:rPr lang="ja-JP" altLang="en-US" sz="1100" b="1" u="sng" dirty="0">
                <a:latin typeface="Meiryo UI" panose="020B0604030504040204" pitchFamily="50" charset="-128"/>
                <a:ea typeface="Meiryo UI" panose="020B0604030504040204" pitchFamily="50" charset="-128"/>
              </a:rPr>
              <a:t>総量規制基準の</a:t>
            </a:r>
            <a:r>
              <a:rPr lang="en-US" altLang="ja-JP" sz="1100" b="1" u="sng" dirty="0">
                <a:latin typeface="Meiryo UI" panose="020B0604030504040204" pitchFamily="50" charset="-128"/>
                <a:ea typeface="Meiryo UI" panose="020B0604030504040204" pitchFamily="50" charset="-128"/>
              </a:rPr>
              <a:t>C</a:t>
            </a:r>
            <a:r>
              <a:rPr lang="ja-JP" altLang="en-US" sz="1100" b="1" u="sng" dirty="0">
                <a:latin typeface="Meiryo UI" panose="020B0604030504040204" pitchFamily="50" charset="-128"/>
                <a:ea typeface="Meiryo UI" panose="020B0604030504040204" pitchFamily="50" charset="-128"/>
              </a:rPr>
              <a:t>値を現状から変更せず</a:t>
            </a:r>
            <a:r>
              <a:rPr lang="ja-JP" altLang="en-US" sz="1100" dirty="0">
                <a:latin typeface="Meiryo UI" panose="020B0604030504040204" pitchFamily="50" charset="-128"/>
                <a:ea typeface="Meiryo UI" panose="020B0604030504040204" pitchFamily="50" charset="-128"/>
              </a:rPr>
              <a:t>、これまでの取組みを継続する。</a:t>
            </a:r>
            <a:endParaRPr lang="en-US" altLang="ja-JP" sz="1100" dirty="0">
              <a:latin typeface="Meiryo UI" panose="020B0604030504040204" pitchFamily="50" charset="-128"/>
              <a:ea typeface="Meiryo UI" panose="020B0604030504040204" pitchFamily="50" charset="-128"/>
            </a:endParaRPr>
          </a:p>
        </p:txBody>
      </p:sp>
      <p:sp>
        <p:nvSpPr>
          <p:cNvPr id="138" name="テキスト ボックス 137"/>
          <p:cNvSpPr txBox="1"/>
          <p:nvPr/>
        </p:nvSpPr>
        <p:spPr>
          <a:xfrm>
            <a:off x="11372099" y="7070745"/>
            <a:ext cx="1346211" cy="251859"/>
          </a:xfrm>
          <a:prstGeom prst="rect">
            <a:avLst/>
          </a:prstGeom>
          <a:noFill/>
        </p:spPr>
        <p:txBody>
          <a:bodyPr wrap="square" rtlCol="0">
            <a:spAutoFit/>
          </a:bodyPr>
          <a:lstStyle/>
          <a:p>
            <a:r>
              <a:rPr kumimoji="1" lang="ja-JP" altLang="en-US" sz="1000" b="1" dirty="0">
                <a:latin typeface="Meiryo UI" panose="020B0604030504040204" pitchFamily="50" charset="-128"/>
                <a:ea typeface="Meiryo UI" panose="020B0604030504040204" pitchFamily="50" charset="-128"/>
              </a:rPr>
              <a:t>大阪湾のゾーニング</a:t>
            </a:r>
            <a:endParaRPr kumimoji="1" lang="en-US" altLang="ja-JP" sz="1000" b="1" dirty="0">
              <a:latin typeface="Meiryo UI" panose="020B0604030504040204" pitchFamily="50" charset="-128"/>
              <a:ea typeface="Meiryo UI" panose="020B0604030504040204" pitchFamily="50" charset="-128"/>
            </a:endParaRPr>
          </a:p>
        </p:txBody>
      </p:sp>
      <p:pic>
        <p:nvPicPr>
          <p:cNvPr id="140"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891695" y="5411666"/>
            <a:ext cx="1917817" cy="1719993"/>
          </a:xfrm>
          <a:prstGeom prst="rect">
            <a:avLst/>
          </a:prstGeom>
          <a:noFill/>
          <a:ln>
            <a:noFill/>
          </a:ln>
          <a:effectLst/>
          <a:extLst>
            <a:ext uri="{909E8E84-426E-40DD-AFC4-6F175D3DCCD1}">
              <a14:hiddenFill xmlns:a14="http://schemas.microsoft.com/office/drawing/2010/main">
                <a:solidFill>
                  <a:schemeClr val="accent1">
                    <a:lumMod val="100000"/>
                    <a:lumOff val="0"/>
                  </a:schemeClr>
                </a:solidFill>
              </a14:hiddenFill>
            </a:ext>
            <a:ext uri="{91240B29-F687-4F45-9708-019B960494DF}">
              <a14:hiddenLine xmlns:a14="http://schemas.microsoft.com/office/drawing/2010/main" w="9525">
                <a:solidFill>
                  <a:schemeClr val="tx1">
                    <a:lumMod val="100000"/>
                    <a:lumOff val="0"/>
                  </a:schemeClr>
                </a:solidFill>
                <a:miter lim="800000"/>
                <a:headEnd/>
                <a:tailEnd/>
              </a14:hiddenLine>
            </a:ext>
            <a:ext uri="{AF507438-7753-43E0-B8FC-AC1667EBCBE1}">
              <a14:hiddenEffects xmlns:a14="http://schemas.microsoft.com/office/drawing/2010/main">
                <a:effectLst/>
              </a14:hiddenEffects>
            </a:ext>
          </a:extLst>
        </p:spPr>
      </p:pic>
      <p:sp>
        <p:nvSpPr>
          <p:cNvPr id="3" name="正方形/長方形 2">
            <a:extLst>
              <a:ext uri="{FF2B5EF4-FFF2-40B4-BE49-F238E27FC236}">
                <a16:creationId xmlns:a16="http://schemas.microsoft.com/office/drawing/2014/main" id="{BBB46C6D-5C48-4912-8F73-DA7E84F5BAB3}"/>
              </a:ext>
            </a:extLst>
          </p:cNvPr>
          <p:cNvSpPr/>
          <p:nvPr/>
        </p:nvSpPr>
        <p:spPr>
          <a:xfrm>
            <a:off x="6424210" y="1183555"/>
            <a:ext cx="3132000" cy="160661"/>
          </a:xfrm>
          <a:prstGeom prst="rect">
            <a:avLst/>
          </a:prstGeom>
          <a:solidFill>
            <a:srgbClr val="0070C0">
              <a:alpha val="16000"/>
            </a:srgb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114" name="テキスト ボックス 113"/>
          <p:cNvSpPr txBox="1"/>
          <p:nvPr/>
        </p:nvSpPr>
        <p:spPr>
          <a:xfrm>
            <a:off x="6395721" y="1045541"/>
            <a:ext cx="3285793" cy="285036"/>
          </a:xfrm>
          <a:prstGeom prst="roundRect">
            <a:avLst>
              <a:gd name="adj" fmla="val 6211"/>
            </a:avLst>
          </a:prstGeom>
          <a:noFill/>
          <a:ln w="63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第９次総量削減計画・総量規制基準への反映</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a:extLst>
              <a:ext uri="{FF2B5EF4-FFF2-40B4-BE49-F238E27FC236}">
                <a16:creationId xmlns:a16="http://schemas.microsoft.com/office/drawing/2014/main" id="{CAE0D6FB-7DA0-4F96-B1BE-9A79BC637A15}"/>
              </a:ext>
            </a:extLst>
          </p:cNvPr>
          <p:cNvSpPr/>
          <p:nvPr/>
        </p:nvSpPr>
        <p:spPr>
          <a:xfrm>
            <a:off x="6438860" y="5511868"/>
            <a:ext cx="3456000" cy="160661"/>
          </a:xfrm>
          <a:prstGeom prst="rect">
            <a:avLst/>
          </a:prstGeom>
          <a:gradFill>
            <a:gsLst>
              <a:gs pos="0">
                <a:schemeClr val="accent1">
                  <a:tint val="50000"/>
                  <a:satMod val="300000"/>
                  <a:alpha val="25000"/>
                </a:schemeClr>
              </a:gs>
              <a:gs pos="35000">
                <a:schemeClr val="accent1">
                  <a:tint val="37000"/>
                  <a:satMod val="300000"/>
                </a:schemeClr>
              </a:gs>
              <a:gs pos="100000">
                <a:schemeClr val="accent1">
                  <a:tint val="15000"/>
                  <a:satMod val="350000"/>
                </a:schemeClr>
              </a:gs>
            </a:gsLst>
          </a:gra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34" name="テキスト ボックス 33">
            <a:extLst>
              <a:ext uri="{FF2B5EF4-FFF2-40B4-BE49-F238E27FC236}">
                <a16:creationId xmlns:a16="http://schemas.microsoft.com/office/drawing/2014/main" id="{2D2D868A-D193-4C09-A1A8-FA7FCA54F229}"/>
              </a:ext>
            </a:extLst>
          </p:cNvPr>
          <p:cNvSpPr txBox="1"/>
          <p:nvPr/>
        </p:nvSpPr>
        <p:spPr>
          <a:xfrm>
            <a:off x="6438860" y="5376664"/>
            <a:ext cx="3979045" cy="285036"/>
          </a:xfrm>
          <a:prstGeom prst="roundRect">
            <a:avLst>
              <a:gd name="adj" fmla="val 6211"/>
            </a:avLst>
          </a:prstGeom>
          <a:noFill/>
          <a:ln w="63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瀬戸内海の環境保全に関する大阪府計画への反映</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a:extLst>
              <a:ext uri="{FF2B5EF4-FFF2-40B4-BE49-F238E27FC236}">
                <a16:creationId xmlns:a16="http://schemas.microsoft.com/office/drawing/2014/main" id="{2ACC7A32-D97A-407F-BF18-56597BA573C0}"/>
              </a:ext>
            </a:extLst>
          </p:cNvPr>
          <p:cNvSpPr txBox="1"/>
          <p:nvPr/>
        </p:nvSpPr>
        <p:spPr>
          <a:xfrm>
            <a:off x="7059757" y="3633610"/>
            <a:ext cx="5520840" cy="338554"/>
          </a:xfrm>
          <a:prstGeom prst="rect">
            <a:avLst/>
          </a:prstGeom>
          <a:noFill/>
        </p:spPr>
        <p:txBody>
          <a:bodyPr wrap="square">
            <a:spAutoFit/>
          </a:bodyPr>
          <a:lstStyle/>
          <a:p>
            <a:r>
              <a:rPr lang="en-US" altLang="ja-JP" sz="8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800" dirty="0">
                <a:effectLst/>
                <a:latin typeface="Meiryo UI" panose="020B0604030504040204" pitchFamily="50" charset="-128"/>
                <a:ea typeface="Meiryo UI" panose="020B0604030504040204" pitchFamily="50" charset="-128"/>
                <a:cs typeface="Times New Roman" panose="02020603050405020304" pitchFamily="18" charset="0"/>
              </a:rPr>
              <a:t>「削減目標量」</a:t>
            </a:r>
            <a:r>
              <a:rPr lang="ja-JP" altLang="en-US" sz="800" dirty="0">
                <a:effectLst/>
                <a:latin typeface="Meiryo UI" panose="020B0604030504040204" pitchFamily="50" charset="-128"/>
                <a:ea typeface="Meiryo UI" panose="020B0604030504040204" pitchFamily="50" charset="-128"/>
                <a:cs typeface="Times New Roman" panose="02020603050405020304" pitchFamily="18" charset="0"/>
              </a:rPr>
              <a:t>は</a:t>
            </a:r>
            <a:r>
              <a:rPr lang="ja-JP" altLang="ja-JP" sz="800" dirty="0">
                <a:latin typeface="Meiryo UI" panose="020B0604030504040204" pitchFamily="50" charset="-128"/>
                <a:ea typeface="Meiryo UI" panose="020B0604030504040204" pitchFamily="50" charset="-128"/>
                <a:cs typeface="Times New Roman" panose="02020603050405020304" pitchFamily="18" charset="0"/>
              </a:rPr>
              <a:t>目標</a:t>
            </a:r>
            <a:r>
              <a:rPr lang="ja-JP" altLang="ja-JP" sz="800" dirty="0">
                <a:effectLst/>
                <a:latin typeface="Meiryo UI" panose="020B0604030504040204" pitchFamily="50" charset="-128"/>
                <a:ea typeface="Meiryo UI" panose="020B0604030504040204" pitchFamily="50" charset="-128"/>
                <a:cs typeface="Times New Roman" panose="02020603050405020304" pitchFamily="18" charset="0"/>
              </a:rPr>
              <a:t>年度における汚濁負荷量</a:t>
            </a: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のことであり、大阪府の削減目標量は国の</a:t>
            </a:r>
            <a:r>
              <a:rPr lang="zh-TW" altLang="en-US" sz="800" dirty="0">
                <a:latin typeface="Meiryo UI" panose="020B0604030504040204" pitchFamily="50" charset="-128"/>
                <a:ea typeface="Meiryo UI" panose="020B0604030504040204" pitchFamily="50" charset="-128"/>
                <a:cs typeface="Times New Roman" panose="02020603050405020304" pitchFamily="18" charset="0"/>
              </a:rPr>
              <a:t>総量削減</a:t>
            </a: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基本方針で示された値</a:t>
            </a:r>
            <a:endParaRPr lang="en-US" altLang="ja-JP" sz="800" dirty="0">
              <a:latin typeface="Meiryo UI" panose="020B0604030504040204" pitchFamily="50" charset="-128"/>
              <a:ea typeface="Meiryo UI" panose="020B0604030504040204" pitchFamily="50" charset="-128"/>
              <a:cs typeface="Times New Roman" panose="02020603050405020304" pitchFamily="18" charset="0"/>
            </a:endParaRPr>
          </a:p>
          <a:p>
            <a:r>
              <a:rPr lang="en-US" altLang="ja-JP" sz="8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四捨五入の関係で各欄の合計と合計欄の値とが一致しないものがある。</a:t>
            </a:r>
            <a:endParaRPr lang="ja-JP" altLang="en-US" sz="800" dirty="0">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E450FB97-2E7B-40B5-B0EF-F101CBFBB633}"/>
              </a:ext>
            </a:extLst>
          </p:cNvPr>
          <p:cNvSpPr txBox="1"/>
          <p:nvPr/>
        </p:nvSpPr>
        <p:spPr>
          <a:xfrm>
            <a:off x="37758" y="2317400"/>
            <a:ext cx="4274810" cy="261283"/>
          </a:xfrm>
          <a:prstGeom prst="roundRect">
            <a:avLst>
              <a:gd name="adj" fmla="val 6211"/>
            </a:avLst>
          </a:prstGeom>
          <a:noFill/>
          <a:ln w="6350">
            <a:noFill/>
          </a:ln>
        </p:spPr>
        <p:txBody>
          <a:bodyPr wrap="square" rtlCol="0">
            <a:spAutoFit/>
          </a:bodyPr>
          <a:lstStyle/>
          <a:p>
            <a:r>
              <a:rPr lang="ja-JP" altLang="en-US" sz="1050" b="1" dirty="0">
                <a:latin typeface="Meiryo UI" panose="020B0604030504040204" pitchFamily="50" charset="-128"/>
                <a:ea typeface="Meiryo UI" panose="020B0604030504040204" pitchFamily="50" charset="-128"/>
              </a:rPr>
              <a:t>◇第９次総量削減基本方針（</a:t>
            </a:r>
            <a:r>
              <a:rPr lang="en-US" altLang="ja-JP" sz="1050" b="1" dirty="0">
                <a:latin typeface="Meiryo UI" panose="020B0604030504040204" pitchFamily="50" charset="-128"/>
                <a:ea typeface="Meiryo UI" panose="020B0604030504040204" pitchFamily="50" charset="-128"/>
              </a:rPr>
              <a:t>R4.1)</a:t>
            </a:r>
            <a:r>
              <a:rPr lang="ja-JP" altLang="en-US" sz="1050" b="1" dirty="0">
                <a:latin typeface="Meiryo UI" panose="020B0604030504040204" pitchFamily="50" charset="-128"/>
                <a:ea typeface="Meiryo UI" panose="020B0604030504040204" pitchFamily="50" charset="-128"/>
              </a:rPr>
              <a:t>　（「大阪湾」に係る部分）</a:t>
            </a:r>
            <a:endParaRPr lang="en-US" altLang="ja-JP" sz="1050" b="1" dirty="0">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FD166274-6FD0-4E2C-AD5C-E763EDB587C5}"/>
              </a:ext>
            </a:extLst>
          </p:cNvPr>
          <p:cNvSpPr txBox="1"/>
          <p:nvPr/>
        </p:nvSpPr>
        <p:spPr>
          <a:xfrm>
            <a:off x="178251" y="2493150"/>
            <a:ext cx="6034933" cy="617577"/>
          </a:xfrm>
          <a:prstGeom prst="roundRect">
            <a:avLst>
              <a:gd name="adj" fmla="val 6211"/>
            </a:avLst>
          </a:prstGeom>
          <a:noFill/>
          <a:ln w="6350">
            <a:noFill/>
          </a:ln>
        </p:spPr>
        <p:txBody>
          <a:bodyPr wrap="square" rtlCol="0">
            <a:spAutoFit/>
          </a:bodyPr>
          <a:lstStyle/>
          <a:p>
            <a:pPr marL="171450" indent="-171450">
              <a:buFont typeface="Wingdings" panose="05000000000000000000" pitchFamily="2" charset="2"/>
              <a:buChar char="Ø"/>
            </a:pPr>
            <a:r>
              <a:rPr lang="ja-JP" altLang="en-US" sz="1050" dirty="0">
                <a:latin typeface="Meiryo UI" panose="020B0604030504040204" pitchFamily="50" charset="-128"/>
                <a:ea typeface="Meiryo UI" panose="020B0604030504040204" pitchFamily="50" charset="-128"/>
              </a:rPr>
              <a:t>大阪湾は、</a:t>
            </a:r>
            <a:r>
              <a:rPr lang="ja-JP" altLang="en-US" sz="1050" b="1" u="sng" dirty="0">
                <a:latin typeface="Meiryo UI" panose="020B0604030504040204" pitchFamily="50" charset="-128"/>
                <a:ea typeface="Meiryo UI" panose="020B0604030504040204" pitchFamily="50" charset="-128"/>
              </a:rPr>
              <a:t>湾全体としては現在の水質を維持するための取組を継続</a:t>
            </a:r>
            <a:r>
              <a:rPr lang="ja-JP" altLang="en-US" sz="1050" dirty="0">
                <a:latin typeface="Meiryo UI" panose="020B0604030504040204" pitchFamily="50" charset="-128"/>
                <a:ea typeface="Meiryo UI" panose="020B0604030504040204" pitchFamily="50" charset="-128"/>
              </a:rPr>
              <a:t>しながら、湾奥部における赤潮や貧酸素水塊など問題が発生している</a:t>
            </a:r>
            <a:r>
              <a:rPr lang="ja-JP" altLang="en-US" sz="1050" b="1" u="sng" dirty="0">
                <a:latin typeface="Meiryo UI" panose="020B0604030504040204" pitchFamily="50" charset="-128"/>
                <a:ea typeface="Meiryo UI" panose="020B0604030504040204" pitchFamily="50" charset="-128"/>
              </a:rPr>
              <a:t>特定の海域において、局所ごとの課題に対応</a:t>
            </a:r>
            <a:r>
              <a:rPr lang="ja-JP" altLang="en-US" sz="1050" dirty="0">
                <a:latin typeface="Meiryo UI" panose="020B0604030504040204" pitchFamily="50" charset="-128"/>
                <a:ea typeface="Meiryo UI" panose="020B0604030504040204" pitchFamily="50" charset="-128"/>
              </a:rPr>
              <a:t>することを目途とし、削減目標量の達成を図る。</a:t>
            </a:r>
            <a:endParaRPr lang="en-US" altLang="ja-JP" sz="1050" dirty="0">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CB46C2B2-457A-4B78-9DB4-79B024DEE7D4}"/>
              </a:ext>
            </a:extLst>
          </p:cNvPr>
          <p:cNvSpPr txBox="1"/>
          <p:nvPr/>
        </p:nvSpPr>
        <p:spPr>
          <a:xfrm>
            <a:off x="37190" y="3682956"/>
            <a:ext cx="3771322" cy="269200"/>
          </a:xfrm>
          <a:prstGeom prst="roundRect">
            <a:avLst>
              <a:gd name="adj" fmla="val 6211"/>
            </a:avLst>
          </a:prstGeom>
          <a:noFill/>
          <a:ln w="6350">
            <a:noFill/>
          </a:ln>
        </p:spPr>
        <p:txBody>
          <a:bodyPr wrap="square" rtlCol="0">
            <a:spAutoFit/>
          </a:bodyPr>
          <a:lstStyle/>
          <a:p>
            <a:r>
              <a:rPr lang="ja-JP" altLang="en-US" sz="1050" b="1" dirty="0">
                <a:latin typeface="Meiryo UI" panose="020B0604030504040204" pitchFamily="50" charset="-128"/>
                <a:ea typeface="Meiryo UI" panose="020B0604030504040204" pitchFamily="50" charset="-128"/>
              </a:rPr>
              <a:t>◇瀬戸内海環境保全基本計画の変更（</a:t>
            </a:r>
            <a:r>
              <a:rPr lang="en-US" altLang="ja-JP" sz="1050" b="1" dirty="0">
                <a:latin typeface="Meiryo UI" panose="020B0604030504040204" pitchFamily="50" charset="-128"/>
                <a:ea typeface="Meiryo UI" panose="020B0604030504040204" pitchFamily="50" charset="-128"/>
              </a:rPr>
              <a:t>R4.2)</a:t>
            </a:r>
            <a:r>
              <a:rPr lang="ja-JP" altLang="en-US" sz="1050" b="1" dirty="0">
                <a:latin typeface="Meiryo UI" panose="020B0604030504040204" pitchFamily="50" charset="-128"/>
                <a:ea typeface="Meiryo UI" panose="020B0604030504040204" pitchFamily="50" charset="-128"/>
              </a:rPr>
              <a:t>のポイント</a:t>
            </a:r>
            <a:endParaRPr lang="en-US" altLang="ja-JP" sz="1050" b="1" dirty="0">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a16="http://schemas.microsoft.com/office/drawing/2014/main" id="{83E4789E-23DD-4DFF-8F83-B466A37CFD78}"/>
              </a:ext>
            </a:extLst>
          </p:cNvPr>
          <p:cNvSpPr txBox="1"/>
          <p:nvPr/>
        </p:nvSpPr>
        <p:spPr>
          <a:xfrm>
            <a:off x="178251" y="3843270"/>
            <a:ext cx="5873673" cy="791766"/>
          </a:xfrm>
          <a:prstGeom prst="roundRect">
            <a:avLst>
              <a:gd name="adj" fmla="val 6211"/>
            </a:avLst>
          </a:prstGeom>
          <a:noFill/>
          <a:ln w="6350">
            <a:noFill/>
          </a:ln>
        </p:spPr>
        <p:txBody>
          <a:bodyPr wrap="square" rtlCol="0">
            <a:spAutoFit/>
          </a:bodyPr>
          <a:lstStyle/>
          <a:p>
            <a:pPr marL="171450" indent="-171450">
              <a:buFont typeface="Wingdings" panose="05000000000000000000" pitchFamily="2" charset="2"/>
              <a:buChar char="Ø"/>
            </a:pPr>
            <a:r>
              <a:rPr lang="ja-JP" altLang="en-US" sz="1050" dirty="0">
                <a:latin typeface="Meiryo UI" panose="020B0604030504040204" pitchFamily="50" charset="-128"/>
                <a:ea typeface="Meiryo UI" panose="020B0604030504040204" pitchFamily="50" charset="-128"/>
              </a:rPr>
              <a:t>各地域が主体となって、地域の実情に応じた「海域ごと」、「季節ごと」の視点を踏まえ、</a:t>
            </a:r>
            <a:r>
              <a:rPr lang="ja-JP" altLang="en-US" sz="1050" b="1" u="sng" dirty="0">
                <a:latin typeface="Meiryo UI" panose="020B0604030504040204" pitchFamily="50" charset="-128"/>
                <a:ea typeface="Meiryo UI" panose="020B0604030504040204" pitchFamily="50" charset="-128"/>
              </a:rPr>
              <a:t>きめ細やかな栄養塩類の管理や藻場・干潟等の保全・再生・創出といった「里海づくり」を推奨</a:t>
            </a:r>
            <a:r>
              <a:rPr lang="ja-JP" altLang="en-US" sz="1050" dirty="0">
                <a:latin typeface="Meiryo UI" panose="020B0604030504040204" pitchFamily="50" charset="-128"/>
                <a:ea typeface="Meiryo UI" panose="020B0604030504040204" pitchFamily="50" charset="-128"/>
              </a:rPr>
              <a:t>。</a:t>
            </a:r>
          </a:p>
          <a:p>
            <a:pPr marL="171450" indent="-171450">
              <a:buFont typeface="Wingdings" panose="05000000000000000000" pitchFamily="2" charset="2"/>
              <a:buChar char="Ø"/>
            </a:pPr>
            <a:r>
              <a:rPr lang="ja-JP" altLang="en-US" sz="1050" dirty="0">
                <a:latin typeface="Meiryo UI" panose="020B0604030504040204" pitchFamily="50" charset="-128"/>
                <a:ea typeface="Meiryo UI" panose="020B0604030504040204" pitchFamily="50" charset="-128"/>
              </a:rPr>
              <a:t>気候変動や海洋プラスチックごみといった、近年クローズアップされてきた課題は、個々の地域での取組に加え、</a:t>
            </a:r>
            <a:r>
              <a:rPr lang="ja-JP" altLang="en-US" sz="1050" b="1" u="sng" dirty="0">
                <a:latin typeface="Meiryo UI" panose="020B0604030504040204" pitchFamily="50" charset="-128"/>
                <a:ea typeface="Meiryo UI" panose="020B0604030504040204" pitchFamily="50" charset="-128"/>
              </a:rPr>
              <a:t>内陸域も含む瀬戸内海地域全体で連携した取組</a:t>
            </a:r>
            <a:r>
              <a:rPr lang="ja-JP" altLang="en-US" sz="1050" dirty="0">
                <a:latin typeface="Meiryo UI" panose="020B0604030504040204" pitchFamily="50" charset="-128"/>
                <a:ea typeface="Meiryo UI" panose="020B0604030504040204" pitchFamily="50" charset="-128"/>
              </a:rPr>
              <a:t>を促進。</a:t>
            </a:r>
          </a:p>
        </p:txBody>
      </p:sp>
      <p:graphicFrame>
        <p:nvGraphicFramePr>
          <p:cNvPr id="5" name="表 4">
            <a:extLst>
              <a:ext uri="{FF2B5EF4-FFF2-40B4-BE49-F238E27FC236}">
                <a16:creationId xmlns:a16="http://schemas.microsoft.com/office/drawing/2014/main" id="{2B0279ED-FBD5-485C-A509-17A35BCF69D0}"/>
              </a:ext>
            </a:extLst>
          </p:cNvPr>
          <p:cNvGraphicFramePr>
            <a:graphicFrameLocks noGrp="1"/>
          </p:cNvGraphicFramePr>
          <p:nvPr>
            <p:extLst>
              <p:ext uri="{D42A27DB-BD31-4B8C-83A1-F6EECF244321}">
                <p14:modId xmlns:p14="http://schemas.microsoft.com/office/powerpoint/2010/main" val="3967762546"/>
              </p:ext>
            </p:extLst>
          </p:nvPr>
        </p:nvGraphicFramePr>
        <p:xfrm>
          <a:off x="110600" y="5428270"/>
          <a:ext cx="6107320" cy="4145576"/>
        </p:xfrm>
        <a:graphic>
          <a:graphicData uri="http://schemas.openxmlformats.org/drawingml/2006/table">
            <a:tbl>
              <a:tblPr firstRow="1" firstCol="1" bandRow="1">
                <a:tableStyleId>{5C22544A-7EE6-4342-B048-85BDC9FD1C3A}</a:tableStyleId>
              </a:tblPr>
              <a:tblGrid>
                <a:gridCol w="1477941">
                  <a:extLst>
                    <a:ext uri="{9D8B030D-6E8A-4147-A177-3AD203B41FA5}">
                      <a16:colId xmlns:a16="http://schemas.microsoft.com/office/drawing/2014/main" val="1371696755"/>
                    </a:ext>
                  </a:extLst>
                </a:gridCol>
                <a:gridCol w="4629379">
                  <a:extLst>
                    <a:ext uri="{9D8B030D-6E8A-4147-A177-3AD203B41FA5}">
                      <a16:colId xmlns:a16="http://schemas.microsoft.com/office/drawing/2014/main" val="4136329362"/>
                    </a:ext>
                  </a:extLst>
                </a:gridCol>
              </a:tblGrid>
              <a:tr h="241277">
                <a:tc>
                  <a:txBody>
                    <a:bodyPr/>
                    <a:lstStyle/>
                    <a:p>
                      <a:pPr marL="19050" indent="-19050" algn="ctr">
                        <a:lnSpc>
                          <a:spcPts val="1100"/>
                        </a:lnSpc>
                        <a:tabLst>
                          <a:tab pos="1647825" algn="l"/>
                        </a:tabLst>
                      </a:pPr>
                      <a:r>
                        <a:rPr lang="ja-JP" sz="1100" kern="100">
                          <a:effectLst/>
                          <a:latin typeface="Meiryo UI" panose="020B0604030504040204" pitchFamily="50" charset="-128"/>
                          <a:ea typeface="Meiryo UI" panose="020B0604030504040204" pitchFamily="50" charset="-128"/>
                        </a:rPr>
                        <a:t>検討事項</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100"/>
                        </a:lnSpc>
                      </a:pPr>
                      <a:r>
                        <a:rPr kumimoji="1" lang="ja-JP" altLang="en-US" sz="1100" dirty="0">
                          <a:latin typeface="Meiryo UI" panose="020B0604030504040204" pitchFamily="50" charset="-128"/>
                          <a:ea typeface="Meiryo UI" panose="020B0604030504040204" pitchFamily="50" charset="-128"/>
                        </a:rPr>
                        <a:t>今後取り組むべき施策</a:t>
                      </a:r>
                    </a:p>
                  </a:txBody>
                  <a:tcPr/>
                </a:tc>
                <a:extLst>
                  <a:ext uri="{0D108BD9-81ED-4DB2-BD59-A6C34878D82A}">
                    <a16:rowId xmlns:a16="http://schemas.microsoft.com/office/drawing/2014/main" val="3128618864"/>
                  </a:ext>
                </a:extLst>
              </a:tr>
              <a:tr h="224687">
                <a:tc rowSpan="9">
                  <a:txBody>
                    <a:bodyPr/>
                    <a:lstStyle/>
                    <a:p>
                      <a:pPr>
                        <a:lnSpc>
                          <a:spcPts val="1100"/>
                        </a:lnSpc>
                      </a:pPr>
                      <a:r>
                        <a:rPr kumimoji="1" lang="ja-JP" altLang="en-US" sz="1100" dirty="0">
                          <a:latin typeface="Meiryo UI" panose="020B0604030504040204" pitchFamily="50" charset="-128"/>
                          <a:ea typeface="Meiryo UI" panose="020B0604030504040204" pitchFamily="50" charset="-128"/>
                        </a:rPr>
                        <a:t>湾奥部の水質改善</a:t>
                      </a:r>
                    </a:p>
                  </a:txBody>
                  <a:tcPr anchor="ctr"/>
                </a:tc>
                <a:tc>
                  <a:txBody>
                    <a:bodyPr/>
                    <a:lstStyle/>
                    <a:p>
                      <a:pPr marL="101600" indent="-101600" algn="just">
                        <a:lnSpc>
                          <a:spcPts val="1100"/>
                        </a:lnSpc>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これまでの総量削減等の取組みの継続的実施</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842167948"/>
                  </a:ext>
                </a:extLst>
              </a:tr>
              <a:tr h="224687">
                <a:tc vMerge="1">
                  <a:txBody>
                    <a:bodyPr/>
                    <a:lstStyle/>
                    <a:p>
                      <a:endParaRPr kumimoji="1" lang="ja-JP" altLang="en-US"/>
                    </a:p>
                  </a:txBody>
                  <a:tcPr/>
                </a:tc>
                <a:tc>
                  <a:txBody>
                    <a:bodyPr/>
                    <a:lstStyle/>
                    <a:p>
                      <a:pPr marL="101600" marR="0" lvl="0" indent="-101600" algn="just" defTabSz="1280160" rtl="0" eaLnBrk="1" fontAlgn="auto" latinLnBrk="0" hangingPunct="1">
                        <a:lnSpc>
                          <a:spcPts val="1100"/>
                        </a:lnSpc>
                        <a:spcBef>
                          <a:spcPts val="0"/>
                        </a:spcBef>
                        <a:spcAft>
                          <a:spcPts val="0"/>
                        </a:spcAft>
                        <a:buClrTx/>
                        <a:buSzTx/>
                        <a:buFontTx/>
                        <a:buNone/>
                        <a:tabLst/>
                        <a:defRPr/>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将来的な総量削減制度に係る課題等の整理・検討</a:t>
                      </a:r>
                      <a:endParaRPr lang="ja-JP"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53877905"/>
                  </a:ext>
                </a:extLst>
              </a:tr>
              <a:tr h="224687">
                <a:tc vMerge="1">
                  <a:txBody>
                    <a:bodyPr/>
                    <a:lstStyle/>
                    <a:p>
                      <a:endParaRPr kumimoji="1" lang="ja-JP" altLang="en-US"/>
                    </a:p>
                  </a:txBody>
                  <a:tcPr/>
                </a:tc>
                <a:tc>
                  <a:txBody>
                    <a:bodyPr/>
                    <a:lstStyle/>
                    <a:p>
                      <a:pPr marL="101600" indent="-101600" algn="just">
                        <a:lnSpc>
                          <a:spcPts val="1100"/>
                        </a:lnSpc>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干潟等の浅場の保全・再生</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28589135"/>
                  </a:ext>
                </a:extLst>
              </a:tr>
              <a:tr h="309307">
                <a:tc vMerge="1">
                  <a:txBody>
                    <a:bodyPr/>
                    <a:lstStyle/>
                    <a:p>
                      <a:endParaRPr kumimoji="1" lang="ja-JP" altLang="en-US"/>
                    </a:p>
                  </a:txBody>
                  <a:tcPr/>
                </a:tc>
                <a:tc>
                  <a:txBody>
                    <a:bodyPr/>
                    <a:lstStyle/>
                    <a:p>
                      <a:pPr marL="0" indent="0" algn="just">
                        <a:lnSpc>
                          <a:spcPts val="1100"/>
                        </a:lnSpc>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小型の環境改善施設の設置等による水質改善や生物生息の場の創出及び技術の確立</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48576404"/>
                  </a:ext>
                </a:extLst>
              </a:tr>
              <a:tr h="224687">
                <a:tc vMerge="1">
                  <a:txBody>
                    <a:bodyPr/>
                    <a:lstStyle/>
                    <a:p>
                      <a:endParaRPr kumimoji="1" lang="ja-JP" altLang="en-US"/>
                    </a:p>
                  </a:txBody>
                  <a:tcPr/>
                </a:tc>
                <a:tc>
                  <a:txBody>
                    <a:bodyPr/>
                    <a:lstStyle/>
                    <a:p>
                      <a:pPr marL="101600" marR="0" lvl="0" indent="-101600" algn="just" defTabSz="1280160" rtl="0" eaLnBrk="1" fontAlgn="auto" latinLnBrk="0" hangingPunct="1">
                        <a:lnSpc>
                          <a:spcPts val="1100"/>
                        </a:lnSpc>
                        <a:spcBef>
                          <a:spcPts val="0"/>
                        </a:spcBef>
                        <a:spcAft>
                          <a:spcPts val="0"/>
                        </a:spcAft>
                        <a:buClrTx/>
                        <a:buSzTx/>
                        <a:buFontTx/>
                        <a:buNone/>
                        <a:tabLst/>
                        <a:defRPr/>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既存の護岸における水質改善や生物生息の場の創出の取組促進</a:t>
                      </a:r>
                      <a:endParaRPr lang="ja-JP"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517253902"/>
                  </a:ext>
                </a:extLst>
              </a:tr>
              <a:tr h="224687">
                <a:tc vMerge="1">
                  <a:txBody>
                    <a:bodyPr/>
                    <a:lstStyle/>
                    <a:p>
                      <a:endParaRPr kumimoji="1" lang="ja-JP" altLang="en-US"/>
                    </a:p>
                  </a:txBody>
                  <a:tcPr/>
                </a:tc>
                <a:tc>
                  <a:txBody>
                    <a:bodyPr/>
                    <a:lstStyle/>
                    <a:p>
                      <a:pPr marL="30480" indent="-29210" algn="just">
                        <a:lnSpc>
                          <a:spcPts val="1100"/>
                        </a:lnSpc>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環境配慮型構造物の採用</a:t>
                      </a:r>
                      <a:endParaRPr lang="ja-JP"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21512045"/>
                  </a:ext>
                </a:extLst>
              </a:tr>
              <a:tr h="224687">
                <a:tc vMerge="1">
                  <a:txBody>
                    <a:bodyPr/>
                    <a:lstStyle/>
                    <a:p>
                      <a:endParaRPr kumimoji="1" lang="ja-JP" altLang="en-US"/>
                    </a:p>
                  </a:txBody>
                  <a:tcPr/>
                </a:tc>
                <a:tc>
                  <a:txBody>
                    <a:bodyPr/>
                    <a:lstStyle/>
                    <a:p>
                      <a:pPr marL="101600" indent="-101600" algn="just">
                        <a:lnSpc>
                          <a:spcPts val="1100"/>
                        </a:lnSpc>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海底耕耘</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1606321"/>
                  </a:ext>
                </a:extLst>
              </a:tr>
              <a:tr h="224687">
                <a:tc vMerge="1">
                  <a:txBody>
                    <a:bodyPr/>
                    <a:lstStyle/>
                    <a:p>
                      <a:endParaRPr kumimoji="1" lang="ja-JP" altLang="en-US"/>
                    </a:p>
                  </a:txBody>
                  <a:tcPr/>
                </a:tc>
                <a:tc>
                  <a:txBody>
                    <a:bodyPr/>
                    <a:lstStyle/>
                    <a:p>
                      <a:pPr marL="101600" indent="-101600" algn="just">
                        <a:lnSpc>
                          <a:spcPts val="1100"/>
                        </a:lnSpc>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窪地埋め戻しの推進</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86685298"/>
                  </a:ext>
                </a:extLst>
              </a:tr>
              <a:tr h="224687">
                <a:tc vMerge="1">
                  <a:txBody>
                    <a:bodyPr/>
                    <a:lstStyle/>
                    <a:p>
                      <a:endParaRPr kumimoji="1" lang="ja-JP" altLang="en-US"/>
                    </a:p>
                  </a:txBody>
                  <a:tcPr/>
                </a:tc>
                <a:tc>
                  <a:txBody>
                    <a:bodyPr/>
                    <a:lstStyle/>
                    <a:p>
                      <a:pPr marL="0" indent="0" algn="just">
                        <a:lnSpc>
                          <a:spcPts val="1100"/>
                        </a:lnSpc>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栄養塩類の過度な偏在の解消や底層</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DO</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の改善に向けた取組みの推進</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36723692"/>
                  </a:ext>
                </a:extLst>
              </a:tr>
              <a:tr h="224687">
                <a:tc rowSpan="2">
                  <a:txBody>
                    <a:bodyPr/>
                    <a:lstStyle/>
                    <a:p>
                      <a:pPr algn="l">
                        <a:lnSpc>
                          <a:spcPts val="1100"/>
                        </a:lnSpc>
                        <a:tabLst>
                          <a:tab pos="1647825" algn="l"/>
                        </a:tabLst>
                      </a:pPr>
                      <a:r>
                        <a:rPr lang="ja-JP" sz="1100" kern="100" dirty="0">
                          <a:effectLst/>
                          <a:latin typeface="Meiryo UI" panose="020B0604030504040204" pitchFamily="50" charset="-128"/>
                          <a:ea typeface="Meiryo UI" panose="020B0604030504040204" pitchFamily="50" charset="-128"/>
                        </a:rPr>
                        <a:t>湾南部の栄養塩濃度の管理のあり方</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lnSpc>
                          <a:spcPts val="1100"/>
                        </a:lnSpc>
                        <a:tabLst>
                          <a:tab pos="1647825" algn="l"/>
                        </a:tabLst>
                      </a:pPr>
                      <a:r>
                        <a:rPr lang="ja-JP" altLang="en-US" sz="1100" kern="100" dirty="0">
                          <a:effectLst/>
                          <a:latin typeface="Meiryo UI" panose="020B0604030504040204" pitchFamily="50" charset="-128"/>
                          <a:ea typeface="Meiryo UI" panose="020B0604030504040204" pitchFamily="50" charset="-128"/>
                        </a:rPr>
                        <a:t>ノリ養殖場周辺等の特定の海域における栄養塩濃度管理の検討</a:t>
                      </a:r>
                      <a:endPar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126267003"/>
                  </a:ext>
                </a:extLst>
              </a:tr>
              <a:tr h="224687">
                <a:tc vMerge="1">
                  <a:txBody>
                    <a:bodyPr/>
                    <a:lstStyle/>
                    <a:p>
                      <a:endParaRPr kumimoji="1" lang="ja-JP" altLang="en-US"/>
                    </a:p>
                  </a:txBody>
                  <a:tcPr/>
                </a:tc>
                <a:tc>
                  <a:txBody>
                    <a:bodyPr/>
                    <a:lstStyle/>
                    <a:p>
                      <a:pPr algn="l">
                        <a:lnSpc>
                          <a:spcPts val="1100"/>
                        </a:lnSpc>
                        <a:tabLst>
                          <a:tab pos="1647825" algn="l"/>
                        </a:tabLst>
                      </a:pPr>
                      <a:r>
                        <a:rPr lang="ja-JP" altLang="en-US" sz="1100" kern="100" dirty="0">
                          <a:effectLst/>
                          <a:latin typeface="Meiryo UI" panose="020B0604030504040204" pitchFamily="50" charset="-128"/>
                          <a:ea typeface="Meiryo UI" panose="020B0604030504040204" pitchFamily="50" charset="-128"/>
                        </a:rPr>
                        <a:t>湾南部全体における栄養塩濃度管理の検討</a:t>
                      </a:r>
                      <a:endPar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20638220"/>
                  </a:ext>
                </a:extLst>
              </a:tr>
              <a:tr h="224687">
                <a:tc rowSpan="6">
                  <a:txBody>
                    <a:bodyPr/>
                    <a:lstStyle/>
                    <a:p>
                      <a:pPr algn="l">
                        <a:lnSpc>
                          <a:spcPts val="1100"/>
                        </a:lnSpc>
                        <a:tabLst>
                          <a:tab pos="1647825" algn="l"/>
                        </a:tabLst>
                      </a:pPr>
                      <a:r>
                        <a:rPr lang="ja-JP" sz="1100" kern="100" dirty="0">
                          <a:effectLst/>
                          <a:latin typeface="Meiryo UI" panose="020B0604030504040204" pitchFamily="50" charset="-128"/>
                          <a:ea typeface="Meiryo UI" panose="020B0604030504040204" pitchFamily="50" charset="-128"/>
                        </a:rPr>
                        <a:t>多様な生物を育む場の創出</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lnSpc>
                          <a:spcPts val="1100"/>
                        </a:lnSpc>
                        <a:tabLst>
                          <a:tab pos="1647825" algn="l"/>
                        </a:tabLst>
                      </a:pPr>
                      <a:r>
                        <a:rPr lang="ja-JP" altLang="en-US" sz="1100" kern="100" dirty="0">
                          <a:effectLst/>
                          <a:latin typeface="Meiryo UI" panose="020B0604030504040204" pitchFamily="50" charset="-128"/>
                          <a:ea typeface="Meiryo UI" panose="020B0604030504040204" pitchFamily="50" charset="-128"/>
                        </a:rPr>
                        <a:t>湾奥部における水質改善や生物生息の場の創出の取組み</a:t>
                      </a:r>
                      <a:endPar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82907902"/>
                  </a:ext>
                </a:extLst>
              </a:tr>
              <a:tr h="224687">
                <a:tc vMerge="1">
                  <a:txBody>
                    <a:bodyPr/>
                    <a:lstStyle/>
                    <a:p>
                      <a:endParaRPr kumimoji="1" lang="ja-JP" altLang="en-US"/>
                    </a:p>
                  </a:txBody>
                  <a:tcPr/>
                </a:tc>
                <a:tc>
                  <a:txBody>
                    <a:bodyPr/>
                    <a:lstStyle/>
                    <a:p>
                      <a:pPr algn="l">
                        <a:lnSpc>
                          <a:spcPts val="1100"/>
                        </a:lnSpc>
                        <a:tabLst>
                          <a:tab pos="1647825" algn="l"/>
                        </a:tabLst>
                      </a:pPr>
                      <a:r>
                        <a:rPr lang="ja-JP" altLang="en-US" sz="1100" kern="100" dirty="0">
                          <a:effectLst/>
                          <a:latin typeface="Meiryo UI" panose="020B0604030504040204" pitchFamily="50" charset="-128"/>
                          <a:ea typeface="Meiryo UI" panose="020B0604030504040204" pitchFamily="50" charset="-128"/>
                        </a:rPr>
                        <a:t>大阪府海域ブルーカーボン生態系ビジョンに基づく取組み</a:t>
                      </a:r>
                      <a:endPar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13615199"/>
                  </a:ext>
                </a:extLst>
              </a:tr>
              <a:tr h="224687">
                <a:tc vMerge="1">
                  <a:txBody>
                    <a:bodyPr/>
                    <a:lstStyle/>
                    <a:p>
                      <a:endParaRPr kumimoji="1" lang="ja-JP" altLang="en-US"/>
                    </a:p>
                  </a:txBody>
                  <a:tcPr/>
                </a:tc>
                <a:tc>
                  <a:txBody>
                    <a:bodyPr/>
                    <a:lstStyle/>
                    <a:p>
                      <a:pPr algn="l">
                        <a:lnSpc>
                          <a:spcPts val="1100"/>
                        </a:lnSpc>
                        <a:tabLst>
                          <a:tab pos="1647825" algn="l"/>
                        </a:tabLst>
                      </a:pPr>
                      <a:r>
                        <a:rPr lang="ja-JP" altLang="en-US" sz="1100" kern="100" dirty="0">
                          <a:effectLst/>
                          <a:latin typeface="Meiryo UI" panose="020B0604030504040204" pitchFamily="50" charset="-128"/>
                          <a:ea typeface="Meiryo UI" panose="020B0604030504040204" pitchFamily="50" charset="-128"/>
                        </a:rPr>
                        <a:t>干潟等の浅場の保全・再生</a:t>
                      </a:r>
                      <a:endPar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638680899"/>
                  </a:ext>
                </a:extLst>
              </a:tr>
              <a:tr h="224687">
                <a:tc vMerge="1">
                  <a:txBody>
                    <a:bodyPr/>
                    <a:lstStyle/>
                    <a:p>
                      <a:endParaRPr kumimoji="1" lang="ja-JP" altLang="en-US"/>
                    </a:p>
                  </a:txBody>
                  <a:tcPr/>
                </a:tc>
                <a:tc>
                  <a:txBody>
                    <a:bodyPr/>
                    <a:lstStyle/>
                    <a:p>
                      <a:pPr algn="l">
                        <a:lnSpc>
                          <a:spcPts val="1100"/>
                        </a:lnSpc>
                        <a:tabLst>
                          <a:tab pos="1647825" algn="l"/>
                        </a:tabLst>
                      </a:pPr>
                      <a:r>
                        <a:rPr lang="ja-JP" altLang="en-US" sz="1100" kern="100" dirty="0">
                          <a:effectLst/>
                          <a:latin typeface="Meiryo UI" panose="020B0604030504040204" pitchFamily="50" charset="-128"/>
                          <a:ea typeface="Meiryo UI" panose="020B0604030504040204" pitchFamily="50" charset="-128"/>
                        </a:rPr>
                        <a:t>企業、</a:t>
                      </a:r>
                      <a:r>
                        <a:rPr lang="en-US" sz="1100" kern="100" dirty="0">
                          <a:effectLst/>
                          <a:latin typeface="Meiryo UI" panose="020B0604030504040204" pitchFamily="50" charset="-128"/>
                          <a:ea typeface="Meiryo UI" panose="020B0604030504040204" pitchFamily="50" charset="-128"/>
                        </a:rPr>
                        <a:t>NPO</a:t>
                      </a:r>
                      <a:r>
                        <a:rPr lang="ja-JP" altLang="en-US" sz="1100" kern="100" dirty="0">
                          <a:effectLst/>
                          <a:latin typeface="Meiryo UI" panose="020B0604030504040204" pitchFamily="50" charset="-128"/>
                          <a:ea typeface="Meiryo UI" panose="020B0604030504040204" pitchFamily="50" charset="-128"/>
                        </a:rPr>
                        <a:t>等との連携した取組みの促進</a:t>
                      </a:r>
                      <a:endPar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37607659"/>
                  </a:ext>
                </a:extLst>
              </a:tr>
              <a:tr h="224687">
                <a:tc vMerge="1">
                  <a:txBody>
                    <a:bodyPr/>
                    <a:lstStyle/>
                    <a:p>
                      <a:endParaRPr kumimoji="1" lang="ja-JP" altLang="en-US"/>
                    </a:p>
                  </a:txBody>
                  <a:tcPr/>
                </a:tc>
                <a:tc>
                  <a:txBody>
                    <a:bodyPr/>
                    <a:lstStyle/>
                    <a:p>
                      <a:pPr algn="l">
                        <a:lnSpc>
                          <a:spcPts val="1100"/>
                        </a:lnSpc>
                        <a:tabLst>
                          <a:tab pos="1647825" algn="l"/>
                        </a:tabLst>
                      </a:pPr>
                      <a:r>
                        <a:rPr lang="ja-JP" altLang="en-US" sz="1100" kern="100" dirty="0">
                          <a:effectLst/>
                          <a:latin typeface="Meiryo UI" panose="020B0604030504040204" pitchFamily="50" charset="-128"/>
                          <a:ea typeface="Meiryo UI" panose="020B0604030504040204" pitchFamily="50" charset="-128"/>
                        </a:rPr>
                        <a:t>海洋プラスチックごみ対策の推進</a:t>
                      </a:r>
                      <a:endPar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58693153"/>
                  </a:ext>
                </a:extLst>
              </a:tr>
              <a:tr h="224687">
                <a:tc vMerge="1">
                  <a:txBody>
                    <a:bodyPr/>
                    <a:lstStyle/>
                    <a:p>
                      <a:endParaRPr kumimoji="1" lang="ja-JP" altLang="en-US"/>
                    </a:p>
                  </a:txBody>
                  <a:tcPr/>
                </a:tc>
                <a:tc>
                  <a:txBody>
                    <a:bodyPr/>
                    <a:lstStyle/>
                    <a:p>
                      <a:pPr algn="l">
                        <a:lnSpc>
                          <a:spcPts val="1100"/>
                        </a:lnSpc>
                        <a:tabLst>
                          <a:tab pos="1647825" algn="l"/>
                        </a:tabLst>
                      </a:pPr>
                      <a:r>
                        <a:rPr lang="ja-JP" altLang="en-US" sz="1100" kern="100" dirty="0">
                          <a:effectLst/>
                          <a:latin typeface="Meiryo UI" panose="020B0604030504040204" pitchFamily="50" charset="-128"/>
                          <a:ea typeface="Meiryo UI" panose="020B0604030504040204" pitchFamily="50" charset="-128"/>
                        </a:rPr>
                        <a:t>大阪湾の生物生息環境等に影響を及ぼす可能性のある事象に係る情報収集</a:t>
                      </a:r>
                      <a:endPar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505731835"/>
                  </a:ext>
                </a:extLst>
              </a:tr>
            </a:tbl>
          </a:graphicData>
        </a:graphic>
      </p:graphicFrame>
      <p:sp>
        <p:nvSpPr>
          <p:cNvPr id="46" name="テキスト ボックス 45">
            <a:extLst>
              <a:ext uri="{FF2B5EF4-FFF2-40B4-BE49-F238E27FC236}">
                <a16:creationId xmlns:a16="http://schemas.microsoft.com/office/drawing/2014/main" id="{7B06D2F6-25E8-49E0-AB59-6B7DC09E4705}"/>
              </a:ext>
            </a:extLst>
          </p:cNvPr>
          <p:cNvSpPr txBox="1"/>
          <p:nvPr/>
        </p:nvSpPr>
        <p:spPr>
          <a:xfrm>
            <a:off x="52750" y="4984887"/>
            <a:ext cx="6291819" cy="443389"/>
          </a:xfrm>
          <a:prstGeom prst="roundRect">
            <a:avLst>
              <a:gd name="adj" fmla="val 6211"/>
            </a:avLst>
          </a:prstGeom>
          <a:noFill/>
          <a:ln w="6350">
            <a:noFill/>
          </a:ln>
        </p:spPr>
        <p:txBody>
          <a:bodyPr wrap="square" rtlCol="0">
            <a:spAutoFit/>
          </a:bodyPr>
          <a:lstStyle/>
          <a:p>
            <a:pPr marL="171450" indent="-171450">
              <a:buFont typeface="Wingdings" panose="05000000000000000000" pitchFamily="2" charset="2"/>
              <a:buChar char="l"/>
            </a:pPr>
            <a:r>
              <a:rPr lang="ja-JP" altLang="en-US" sz="1100" dirty="0">
                <a:latin typeface="Meiryo UI" panose="020B0604030504040204" pitchFamily="50" charset="-128"/>
                <a:ea typeface="Meiryo UI" panose="020B0604030504040204" pitchFamily="50" charset="-128"/>
              </a:rPr>
              <a:t>重点的に検討した３つの事項について、今後取り組むべき施策のあり方を審議した結果、以下に掲げる取組み等を推進すべき。</a:t>
            </a:r>
            <a:endParaRPr lang="en-US" altLang="ja-JP" sz="1100" dirty="0">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DF7D8192-34A2-4324-941F-FA3FA476E3D3}"/>
              </a:ext>
            </a:extLst>
          </p:cNvPr>
          <p:cNvSpPr txBox="1"/>
          <p:nvPr/>
        </p:nvSpPr>
        <p:spPr>
          <a:xfrm>
            <a:off x="6515844" y="3936504"/>
            <a:ext cx="2617634" cy="269200"/>
          </a:xfrm>
          <a:prstGeom prst="roundRect">
            <a:avLst>
              <a:gd name="adj" fmla="val 6211"/>
            </a:avLst>
          </a:prstGeom>
          <a:noFill/>
          <a:ln w="6350">
            <a:noFill/>
          </a:ln>
        </p:spPr>
        <p:txBody>
          <a:bodyPr wrap="square" rtlCol="0">
            <a:spAutoFit/>
          </a:bodyPr>
          <a:lstStyle/>
          <a:p>
            <a:r>
              <a:rPr lang="ja-JP" altLang="en-US" sz="1100" b="1" dirty="0">
                <a:latin typeface="Meiryo UI" panose="020B0604030504040204" pitchFamily="50" charset="-128"/>
                <a:ea typeface="Meiryo UI" panose="020B0604030504040204" pitchFamily="50" charset="-128"/>
              </a:rPr>
              <a:t>◇総量規制基準</a:t>
            </a:r>
            <a:endParaRPr lang="en-US" altLang="ja-JP" sz="1100" b="1" dirty="0">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687DC1A6-D05D-4C1C-BD58-002ECCE04219}"/>
              </a:ext>
            </a:extLst>
          </p:cNvPr>
          <p:cNvSpPr txBox="1"/>
          <p:nvPr/>
        </p:nvSpPr>
        <p:spPr>
          <a:xfrm>
            <a:off x="6679242" y="4731524"/>
            <a:ext cx="5828052" cy="617577"/>
          </a:xfrm>
          <a:prstGeom prst="roundRect">
            <a:avLst>
              <a:gd name="adj" fmla="val 6211"/>
            </a:avLst>
          </a:prstGeom>
          <a:noFill/>
          <a:ln w="6350">
            <a:noFill/>
          </a:ln>
        </p:spPr>
        <p:txBody>
          <a:bodyPr wrap="square" rtlCol="0">
            <a:spAutoFit/>
          </a:bodyPr>
          <a:lstStyle/>
          <a:p>
            <a:pPr marL="180975" indent="-180975"/>
            <a:r>
              <a:rPr lang="ja-JP" altLang="en-US" sz="1100" dirty="0">
                <a:latin typeface="Meiryo UI" panose="020B0604030504040204" pitchFamily="50" charset="-128"/>
                <a:ea typeface="Meiryo UI" panose="020B0604030504040204" pitchFamily="50" charset="-128"/>
              </a:rPr>
              <a:t>・　第９次総量削減に係る取組みと並行し、引き続き調査研究が必要な事項や、人口減少等の社会構造の変化や気候変動等が、大阪湾の水質等の環境に影響を及ぼし得ることを考慮し、</a:t>
            </a:r>
            <a:r>
              <a:rPr lang="ja-JP" altLang="en-US" sz="1100" b="1" u="sng" dirty="0">
                <a:latin typeface="Meiryo UI" panose="020B0604030504040204" pitchFamily="50" charset="-128"/>
                <a:ea typeface="Meiryo UI" panose="020B0604030504040204" pitchFamily="50" charset="-128"/>
              </a:rPr>
              <a:t>第</a:t>
            </a:r>
            <a:r>
              <a:rPr lang="en-US" altLang="ja-JP" sz="1100" b="1" u="sng" dirty="0">
                <a:latin typeface="Meiryo UI" panose="020B0604030504040204" pitchFamily="50" charset="-128"/>
                <a:ea typeface="Meiryo UI" panose="020B0604030504040204" pitchFamily="50" charset="-128"/>
              </a:rPr>
              <a:t>10</a:t>
            </a:r>
            <a:r>
              <a:rPr lang="ja-JP" altLang="en-US" sz="1100" b="1" u="sng" dirty="0">
                <a:latin typeface="Meiryo UI" panose="020B0604030504040204" pitchFamily="50" charset="-128"/>
                <a:ea typeface="Meiryo UI" panose="020B0604030504040204" pitchFamily="50" charset="-128"/>
              </a:rPr>
              <a:t>次総量削減に向けた課題等についても整理・検討</a:t>
            </a:r>
            <a:r>
              <a:rPr lang="ja-JP" altLang="en-US" sz="1100" dirty="0">
                <a:latin typeface="Meiryo UI" panose="020B0604030504040204" pitchFamily="50" charset="-128"/>
                <a:ea typeface="Meiryo UI" panose="020B0604030504040204" pitchFamily="50" charset="-128"/>
              </a:rPr>
              <a:t>する必要がある。</a:t>
            </a:r>
          </a:p>
        </p:txBody>
      </p:sp>
      <p:sp>
        <p:nvSpPr>
          <p:cNvPr id="43" name="テキスト ボックス 42">
            <a:extLst>
              <a:ext uri="{FF2B5EF4-FFF2-40B4-BE49-F238E27FC236}">
                <a16:creationId xmlns:a16="http://schemas.microsoft.com/office/drawing/2014/main" id="{33CC2165-46AB-43E3-AB9A-0AA2ED1CDC76}"/>
              </a:ext>
            </a:extLst>
          </p:cNvPr>
          <p:cNvSpPr txBox="1"/>
          <p:nvPr/>
        </p:nvSpPr>
        <p:spPr>
          <a:xfrm>
            <a:off x="6536003" y="4542735"/>
            <a:ext cx="2617634" cy="269200"/>
          </a:xfrm>
          <a:prstGeom prst="roundRect">
            <a:avLst>
              <a:gd name="adj" fmla="val 6211"/>
            </a:avLst>
          </a:prstGeom>
          <a:noFill/>
          <a:ln w="6350">
            <a:noFill/>
          </a:ln>
        </p:spPr>
        <p:txBody>
          <a:bodyPr wrap="square" rtlCol="0">
            <a:spAutoFit/>
          </a:bodyPr>
          <a:lstStyle/>
          <a:p>
            <a:r>
              <a:rPr lang="ja-JP" altLang="en-US" sz="1100" b="1" dirty="0">
                <a:latin typeface="Meiryo UI" panose="020B0604030504040204" pitchFamily="50" charset="-128"/>
                <a:ea typeface="Meiryo UI" panose="020B0604030504040204" pitchFamily="50" charset="-128"/>
              </a:rPr>
              <a:t>◇第</a:t>
            </a:r>
            <a:r>
              <a:rPr lang="en-US" altLang="ja-JP" sz="1100" b="1" dirty="0">
                <a:latin typeface="Meiryo UI" panose="020B0604030504040204" pitchFamily="50" charset="-128"/>
                <a:ea typeface="Meiryo UI" panose="020B0604030504040204" pitchFamily="50" charset="-128"/>
              </a:rPr>
              <a:t>10</a:t>
            </a:r>
            <a:r>
              <a:rPr lang="ja-JP" altLang="en-US" sz="1100" b="1" dirty="0">
                <a:latin typeface="Meiryo UI" panose="020B0604030504040204" pitchFamily="50" charset="-128"/>
                <a:ea typeface="Meiryo UI" panose="020B0604030504040204" pitchFamily="50" charset="-128"/>
              </a:rPr>
              <a:t>次総量削減に向けて</a:t>
            </a:r>
            <a:endParaRPr lang="en-US" altLang="ja-JP" sz="1100" b="1" dirty="0">
              <a:latin typeface="Meiryo UI" panose="020B0604030504040204" pitchFamily="50" charset="-128"/>
              <a:ea typeface="Meiryo UI" panose="020B0604030504040204" pitchFamily="50" charset="-128"/>
            </a:endParaRPr>
          </a:p>
        </p:txBody>
      </p:sp>
      <p:sp>
        <p:nvSpPr>
          <p:cNvPr id="38" name="テキスト ボックス 37">
            <a:extLst>
              <a:ext uri="{FF2B5EF4-FFF2-40B4-BE49-F238E27FC236}">
                <a16:creationId xmlns:a16="http://schemas.microsoft.com/office/drawing/2014/main" id="{CB46C2B2-457A-4B78-9DB4-79B024DEE7D4}"/>
              </a:ext>
            </a:extLst>
          </p:cNvPr>
          <p:cNvSpPr txBox="1"/>
          <p:nvPr/>
        </p:nvSpPr>
        <p:spPr>
          <a:xfrm>
            <a:off x="37640" y="3007573"/>
            <a:ext cx="4274928" cy="261283"/>
          </a:xfrm>
          <a:prstGeom prst="roundRect">
            <a:avLst>
              <a:gd name="adj" fmla="val 6211"/>
            </a:avLst>
          </a:prstGeom>
          <a:noFill/>
          <a:ln w="6350">
            <a:noFill/>
          </a:ln>
        </p:spPr>
        <p:txBody>
          <a:bodyPr wrap="square" rtlCol="0">
            <a:spAutoFit/>
          </a:bodyPr>
          <a:lstStyle/>
          <a:p>
            <a:r>
              <a:rPr lang="ja-JP" altLang="en-US" sz="1050" b="1" dirty="0">
                <a:latin typeface="Meiryo UI" panose="020B0604030504040204" pitchFamily="50" charset="-128"/>
                <a:ea typeface="Meiryo UI" panose="020B0604030504040204" pitchFamily="50" charset="-128"/>
              </a:rPr>
              <a:t>◇</a:t>
            </a:r>
            <a:r>
              <a:rPr lang="zh-TW" altLang="en-US" sz="1050" b="1" dirty="0">
                <a:latin typeface="Meiryo UI" panose="020B0604030504040204" pitchFamily="50" charset="-128"/>
                <a:ea typeface="Meiryo UI" panose="020B0604030504040204" pitchFamily="50" charset="-128"/>
              </a:rPr>
              <a:t>改正瀬戸内海環境保全特別措置法</a:t>
            </a:r>
            <a:r>
              <a:rPr lang="ja-JP" altLang="en-US" sz="1050" b="1" dirty="0">
                <a:latin typeface="Meiryo UI" panose="020B0604030504040204" pitchFamily="50" charset="-128"/>
                <a:ea typeface="Meiryo UI" panose="020B0604030504040204" pitchFamily="50" charset="-128"/>
              </a:rPr>
              <a:t>（</a:t>
            </a:r>
            <a:r>
              <a:rPr lang="en-US" altLang="ja-JP" sz="1050" b="1" dirty="0">
                <a:latin typeface="Meiryo UI" panose="020B0604030504040204" pitchFamily="50" charset="-128"/>
                <a:ea typeface="Meiryo UI" panose="020B0604030504040204" pitchFamily="50" charset="-128"/>
              </a:rPr>
              <a:t>R3.6</a:t>
            </a:r>
            <a:r>
              <a:rPr lang="ja-JP" altLang="en-US" sz="1050" b="1" dirty="0">
                <a:latin typeface="Meiryo UI" panose="020B0604030504040204" pitchFamily="50" charset="-128"/>
                <a:ea typeface="Meiryo UI" panose="020B0604030504040204" pitchFamily="50" charset="-128"/>
              </a:rPr>
              <a:t>公布、</a:t>
            </a:r>
            <a:r>
              <a:rPr lang="en-US" altLang="ja-JP" sz="1050" b="1" dirty="0">
                <a:latin typeface="Meiryo UI" panose="020B0604030504040204" pitchFamily="50" charset="-128"/>
                <a:ea typeface="Meiryo UI" panose="020B0604030504040204" pitchFamily="50" charset="-128"/>
              </a:rPr>
              <a:t>R4.4</a:t>
            </a:r>
            <a:r>
              <a:rPr lang="ja-JP" altLang="en-US" sz="1050" b="1" dirty="0">
                <a:latin typeface="Meiryo UI" panose="020B0604030504040204" pitchFamily="50" charset="-128"/>
                <a:ea typeface="Meiryo UI" panose="020B0604030504040204" pitchFamily="50" charset="-128"/>
              </a:rPr>
              <a:t>施行</a:t>
            </a:r>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の概要</a:t>
            </a:r>
            <a:endParaRPr lang="en-US" altLang="ja-JP" sz="1050" b="1" dirty="0">
              <a:latin typeface="Meiryo UI" panose="020B0604030504040204" pitchFamily="50" charset="-128"/>
              <a:ea typeface="Meiryo UI" panose="020B0604030504040204" pitchFamily="50" charset="-128"/>
            </a:endParaRPr>
          </a:p>
        </p:txBody>
      </p:sp>
      <p:sp>
        <p:nvSpPr>
          <p:cNvPr id="48" name="テキスト ボックス 47">
            <a:extLst>
              <a:ext uri="{FF2B5EF4-FFF2-40B4-BE49-F238E27FC236}">
                <a16:creationId xmlns:a16="http://schemas.microsoft.com/office/drawing/2014/main" id="{83E4789E-23DD-4DFF-8F83-B466A37CFD78}"/>
              </a:ext>
            </a:extLst>
          </p:cNvPr>
          <p:cNvSpPr txBox="1"/>
          <p:nvPr/>
        </p:nvSpPr>
        <p:spPr>
          <a:xfrm>
            <a:off x="201627" y="3161858"/>
            <a:ext cx="5884637" cy="593824"/>
          </a:xfrm>
          <a:prstGeom prst="roundRect">
            <a:avLst>
              <a:gd name="adj" fmla="val 6211"/>
            </a:avLst>
          </a:prstGeom>
          <a:noFill/>
          <a:ln w="6350">
            <a:noFill/>
          </a:ln>
        </p:spPr>
        <p:txBody>
          <a:bodyPr wrap="square" rtlCol="0">
            <a:spAutoFit/>
          </a:bodyPr>
          <a:lstStyle/>
          <a:p>
            <a:pPr marL="171450" indent="-171450">
              <a:buFont typeface="Wingdings" panose="05000000000000000000" pitchFamily="2" charset="2"/>
              <a:buChar char="Ø"/>
            </a:pPr>
            <a:r>
              <a:rPr lang="ja-JP" altLang="en-US" sz="1050" dirty="0">
                <a:latin typeface="Meiryo UI" panose="020B0604030504040204" pitchFamily="50" charset="-128"/>
                <a:ea typeface="Meiryo UI" panose="020B0604030504040204" pitchFamily="50" charset="-128"/>
              </a:rPr>
              <a:t>❶地域合意による栄養塩類の供給等、管理のルールの整備、❷自然海浜保全地区の指定対象拡充による藻場・干潟の再生・創出の取組の推進、❸海洋プラスチックごみを含む漂流ごみ等の発生抑制対策の推進等により、新しい時代にふさわしい「里海」</a:t>
            </a:r>
            <a:r>
              <a:rPr lang="ja-JP" altLang="en-US" sz="1050" dirty="0" err="1">
                <a:latin typeface="Meiryo UI" panose="020B0604030504040204" pitchFamily="50" charset="-128"/>
                <a:ea typeface="Meiryo UI" panose="020B0604030504040204" pitchFamily="50" charset="-128"/>
              </a:rPr>
              <a:t>づ</a:t>
            </a:r>
            <a:r>
              <a:rPr lang="ja-JP" altLang="en-US" sz="1050" dirty="0">
                <a:latin typeface="Meiryo UI" panose="020B0604030504040204" pitchFamily="50" charset="-128"/>
                <a:ea typeface="Meiryo UI" panose="020B0604030504040204" pitchFamily="50" charset="-128"/>
              </a:rPr>
              <a:t>くりを総合的に推進。</a:t>
            </a:r>
          </a:p>
        </p:txBody>
      </p:sp>
      <p:pic>
        <p:nvPicPr>
          <p:cNvPr id="126"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897707" y="5304656"/>
            <a:ext cx="1820603" cy="1656663"/>
          </a:xfrm>
          <a:prstGeom prst="rect">
            <a:avLst/>
          </a:prstGeom>
          <a:noFill/>
          <a:ln>
            <a:noFill/>
          </a:ln>
          <a:effectLst/>
          <a:extLst>
            <a:ext uri="{909E8E84-426E-40DD-AFC4-6F175D3DCCD1}">
              <a14:hiddenFill xmlns:a14="http://schemas.microsoft.com/office/drawing/2010/main">
                <a:solidFill>
                  <a:schemeClr val="accent1">
                    <a:lumMod val="100000"/>
                    <a:lumOff val="0"/>
                  </a:schemeClr>
                </a:solidFill>
              </a14:hiddenFill>
            </a:ext>
            <a:ext uri="{91240B29-F687-4F45-9708-019B960494DF}">
              <a14:hiddenLine xmlns:a14="http://schemas.microsoft.com/office/drawing/2010/main" w="9525">
                <a:solidFill>
                  <a:schemeClr val="tx1">
                    <a:lumMod val="100000"/>
                    <a:lumOff val="0"/>
                  </a:schemeClr>
                </a:solidFill>
                <a:miter lim="800000"/>
                <a:headEnd/>
                <a:tailEnd/>
              </a14:hiddenLine>
            </a:ext>
            <a:ext uri="{AF507438-7753-43E0-B8FC-AC1667EBCBE1}">
              <a14:hiddenEffects xmlns:a14="http://schemas.microsoft.com/office/drawing/2010/main">
                <a:effectLst/>
              </a14:hiddenEffects>
            </a:ext>
          </a:extLst>
        </p:spPr>
      </p:pic>
      <p:sp>
        <p:nvSpPr>
          <p:cNvPr id="47" name="テキスト ボックス 46">
            <a:extLst>
              <a:ext uri="{FF2B5EF4-FFF2-40B4-BE49-F238E27FC236}">
                <a16:creationId xmlns:a16="http://schemas.microsoft.com/office/drawing/2014/main" id="{DF7D8192-34A2-4324-941F-FA3FA476E3D3}"/>
              </a:ext>
            </a:extLst>
          </p:cNvPr>
          <p:cNvSpPr txBox="1"/>
          <p:nvPr/>
        </p:nvSpPr>
        <p:spPr>
          <a:xfrm>
            <a:off x="6515844" y="2064296"/>
            <a:ext cx="3165670" cy="269200"/>
          </a:xfrm>
          <a:prstGeom prst="roundRect">
            <a:avLst>
              <a:gd name="adj" fmla="val 6211"/>
            </a:avLst>
          </a:prstGeom>
          <a:noFill/>
          <a:ln w="6350">
            <a:noFill/>
          </a:ln>
        </p:spPr>
        <p:txBody>
          <a:bodyPr wrap="square" rtlCol="0">
            <a:spAutoFit/>
          </a:bodyPr>
          <a:lstStyle/>
          <a:p>
            <a:r>
              <a:rPr lang="ja-JP" altLang="en-US"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大阪府の削減目標量と発生源別の削減目標量</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6599045" y="6952552"/>
            <a:ext cx="4320563" cy="684799"/>
          </a:xfrm>
          <a:prstGeom prst="roundRect">
            <a:avLst>
              <a:gd name="adj" fmla="val 15018"/>
            </a:avLst>
          </a:prstGeom>
          <a:ln w="6350">
            <a:prstDash val="dash"/>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r>
              <a:rPr lang="ja-JP" altLang="en-US" sz="1050" kern="1000" spc="-50" dirty="0">
                <a:latin typeface="Meiryo UI" panose="020B0604030504040204" pitchFamily="50" charset="-128"/>
                <a:ea typeface="Meiryo UI" panose="020B0604030504040204" pitchFamily="50" charset="-128"/>
              </a:rPr>
              <a:t>　</a:t>
            </a:r>
            <a:r>
              <a:rPr lang="en-US" altLang="ja-JP" sz="1050" b="1" kern="1000" spc="-50" dirty="0">
                <a:latin typeface="Meiryo UI" panose="020B0604030504040204" pitchFamily="50" charset="-128"/>
                <a:ea typeface="Meiryo UI" panose="020B0604030504040204" pitchFamily="50" charset="-128"/>
              </a:rPr>
              <a:t>【</a:t>
            </a:r>
            <a:r>
              <a:rPr lang="ja-JP" altLang="en-US" sz="1050" b="1" kern="1000" spc="-50" dirty="0">
                <a:latin typeface="Meiryo UI" panose="020B0604030504040204" pitchFamily="50" charset="-128"/>
                <a:ea typeface="Meiryo UI" panose="020B0604030504040204" pitchFamily="50" charset="-128"/>
              </a:rPr>
              <a:t>将来像</a:t>
            </a:r>
            <a:r>
              <a:rPr lang="en-US" altLang="ja-JP" sz="1050" b="1" kern="1000" spc="-50" dirty="0">
                <a:latin typeface="Meiryo UI" panose="020B0604030504040204" pitchFamily="50" charset="-128"/>
                <a:ea typeface="Meiryo UI" panose="020B0604030504040204" pitchFamily="50" charset="-128"/>
              </a:rPr>
              <a:t>】 </a:t>
            </a:r>
            <a:r>
              <a:rPr lang="ja-JP" altLang="en-US" sz="1050" b="1" kern="1000" spc="-50" dirty="0">
                <a:latin typeface="Meiryo UI" panose="020B0604030504040204" pitchFamily="50" charset="-128"/>
                <a:ea typeface="Meiryo UI" panose="020B0604030504040204" pitchFamily="50" charset="-128"/>
              </a:rPr>
              <a:t>多面的価値・機能が最大限に発揮された「豊かな大阪湾」が実現</a:t>
            </a:r>
          </a:p>
          <a:p>
            <a:r>
              <a:rPr lang="ja-JP" altLang="en-US" sz="1050" kern="1000" spc="-50" dirty="0">
                <a:latin typeface="Meiryo UI" panose="020B0604030504040204" pitchFamily="50" charset="-128"/>
                <a:ea typeface="Meiryo UI" panose="020B0604030504040204" pitchFamily="50" charset="-128"/>
              </a:rPr>
              <a:t>   　・多様な生物を育む場が確保されている</a:t>
            </a:r>
          </a:p>
          <a:p>
            <a:r>
              <a:rPr lang="ja-JP" altLang="en-US" sz="1050" kern="1000" spc="-50" dirty="0">
                <a:latin typeface="Meiryo UI" panose="020B0604030504040204" pitchFamily="50" charset="-128"/>
                <a:ea typeface="Meiryo UI" panose="020B0604030504040204" pitchFamily="50" charset="-128"/>
              </a:rPr>
              <a:t> 　　・健全な物質循環が行われ、良好な水環境が保たれている</a:t>
            </a:r>
          </a:p>
          <a:p>
            <a:r>
              <a:rPr lang="ja-JP" altLang="en-US" sz="1050" kern="1000" spc="-50" dirty="0">
                <a:latin typeface="Meiryo UI" panose="020B0604030504040204" pitchFamily="50" charset="-128"/>
                <a:ea typeface="Meiryo UI" panose="020B0604030504040204" pitchFamily="50" charset="-128"/>
              </a:rPr>
              <a:t>     ・都市活動や暮らしに潤いと安心を与え、大阪の都市としての魅力を高めている</a:t>
            </a:r>
          </a:p>
        </p:txBody>
      </p:sp>
      <p:sp>
        <p:nvSpPr>
          <p:cNvPr id="45" name="テキスト ボックス 2"/>
          <p:cNvSpPr txBox="1">
            <a:spLocks noChangeArrowheads="1"/>
          </p:cNvSpPr>
          <p:nvPr/>
        </p:nvSpPr>
        <p:spPr bwMode="auto">
          <a:xfrm>
            <a:off x="11751158" y="94086"/>
            <a:ext cx="1003780" cy="293070"/>
          </a:xfrm>
          <a:prstGeom prst="rect">
            <a:avLst/>
          </a:prstGeom>
          <a:solidFill>
            <a:srgbClr val="FFFFFF"/>
          </a:solidFill>
          <a:ln w="12700">
            <a:solidFill>
              <a:schemeClr val="tx1"/>
            </a:solidFill>
            <a:miter lim="800000"/>
            <a:headEnd/>
            <a:tailEnd/>
          </a:ln>
        </p:spPr>
        <p:txBody>
          <a:bodyPr rot="0" vert="horz" wrap="square" lIns="91440" tIns="45720" rIns="91440" bIns="45720" anchor="t" anchorCtr="0">
            <a:noAutofit/>
          </a:bodyPr>
          <a:lstStyle/>
          <a:p>
            <a:pPr marL="330200" indent="-330200" algn="ctr">
              <a:spcAft>
                <a:spcPts val="0"/>
              </a:spcAft>
            </a:pPr>
            <a:r>
              <a:rPr lang="ja-JP" sz="1300" kern="100" dirty="0">
                <a:effectLst/>
                <a:latin typeface="Century" panose="02040604050505020304" pitchFamily="18" charset="0"/>
                <a:ea typeface="ＭＳ Ｐゴシック" panose="020B0600070205080204" pitchFamily="50" charset="-128"/>
                <a:cs typeface="Times New Roman" panose="02020603050405020304" pitchFamily="18" charset="0"/>
              </a:rPr>
              <a:t>資料１－</a:t>
            </a:r>
            <a:r>
              <a:rPr lang="ja-JP" altLang="en-US" sz="1300" kern="100" dirty="0">
                <a:effectLst/>
                <a:latin typeface="Century" panose="02040604050505020304" pitchFamily="18" charset="0"/>
                <a:ea typeface="ＭＳ Ｐゴシック" panose="020B0600070205080204" pitchFamily="50" charset="-128"/>
                <a:cs typeface="Times New Roman" panose="02020603050405020304" pitchFamily="18" charset="0"/>
              </a:rPr>
              <a:t>４</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6163555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1490</Words>
  <Application>Microsoft Office PowerPoint</Application>
  <PresentationFormat>A3 297x420 mm</PresentationFormat>
  <Paragraphs>102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Arial</vt:lpstr>
      <vt:lpstr>Calibri</vt:lpstr>
      <vt:lpstr>Century</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2022-06-03T06:08:33Z</dcterms:created>
  <dcterms:modified xsi:type="dcterms:W3CDTF">2022-06-03T06:09:47Z</dcterms:modified>
</cp:coreProperties>
</file>