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194FE"/>
    <a:srgbClr val="A4F3FE"/>
    <a:srgbClr val="385D8A"/>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6583" autoAdjust="0"/>
  </p:normalViewPr>
  <p:slideViewPr>
    <p:cSldViewPr>
      <p:cViewPr varScale="1">
        <p:scale>
          <a:sx n="53" d="100"/>
          <a:sy n="53" d="100"/>
        </p:scale>
        <p:origin x="1728" y="9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28550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400281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7"/>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7"/>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388829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96560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034915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1"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2022/11/17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49587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B837422-5276-41F7-AFD5-762C53AC6E1B}" type="datetimeFigureOut">
              <a:rPr kumimoji="1" lang="ja-JP" altLang="en-US" smtClean="0"/>
              <a:t>2022/11/17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05637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B837422-5276-41F7-AFD5-762C53AC6E1B}" type="datetimeFigureOut">
              <a:rPr kumimoji="1" lang="ja-JP" altLang="en-US" smtClean="0"/>
              <a:t>2022/11/17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56626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837422-5276-41F7-AFD5-762C53AC6E1B}" type="datetimeFigureOut">
              <a:rPr kumimoji="1" lang="ja-JP" altLang="en-US" smtClean="0"/>
              <a:t>2022/11/17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88740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2022/11/17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938269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2022/11/17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66494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3"/>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B837422-5276-41F7-AFD5-762C53AC6E1B}" type="datetimeFigureOut">
              <a:rPr kumimoji="1" lang="ja-JP" altLang="en-US" smtClean="0"/>
              <a:t>2022/11/17</a:t>
            </a:fld>
            <a:endParaRPr kumimoji="1" lang="ja-JP" altLang="en-US"/>
          </a:p>
        </p:txBody>
      </p:sp>
      <p:sp>
        <p:nvSpPr>
          <p:cNvPr id="5" name="フッター プレースホルダー 4"/>
          <p:cNvSpPr>
            <a:spLocks noGrp="1"/>
          </p:cNvSpPr>
          <p:nvPr>
            <p:ph type="ftr" sz="quarter" idx="3"/>
          </p:nvPr>
        </p:nvSpPr>
        <p:spPr>
          <a:xfrm>
            <a:off x="4373880" y="8898893"/>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3"/>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525197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65889" y="1017213"/>
            <a:ext cx="6214861" cy="1290636"/>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l"/>
            </a:pPr>
            <a:r>
              <a:rPr lang="ja-JP" altLang="en-US" sz="1050" dirty="0">
                <a:solidFill>
                  <a:schemeClr val="tx1"/>
                </a:solidFill>
                <a:latin typeface="Meiryo UI" panose="020B0604030504040204" pitchFamily="50" charset="-128"/>
                <a:ea typeface="Meiryo UI" panose="020B0604030504040204" pitchFamily="50" charset="-128"/>
              </a:rPr>
              <a:t>河川水質環境基準については、水域の利用目的に対応して、生物化学的酸素要求量（ＢＯＤ）等と水生生物の保全に関する項目ごとに複数の類型が設けられている。この類型は、水域ごとに都道府県知事が指定（県際水域は国が指定）することとされ、また、水域の利用目的や水質汚濁の状況等の変化に応じて適宜改定することとされている。</a:t>
            </a:r>
            <a:endParaRPr lang="en-US" altLang="ja-JP" sz="105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lang="ja-JP" altLang="en-US" sz="1050" dirty="0">
                <a:solidFill>
                  <a:schemeClr val="tx1"/>
                </a:solidFill>
                <a:latin typeface="Meiryo UI" panose="020B0604030504040204" pitchFamily="50" charset="-128"/>
                <a:ea typeface="Meiryo UI" panose="020B0604030504040204" pitchFamily="50" charset="-128"/>
              </a:rPr>
              <a:t>大阪府内の河川については、現在、ＢＯＤ等の項目は</a:t>
            </a:r>
            <a:r>
              <a:rPr lang="en-US" altLang="ja-JP" sz="1050" dirty="0">
                <a:solidFill>
                  <a:schemeClr val="tx1"/>
                </a:solidFill>
                <a:latin typeface="Meiryo UI" panose="020B0604030504040204" pitchFamily="50" charset="-128"/>
                <a:ea typeface="Meiryo UI" panose="020B0604030504040204" pitchFamily="50" charset="-128"/>
              </a:rPr>
              <a:t>69</a:t>
            </a:r>
            <a:r>
              <a:rPr lang="ja-JP" altLang="en-US" sz="1050" dirty="0">
                <a:solidFill>
                  <a:schemeClr val="tx1"/>
                </a:solidFill>
                <a:latin typeface="Meiryo UI" panose="020B0604030504040204" pitchFamily="50" charset="-128"/>
                <a:ea typeface="Meiryo UI" panose="020B0604030504040204" pitchFamily="50" charset="-128"/>
              </a:rPr>
              <a:t>河川</a:t>
            </a:r>
            <a:r>
              <a:rPr lang="en-US" altLang="ja-JP" sz="1050" dirty="0">
                <a:solidFill>
                  <a:schemeClr val="tx1"/>
                </a:solidFill>
                <a:latin typeface="Meiryo UI" panose="020B0604030504040204" pitchFamily="50" charset="-128"/>
                <a:ea typeface="Meiryo UI" panose="020B0604030504040204" pitchFamily="50" charset="-128"/>
              </a:rPr>
              <a:t>81</a:t>
            </a:r>
            <a:r>
              <a:rPr lang="ja-JP" altLang="en-US" sz="1050" dirty="0">
                <a:solidFill>
                  <a:schemeClr val="tx1"/>
                </a:solidFill>
                <a:latin typeface="Meiryo UI" panose="020B0604030504040204" pitchFamily="50" charset="-128"/>
                <a:ea typeface="Meiryo UI" panose="020B0604030504040204" pitchFamily="50" charset="-128"/>
              </a:rPr>
              <a:t>水域が、水生生物の保全に関する項目は</a:t>
            </a:r>
            <a:r>
              <a:rPr lang="en-US" altLang="ja-JP" sz="1050" dirty="0">
                <a:solidFill>
                  <a:schemeClr val="tx1"/>
                </a:solidFill>
                <a:latin typeface="Meiryo UI" panose="020B0604030504040204" pitchFamily="50" charset="-128"/>
                <a:ea typeface="Meiryo UI" panose="020B0604030504040204" pitchFamily="50" charset="-128"/>
              </a:rPr>
              <a:t>60</a:t>
            </a:r>
            <a:r>
              <a:rPr lang="ja-JP" altLang="en-US" sz="1050" dirty="0">
                <a:solidFill>
                  <a:schemeClr val="tx1"/>
                </a:solidFill>
                <a:latin typeface="Meiryo UI" panose="020B0604030504040204" pitchFamily="50" charset="-128"/>
                <a:ea typeface="Meiryo UI" panose="020B0604030504040204" pitchFamily="50" charset="-128"/>
              </a:rPr>
              <a:t>河川</a:t>
            </a:r>
            <a:r>
              <a:rPr lang="en-US" altLang="ja-JP" sz="1050" dirty="0">
                <a:solidFill>
                  <a:schemeClr val="tx1"/>
                </a:solidFill>
                <a:latin typeface="Meiryo UI" panose="020B0604030504040204" pitchFamily="50" charset="-128"/>
                <a:ea typeface="Meiryo UI" panose="020B0604030504040204" pitchFamily="50" charset="-128"/>
              </a:rPr>
              <a:t>65</a:t>
            </a:r>
            <a:r>
              <a:rPr lang="ja-JP" altLang="en-US" sz="1050" dirty="0">
                <a:solidFill>
                  <a:schemeClr val="tx1"/>
                </a:solidFill>
                <a:latin typeface="Meiryo UI" panose="020B0604030504040204" pitchFamily="50" charset="-128"/>
                <a:ea typeface="Meiryo UI" panose="020B0604030504040204" pitchFamily="50" charset="-128"/>
              </a:rPr>
              <a:t>水域が、それぞれ類型指定されているが、平成</a:t>
            </a:r>
            <a:r>
              <a:rPr lang="en-US" altLang="ja-JP" sz="1050" dirty="0">
                <a:solidFill>
                  <a:schemeClr val="tx1"/>
                </a:solidFill>
                <a:latin typeface="Meiryo UI" panose="020B0604030504040204" pitchFamily="50" charset="-128"/>
                <a:ea typeface="Meiryo UI" panose="020B0604030504040204" pitchFamily="50" charset="-128"/>
              </a:rPr>
              <a:t>29</a:t>
            </a:r>
            <a:r>
              <a:rPr lang="ja-JP" altLang="en-US" sz="1050" dirty="0">
                <a:solidFill>
                  <a:schemeClr val="tx1"/>
                </a:solidFill>
                <a:latin typeface="Meiryo UI" panose="020B0604030504040204" pitchFamily="50" charset="-128"/>
                <a:ea typeface="Meiryo UI" panose="020B0604030504040204" pitchFamily="50" charset="-128"/>
              </a:rPr>
              <a:t>年１月の見直しから５年が経過しており、より一層の水質保全を図るため、水域の利用目的や水質汚濁の状況等の事情の変化を踏まえて、見直しを行う。</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100" name="Rectangle 30">
            <a:extLst>
              <a:ext uri="{FF2B5EF4-FFF2-40B4-BE49-F238E27FC236}">
                <a16:creationId xmlns:a16="http://schemas.microsoft.com/office/drawing/2014/main" id="{B56E8E7F-F705-4845-8363-D450140216E9}"/>
              </a:ext>
            </a:extLst>
          </p:cNvPr>
          <p:cNvSpPr>
            <a:spLocks noChangeArrowheads="1"/>
          </p:cNvSpPr>
          <p:nvPr/>
        </p:nvSpPr>
        <p:spPr bwMode="auto">
          <a:xfrm>
            <a:off x="7421602" y="37270"/>
            <a:ext cx="436313" cy="360000"/>
          </a:xfrm>
          <a:prstGeom prst="rect">
            <a:avLst/>
          </a:prstGeom>
          <a:solidFill>
            <a:srgbClr val="00B0F0"/>
          </a:solidFill>
          <a:ln w="9525">
            <a:solidFill>
              <a:schemeClr val="accent5"/>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1" name="Rectangle 29">
            <a:extLst>
              <a:ext uri="{FF2B5EF4-FFF2-40B4-BE49-F238E27FC236}">
                <a16:creationId xmlns:a16="http://schemas.microsoft.com/office/drawing/2014/main" id="{586B6B3B-A233-4858-8D7D-813C8C1FA91B}"/>
              </a:ext>
            </a:extLst>
          </p:cNvPr>
          <p:cNvSpPr>
            <a:spLocks noChangeArrowheads="1"/>
          </p:cNvSpPr>
          <p:nvPr/>
        </p:nvSpPr>
        <p:spPr bwMode="auto">
          <a:xfrm>
            <a:off x="87701" y="37084"/>
            <a:ext cx="7609244" cy="396000"/>
          </a:xfrm>
          <a:prstGeom prst="rect">
            <a:avLst/>
          </a:prstGeom>
          <a:solidFill>
            <a:srgbClr val="385D8A"/>
          </a:solidFill>
          <a:ln w="9525">
            <a:solidFill>
              <a:schemeClr val="tx2"/>
            </a:solidFill>
            <a:miter lim="800000"/>
            <a:headEnd/>
            <a:tailEnd/>
          </a:ln>
        </p:spPr>
        <p:txBody>
          <a:bodyPr vert="horz" wrap="square" lIns="74295" tIns="8890" rIns="74295" bIns="8890" numCol="1" anchor="ctr" anchorCtr="0" compatLnSpc="1">
            <a:prstTxWarp prst="textNoShape">
              <a:avLst/>
            </a:prstTxWarp>
          </a:bodyPr>
          <a:lstStyle/>
          <a:p>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河川水質環境基準に係る類型指定について（水質部会報告</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案</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概要）</a:t>
            </a:r>
          </a:p>
        </p:txBody>
      </p:sp>
      <p:sp>
        <p:nvSpPr>
          <p:cNvPr id="104" name="Rectangle 32">
            <a:extLst>
              <a:ext uri="{FF2B5EF4-FFF2-40B4-BE49-F238E27FC236}">
                <a16:creationId xmlns:a16="http://schemas.microsoft.com/office/drawing/2014/main" id="{196DD6D5-8345-43A2-AB09-AE88461E7B3C}"/>
              </a:ext>
            </a:extLst>
          </p:cNvPr>
          <p:cNvSpPr>
            <a:spLocks noChangeArrowheads="1"/>
          </p:cNvSpPr>
          <p:nvPr/>
        </p:nvSpPr>
        <p:spPr bwMode="auto">
          <a:xfrm>
            <a:off x="7697317" y="399695"/>
            <a:ext cx="163419" cy="108000"/>
          </a:xfrm>
          <a:prstGeom prst="rect">
            <a:avLst/>
          </a:prstGeom>
          <a:solidFill>
            <a:srgbClr val="385D8A"/>
          </a:solidFill>
          <a:ln w="9525">
            <a:solidFill>
              <a:schemeClr val="tx2"/>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6" name="角丸四角形 105"/>
          <p:cNvSpPr/>
          <p:nvPr/>
        </p:nvSpPr>
        <p:spPr>
          <a:xfrm>
            <a:off x="59319" y="539832"/>
            <a:ext cx="6228000" cy="257369"/>
          </a:xfrm>
          <a:prstGeom prst="roundRect">
            <a:avLst>
              <a:gd name="adj" fmla="val 0"/>
            </a:avLst>
          </a:prstGeom>
          <a:solidFill>
            <a:schemeClr val="tx2"/>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１　目的及び経緯</a:t>
            </a:r>
          </a:p>
        </p:txBody>
      </p:sp>
      <p:sp>
        <p:nvSpPr>
          <p:cNvPr id="108" name="角丸四角形 107"/>
          <p:cNvSpPr/>
          <p:nvPr/>
        </p:nvSpPr>
        <p:spPr>
          <a:xfrm>
            <a:off x="6364295" y="529628"/>
            <a:ext cx="6382666" cy="257369"/>
          </a:xfrm>
          <a:prstGeom prst="roundRect">
            <a:avLst>
              <a:gd name="adj" fmla="val 0"/>
            </a:avLst>
          </a:prstGeom>
          <a:solidFill>
            <a:schemeClr val="tx2"/>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３　類型指定改定（案）</a:t>
            </a:r>
          </a:p>
        </p:txBody>
      </p:sp>
      <p:sp>
        <p:nvSpPr>
          <p:cNvPr id="113" name="角丸四角形 112"/>
          <p:cNvSpPr/>
          <p:nvPr/>
        </p:nvSpPr>
        <p:spPr>
          <a:xfrm>
            <a:off x="52750" y="2547939"/>
            <a:ext cx="6228000" cy="257369"/>
          </a:xfrm>
          <a:prstGeom prst="roundRect">
            <a:avLst>
              <a:gd name="adj" fmla="val 0"/>
            </a:avLst>
          </a:prstGeom>
          <a:solidFill>
            <a:schemeClr val="tx2"/>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２　類型指定の基本的な考え方</a:t>
            </a:r>
          </a:p>
        </p:txBody>
      </p:sp>
      <p:sp>
        <p:nvSpPr>
          <p:cNvPr id="103" name="Rectangle 31">
            <a:extLst>
              <a:ext uri="{FF2B5EF4-FFF2-40B4-BE49-F238E27FC236}">
                <a16:creationId xmlns:a16="http://schemas.microsoft.com/office/drawing/2014/main" id="{BC606D51-3CD7-42DE-98FE-FDD063D7E95B}"/>
              </a:ext>
            </a:extLst>
          </p:cNvPr>
          <p:cNvSpPr>
            <a:spLocks noChangeArrowheads="1"/>
          </p:cNvSpPr>
          <p:nvPr/>
        </p:nvSpPr>
        <p:spPr bwMode="auto">
          <a:xfrm>
            <a:off x="87700" y="392922"/>
            <a:ext cx="7609245" cy="107916"/>
          </a:xfrm>
          <a:prstGeom prst="rect">
            <a:avLst/>
          </a:prstGeom>
          <a:solidFill>
            <a:srgbClr val="00B0F0"/>
          </a:solidFill>
          <a:ln w="9525">
            <a:solidFill>
              <a:schemeClr val="accent5"/>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9" name="テキスト ボックス 108"/>
          <p:cNvSpPr txBox="1"/>
          <p:nvPr/>
        </p:nvSpPr>
        <p:spPr>
          <a:xfrm>
            <a:off x="6364295" y="751341"/>
            <a:ext cx="6386384" cy="443389"/>
          </a:xfrm>
          <a:prstGeom prst="roundRect">
            <a:avLst>
              <a:gd name="adj" fmla="val 6211"/>
            </a:avLst>
          </a:prstGeom>
          <a:noFill/>
          <a:ln w="6350">
            <a:noFill/>
          </a:ln>
        </p:spPr>
        <p:txBody>
          <a:bodyPr wrap="square" rtlCol="0">
            <a:spAutoFit/>
          </a:bodyPr>
          <a:lstStyle/>
          <a:p>
            <a:r>
              <a:rPr lang="ja-JP" altLang="en-US" sz="1050" dirty="0">
                <a:latin typeface="Meiryo UI" panose="020B0604030504040204" pitchFamily="50" charset="-128"/>
                <a:ea typeface="Meiryo UI" panose="020B0604030504040204" pitchFamily="50" charset="-128"/>
              </a:rPr>
              <a:t>「２ 類型指定の基本的な考え方」に基づき、利用目的や水質、発生源の状況、将来の開発予定、</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水生生物の生息状況などを考慮して検討した結果、表２のとおり類型指定を改定することが適当である。</a:t>
            </a:r>
          </a:p>
        </p:txBody>
      </p:sp>
      <p:sp>
        <p:nvSpPr>
          <p:cNvPr id="41" name="テキスト ボックス 40">
            <a:extLst>
              <a:ext uri="{FF2B5EF4-FFF2-40B4-BE49-F238E27FC236}">
                <a16:creationId xmlns:a16="http://schemas.microsoft.com/office/drawing/2014/main" id="{FD166274-6FD0-4E2C-AD5C-E763EDB587C5}"/>
              </a:ext>
            </a:extLst>
          </p:cNvPr>
          <p:cNvSpPr txBox="1"/>
          <p:nvPr/>
        </p:nvSpPr>
        <p:spPr>
          <a:xfrm>
            <a:off x="77835" y="5955001"/>
            <a:ext cx="6034933" cy="1757720"/>
          </a:xfrm>
          <a:prstGeom prst="roundRect">
            <a:avLst>
              <a:gd name="adj" fmla="val 6211"/>
            </a:avLst>
          </a:prstGeom>
          <a:noFill/>
          <a:ln w="6350">
            <a:noFill/>
          </a:ln>
        </p:spPr>
        <p:txBody>
          <a:bodyPr wrap="square" rtlCol="0">
            <a:spAutoFit/>
          </a:bodyPr>
          <a:lstStyle/>
          <a:p>
            <a:r>
              <a:rPr lang="en-US" altLang="ja-JP" sz="1050" dirty="0">
                <a:latin typeface="Meiryo UI" panose="020B0604030504040204" pitchFamily="50" charset="-128"/>
                <a:ea typeface="Meiryo UI" panose="020B0604030504040204" pitchFamily="50" charset="-128"/>
              </a:rPr>
              <a:t>3)</a:t>
            </a:r>
            <a:r>
              <a:rPr lang="ja-JP" altLang="en-US" sz="1050" dirty="0">
                <a:latin typeface="Meiryo UI" panose="020B0604030504040204" pitchFamily="50" charset="-128"/>
                <a:ea typeface="Meiryo UI" panose="020B0604030504040204" pitchFamily="50" charset="-128"/>
              </a:rPr>
              <a:t>各河川水域の類型の検討： </a:t>
            </a:r>
          </a:p>
          <a:p>
            <a:r>
              <a:rPr lang="ja-JP" altLang="en-US" sz="1050" dirty="0">
                <a:latin typeface="Meiryo UI" panose="020B0604030504040204" pitchFamily="50" charset="-128"/>
                <a:ea typeface="Meiryo UI" panose="020B0604030504040204" pitchFamily="50" charset="-128"/>
              </a:rPr>
              <a:t>　①当該水系の「目指すべき類型」に合致していない水域</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近年の水質状況等を考慮しつつ、「目指すべき類型」への改定に向け、上位の類型への改定や達成期間</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の見直しを検討し、特にＤ、Ｅ類型はできるだけ見直しを検討する。</a:t>
            </a:r>
          </a:p>
          <a:p>
            <a:r>
              <a:rPr lang="ja-JP" altLang="en-US" sz="1050" dirty="0">
                <a:latin typeface="Meiryo UI" panose="020B0604030504040204" pitchFamily="50" charset="-128"/>
                <a:ea typeface="Meiryo UI" panose="020B0604030504040204" pitchFamily="50" charset="-128"/>
              </a:rPr>
              <a:t>　②当該水系の「目指すべき類型」に合致している水域</a:t>
            </a:r>
          </a:p>
          <a:p>
            <a:r>
              <a:rPr lang="ja-JP" altLang="en-US" sz="1050" dirty="0">
                <a:latin typeface="Meiryo UI" panose="020B0604030504040204" pitchFamily="50" charset="-128"/>
                <a:ea typeface="Meiryo UI" panose="020B0604030504040204" pitchFamily="50" charset="-128"/>
              </a:rPr>
              <a:t>　　　近年の水質状況等を考慮しつつ、上位類型に改定することが望ましいと考えられる水域について、上位類</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型に改定することを検討する。</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③新規指定</a:t>
            </a:r>
          </a:p>
          <a:p>
            <a:r>
              <a:rPr lang="ja-JP" altLang="en-US" sz="1050" dirty="0">
                <a:latin typeface="Meiryo UI" panose="020B0604030504040204" pitchFamily="50" charset="-128"/>
                <a:ea typeface="Meiryo UI" panose="020B0604030504040204" pitchFamily="50" charset="-128"/>
              </a:rPr>
              <a:t>　　　流路延長５</a:t>
            </a:r>
            <a:r>
              <a:rPr lang="en-US" altLang="ja-JP" sz="1050" dirty="0">
                <a:latin typeface="Meiryo UI" panose="020B0604030504040204" pitchFamily="50" charset="-128"/>
                <a:ea typeface="Meiryo UI" panose="020B0604030504040204" pitchFamily="50" charset="-128"/>
              </a:rPr>
              <a:t>km</a:t>
            </a:r>
            <a:r>
              <a:rPr lang="ja-JP" altLang="en-US" sz="1050" dirty="0" err="1">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流域面積</a:t>
            </a:r>
            <a:r>
              <a:rPr lang="en-US" altLang="ja-JP" sz="1050" dirty="0" smtClean="0">
                <a:latin typeface="Meiryo UI" panose="020B0604030504040204" pitchFamily="50" charset="-128"/>
                <a:ea typeface="Meiryo UI" panose="020B0604030504040204" pitchFamily="50" charset="-128"/>
              </a:rPr>
              <a:t>10km</a:t>
            </a:r>
            <a:r>
              <a:rPr lang="en-US" altLang="ja-JP" sz="1050" baseline="30000" dirty="0" smtClean="0">
                <a:latin typeface="Meiryo UI" panose="020B0604030504040204" pitchFamily="50" charset="-128"/>
                <a:ea typeface="Meiryo UI" panose="020B0604030504040204" pitchFamily="50" charset="-128"/>
              </a:rPr>
              <a:t>2</a:t>
            </a:r>
            <a:r>
              <a:rPr lang="ja-JP" altLang="en-US" sz="1050" dirty="0" smtClean="0">
                <a:latin typeface="Meiryo UI" panose="020B0604030504040204" pitchFamily="50" charset="-128"/>
                <a:ea typeface="Meiryo UI" panose="020B0604030504040204" pitchFamily="50" charset="-128"/>
              </a:rPr>
              <a:t>以上</a:t>
            </a:r>
            <a:r>
              <a:rPr lang="ja-JP" altLang="en-US" sz="1050" dirty="0">
                <a:latin typeface="Meiryo UI" panose="020B0604030504040204" pitchFamily="50" charset="-128"/>
                <a:ea typeface="Meiryo UI" panose="020B0604030504040204" pitchFamily="50" charset="-128"/>
              </a:rPr>
              <a:t>もしくはそれと同等と考えられる河川を基本とし、利用目的や水</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質の現況、発生源の状況、将来の開発予定などを考慮して検討する。</a:t>
            </a:r>
          </a:p>
        </p:txBody>
      </p:sp>
      <p:sp>
        <p:nvSpPr>
          <p:cNvPr id="46" name="テキスト ボックス 45">
            <a:extLst>
              <a:ext uri="{FF2B5EF4-FFF2-40B4-BE49-F238E27FC236}">
                <a16:creationId xmlns:a16="http://schemas.microsoft.com/office/drawing/2014/main" id="{7B06D2F6-25E8-49E0-AB59-6B7DC09E4705}"/>
              </a:ext>
            </a:extLst>
          </p:cNvPr>
          <p:cNvSpPr txBox="1"/>
          <p:nvPr/>
        </p:nvSpPr>
        <p:spPr>
          <a:xfrm>
            <a:off x="74525" y="3006426"/>
            <a:ext cx="6291819" cy="617577"/>
          </a:xfrm>
          <a:prstGeom prst="roundRect">
            <a:avLst>
              <a:gd name="adj" fmla="val 6211"/>
            </a:avLst>
          </a:prstGeom>
          <a:noFill/>
          <a:ln w="6350">
            <a:noFill/>
          </a:ln>
        </p:spPr>
        <p:txBody>
          <a:bodyPr wrap="square" rtlCol="0">
            <a:spAutoFit/>
          </a:bodyPr>
          <a:lstStyle/>
          <a:p>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1)</a:t>
            </a:r>
            <a:r>
              <a:rPr lang="ja-JP" altLang="en-US" sz="1050" dirty="0">
                <a:latin typeface="Meiryo UI" panose="020B0604030504040204" pitchFamily="50" charset="-128"/>
                <a:ea typeface="Meiryo UI" panose="020B0604030504040204" pitchFamily="50" charset="-128"/>
              </a:rPr>
              <a:t>検討項目： 河川の代表的な汚濁指標である「ＢＯＤ」を検討項目とする。</a:t>
            </a:r>
          </a:p>
          <a:p>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2)</a:t>
            </a:r>
            <a:r>
              <a:rPr lang="ja-JP" altLang="en-US" sz="1050" dirty="0">
                <a:latin typeface="Meiryo UI" panose="020B0604030504040204" pitchFamily="50" charset="-128"/>
                <a:ea typeface="Meiryo UI" panose="020B0604030504040204" pitchFamily="50" charset="-128"/>
              </a:rPr>
              <a:t>各水系で目指すべき類型： 「全水域Ｃ類型以上」を目指すこととし、類型指定にあたっては、表１の</a:t>
            </a:r>
          </a:p>
          <a:p>
            <a:r>
              <a:rPr lang="ja-JP" altLang="en-US" sz="1050" dirty="0">
                <a:latin typeface="Meiryo UI" panose="020B0604030504040204" pitchFamily="50" charset="-128"/>
                <a:ea typeface="Meiryo UI" panose="020B0604030504040204" pitchFamily="50" charset="-128"/>
              </a:rPr>
              <a:t>　　　　　　　　　　　　　　　　　　　　とおり、各水系の特性を考慮した類型を目指す。</a:t>
            </a:r>
          </a:p>
        </p:txBody>
      </p:sp>
      <p:sp>
        <p:nvSpPr>
          <p:cNvPr id="38" name="テキスト ボックス 37">
            <a:extLst>
              <a:ext uri="{FF2B5EF4-FFF2-40B4-BE49-F238E27FC236}">
                <a16:creationId xmlns:a16="http://schemas.microsoft.com/office/drawing/2014/main" id="{CB46C2B2-457A-4B78-9DB4-79B024DEE7D4}"/>
              </a:ext>
            </a:extLst>
          </p:cNvPr>
          <p:cNvSpPr txBox="1"/>
          <p:nvPr/>
        </p:nvSpPr>
        <p:spPr>
          <a:xfrm>
            <a:off x="957837" y="3605771"/>
            <a:ext cx="4274928" cy="261283"/>
          </a:xfrm>
          <a:prstGeom prst="roundRect">
            <a:avLst>
              <a:gd name="adj" fmla="val 6211"/>
            </a:avLst>
          </a:prstGeom>
          <a:noFill/>
          <a:ln w="6350">
            <a:noFill/>
          </a:ln>
        </p:spPr>
        <p:txBody>
          <a:bodyPr wrap="square" rtlCol="0">
            <a:spAutoFit/>
          </a:bodyPr>
          <a:lstStyle/>
          <a:p>
            <a:pPr algn="ctr"/>
            <a:r>
              <a:rPr lang="ja-JP" altLang="en-US" sz="1000" dirty="0">
                <a:latin typeface="Meiryo UI" panose="020B0604030504040204" pitchFamily="50" charset="-128"/>
                <a:ea typeface="Meiryo UI" panose="020B0604030504040204" pitchFamily="50" charset="-128"/>
              </a:rPr>
              <a:t>表１　各水系で目指すべき類型</a:t>
            </a:r>
            <a:endParaRPr lang="en-US" altLang="ja-JP" sz="1000" dirty="0">
              <a:latin typeface="Meiryo UI" panose="020B0604030504040204" pitchFamily="50" charset="-128"/>
              <a:ea typeface="Meiryo UI" panose="020B0604030504040204" pitchFamily="50" charset="-128"/>
            </a:endParaRPr>
          </a:p>
        </p:txBody>
      </p:sp>
      <p:sp>
        <p:nvSpPr>
          <p:cNvPr id="45" name="テキスト ボックス 2"/>
          <p:cNvSpPr txBox="1">
            <a:spLocks noChangeArrowheads="1"/>
          </p:cNvSpPr>
          <p:nvPr/>
        </p:nvSpPr>
        <p:spPr bwMode="auto">
          <a:xfrm>
            <a:off x="11743181" y="99768"/>
            <a:ext cx="1003780" cy="293070"/>
          </a:xfrm>
          <a:prstGeom prst="rect">
            <a:avLst/>
          </a:prstGeom>
          <a:solidFill>
            <a:srgbClr val="FFFFFF"/>
          </a:solidFill>
          <a:ln w="12700">
            <a:solidFill>
              <a:schemeClr val="tx1"/>
            </a:solidFill>
            <a:miter lim="800000"/>
            <a:headEnd/>
            <a:tailEnd/>
          </a:ln>
        </p:spPr>
        <p:txBody>
          <a:bodyPr rot="0" vert="horz" wrap="square" lIns="36000" tIns="45720" rIns="36000" bIns="45720" anchor="t" anchorCtr="0">
            <a:noAutofit/>
          </a:bodyPr>
          <a:lstStyle/>
          <a:p>
            <a:pPr marL="330200" indent="-330200" algn="ctr">
              <a:spcAft>
                <a:spcPts val="0"/>
              </a:spcAft>
            </a:pPr>
            <a:r>
              <a:rPr lang="ja-JP" sz="1300" kern="100" dirty="0">
                <a:effectLst/>
                <a:latin typeface="Century" panose="02040604050505020304" pitchFamily="18" charset="0"/>
                <a:ea typeface="ＭＳ Ｐゴシック" panose="020B0600070205080204" pitchFamily="50" charset="-128"/>
                <a:cs typeface="Times New Roman" panose="02020603050405020304" pitchFamily="18" charset="0"/>
              </a:rPr>
              <a:t>資料</a:t>
            </a:r>
            <a:r>
              <a:rPr lang="ja-JP" altLang="en-US" sz="1300" kern="100" dirty="0">
                <a:latin typeface="Century" panose="02040604050505020304" pitchFamily="18" charset="0"/>
                <a:ea typeface="ＭＳ Ｐゴシック" panose="020B0600070205080204" pitchFamily="50" charset="-128"/>
                <a:cs typeface="Times New Roman" panose="02020603050405020304" pitchFamily="18" charset="0"/>
              </a:rPr>
              <a:t>１</a:t>
            </a:r>
            <a:r>
              <a:rPr lang="ja-JP" sz="1300" kern="100" dirty="0">
                <a:effectLst/>
                <a:latin typeface="Century" panose="02040604050505020304" pitchFamily="18" charset="0"/>
                <a:ea typeface="ＭＳ Ｐゴシック" panose="020B0600070205080204" pitchFamily="50" charset="-128"/>
                <a:cs typeface="Times New Roman" panose="02020603050405020304" pitchFamily="18" charset="0"/>
              </a:rPr>
              <a:t>－</a:t>
            </a:r>
            <a:r>
              <a:rPr lang="ja-JP" altLang="en-US" sz="1300" kern="100" dirty="0">
                <a:latin typeface="Century" panose="02040604050505020304" pitchFamily="18" charset="0"/>
                <a:ea typeface="ＭＳ Ｐゴシック" panose="020B0600070205080204" pitchFamily="50" charset="-128"/>
                <a:cs typeface="Times New Roman" panose="02020603050405020304" pitchFamily="18" charset="0"/>
              </a:rPr>
              <a:t>３</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9" name="テキスト ボックス 48">
            <a:extLst>
              <a:ext uri="{FF2B5EF4-FFF2-40B4-BE49-F238E27FC236}">
                <a16:creationId xmlns:a16="http://schemas.microsoft.com/office/drawing/2014/main" id="{E450FB97-2E7B-40B5-B0EF-F101CBFBB633}"/>
              </a:ext>
            </a:extLst>
          </p:cNvPr>
          <p:cNvSpPr txBox="1"/>
          <p:nvPr/>
        </p:nvSpPr>
        <p:spPr>
          <a:xfrm>
            <a:off x="0" y="2800986"/>
            <a:ext cx="4274810" cy="261283"/>
          </a:xfrm>
          <a:prstGeom prst="roundRect">
            <a:avLst>
              <a:gd name="adj" fmla="val 6211"/>
            </a:avLst>
          </a:prstGeom>
          <a:noFill/>
          <a:ln w="6350">
            <a:noFill/>
          </a:ln>
        </p:spPr>
        <p:txBody>
          <a:bodyPr wrap="square" rtlCol="0">
            <a:spAutoFit/>
          </a:bodyPr>
          <a:lstStyle/>
          <a:p>
            <a:r>
              <a:rPr lang="en-US" altLang="ja-JP" sz="1050" b="1" dirty="0">
                <a:latin typeface="Meiryo UI" panose="020B0604030504040204" pitchFamily="50" charset="-128"/>
                <a:ea typeface="Meiryo UI" panose="020B0604030504040204" pitchFamily="50" charset="-128"/>
              </a:rPr>
              <a:t>(1)</a:t>
            </a:r>
            <a:r>
              <a:rPr lang="ja-JP" altLang="en-US" sz="1050" b="1" dirty="0">
                <a:latin typeface="Meiryo UI" panose="020B0604030504040204" pitchFamily="50" charset="-128"/>
                <a:ea typeface="Meiryo UI" panose="020B0604030504040204" pitchFamily="50" charset="-128"/>
              </a:rPr>
              <a:t>生活環境の保全等に関する項目（ＢＯＤ等５項目）</a:t>
            </a:r>
            <a:endParaRPr lang="en-US" altLang="ja-JP" sz="1050" b="1" dirty="0">
              <a:latin typeface="Meiryo UI" panose="020B0604030504040204" pitchFamily="50" charset="-128"/>
              <a:ea typeface="Meiryo UI" panose="020B0604030504040204" pitchFamily="50" charset="-128"/>
            </a:endParaRPr>
          </a:p>
        </p:txBody>
      </p:sp>
      <p:sp>
        <p:nvSpPr>
          <p:cNvPr id="50" name="テキスト ボックス 49">
            <a:extLst>
              <a:ext uri="{FF2B5EF4-FFF2-40B4-BE49-F238E27FC236}">
                <a16:creationId xmlns:a16="http://schemas.microsoft.com/office/drawing/2014/main" id="{FD166274-6FD0-4E2C-AD5C-E763EDB587C5}"/>
              </a:ext>
            </a:extLst>
          </p:cNvPr>
          <p:cNvSpPr txBox="1"/>
          <p:nvPr/>
        </p:nvSpPr>
        <p:spPr>
          <a:xfrm>
            <a:off x="87700" y="7880316"/>
            <a:ext cx="6034933" cy="1591449"/>
          </a:xfrm>
          <a:prstGeom prst="roundRect">
            <a:avLst>
              <a:gd name="adj" fmla="val 6211"/>
            </a:avLst>
          </a:prstGeom>
          <a:noFill/>
          <a:ln w="6350">
            <a:noFill/>
          </a:ln>
        </p:spPr>
        <p:txBody>
          <a:bodyPr wrap="square" rtlCol="0">
            <a:spAutoFit/>
          </a:bodyPr>
          <a:lstStyle/>
          <a:p>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1)</a:t>
            </a:r>
            <a:r>
              <a:rPr lang="ja-JP" altLang="en-US" sz="1050" dirty="0">
                <a:latin typeface="Meiryo UI" panose="020B0604030504040204" pitchFamily="50" charset="-128"/>
                <a:ea typeface="Meiryo UI" panose="020B0604030504040204" pitchFamily="50" charset="-128"/>
              </a:rPr>
              <a:t>生物Ａ</a:t>
            </a:r>
          </a:p>
          <a:p>
            <a:r>
              <a:rPr lang="ja-JP" altLang="en-US" sz="1050" dirty="0">
                <a:latin typeface="Meiryo UI" panose="020B0604030504040204" pitchFamily="50" charset="-128"/>
                <a:ea typeface="Meiryo UI" panose="020B0604030504040204" pitchFamily="50" charset="-128"/>
              </a:rPr>
              <a:t>　　冷水性の魚種や府域で絶滅が危惧される魚種が生息している可能性のある水域については、以下の条件　</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を総合的に考慮し、「生物Ａ」に指定する。</a:t>
            </a:r>
          </a:p>
          <a:p>
            <a:r>
              <a:rPr lang="ja-JP" altLang="en-US" sz="1050" dirty="0">
                <a:latin typeface="Meiryo UI" panose="020B0604030504040204" pitchFamily="50" charset="-128"/>
                <a:ea typeface="Meiryo UI" panose="020B0604030504040204" pitchFamily="50" charset="-128"/>
              </a:rPr>
              <a:t>　　①上流域が山間部であるなど、自然が豊かな流域を持つこと。</a:t>
            </a:r>
          </a:p>
          <a:p>
            <a:r>
              <a:rPr lang="ja-JP" altLang="en-US" sz="1050" dirty="0">
                <a:latin typeface="Meiryo UI" panose="020B0604030504040204" pitchFamily="50" charset="-128"/>
                <a:ea typeface="Meiryo UI" panose="020B0604030504040204" pitchFamily="50" charset="-128"/>
              </a:rPr>
              <a:t>　　②ＢＯＤがＡ類型の環境基準に十分に適合していること。</a:t>
            </a:r>
          </a:p>
          <a:p>
            <a:r>
              <a:rPr lang="ja-JP" altLang="en-US" sz="1050" dirty="0">
                <a:latin typeface="Meiryo UI" panose="020B0604030504040204" pitchFamily="50" charset="-128"/>
                <a:ea typeface="Meiryo UI" panose="020B0604030504040204" pitchFamily="50" charset="-128"/>
              </a:rPr>
              <a:t>　　③冷水性の魚種やカジカ、アジメドジョウなど希少種の生息する可能性があると考えられること。</a:t>
            </a:r>
          </a:p>
          <a:p>
            <a:r>
              <a:rPr lang="ja-JP" altLang="en-US" sz="1050" dirty="0">
                <a:latin typeface="Meiryo UI" panose="020B0604030504040204" pitchFamily="50" charset="-128"/>
                <a:ea typeface="Meiryo UI" panose="020B0604030504040204" pitchFamily="50" charset="-128"/>
              </a:rPr>
              <a:t>　　④冷水性の魚種についての漁業権が設定されていること。</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2)</a:t>
            </a:r>
            <a:r>
              <a:rPr lang="ja-JP" altLang="en-US" sz="1050" dirty="0">
                <a:latin typeface="Meiryo UI" panose="020B0604030504040204" pitchFamily="50" charset="-128"/>
                <a:ea typeface="Meiryo UI" panose="020B0604030504040204" pitchFamily="50" charset="-128"/>
              </a:rPr>
              <a:t>生物Ｂ</a:t>
            </a:r>
          </a:p>
          <a:p>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1)</a:t>
            </a:r>
            <a:r>
              <a:rPr lang="ja-JP" altLang="en-US" sz="1050" dirty="0">
                <a:latin typeface="Meiryo UI" panose="020B0604030504040204" pitchFamily="50" charset="-128"/>
                <a:ea typeface="Meiryo UI" panose="020B0604030504040204" pitchFamily="50" charset="-128"/>
              </a:rPr>
              <a:t>以外の水域で、ＢＯＤ等５項目に係る指定類型がＣ類型以上となる水域を「生物Ｂ」に指定する。</a:t>
            </a:r>
          </a:p>
        </p:txBody>
      </p:sp>
      <p:sp>
        <p:nvSpPr>
          <p:cNvPr id="51" name="テキスト ボックス 50">
            <a:extLst>
              <a:ext uri="{FF2B5EF4-FFF2-40B4-BE49-F238E27FC236}">
                <a16:creationId xmlns:a16="http://schemas.microsoft.com/office/drawing/2014/main" id="{E450FB97-2E7B-40B5-B0EF-F101CBFBB633}"/>
              </a:ext>
            </a:extLst>
          </p:cNvPr>
          <p:cNvSpPr txBox="1"/>
          <p:nvPr/>
        </p:nvSpPr>
        <p:spPr>
          <a:xfrm>
            <a:off x="-17192" y="7704608"/>
            <a:ext cx="4383544" cy="261283"/>
          </a:xfrm>
          <a:prstGeom prst="roundRect">
            <a:avLst>
              <a:gd name="adj" fmla="val 6211"/>
            </a:avLst>
          </a:prstGeom>
          <a:noFill/>
          <a:ln w="6350">
            <a:noFill/>
          </a:ln>
        </p:spPr>
        <p:txBody>
          <a:bodyPr wrap="square" rtlCol="0">
            <a:spAutoFit/>
          </a:bodyPr>
          <a:lstStyle/>
          <a:p>
            <a:r>
              <a:rPr lang="en-US" altLang="ja-JP" sz="1050" b="1" dirty="0">
                <a:latin typeface="Meiryo UI" panose="020B0604030504040204" pitchFamily="50" charset="-128"/>
                <a:ea typeface="Meiryo UI" panose="020B0604030504040204" pitchFamily="50" charset="-128"/>
              </a:rPr>
              <a:t>(2)</a:t>
            </a:r>
            <a:r>
              <a:rPr lang="ja-JP" altLang="en-US" sz="1050" b="1" dirty="0">
                <a:latin typeface="Meiryo UI" panose="020B0604030504040204" pitchFamily="50" charset="-128"/>
                <a:ea typeface="Meiryo UI" panose="020B0604030504040204" pitchFamily="50" charset="-128"/>
              </a:rPr>
              <a:t>水生生物の保全に関する３項目に係る類型指定（水生生物３項目）</a:t>
            </a:r>
          </a:p>
        </p:txBody>
      </p:sp>
      <p:graphicFrame>
        <p:nvGraphicFramePr>
          <p:cNvPr id="9" name="表 8"/>
          <p:cNvGraphicFramePr>
            <a:graphicFrameLocks noGrp="1"/>
          </p:cNvGraphicFramePr>
          <p:nvPr>
            <p:extLst>
              <p:ext uri="{D42A27DB-BD31-4B8C-83A1-F6EECF244321}">
                <p14:modId xmlns:p14="http://schemas.microsoft.com/office/powerpoint/2010/main" val="3509018158"/>
              </p:ext>
            </p:extLst>
          </p:nvPr>
        </p:nvGraphicFramePr>
        <p:xfrm>
          <a:off x="6377959" y="1497098"/>
          <a:ext cx="6308725" cy="2869057"/>
        </p:xfrm>
        <a:graphic>
          <a:graphicData uri="http://schemas.openxmlformats.org/drawingml/2006/table">
            <a:tbl>
              <a:tblPr firstRow="1" firstCol="1" bandRow="1"/>
              <a:tblGrid>
                <a:gridCol w="1261745">
                  <a:extLst>
                    <a:ext uri="{9D8B030D-6E8A-4147-A177-3AD203B41FA5}">
                      <a16:colId xmlns:a16="http://schemas.microsoft.com/office/drawing/2014/main" val="4249730170"/>
                    </a:ext>
                  </a:extLst>
                </a:gridCol>
                <a:gridCol w="1261745">
                  <a:extLst>
                    <a:ext uri="{9D8B030D-6E8A-4147-A177-3AD203B41FA5}">
                      <a16:colId xmlns:a16="http://schemas.microsoft.com/office/drawing/2014/main" val="2796074437"/>
                    </a:ext>
                  </a:extLst>
                </a:gridCol>
                <a:gridCol w="1261745">
                  <a:extLst>
                    <a:ext uri="{9D8B030D-6E8A-4147-A177-3AD203B41FA5}">
                      <a16:colId xmlns:a16="http://schemas.microsoft.com/office/drawing/2014/main" val="4255809260"/>
                    </a:ext>
                  </a:extLst>
                </a:gridCol>
                <a:gridCol w="1261745">
                  <a:extLst>
                    <a:ext uri="{9D8B030D-6E8A-4147-A177-3AD203B41FA5}">
                      <a16:colId xmlns:a16="http://schemas.microsoft.com/office/drawing/2014/main" val="1495452045"/>
                    </a:ext>
                  </a:extLst>
                </a:gridCol>
                <a:gridCol w="1261745">
                  <a:extLst>
                    <a:ext uri="{9D8B030D-6E8A-4147-A177-3AD203B41FA5}">
                      <a16:colId xmlns:a16="http://schemas.microsoft.com/office/drawing/2014/main" val="3290793719"/>
                    </a:ext>
                  </a:extLst>
                </a:gridCol>
              </a:tblGrid>
              <a:tr h="0">
                <a:tc rowSpan="2">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水系</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河川水域名</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範囲</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類型改定（案）</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743685205"/>
                  </a:ext>
                </a:extLst>
              </a:tr>
              <a:tr h="16192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ＢＯＤ等５項目</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水生生物３項目</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1306440"/>
                  </a:ext>
                </a:extLst>
              </a:tr>
              <a:tr h="161925">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淀川水系</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檜尾川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Ｂイ　→　Ａイ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en-US" altLang="ja-JP"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生物Ｂイ（改定なし）</a:t>
                      </a:r>
                      <a:r>
                        <a:rPr lang="en-US" altLang="ja-JP"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a:t>
                      </a: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6902651"/>
                  </a:ext>
                </a:extLst>
              </a:tr>
              <a:tr h="161925">
                <a:tc rowSpan="4">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寝屋川水系</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寝屋川</a:t>
                      </a:r>
                      <a:r>
                        <a:rPr lang="en-US"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(2)</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住道大橋より下流</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Ｄロ　→　Ｃロ</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生物Ｂロ（新規）</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0452556"/>
                  </a:ext>
                </a:extLst>
              </a:tr>
              <a:tr h="161925">
                <a:tc vMerge="1">
                  <a:txBody>
                    <a:bodyPr/>
                    <a:lstStyle/>
                    <a:p>
                      <a:endParaRPr kumimoji="1" lang="ja-JP" altLang="en-US"/>
                    </a:p>
                  </a:txBody>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古川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Ｄロ　→　Ｃロ</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生物Ｂハ（新規）</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7382003"/>
                  </a:ext>
                </a:extLst>
              </a:tr>
              <a:tr h="161925">
                <a:tc vMerge="1">
                  <a:txBody>
                    <a:bodyPr/>
                    <a:lstStyle/>
                    <a:p>
                      <a:endParaRPr kumimoji="1" lang="ja-JP" altLang="en-US"/>
                    </a:p>
                  </a:txBody>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平野川分水路</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Ｄイ　→　Ｃイ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生物Ｂハ（新規）</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0797376"/>
                  </a:ext>
                </a:extLst>
              </a:tr>
              <a:tr h="161925">
                <a:tc vMerge="1">
                  <a:txBody>
                    <a:bodyPr/>
                    <a:lstStyle/>
                    <a:p>
                      <a:endParaRPr kumimoji="1" lang="ja-JP" altLang="en-US"/>
                    </a:p>
                  </a:txBody>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平野川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Ｄイ　→　Ｃイ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生物Ｂハ（新規）</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3387922"/>
                  </a:ext>
                </a:extLst>
              </a:tr>
              <a:tr h="161925">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大阪市内河川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土佐堀川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Ｃイ　→　Ｂイ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en-US" altLang="ja-JP"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生物Ｂイ（改定なし）</a:t>
                      </a:r>
                      <a:r>
                        <a:rPr lang="en-US" altLang="ja-JP"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5568496"/>
                  </a:ext>
                </a:extLst>
              </a:tr>
              <a:tr h="161925">
                <a:tc rowSpan="2">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大和川水系</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石川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Ｂイ　→　Ａイ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en-US" altLang="ja-JP"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生物Ｂイ（改定なし）</a:t>
                      </a:r>
                      <a:r>
                        <a:rPr lang="en-US" altLang="ja-JP"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1329227"/>
                  </a:ext>
                </a:extLst>
              </a:tr>
              <a:tr h="161925">
                <a:tc vMerge="1">
                  <a:txBody>
                    <a:bodyPr/>
                    <a:lstStyle/>
                    <a:p>
                      <a:endParaRPr kumimoji="1" lang="ja-JP" altLang="en-US"/>
                    </a:p>
                  </a:txBody>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西除川</a:t>
                      </a:r>
                      <a:r>
                        <a:rPr lang="en-US"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(2)</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狭山池流出端より下流</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Ｄロ　→　Ｃイ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生物Ｂハ（新規）</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1243118"/>
                  </a:ext>
                </a:extLst>
              </a:tr>
              <a:tr h="161925">
                <a:tc rowSpan="8">
                  <a:txBody>
                    <a:bodyPr/>
                    <a:lstStyle/>
                    <a:p>
                      <a:pPr marR="82550" algn="ctr">
                        <a:lnSpc>
                          <a:spcPts val="1000"/>
                        </a:lnSpc>
                        <a:spcAft>
                          <a:spcPts val="0"/>
                        </a:spcAft>
                      </a:pPr>
                      <a:r>
                        <a:rPr lang="ja-JP" sz="800" kern="100" smtClean="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泉州</a:t>
                      </a: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諸河川</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石津川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Ｄイ　→　Ｂイ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生物Ｂロ（新規）</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5449091"/>
                  </a:ext>
                </a:extLst>
              </a:tr>
              <a:tr h="161925">
                <a:tc vMerge="1">
                  <a:txBody>
                    <a:bodyPr/>
                    <a:lstStyle/>
                    <a:p>
                      <a:endParaRPr kumimoji="1" lang="ja-JP" altLang="en-US"/>
                    </a:p>
                  </a:txBody>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和田川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Ｃロ　→　Ｂイ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en-US" altLang="ja-JP"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生物Ｂイ（改定なし）</a:t>
                      </a:r>
                      <a:r>
                        <a:rPr lang="en-US" altLang="ja-JP"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1105398"/>
                  </a:ext>
                </a:extLst>
              </a:tr>
              <a:tr h="161925">
                <a:tc vMerge="1">
                  <a:txBody>
                    <a:bodyPr/>
                    <a:lstStyle/>
                    <a:p>
                      <a:endParaRPr kumimoji="1" lang="ja-JP" altLang="en-US"/>
                    </a:p>
                  </a:txBody>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牛滝川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Ｂロ　→　Ａイ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en-US" altLang="ja-JP"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生物Ｂイ（改定なし）</a:t>
                      </a:r>
                      <a:r>
                        <a:rPr lang="en-US" altLang="ja-JP"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034865"/>
                  </a:ext>
                </a:extLst>
              </a:tr>
              <a:tr h="161925">
                <a:tc vMerge="1">
                  <a:txBody>
                    <a:bodyPr/>
                    <a:lstStyle/>
                    <a:p>
                      <a:endParaRPr kumimoji="1" lang="ja-JP" altLang="en-US"/>
                    </a:p>
                  </a:txBody>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春木川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Ｄイ　→　Ｃイ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生物Ｂロ（新規）</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9406852"/>
                  </a:ext>
                </a:extLst>
              </a:tr>
              <a:tr h="161925">
                <a:tc vMerge="1">
                  <a:txBody>
                    <a:bodyPr/>
                    <a:lstStyle/>
                    <a:p>
                      <a:endParaRPr kumimoji="1" lang="ja-JP" altLang="en-US"/>
                    </a:p>
                  </a:txBody>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津田川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Ｅイ　→　Ｄイ</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3270714"/>
                  </a:ext>
                </a:extLst>
              </a:tr>
              <a:tr h="161925">
                <a:tc vMerge="1">
                  <a:txBody>
                    <a:bodyPr/>
                    <a:lstStyle/>
                    <a:p>
                      <a:endParaRPr kumimoji="1" lang="ja-JP" altLang="en-US"/>
                    </a:p>
                  </a:txBody>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見出川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Ｅイ　→　Ｄロ</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6637594"/>
                  </a:ext>
                </a:extLst>
              </a:tr>
              <a:tr h="161925">
                <a:tc vMerge="1">
                  <a:txBody>
                    <a:bodyPr/>
                    <a:lstStyle/>
                    <a:p>
                      <a:endParaRPr kumimoji="1" lang="ja-JP" altLang="en-US"/>
                    </a:p>
                  </a:txBody>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佐野川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Ｅイ　→　Ｄイ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2481551"/>
                  </a:ext>
                </a:extLst>
              </a:tr>
              <a:tr h="161925">
                <a:tc vMerge="1">
                  <a:txBody>
                    <a:bodyPr/>
                    <a:lstStyle/>
                    <a:p>
                      <a:endParaRPr kumimoji="1" lang="ja-JP" altLang="en-US"/>
                    </a:p>
                  </a:txBody>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樫井川下流</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兎田橋より下流</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Ｅイ　→　Ｃイ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生物Ｂロ（新規）</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9522552"/>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4271123827"/>
              </p:ext>
            </p:extLst>
          </p:nvPr>
        </p:nvGraphicFramePr>
        <p:xfrm>
          <a:off x="6376506" y="4594764"/>
          <a:ext cx="6301104" cy="1812290"/>
        </p:xfrm>
        <a:graphic>
          <a:graphicData uri="http://schemas.openxmlformats.org/drawingml/2006/table">
            <a:tbl>
              <a:tblPr firstRow="1" firstCol="1" bandRow="1"/>
              <a:tblGrid>
                <a:gridCol w="961572">
                  <a:extLst>
                    <a:ext uri="{9D8B030D-6E8A-4147-A177-3AD203B41FA5}">
                      <a16:colId xmlns:a16="http://schemas.microsoft.com/office/drawing/2014/main" val="2245265757"/>
                    </a:ext>
                  </a:extLst>
                </a:gridCol>
                <a:gridCol w="1139824">
                  <a:extLst>
                    <a:ext uri="{9D8B030D-6E8A-4147-A177-3AD203B41FA5}">
                      <a16:colId xmlns:a16="http://schemas.microsoft.com/office/drawing/2014/main" val="3158727796"/>
                    </a:ext>
                  </a:extLst>
                </a:gridCol>
                <a:gridCol w="1139824">
                  <a:extLst>
                    <a:ext uri="{9D8B030D-6E8A-4147-A177-3AD203B41FA5}">
                      <a16:colId xmlns:a16="http://schemas.microsoft.com/office/drawing/2014/main" val="3845379297"/>
                    </a:ext>
                  </a:extLst>
                </a:gridCol>
                <a:gridCol w="870904">
                  <a:extLst>
                    <a:ext uri="{9D8B030D-6E8A-4147-A177-3AD203B41FA5}">
                      <a16:colId xmlns:a16="http://schemas.microsoft.com/office/drawing/2014/main" val="2249243009"/>
                    </a:ext>
                  </a:extLst>
                </a:gridCol>
                <a:gridCol w="1224324">
                  <a:extLst>
                    <a:ext uri="{9D8B030D-6E8A-4147-A177-3AD203B41FA5}">
                      <a16:colId xmlns:a16="http://schemas.microsoft.com/office/drawing/2014/main" val="2105765626"/>
                    </a:ext>
                  </a:extLst>
                </a:gridCol>
                <a:gridCol w="964656">
                  <a:extLst>
                    <a:ext uri="{9D8B030D-6E8A-4147-A177-3AD203B41FA5}">
                      <a16:colId xmlns:a16="http://schemas.microsoft.com/office/drawing/2014/main" val="4266516063"/>
                    </a:ext>
                  </a:extLst>
                </a:gridCol>
              </a:tblGrid>
              <a:tr h="144145">
                <a:tc rowSpan="2">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河川水域名</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類型範囲</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rowSpan="2">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ＢＯＤ等５項目</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水生生物項目</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環境基準点</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8981624"/>
                  </a:ext>
                </a:extLst>
              </a:tr>
              <a:tr h="144145">
                <a:tc vMerge="1">
                  <a:txBody>
                    <a:bodyPr/>
                    <a:lstStyle/>
                    <a:p>
                      <a:endParaRPr kumimoji="1" lang="ja-JP" altLang="en-US"/>
                    </a:p>
                  </a:txBody>
                  <a:tcPr/>
                </a:tc>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現行</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変更案</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55341676"/>
                  </a:ext>
                </a:extLst>
              </a:tr>
              <a:tr h="263525">
                <a:tc>
                  <a:txBody>
                    <a:bodyPr/>
                    <a:lstStyle/>
                    <a:p>
                      <a:pPr marR="82550" algn="l">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安威川上流</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l">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茨木市取水口より上流</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l">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安威川ダム流出端より上流</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Ａイ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（改定なし）</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生物Ａイ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（改定なし）</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車作大橋</a:t>
                      </a:r>
                      <a:endParaRPr lang="en-US" alt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（新設）</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1293959"/>
                  </a:ext>
                </a:extLst>
              </a:tr>
              <a:tr h="540385">
                <a:tc>
                  <a:txBody>
                    <a:bodyPr/>
                    <a:lstStyle/>
                    <a:p>
                      <a:pPr marR="82550" algn="l">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安威川下流</a:t>
                      </a:r>
                      <a:r>
                        <a:rPr lang="en-US"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(1)</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R="82550" algn="l">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茨木市取水口から大正川合流点まで</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l">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安威川ダム流出端から茨木川合流点まで</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Ａイ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（改定なし）</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生物Ａイ</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R="82550" algn="ctr">
                        <a:lnSpc>
                          <a:spcPts val="1000"/>
                        </a:lnSpc>
                        <a:spcAft>
                          <a:spcPts val="0"/>
                        </a:spcAft>
                      </a:pPr>
                      <a:r>
                        <a:rPr lang="en-US" sz="800" kern="100" dirty="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a:t>
                      </a: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取水口より上流は改定</a:t>
                      </a:r>
                      <a:r>
                        <a:rPr lang="ja-JP" altLang="en-US"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せず</a:t>
                      </a: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、下流は生物Ｂイ→生物Ａイに改定</a:t>
                      </a:r>
                      <a:r>
                        <a:rPr lang="en-US"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桑ノ原橋</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4831557"/>
                  </a:ext>
                </a:extLst>
              </a:tr>
              <a:tr h="431800">
                <a:tc>
                  <a:txBody>
                    <a:bodyPr/>
                    <a:lstStyle/>
                    <a:p>
                      <a:pPr marR="82550" algn="l">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安威川下流</a:t>
                      </a:r>
                      <a:r>
                        <a:rPr lang="en-US"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(2)</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marR="82550" algn="l">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茨木川合流点から大正川合流点まで</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Ａイ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（改定なし）</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生物Ｂイ</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（改定なし）</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宮鳥橋</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marR="82550"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a:t>
                      </a: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準基準点「千歳橋」は廃止</a:t>
                      </a:r>
                      <a:r>
                        <a:rPr lang="en-US"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5078836"/>
                  </a:ext>
                </a:extLst>
              </a:tr>
              <a:tr h="288290">
                <a:tc>
                  <a:txBody>
                    <a:bodyPr/>
                    <a:lstStyle/>
                    <a:p>
                      <a:pPr marR="82550" algn="l">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安威川下流</a:t>
                      </a:r>
                      <a:r>
                        <a:rPr lang="en-US"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(3)</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l">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大正川合流点より下流</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l">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大正川合流点より下流</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Ｂロ→Ｂイ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生物Ｂイ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（改定なし）</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新京阪橋</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708490"/>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3590089340"/>
              </p:ext>
            </p:extLst>
          </p:nvPr>
        </p:nvGraphicFramePr>
        <p:xfrm>
          <a:off x="6366344" y="6631057"/>
          <a:ext cx="6311266" cy="1297305"/>
        </p:xfrm>
        <a:graphic>
          <a:graphicData uri="http://schemas.openxmlformats.org/drawingml/2006/table">
            <a:tbl>
              <a:tblPr firstRow="1" firstCol="1" bandRow="1"/>
              <a:tblGrid>
                <a:gridCol w="922402">
                  <a:extLst>
                    <a:ext uri="{9D8B030D-6E8A-4147-A177-3AD203B41FA5}">
                      <a16:colId xmlns:a16="http://schemas.microsoft.com/office/drawing/2014/main" val="1748897887"/>
                    </a:ext>
                  </a:extLst>
                </a:gridCol>
                <a:gridCol w="1340116">
                  <a:extLst>
                    <a:ext uri="{9D8B030D-6E8A-4147-A177-3AD203B41FA5}">
                      <a16:colId xmlns:a16="http://schemas.microsoft.com/office/drawing/2014/main" val="923078110"/>
                    </a:ext>
                  </a:extLst>
                </a:gridCol>
                <a:gridCol w="1340116">
                  <a:extLst>
                    <a:ext uri="{9D8B030D-6E8A-4147-A177-3AD203B41FA5}">
                      <a16:colId xmlns:a16="http://schemas.microsoft.com/office/drawing/2014/main" val="1854241732"/>
                    </a:ext>
                  </a:extLst>
                </a:gridCol>
                <a:gridCol w="1354316">
                  <a:extLst>
                    <a:ext uri="{9D8B030D-6E8A-4147-A177-3AD203B41FA5}">
                      <a16:colId xmlns:a16="http://schemas.microsoft.com/office/drawing/2014/main" val="1905075152"/>
                    </a:ext>
                  </a:extLst>
                </a:gridCol>
                <a:gridCol w="1354316">
                  <a:extLst>
                    <a:ext uri="{9D8B030D-6E8A-4147-A177-3AD203B41FA5}">
                      <a16:colId xmlns:a16="http://schemas.microsoft.com/office/drawing/2014/main" val="655916832"/>
                    </a:ext>
                  </a:extLst>
                </a:gridCol>
              </a:tblGrid>
              <a:tr h="144145">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水系</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河川水域名</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範囲</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ＢＯＤ等５項目</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水生生物３項目</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2217146"/>
                  </a:ext>
                </a:extLst>
              </a:tr>
              <a:tr h="144145">
                <a:tc rowSpan="3">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淀川水系</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船橋川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Ｂハ→Ｂイ</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2142043"/>
                  </a:ext>
                </a:extLst>
              </a:tr>
              <a:tr h="144145">
                <a:tc vMerge="1">
                  <a:txBody>
                    <a:bodyPr/>
                    <a:lstStyle/>
                    <a:p>
                      <a:endParaRPr kumimoji="1" lang="ja-JP" altLang="en-US"/>
                    </a:p>
                  </a:txBody>
                  <a:tcPr/>
                </a:tc>
                <a:tc>
                  <a:txBody>
                    <a:bodyPr/>
                    <a:lstStyle/>
                    <a:p>
                      <a:pPr algn="just">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穂谷川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Ｂハ→Ｂイ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9613830"/>
                  </a:ext>
                </a:extLst>
              </a:tr>
              <a:tr h="144145">
                <a:tc vMerge="1">
                  <a:txBody>
                    <a:bodyPr/>
                    <a:lstStyle/>
                    <a:p>
                      <a:endParaRPr kumimoji="1" lang="ja-JP" altLang="en-US"/>
                    </a:p>
                  </a:txBody>
                  <a:tcPr/>
                </a:tc>
                <a:tc>
                  <a:txBody>
                    <a:bodyPr/>
                    <a:lstStyle/>
                    <a:p>
                      <a:pPr algn="just">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天野川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奈良県界より下流</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Ｂハ→Ｂイ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8660612"/>
                  </a:ext>
                </a:extLst>
              </a:tr>
              <a:tr h="144145">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神崎川水系</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勝尾寺川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Ａロ→Ａイ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5848511"/>
                  </a:ext>
                </a:extLst>
              </a:tr>
              <a:tr h="144145">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寝屋川水系</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恩智川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Ｃロ→Ｃイ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生物Ｂロ→生物Ｂイ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5066771"/>
                  </a:ext>
                </a:extLst>
              </a:tr>
              <a:tr h="144145">
                <a:tc rowSpan="3">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大和川水系</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飛鳥川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Ｃロ→Ｃイ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0485170"/>
                  </a:ext>
                </a:extLst>
              </a:tr>
              <a:tr h="144145">
                <a:tc vMerge="1">
                  <a:txBody>
                    <a:bodyPr/>
                    <a:lstStyle/>
                    <a:p>
                      <a:endParaRPr kumimoji="1" lang="ja-JP" altLang="en-US"/>
                    </a:p>
                  </a:txBody>
                  <a:tcPr/>
                </a:tc>
                <a:tc>
                  <a:txBody>
                    <a:bodyPr/>
                    <a:lstStyle/>
                    <a:p>
                      <a:pPr algn="just">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東除川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Ｃロ→Ｃイ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5920531"/>
                  </a:ext>
                </a:extLst>
              </a:tr>
              <a:tr h="144145">
                <a:tc vMerge="1">
                  <a:txBody>
                    <a:bodyPr/>
                    <a:lstStyle/>
                    <a:p>
                      <a:endParaRPr kumimoji="1" lang="ja-JP" altLang="en-US"/>
                    </a:p>
                  </a:txBody>
                  <a:tcPr/>
                </a:tc>
                <a:tc>
                  <a:txBody>
                    <a:bodyPr/>
                    <a:lstStyle/>
                    <a:p>
                      <a:pPr algn="just">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西除川</a:t>
                      </a:r>
                      <a:r>
                        <a:rPr lang="en-US"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(1)</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狭山池流出端より上流</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Ｂロ→Ｂイ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dirty="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0070863"/>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1061029146"/>
              </p:ext>
            </p:extLst>
          </p:nvPr>
        </p:nvGraphicFramePr>
        <p:xfrm>
          <a:off x="6373513" y="8270328"/>
          <a:ext cx="2966720" cy="1297305"/>
        </p:xfrm>
        <a:graphic>
          <a:graphicData uri="http://schemas.openxmlformats.org/drawingml/2006/table">
            <a:tbl>
              <a:tblPr firstRow="1" firstCol="1" bandRow="1"/>
              <a:tblGrid>
                <a:gridCol w="900430">
                  <a:extLst>
                    <a:ext uri="{9D8B030D-6E8A-4147-A177-3AD203B41FA5}">
                      <a16:colId xmlns:a16="http://schemas.microsoft.com/office/drawing/2014/main" val="2290399339"/>
                    </a:ext>
                  </a:extLst>
                </a:gridCol>
                <a:gridCol w="989965">
                  <a:extLst>
                    <a:ext uri="{9D8B030D-6E8A-4147-A177-3AD203B41FA5}">
                      <a16:colId xmlns:a16="http://schemas.microsoft.com/office/drawing/2014/main" val="1950898293"/>
                    </a:ext>
                  </a:extLst>
                </a:gridCol>
                <a:gridCol w="1076325">
                  <a:extLst>
                    <a:ext uri="{9D8B030D-6E8A-4147-A177-3AD203B41FA5}">
                      <a16:colId xmlns:a16="http://schemas.microsoft.com/office/drawing/2014/main" val="1398717906"/>
                    </a:ext>
                  </a:extLst>
                </a:gridCol>
              </a:tblGrid>
              <a:tr h="144145">
                <a:tc gridSpan="3">
                  <a:txBody>
                    <a:bodyPr/>
                    <a:lstStyle/>
                    <a:p>
                      <a:pPr algn="l">
                        <a:lnSpc>
                          <a:spcPts val="1000"/>
                        </a:lnSpc>
                        <a:spcAft>
                          <a:spcPts val="0"/>
                        </a:spcAft>
                      </a:pPr>
                      <a:r>
                        <a:rPr lang="en-US" sz="800" kern="100" dirty="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(1)</a:t>
                      </a: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ＢＯＤ等５項目</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8719348"/>
                  </a:ext>
                </a:extLst>
              </a:tr>
              <a:tr h="144145">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類型</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現行</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指定・改定案</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260697"/>
                  </a:ext>
                </a:extLst>
              </a:tr>
              <a:tr h="144145">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ＡＡ</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dirty="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3</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3</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7466598"/>
                  </a:ext>
                </a:extLst>
              </a:tr>
              <a:tr h="144145">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Ａ</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26</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30</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8150936"/>
                  </a:ext>
                </a:extLst>
              </a:tr>
              <a:tr h="144145">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29</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29</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8168947"/>
                  </a:ext>
                </a:extLst>
              </a:tr>
              <a:tr h="144145">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Ｃ</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8</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13</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3567733"/>
                  </a:ext>
                </a:extLst>
              </a:tr>
              <a:tr h="144145">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Ｄ</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11</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7</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6968810"/>
                  </a:ext>
                </a:extLst>
              </a:tr>
              <a:tr h="144145">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Ｅ</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0</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8833912"/>
                  </a:ext>
                </a:extLst>
              </a:tr>
              <a:tr h="144145">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全類型</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81</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dirty="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82</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6174488"/>
                  </a:ext>
                </a:extLst>
              </a:tr>
            </a:tbl>
          </a:graphicData>
        </a:graphic>
      </p:graphicFrame>
      <p:sp>
        <p:nvSpPr>
          <p:cNvPr id="53" name="テキスト ボックス 52">
            <a:extLst>
              <a:ext uri="{FF2B5EF4-FFF2-40B4-BE49-F238E27FC236}">
                <a16:creationId xmlns:a16="http://schemas.microsoft.com/office/drawing/2014/main" id="{CB46C2B2-457A-4B78-9DB4-79B024DEE7D4}"/>
              </a:ext>
            </a:extLst>
          </p:cNvPr>
          <p:cNvSpPr txBox="1"/>
          <p:nvPr/>
        </p:nvSpPr>
        <p:spPr>
          <a:xfrm>
            <a:off x="7291633" y="1123535"/>
            <a:ext cx="4274928" cy="261283"/>
          </a:xfrm>
          <a:prstGeom prst="roundRect">
            <a:avLst>
              <a:gd name="adj" fmla="val 6211"/>
            </a:avLst>
          </a:prstGeom>
          <a:noFill/>
          <a:ln w="6350">
            <a:noFill/>
          </a:ln>
        </p:spPr>
        <p:txBody>
          <a:bodyPr wrap="square" rtlCol="0">
            <a:spAutoFit/>
          </a:bodyPr>
          <a:lstStyle/>
          <a:p>
            <a:pPr algn="ctr"/>
            <a:r>
              <a:rPr lang="ja-JP" altLang="en-US" sz="1000" dirty="0">
                <a:latin typeface="Meiryo UI" panose="020B0604030504040204" pitchFamily="50" charset="-128"/>
                <a:ea typeface="Meiryo UI" panose="020B0604030504040204" pitchFamily="50" charset="-128"/>
              </a:rPr>
              <a:t>表２　河川水質環境基準に係る類型指定改定（案）</a:t>
            </a:r>
            <a:endParaRPr lang="en-US" altLang="ja-JP" sz="1000" dirty="0">
              <a:latin typeface="Meiryo UI" panose="020B0604030504040204" pitchFamily="50" charset="-128"/>
              <a:ea typeface="Meiryo UI" panose="020B0604030504040204" pitchFamily="50" charset="-128"/>
            </a:endParaRPr>
          </a:p>
        </p:txBody>
      </p:sp>
      <p:sp>
        <p:nvSpPr>
          <p:cNvPr id="55" name="テキスト ボックス 54">
            <a:extLst>
              <a:ext uri="{FF2B5EF4-FFF2-40B4-BE49-F238E27FC236}">
                <a16:creationId xmlns:a16="http://schemas.microsoft.com/office/drawing/2014/main" id="{CB46C2B2-457A-4B78-9DB4-79B024DEE7D4}"/>
              </a:ext>
            </a:extLst>
          </p:cNvPr>
          <p:cNvSpPr txBox="1"/>
          <p:nvPr/>
        </p:nvSpPr>
        <p:spPr>
          <a:xfrm>
            <a:off x="6371522" y="1270663"/>
            <a:ext cx="6331481" cy="253365"/>
          </a:xfrm>
          <a:prstGeom prst="roundRect">
            <a:avLst>
              <a:gd name="adj" fmla="val 6211"/>
            </a:avLst>
          </a:prstGeom>
          <a:noFill/>
          <a:ln w="6350">
            <a:noFill/>
          </a:ln>
        </p:spPr>
        <p:txBody>
          <a:bodyPr wrap="square" rtlCol="0">
            <a:spAutoFit/>
          </a:bodyPr>
          <a:lstStyle/>
          <a:p>
            <a:r>
              <a:rPr lang="en-US" altLang="ja-JP" sz="1000" dirty="0">
                <a:latin typeface="Meiryo UI" panose="020B0604030504040204" pitchFamily="50" charset="-128"/>
                <a:ea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rPr>
              <a:t>上位類型への改定（ＢＯＤ等５項目：</a:t>
            </a:r>
            <a:r>
              <a:rPr lang="en-US" altLang="ja-JP" sz="1000" dirty="0">
                <a:latin typeface="Meiryo UI" panose="020B0604030504040204" pitchFamily="50" charset="-128"/>
                <a:ea typeface="Meiryo UI" panose="020B0604030504040204" pitchFamily="50" charset="-128"/>
              </a:rPr>
              <a:t>16</a:t>
            </a:r>
            <a:r>
              <a:rPr lang="ja-JP" altLang="en-US" sz="1000" dirty="0">
                <a:latin typeface="Meiryo UI" panose="020B0604030504040204" pitchFamily="50" charset="-128"/>
                <a:ea typeface="Meiryo UI" panose="020B0604030504040204" pitchFamily="50" charset="-128"/>
              </a:rPr>
              <a:t>河川水域を上位に改定、水生生物３項目：８河川水域を新規指定）</a:t>
            </a:r>
            <a:endParaRPr lang="en-US" altLang="ja-JP" sz="1000" dirty="0">
              <a:latin typeface="Meiryo UI" panose="020B0604030504040204" pitchFamily="50" charset="-128"/>
              <a:ea typeface="Meiryo UI" panose="020B0604030504040204" pitchFamily="50" charset="-128"/>
            </a:endParaRPr>
          </a:p>
        </p:txBody>
      </p:sp>
      <p:sp>
        <p:nvSpPr>
          <p:cNvPr id="56" name="テキスト ボックス 55">
            <a:extLst>
              <a:ext uri="{FF2B5EF4-FFF2-40B4-BE49-F238E27FC236}">
                <a16:creationId xmlns:a16="http://schemas.microsoft.com/office/drawing/2014/main" id="{CB46C2B2-457A-4B78-9DB4-79B024DEE7D4}"/>
              </a:ext>
            </a:extLst>
          </p:cNvPr>
          <p:cNvSpPr txBox="1"/>
          <p:nvPr/>
        </p:nvSpPr>
        <p:spPr>
          <a:xfrm>
            <a:off x="6371522" y="4370615"/>
            <a:ext cx="6331481" cy="253365"/>
          </a:xfrm>
          <a:prstGeom prst="roundRect">
            <a:avLst>
              <a:gd name="adj" fmla="val 6211"/>
            </a:avLst>
          </a:prstGeom>
          <a:noFill/>
          <a:ln w="6350">
            <a:noFill/>
          </a:ln>
        </p:spPr>
        <p:txBody>
          <a:bodyPr wrap="square" rtlCol="0">
            <a:spAutoFit/>
          </a:bodyPr>
          <a:lstStyle/>
          <a:p>
            <a:r>
              <a:rPr lang="en-US" altLang="ja-JP" sz="1000" dirty="0">
                <a:latin typeface="Meiryo UI" panose="020B0604030504040204" pitchFamily="50" charset="-128"/>
                <a:ea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rPr>
              <a:t>類型範囲の変更（神崎川水系･安威川の類型範囲及び達成期間を変更）</a:t>
            </a:r>
            <a:endParaRPr lang="en-US" altLang="ja-JP" sz="1000" dirty="0">
              <a:latin typeface="Meiryo UI" panose="020B0604030504040204" pitchFamily="50" charset="-128"/>
              <a:ea typeface="Meiryo UI" panose="020B0604030504040204" pitchFamily="50" charset="-128"/>
            </a:endParaRPr>
          </a:p>
        </p:txBody>
      </p:sp>
      <p:sp>
        <p:nvSpPr>
          <p:cNvPr id="57" name="テキスト ボックス 56">
            <a:extLst>
              <a:ext uri="{FF2B5EF4-FFF2-40B4-BE49-F238E27FC236}">
                <a16:creationId xmlns:a16="http://schemas.microsoft.com/office/drawing/2014/main" id="{CB46C2B2-457A-4B78-9DB4-79B024DEE7D4}"/>
              </a:ext>
            </a:extLst>
          </p:cNvPr>
          <p:cNvSpPr txBox="1"/>
          <p:nvPr/>
        </p:nvSpPr>
        <p:spPr>
          <a:xfrm>
            <a:off x="6371522" y="6398653"/>
            <a:ext cx="6331481" cy="253365"/>
          </a:xfrm>
          <a:prstGeom prst="roundRect">
            <a:avLst>
              <a:gd name="adj" fmla="val 6211"/>
            </a:avLst>
          </a:prstGeom>
          <a:noFill/>
          <a:ln w="6350">
            <a:noFill/>
          </a:ln>
        </p:spPr>
        <p:txBody>
          <a:bodyPr wrap="square" rtlCol="0">
            <a:spAutoFit/>
          </a:bodyPr>
          <a:lstStyle/>
          <a:p>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達成期間の変更（類型を改定しない８河川水域の達成期間を変更）</a:t>
            </a:r>
            <a:endParaRPr lang="en-US" altLang="ja-JP" sz="1000" dirty="0">
              <a:latin typeface="Meiryo UI" panose="020B0604030504040204" pitchFamily="50" charset="-128"/>
              <a:ea typeface="Meiryo UI" panose="020B0604030504040204" pitchFamily="50" charset="-128"/>
            </a:endParaRPr>
          </a:p>
        </p:txBody>
      </p:sp>
      <p:sp>
        <p:nvSpPr>
          <p:cNvPr id="58" name="テキスト ボックス 57">
            <a:extLst>
              <a:ext uri="{FF2B5EF4-FFF2-40B4-BE49-F238E27FC236}">
                <a16:creationId xmlns:a16="http://schemas.microsoft.com/office/drawing/2014/main" id="{CB46C2B2-457A-4B78-9DB4-79B024DEE7D4}"/>
              </a:ext>
            </a:extLst>
          </p:cNvPr>
          <p:cNvSpPr txBox="1"/>
          <p:nvPr/>
        </p:nvSpPr>
        <p:spPr>
          <a:xfrm>
            <a:off x="6356429" y="7921873"/>
            <a:ext cx="6331481" cy="253365"/>
          </a:xfrm>
          <a:prstGeom prst="roundRect">
            <a:avLst>
              <a:gd name="adj" fmla="val 6211"/>
            </a:avLst>
          </a:prstGeom>
          <a:noFill/>
          <a:ln w="6350">
            <a:noFill/>
          </a:ln>
        </p:spPr>
        <p:txBody>
          <a:bodyPr wrap="square" rtlCol="0">
            <a:spAutoFit/>
          </a:bodyPr>
          <a:lstStyle/>
          <a:p>
            <a:r>
              <a:rPr lang="ja-JP" altLang="en-US" sz="1000" dirty="0">
                <a:latin typeface="Meiryo UI" panose="020B0604030504040204" pitchFamily="50" charset="-128"/>
                <a:ea typeface="Meiryo UI" panose="020B0604030504040204" pitchFamily="50" charset="-128"/>
              </a:rPr>
              <a:t>今回の類型指定改定により、類型別の河川水域数は表３のとおりとなる。</a:t>
            </a:r>
            <a:endParaRPr lang="en-US" altLang="ja-JP" sz="1000" dirty="0">
              <a:latin typeface="Meiryo UI" panose="020B0604030504040204" pitchFamily="50" charset="-128"/>
              <a:ea typeface="Meiryo UI" panose="020B060403050404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826833462"/>
              </p:ext>
            </p:extLst>
          </p:nvPr>
        </p:nvGraphicFramePr>
        <p:xfrm>
          <a:off x="9726895" y="8270328"/>
          <a:ext cx="2966720" cy="907415"/>
        </p:xfrm>
        <a:graphic>
          <a:graphicData uri="http://schemas.openxmlformats.org/drawingml/2006/table">
            <a:tbl>
              <a:tblPr firstRow="1" firstCol="1" bandRow="1"/>
              <a:tblGrid>
                <a:gridCol w="900430">
                  <a:extLst>
                    <a:ext uri="{9D8B030D-6E8A-4147-A177-3AD203B41FA5}">
                      <a16:colId xmlns:a16="http://schemas.microsoft.com/office/drawing/2014/main" val="2314893330"/>
                    </a:ext>
                  </a:extLst>
                </a:gridCol>
                <a:gridCol w="989965">
                  <a:extLst>
                    <a:ext uri="{9D8B030D-6E8A-4147-A177-3AD203B41FA5}">
                      <a16:colId xmlns:a16="http://schemas.microsoft.com/office/drawing/2014/main" val="1483129832"/>
                    </a:ext>
                  </a:extLst>
                </a:gridCol>
                <a:gridCol w="1076325">
                  <a:extLst>
                    <a:ext uri="{9D8B030D-6E8A-4147-A177-3AD203B41FA5}">
                      <a16:colId xmlns:a16="http://schemas.microsoft.com/office/drawing/2014/main" val="1135446418"/>
                    </a:ext>
                  </a:extLst>
                </a:gridCol>
              </a:tblGrid>
              <a:tr h="144145">
                <a:tc gridSpan="3">
                  <a:txBody>
                    <a:bodyPr/>
                    <a:lstStyle/>
                    <a:p>
                      <a:pPr algn="l">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(2)</a:t>
                      </a: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水生生物３項目</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2851497"/>
                  </a:ext>
                </a:extLst>
              </a:tr>
              <a:tr h="144145">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類型</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現行</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指定・改定案</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297634"/>
                  </a:ext>
                </a:extLst>
              </a:tr>
              <a:tr h="144145">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生物Ａ</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9</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10</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148666"/>
                  </a:ext>
                </a:extLst>
              </a:tr>
              <a:tr h="144145">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生物Ｂ</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56</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64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8038283"/>
                  </a:ext>
                </a:extLst>
              </a:tr>
              <a:tr h="144145">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全類型</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65</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74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5331690"/>
                  </a:ext>
                </a:extLst>
              </a:tr>
              <a:tr h="186690">
                <a:tc gridSpan="3">
                  <a:txBody>
                    <a:bodyPr/>
                    <a:lstStyle/>
                    <a:p>
                      <a:pPr algn="l">
                        <a:lnSpc>
                          <a:spcPts val="1300"/>
                        </a:lnSpc>
                        <a:spcAft>
                          <a:spcPts val="0"/>
                        </a:spcAft>
                      </a:pPr>
                      <a:r>
                        <a:rPr lang="ja-JP" sz="800" kern="100" dirty="0">
                          <a:effectLst/>
                          <a:latin typeface="Century" panose="02040604050505020304" pitchFamily="18" charset="0"/>
                          <a:ea typeface="ＭＳ ゴシック" panose="020B0609070205080204" pitchFamily="49" charset="-128"/>
                          <a:cs typeface="Times New Roman" panose="02020603050405020304" pitchFamily="18" charset="0"/>
                        </a:rPr>
                        <a:t>※生物特Ａ、生物特Ｂの指定水域なし</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41539719"/>
                  </a:ext>
                </a:extLst>
              </a:tr>
            </a:tbl>
          </a:graphicData>
        </a:graphic>
      </p:graphicFrame>
      <p:sp>
        <p:nvSpPr>
          <p:cNvPr id="62" name="テキスト ボックス 61">
            <a:extLst>
              <a:ext uri="{FF2B5EF4-FFF2-40B4-BE49-F238E27FC236}">
                <a16:creationId xmlns:a16="http://schemas.microsoft.com/office/drawing/2014/main" id="{CB46C2B2-457A-4B78-9DB4-79B024DEE7D4}"/>
              </a:ext>
            </a:extLst>
          </p:cNvPr>
          <p:cNvSpPr txBox="1"/>
          <p:nvPr/>
        </p:nvSpPr>
        <p:spPr>
          <a:xfrm>
            <a:off x="7400518" y="8091474"/>
            <a:ext cx="4274928" cy="261283"/>
          </a:xfrm>
          <a:prstGeom prst="roundRect">
            <a:avLst>
              <a:gd name="adj" fmla="val 6211"/>
            </a:avLst>
          </a:prstGeom>
          <a:noFill/>
          <a:ln w="6350">
            <a:noFill/>
          </a:ln>
        </p:spPr>
        <p:txBody>
          <a:bodyPr wrap="square" rtlCol="0">
            <a:spAutoFit/>
          </a:bodyPr>
          <a:lstStyle/>
          <a:p>
            <a:pPr algn="ctr"/>
            <a:r>
              <a:rPr lang="ja-JP" altLang="en-US" sz="1000" dirty="0">
                <a:latin typeface="Meiryo UI" panose="020B0604030504040204" pitchFamily="50" charset="-128"/>
                <a:ea typeface="Meiryo UI" panose="020B0604030504040204" pitchFamily="50" charset="-128"/>
              </a:rPr>
              <a:t>表３　類型別の指定水域数</a:t>
            </a:r>
            <a:endParaRPr lang="en-US" altLang="ja-JP" sz="1000" dirty="0">
              <a:latin typeface="Meiryo UI" panose="020B0604030504040204" pitchFamily="50" charset="-128"/>
              <a:ea typeface="Meiryo UI" panose="020B0604030504040204" pitchFamily="50" charset="-128"/>
            </a:endParaRPr>
          </a:p>
        </p:txBody>
      </p:sp>
      <p:pic>
        <p:nvPicPr>
          <p:cNvPr id="63" name="図 6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9033" y="28895"/>
            <a:ext cx="478800" cy="478800"/>
          </a:xfrm>
          <a:prstGeom prst="rect">
            <a:avLst/>
          </a:prstGeom>
        </p:spPr>
      </p:pic>
      <p:pic>
        <p:nvPicPr>
          <p:cNvPr id="64" name="図 6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97833" y="28895"/>
            <a:ext cx="478800" cy="478800"/>
          </a:xfrm>
          <a:prstGeom prst="rect">
            <a:avLst/>
          </a:prstGeom>
        </p:spPr>
      </p:pic>
      <p:pic>
        <p:nvPicPr>
          <p:cNvPr id="65" name="図 6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61433" y="32169"/>
            <a:ext cx="478800" cy="478800"/>
          </a:xfrm>
          <a:prstGeom prst="rect">
            <a:avLst/>
          </a:prstGeom>
        </p:spPr>
      </p:pic>
      <p:pic>
        <p:nvPicPr>
          <p:cNvPr id="66" name="図 6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0233" y="28895"/>
            <a:ext cx="478800" cy="478800"/>
          </a:xfrm>
          <a:prstGeom prst="rect">
            <a:avLst/>
          </a:prstGeom>
        </p:spPr>
      </p:pic>
      <p:graphicFrame>
        <p:nvGraphicFramePr>
          <p:cNvPr id="17" name="表 16"/>
          <p:cNvGraphicFramePr>
            <a:graphicFrameLocks noGrp="1"/>
          </p:cNvGraphicFramePr>
          <p:nvPr>
            <p:extLst>
              <p:ext uri="{D42A27DB-BD31-4B8C-83A1-F6EECF244321}">
                <p14:modId xmlns:p14="http://schemas.microsoft.com/office/powerpoint/2010/main" val="1422489954"/>
              </p:ext>
            </p:extLst>
          </p:nvPr>
        </p:nvGraphicFramePr>
        <p:xfrm>
          <a:off x="711511" y="3815794"/>
          <a:ext cx="4767579" cy="1965960"/>
        </p:xfrm>
        <a:graphic>
          <a:graphicData uri="http://schemas.openxmlformats.org/drawingml/2006/table">
            <a:tbl>
              <a:tblPr firstRow="1" firstCol="1" bandRow="1"/>
              <a:tblGrid>
                <a:gridCol w="1092539">
                  <a:extLst>
                    <a:ext uri="{9D8B030D-6E8A-4147-A177-3AD203B41FA5}">
                      <a16:colId xmlns:a16="http://schemas.microsoft.com/office/drawing/2014/main" val="1759879904"/>
                    </a:ext>
                  </a:extLst>
                </a:gridCol>
                <a:gridCol w="1356390">
                  <a:extLst>
                    <a:ext uri="{9D8B030D-6E8A-4147-A177-3AD203B41FA5}">
                      <a16:colId xmlns:a16="http://schemas.microsoft.com/office/drawing/2014/main" val="3970439194"/>
                    </a:ext>
                  </a:extLst>
                </a:gridCol>
                <a:gridCol w="2318650">
                  <a:extLst>
                    <a:ext uri="{9D8B030D-6E8A-4147-A177-3AD203B41FA5}">
                      <a16:colId xmlns:a16="http://schemas.microsoft.com/office/drawing/2014/main" val="512317726"/>
                    </a:ext>
                  </a:extLst>
                </a:gridCol>
              </a:tblGrid>
              <a:tr h="180340">
                <a:tc gridSpan="2">
                  <a:txBody>
                    <a:bodyPr/>
                    <a:lstStyle/>
                    <a:p>
                      <a:pPr algn="ctr">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水系</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目指すべき類型</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7925825"/>
                  </a:ext>
                </a:extLst>
              </a:tr>
              <a:tr h="180340">
                <a:tc gridSpan="2">
                  <a:txBody>
                    <a:bodyPr/>
                    <a:lstStyle/>
                    <a:p>
                      <a:pPr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淀川水系</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indent="133350"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Ｂ類型以上</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372774"/>
                  </a:ext>
                </a:extLst>
              </a:tr>
              <a:tr h="180340">
                <a:tc rowSpan="2">
                  <a:txBody>
                    <a:bodyPr/>
                    <a:lstStyle/>
                    <a:p>
                      <a:pPr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神崎川水系</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神崎川の支川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Ｂ類型以上</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1439786"/>
                  </a:ext>
                </a:extLst>
              </a:tr>
              <a:tr h="180340">
                <a:tc vMerge="1">
                  <a:txBody>
                    <a:bodyPr/>
                    <a:lstStyle/>
                    <a:p>
                      <a:endParaRPr kumimoji="1" lang="ja-JP" altLang="en-US"/>
                    </a:p>
                  </a:txBody>
                  <a:tcPr/>
                </a:tc>
                <a:tc>
                  <a:txBody>
                    <a:bodyPr/>
                    <a:lstStyle/>
                    <a:p>
                      <a:pPr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猪名川上流の支川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Ａ類型（全て指定済）</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225987"/>
                  </a:ext>
                </a:extLst>
              </a:tr>
              <a:tr h="180340">
                <a:tc gridSpan="2">
                  <a:txBody>
                    <a:bodyPr/>
                    <a:lstStyle/>
                    <a:p>
                      <a:pPr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寝屋川水系</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indent="133350"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Ｃ類型以上</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3104018"/>
                  </a:ext>
                </a:extLst>
              </a:tr>
              <a:tr h="180340">
                <a:tc gridSpan="2">
                  <a:txBody>
                    <a:bodyPr/>
                    <a:lstStyle/>
                    <a:p>
                      <a:pPr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大阪市内河川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indent="133350"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Ｂ類型</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6043890"/>
                  </a:ext>
                </a:extLst>
              </a:tr>
              <a:tr h="180340">
                <a:tc rowSpan="2">
                  <a:txBody>
                    <a:bodyPr/>
                    <a:lstStyle/>
                    <a:p>
                      <a:pPr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大和川水系</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石川とその支川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Ｂ類型以上</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745659"/>
                  </a:ext>
                </a:extLst>
              </a:tr>
              <a:tr h="180340">
                <a:tc vMerge="1">
                  <a:txBody>
                    <a:bodyPr/>
                    <a:lstStyle/>
                    <a:p>
                      <a:endParaRPr kumimoji="1" lang="ja-JP" altLang="en-US"/>
                    </a:p>
                  </a:txBody>
                  <a:tcPr/>
                </a:tc>
                <a:tc>
                  <a:txBody>
                    <a:bodyPr/>
                    <a:lstStyle/>
                    <a:p>
                      <a:pPr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西除川、東除川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Ｃ類型以上</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917467"/>
                  </a:ext>
                </a:extLst>
              </a:tr>
              <a:tr h="342900">
                <a:tc rowSpan="2">
                  <a:txBody>
                    <a:bodyPr/>
                    <a:lstStyle/>
                    <a:p>
                      <a:pPr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泉州諸河川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樫井川以北の河川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Ｂ類型以上（上流部および支川）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indent="133350"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Ｃ類型以上（下流部）</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1482886"/>
                  </a:ext>
                </a:extLst>
              </a:tr>
              <a:tr h="180340">
                <a:tc vMerge="1">
                  <a:txBody>
                    <a:bodyPr/>
                    <a:lstStyle/>
                    <a:p>
                      <a:endParaRPr kumimoji="1" lang="ja-JP" altLang="en-US"/>
                    </a:p>
                  </a:txBody>
                  <a:tcPr/>
                </a:tc>
                <a:tc>
                  <a:txBody>
                    <a:bodyPr/>
                    <a:lstStyle/>
                    <a:p>
                      <a:pPr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男里川以南の河川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ts val="1400"/>
                        </a:lnSpc>
                        <a:spcAft>
                          <a:spcPts val="0"/>
                        </a:spcAft>
                        <a:tabLst>
                          <a:tab pos="1647825" algn="l"/>
                        </a:tabLst>
                      </a:pPr>
                      <a:r>
                        <a:rPr lang="ja-JP" sz="105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Ａ類型（全て指定済）</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2012258"/>
                  </a:ext>
                </a:extLst>
              </a:tr>
            </a:tbl>
          </a:graphicData>
        </a:graphic>
      </p:graphicFrame>
      <p:pic>
        <p:nvPicPr>
          <p:cNvPr id="68" name="図 67" descr="\\G0000SV0NS101\D10171w$\作業用\s21b\環境計画G\R03\05水質保全\01水質部会\第２回部会\03_開催\02_報道提供\SDGs wheel.png"/>
          <p:cNvPicPr/>
          <p:nvPr/>
        </p:nvPicPr>
        <p:blipFill rotWithShape="1">
          <a:blip r:embed="rId6" cstate="print">
            <a:extLst>
              <a:ext uri="{28A0092B-C50C-407E-A947-70E740481C1C}">
                <a14:useLocalDpi xmlns:a14="http://schemas.microsoft.com/office/drawing/2010/main" val="0"/>
              </a:ext>
            </a:extLst>
          </a:blip>
          <a:srcRect/>
          <a:stretch/>
        </p:blipFill>
        <p:spPr bwMode="auto">
          <a:xfrm>
            <a:off x="10787684" y="13320"/>
            <a:ext cx="504000" cy="5040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163555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1548</Words>
  <Application>Microsoft Office PowerPoint</Application>
  <PresentationFormat>A3 297x420 mm</PresentationFormat>
  <Paragraphs>258</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Meiryo UI</vt:lpstr>
      <vt:lpstr>ＭＳ Ｐゴシック</vt:lpstr>
      <vt:lpstr>ＭＳ ゴシック</vt:lpstr>
      <vt:lpstr>ＭＳ 明朝</vt:lpstr>
      <vt:lpstr>Arial</vt:lpstr>
      <vt:lpstr>Calibri</vt:lpstr>
      <vt:lpstr>Century</vt:lpstr>
      <vt:lpstr>Times New Roman</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created xsi:type="dcterms:W3CDTF">2022-11-17T02:07:16Z</dcterms:created>
  <dcterms:modified xsi:type="dcterms:W3CDTF">2022-11-17T02:07:39Z</dcterms:modified>
</cp:coreProperties>
</file>