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58" r:id="rId2"/>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AA43A"/>
    <a:srgbClr val="A3F94D"/>
    <a:srgbClr val="81DFFF"/>
    <a:srgbClr val="FF66CC"/>
    <a:srgbClr val="FF99CC"/>
    <a:srgbClr val="00FF00"/>
    <a:srgbClr val="41AF41"/>
    <a:srgbClr val="00B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C8120-CE80-E456-7483-B485185CE67E}" v="12" dt="2024-12-06T01:42:15.61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136" y="420"/>
      </p:cViewPr>
      <p:guideLst>
        <p:guide orient="horz" pos="3024"/>
        <p:guide pos="403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2024/12/11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42785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2024/12/11</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3820F04F-232A-413C-A7F5-50D5C5EDC103}"/>
              </a:ext>
            </a:extLst>
          </p:cNvPr>
          <p:cNvGrpSpPr/>
          <p:nvPr/>
        </p:nvGrpSpPr>
        <p:grpSpPr>
          <a:xfrm>
            <a:off x="34462" y="6751839"/>
            <a:ext cx="9021259" cy="2771158"/>
            <a:chOff x="4369429" y="7859686"/>
            <a:chExt cx="2896352" cy="3151703"/>
          </a:xfrm>
        </p:grpSpPr>
        <p:sp>
          <p:nvSpPr>
            <p:cNvPr id="78" name="角丸四角形 77"/>
            <p:cNvSpPr/>
            <p:nvPr/>
          </p:nvSpPr>
          <p:spPr>
            <a:xfrm>
              <a:off x="4369429" y="8076465"/>
              <a:ext cx="2891816" cy="2934924"/>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solidFill>
                  <a:schemeClr val="tx1"/>
                </a:solidFill>
              </a:endParaRPr>
            </a:p>
          </p:txBody>
        </p:sp>
        <p:sp>
          <p:nvSpPr>
            <p:cNvPr id="79" name="角丸四角形 78"/>
            <p:cNvSpPr/>
            <p:nvPr/>
          </p:nvSpPr>
          <p:spPr>
            <a:xfrm>
              <a:off x="4372809" y="7859686"/>
              <a:ext cx="2892972" cy="327716"/>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91440" tIns="36000" rIns="91440" bIns="36000" rtlCol="0" anchor="ctr">
              <a:spAutoFit/>
            </a:bodyPr>
            <a:lstStyle/>
            <a:p>
              <a:r>
                <a:rPr lang="en-US" altLang="ja-JP" sz="1400" b="1" dirty="0">
                  <a:latin typeface="Meiryo UI"/>
                  <a:ea typeface="Meiryo UI"/>
                  <a:cs typeface="Meiryo UI" pitchFamily="50" charset="-128"/>
                </a:rPr>
                <a:t>Ⅱ</a:t>
              </a:r>
              <a:r>
                <a:rPr lang="ja-JP" altLang="en-US" sz="1400" b="1" dirty="0">
                  <a:latin typeface="Meiryo UI"/>
                  <a:ea typeface="Meiryo UI"/>
                  <a:cs typeface="Meiryo UI" pitchFamily="50" charset="-128"/>
                </a:rPr>
                <a:t>．大阪府生物多様性地域戦略部会（R6.7.31）における検証</a:t>
              </a:r>
            </a:p>
          </p:txBody>
        </p:sp>
      </p:grpSp>
      <p:sp>
        <p:nvSpPr>
          <p:cNvPr id="60" name="角丸四角形 59"/>
          <p:cNvSpPr/>
          <p:nvPr/>
        </p:nvSpPr>
        <p:spPr>
          <a:xfrm>
            <a:off x="0" y="758688"/>
            <a:ext cx="12722460" cy="6016707"/>
          </a:xfrm>
          <a:prstGeom prst="roundRect">
            <a:avLst>
              <a:gd name="adj" fmla="val 0"/>
            </a:avLst>
          </a:prstGeom>
          <a:noFill/>
          <a:ln w="9525">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99" name="角丸四角形 98"/>
          <p:cNvSpPr/>
          <p:nvPr/>
        </p:nvSpPr>
        <p:spPr>
          <a:xfrm>
            <a:off x="59002" y="569921"/>
            <a:ext cx="12583800" cy="288147"/>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en-US" altLang="ja-JP" sz="1400" b="1">
                <a:latin typeface="Meiryo UI" pitchFamily="50" charset="-128"/>
                <a:ea typeface="Meiryo UI" pitchFamily="50" charset="-128"/>
                <a:cs typeface="Meiryo UI" pitchFamily="50" charset="-128"/>
              </a:rPr>
              <a:t>Ⅰ</a:t>
            </a:r>
            <a:r>
              <a:rPr lang="ja-JP" altLang="en-US" sz="1400" b="1" err="1">
                <a:latin typeface="Meiryo UI" pitchFamily="50" charset="-128"/>
                <a:ea typeface="Meiryo UI" pitchFamily="50" charset="-128"/>
                <a:cs typeface="Meiryo UI" pitchFamily="50" charset="-128"/>
              </a:rPr>
              <a:t>．</a:t>
            </a:r>
            <a:r>
              <a:rPr lang="ja-JP" altLang="en-US" sz="1400" b="1">
                <a:latin typeface="Meiryo UI" pitchFamily="50" charset="-128"/>
                <a:ea typeface="Meiryo UI" pitchFamily="50" charset="-128"/>
                <a:cs typeface="Meiryo UI" pitchFamily="50" charset="-128"/>
              </a:rPr>
              <a:t>大阪府生物多様性地域戦略に基づく主な取組状況</a:t>
            </a:r>
          </a:p>
        </p:txBody>
      </p:sp>
      <p:sp>
        <p:nvSpPr>
          <p:cNvPr id="8" name="AutoShape 67"/>
          <p:cNvSpPr>
            <a:spLocks noChangeArrowheads="1"/>
          </p:cNvSpPr>
          <p:nvPr/>
        </p:nvSpPr>
        <p:spPr bwMode="auto">
          <a:xfrm>
            <a:off x="54527" y="42702"/>
            <a:ext cx="12588275" cy="463366"/>
          </a:xfrm>
          <a:prstGeom prst="roundRect">
            <a:avLst>
              <a:gd name="adj" fmla="val 16667"/>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38100" cmpd="dbl" algn="ctr">
            <a:solidFill>
              <a:srgbClr val="000000"/>
            </a:solidFill>
            <a:round/>
            <a:headEnd/>
            <a:tailEnd/>
          </a:ln>
        </p:spPr>
        <p:txBody>
          <a:bodyPr vert="horz" wrap="square" lIns="36000" tIns="0" rIns="36000" bIns="72000" numCol="1" anchor="ctr" anchorCtr="1" compatLnSpc="1">
            <a:prstTxWarp prst="textNoShape">
              <a:avLst/>
            </a:prstTxWarp>
            <a:noAutofit/>
          </a:bodyPr>
          <a:lstStyle/>
          <a:p>
            <a:pPr marL="0" marR="0" lvl="0" indent="0" algn="ctr" defTabSz="914400" rtl="0" eaLnBrk="0" fontAlgn="base" latinLnBrk="0" hangingPunct="0">
              <a:lnSpc>
                <a:spcPct val="192000"/>
              </a:lnSpc>
              <a:spcBef>
                <a:spcPct val="0"/>
              </a:spcBef>
              <a:spcAft>
                <a:spcPct val="0"/>
              </a:spcAft>
              <a:buClrTx/>
              <a:buSzTx/>
              <a:buFontTx/>
              <a:buNone/>
              <a:tabLst/>
            </a:pPr>
            <a:r>
              <a:rPr kumimoji="0" lang="ja-JP" altLang="en-US" sz="1800" b="1" i="0" u="none" strike="noStrike" cap="none" normalizeH="0" baseline="0" dirty="0">
                <a:ln>
                  <a:noFill/>
                </a:ln>
                <a:effectLst/>
                <a:latin typeface="Meiryo UI"/>
                <a:ea typeface="Meiryo UI"/>
              </a:rPr>
              <a:t>大阪府生物多様性地域戦略</a:t>
            </a:r>
            <a:r>
              <a:rPr kumimoji="0" lang="ja-JP" altLang="en-US" sz="1800" b="1" dirty="0">
                <a:latin typeface="Meiryo UI"/>
                <a:ea typeface="Meiryo UI"/>
              </a:rPr>
              <a:t>に基づく取組内容の検証</a:t>
            </a:r>
            <a:r>
              <a:rPr kumimoji="0" lang="en-US" altLang="ja-JP" sz="1800" b="1" i="0" u="none" strike="noStrike" cap="none" normalizeH="0" baseline="0" dirty="0">
                <a:ln>
                  <a:noFill/>
                </a:ln>
                <a:effectLst/>
                <a:latin typeface="Meiryo UI"/>
                <a:ea typeface="Meiryo UI"/>
              </a:rPr>
              <a:t>【</a:t>
            </a:r>
            <a:r>
              <a:rPr kumimoji="0" lang="ja-JP" altLang="en-US" sz="1800" b="1" i="0" u="none" strike="noStrike" cap="none" normalizeH="0" baseline="0" dirty="0">
                <a:ln>
                  <a:noFill/>
                </a:ln>
                <a:effectLst/>
                <a:latin typeface="Meiryo UI"/>
                <a:ea typeface="Meiryo UI"/>
              </a:rPr>
              <a:t>生物多様性地域戦略部会報告</a:t>
            </a:r>
            <a:r>
              <a:rPr kumimoji="0" lang="en-US" altLang="ja-JP" sz="1800" b="1" i="0" u="none" strike="noStrike" cap="none" normalizeH="0" baseline="0" dirty="0">
                <a:ln>
                  <a:noFill/>
                </a:ln>
                <a:effectLst/>
                <a:latin typeface="Meiryo UI"/>
                <a:ea typeface="Meiryo UI"/>
              </a:rPr>
              <a:t>】</a:t>
            </a:r>
            <a:endParaRPr kumimoji="0" lang="ja-JP" altLang="ja-JP" sz="1800" b="0" i="0" u="none" strike="noStrike" cap="none" normalizeH="0" baseline="0" dirty="0">
              <a:ln>
                <a:noFill/>
              </a:ln>
              <a:effectLst/>
              <a:latin typeface="Meiryo UI"/>
              <a:ea typeface="Meiryo UI"/>
            </a:endParaRPr>
          </a:p>
        </p:txBody>
      </p:sp>
      <p:sp>
        <p:nvSpPr>
          <p:cNvPr id="61" name="Text Box 2"/>
          <p:cNvSpPr txBox="1">
            <a:spLocks noChangeArrowheads="1"/>
          </p:cNvSpPr>
          <p:nvPr/>
        </p:nvSpPr>
        <p:spPr bwMode="auto">
          <a:xfrm>
            <a:off x="11227518" y="88382"/>
            <a:ext cx="1241857" cy="341622"/>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algn="ctr" fontAlgn="base">
              <a:lnSpc>
                <a:spcPts val="2400"/>
              </a:lnSpc>
              <a:spcAft>
                <a:spcPts val="0"/>
              </a:spcAft>
            </a:pPr>
            <a:r>
              <a:rPr lang="ja-JP" sz="1300" kern="1200" dirty="0">
                <a:solidFill>
                  <a:srgbClr val="000000"/>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資料</a:t>
            </a:r>
            <a:r>
              <a:rPr lang="en-US" altLang="ja-JP" sz="1300" dirty="0">
                <a:solidFill>
                  <a:srgbClr val="000000"/>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7</a:t>
            </a:r>
            <a:endParaRPr lang="en-US" altLang="ja-JP" sz="1300" kern="1200" dirty="0">
              <a:solidFill>
                <a:srgbClr val="000000"/>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endParaRPr>
          </a:p>
          <a:p>
            <a:pPr algn="ctr" fontAlgn="base">
              <a:lnSpc>
                <a:spcPts val="2400"/>
              </a:lnSpc>
              <a:spcAft>
                <a:spcPts val="0"/>
              </a:spcAft>
            </a:pPr>
            <a:endParaRPr lang="ja-JP" sz="13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2" name="正方形/長方形 101"/>
          <p:cNvSpPr/>
          <p:nvPr/>
        </p:nvSpPr>
        <p:spPr>
          <a:xfrm>
            <a:off x="8350039" y="5520129"/>
            <a:ext cx="4219860" cy="267124"/>
          </a:xfrm>
          <a:prstGeom prst="rect">
            <a:avLst/>
          </a:prstGeom>
        </p:spPr>
        <p:txBody>
          <a:bodyPr wrap="square">
            <a:spAutoFit/>
          </a:bodyPr>
          <a:lstStyle/>
          <a:p>
            <a:pPr marL="163513" indent="-136525">
              <a:lnSpc>
                <a:spcPts val="1500"/>
              </a:lnSpc>
            </a:pPr>
            <a:r>
              <a:rPr lang="ja-JP" altLang="en-US" sz="1200" b="1">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9B7337DA-264B-4B93-BC37-E81648671204}"/>
              </a:ext>
            </a:extLst>
          </p:cNvPr>
          <p:cNvGrpSpPr/>
          <p:nvPr/>
        </p:nvGrpSpPr>
        <p:grpSpPr>
          <a:xfrm>
            <a:off x="9066253" y="6896283"/>
            <a:ext cx="4713367" cy="2676544"/>
            <a:chOff x="8720286" y="6934226"/>
            <a:chExt cx="5018994" cy="2534613"/>
          </a:xfrm>
        </p:grpSpPr>
        <p:sp>
          <p:nvSpPr>
            <p:cNvPr id="55" name="四角形: 角を丸くする 66">
              <a:extLst>
                <a:ext uri="{FF2B5EF4-FFF2-40B4-BE49-F238E27FC236}">
                  <a16:creationId xmlns:a16="http://schemas.microsoft.com/office/drawing/2014/main" id="{028AA861-A4F5-47A5-B3F1-3ED58315271C}"/>
                </a:ext>
              </a:extLst>
            </p:cNvPr>
            <p:cNvSpPr/>
            <p:nvPr/>
          </p:nvSpPr>
          <p:spPr>
            <a:xfrm>
              <a:off x="8720286" y="7071850"/>
              <a:ext cx="3960196" cy="2396989"/>
            </a:xfrm>
            <a:prstGeom prst="roundRect">
              <a:avLst>
                <a:gd name="adj" fmla="val 8287"/>
              </a:avLst>
            </a:prstGeom>
            <a:noFill/>
            <a:ln>
              <a:solidFill>
                <a:srgbClr val="3AA43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79CC1CF2-31C3-4311-B1C4-8451059EB012}"/>
                </a:ext>
              </a:extLst>
            </p:cNvPr>
            <p:cNvSpPr/>
            <p:nvPr/>
          </p:nvSpPr>
          <p:spPr>
            <a:xfrm>
              <a:off x="8930160" y="6934226"/>
              <a:ext cx="3491941" cy="26161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a:ln w="19050">
              <a:solidFill>
                <a:srgbClr val="00B050"/>
              </a:solidFill>
            </a:ln>
          </p:spPr>
          <p:txBody>
            <a:bodyPr wrap="square">
              <a:spAutoFit/>
            </a:bodyPr>
            <a:lstStyle/>
            <a:p>
              <a:pPr marL="163513" indent="-136525" algn="ctr"/>
              <a:r>
                <a:rPr lang="ja-JP" altLang="en-US" sz="1100" b="1">
                  <a:latin typeface="Meiryo UI" panose="020B0604030504040204" pitchFamily="50" charset="-128"/>
                  <a:ea typeface="Meiryo UI" panose="020B0604030504040204" pitchFamily="50" charset="-128"/>
                  <a:cs typeface="Meiryo UI" panose="020B0604030504040204" pitchFamily="50" charset="-128"/>
                </a:rPr>
                <a:t>モニタリング指標</a:t>
              </a:r>
              <a:r>
                <a:rPr lang="ja-JP" altLang="en-US" sz="1050" b="1">
                  <a:latin typeface="Meiryo UI" panose="020B0604030504040204" pitchFamily="50" charset="-128"/>
                  <a:ea typeface="Meiryo UI" panose="020B0604030504040204" pitchFamily="50" charset="-128"/>
                  <a:cs typeface="Meiryo UI" panose="020B0604030504040204" pitchFamily="50" charset="-128"/>
                </a:rPr>
                <a:t>（</a:t>
              </a:r>
              <a:r>
                <a:rPr lang="en-US" altLang="ja-JP" sz="1050" b="1">
                  <a:latin typeface="Meiryo UI" panose="020B0604030504040204" pitchFamily="50" charset="-128"/>
                  <a:ea typeface="Meiryo UI" panose="020B0604030504040204" pitchFamily="50" charset="-128"/>
                  <a:cs typeface="Meiryo UI" panose="020B0604030504040204" pitchFamily="50" charset="-128"/>
                </a:rPr>
                <a:t>※3</a:t>
              </a:r>
              <a:r>
                <a:rPr lang="ja-JP" altLang="en-US" sz="1050" b="1">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テキスト ボックス 127">
              <a:extLst>
                <a:ext uri="{FF2B5EF4-FFF2-40B4-BE49-F238E27FC236}">
                  <a16:creationId xmlns:a16="http://schemas.microsoft.com/office/drawing/2014/main" id="{7BA2F273-06B7-4867-933D-0414A06994DD}"/>
                </a:ext>
              </a:extLst>
            </p:cNvPr>
            <p:cNvSpPr txBox="1"/>
            <p:nvPr/>
          </p:nvSpPr>
          <p:spPr>
            <a:xfrm>
              <a:off x="9803443" y="9165387"/>
              <a:ext cx="3935837" cy="261610"/>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※3 </a:t>
              </a:r>
              <a:r>
                <a:rPr lang="ja-JP" altLang="en-US" sz="1000" dirty="0">
                  <a:latin typeface="Meiryo UI" panose="020B0604030504040204" pitchFamily="50" charset="-128"/>
                  <a:ea typeface="Meiryo UI" panose="020B0604030504040204" pitchFamily="50" charset="-128"/>
                </a:rPr>
                <a:t>取組内容を検証する際に活用する指標</a:t>
              </a:r>
            </a:p>
          </p:txBody>
        </p:sp>
      </p:grpSp>
      <p:graphicFrame>
        <p:nvGraphicFramePr>
          <p:cNvPr id="12" name="表 11"/>
          <p:cNvGraphicFramePr>
            <a:graphicFrameLocks noGrp="1"/>
          </p:cNvGraphicFramePr>
          <p:nvPr>
            <p:extLst>
              <p:ext uri="{D42A27DB-BD31-4B8C-83A1-F6EECF244321}">
                <p14:modId xmlns:p14="http://schemas.microsoft.com/office/powerpoint/2010/main" val="3211184805"/>
              </p:ext>
            </p:extLst>
          </p:nvPr>
        </p:nvGraphicFramePr>
        <p:xfrm>
          <a:off x="9081189" y="7277235"/>
          <a:ext cx="3666757" cy="1944034"/>
        </p:xfrm>
        <a:graphic>
          <a:graphicData uri="http://schemas.openxmlformats.org/drawingml/2006/table">
            <a:tbl>
              <a:tblPr firstRow="1" firstCol="1" bandRow="1"/>
              <a:tblGrid>
                <a:gridCol w="1794529">
                  <a:extLst>
                    <a:ext uri="{9D8B030D-6E8A-4147-A177-3AD203B41FA5}">
                      <a16:colId xmlns:a16="http://schemas.microsoft.com/office/drawing/2014/main" val="74316045"/>
                    </a:ext>
                  </a:extLst>
                </a:gridCol>
                <a:gridCol w="936114">
                  <a:extLst>
                    <a:ext uri="{9D8B030D-6E8A-4147-A177-3AD203B41FA5}">
                      <a16:colId xmlns:a16="http://schemas.microsoft.com/office/drawing/2014/main" val="1316947683"/>
                    </a:ext>
                  </a:extLst>
                </a:gridCol>
                <a:gridCol w="936114">
                  <a:extLst>
                    <a:ext uri="{9D8B030D-6E8A-4147-A177-3AD203B41FA5}">
                      <a16:colId xmlns:a16="http://schemas.microsoft.com/office/drawing/2014/main" val="3547881373"/>
                    </a:ext>
                  </a:extLst>
                </a:gridCol>
              </a:tblGrid>
              <a:tr h="293879">
                <a:tc>
                  <a:txBody>
                    <a:bodyPr/>
                    <a:lstStyle/>
                    <a:p>
                      <a:pPr algn="ctr">
                        <a:lnSpc>
                          <a:spcPts val="1000"/>
                        </a:lnSpc>
                        <a:spcAft>
                          <a:spcPts val="0"/>
                        </a:spcAft>
                      </a:pP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モニタリング</a:t>
                      </a:r>
                      <a:r>
                        <a:rPr lang="ja-JP" sz="1000" kern="100">
                          <a:effectLst/>
                          <a:latin typeface="Meiryo UI" panose="020B0604030504040204" pitchFamily="50" charset="-128"/>
                          <a:ea typeface="Meiryo UI" panose="020B0604030504040204" pitchFamily="50" charset="-128"/>
                          <a:cs typeface="Times New Roman" panose="02020603050405020304" pitchFamily="18" charset="0"/>
                        </a:rPr>
                        <a:t>指標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000"/>
                        </a:lnSpc>
                        <a:spcAft>
                          <a:spcPts val="0"/>
                        </a:spcAft>
                      </a:pP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基準</a:t>
                      </a:r>
                      <a:r>
                        <a:rPr lang="ja-JP" sz="1000" kern="100">
                          <a:effectLst/>
                          <a:latin typeface="Meiryo UI" panose="020B0604030504040204" pitchFamily="50" charset="-128"/>
                          <a:ea typeface="Meiryo UI" panose="020B0604030504040204" pitchFamily="50" charset="-128"/>
                          <a:cs typeface="Times New Roman" panose="02020603050405020304" pitchFamily="18" charset="0"/>
                        </a:rPr>
                        <a:t>値</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000"/>
                        </a:lnSpc>
                        <a:spcAft>
                          <a:spcPts val="0"/>
                        </a:spcAft>
                      </a:pPr>
                      <a:r>
                        <a:rPr lang="en-US" sz="1000" kern="100">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年度</a:t>
                      </a:r>
                      <a:r>
                        <a:rPr lang="en-US" sz="1000" kern="10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000"/>
                        </a:lnSpc>
                        <a:spcAft>
                          <a:spcPts val="0"/>
                        </a:spcAft>
                      </a:pPr>
                      <a:r>
                        <a:rPr lang="en-US" sz="1000" kern="100" dirty="0">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9284001"/>
                  </a:ext>
                </a:extLst>
              </a:tr>
              <a:tr h="386313">
                <a:tc>
                  <a:txBody>
                    <a:bodyPr/>
                    <a:lstStyle/>
                    <a:p>
                      <a:pPr algn="just">
                        <a:lnSpc>
                          <a:spcPts val="1200"/>
                        </a:lnSpc>
                        <a:spcAft>
                          <a:spcPts val="0"/>
                        </a:spcAft>
                      </a:pPr>
                      <a:r>
                        <a:rPr lang="ja-JP" altLang="en-US" sz="1000" kern="100" baseline="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自然環境に配慮した行動をする</a:t>
                      </a:r>
                      <a:endPar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000" kern="100" baseline="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府民の割合</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18.6%</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18.3%</a:t>
                      </a: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751731"/>
                  </a:ext>
                </a:extLst>
              </a:tr>
              <a:tr h="354306">
                <a:tc>
                  <a:txBody>
                    <a:bodyPr/>
                    <a:lstStyle/>
                    <a:p>
                      <a:pPr algn="just">
                        <a:lnSpc>
                          <a:spcPts val="1200"/>
                        </a:lnSpc>
                        <a:spcAft>
                          <a:spcPts val="0"/>
                        </a:spcAft>
                      </a:pPr>
                      <a:r>
                        <a:rPr lang="ja-JP" altLang="en-US" sz="1000" kern="100" baseline="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連携した取組を行う</a:t>
                      </a:r>
                      <a:endPar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000" kern="100" baseline="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事業者・団体数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299</a:t>
                      </a:r>
                    </a:p>
                    <a:p>
                      <a:pPr algn="ctr">
                        <a:lnSpc>
                          <a:spcPts val="1200"/>
                        </a:lnSpc>
                        <a:spcAft>
                          <a:spcPts val="0"/>
                        </a:spcAft>
                      </a:pP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事業者・団体</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310</a:t>
                      </a:r>
                    </a:p>
                    <a:p>
                      <a:pPr algn="ctr">
                        <a:lnSpc>
                          <a:spcPts val="1200"/>
                        </a:lnSpc>
                        <a:spcAft>
                          <a:spcPts val="0"/>
                        </a:spcAft>
                      </a:pP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事業者・団体</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591588"/>
                  </a:ext>
                </a:extLst>
              </a:tr>
              <a:tr h="380552">
                <a:tc>
                  <a:txBody>
                    <a:bodyPr/>
                    <a:lstStyle/>
                    <a:p>
                      <a:pPr algn="just">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府内で確認された特定外来生物</a:t>
                      </a:r>
                      <a:endPar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のうち必要な対策がなされた割合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28.1%</a:t>
                      </a:r>
                    </a:p>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/32</a:t>
                      </a:r>
                      <a:r>
                        <a:rPr lang="ja-JP" altLang="en-US" sz="1000" kern="10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altLang="zh-TW" sz="1000" kern="100">
                          <a:effectLst/>
                          <a:latin typeface="Meiryo UI" panose="020B0604030504040204" pitchFamily="50" charset="-128"/>
                          <a:ea typeface="Meiryo UI" panose="020B0604030504040204" pitchFamily="50" charset="-128"/>
                          <a:cs typeface="Times New Roman" panose="02020603050405020304" pitchFamily="18" charset="0"/>
                        </a:rPr>
                        <a:t>29.4%</a:t>
                      </a:r>
                    </a:p>
                    <a:p>
                      <a:pPr algn="ctr">
                        <a:lnSpc>
                          <a:spcPts val="1200"/>
                        </a:lnSpc>
                        <a:spcAft>
                          <a:spcPts val="0"/>
                        </a:spcAft>
                      </a:pPr>
                      <a:r>
                        <a:rPr lang="en-US" altLang="zh-TW" sz="1000" kern="100">
                          <a:effectLst/>
                          <a:latin typeface="Meiryo UI" panose="020B0604030504040204" pitchFamily="50" charset="-128"/>
                          <a:ea typeface="Meiryo UI" panose="020B0604030504040204" pitchFamily="50" charset="-128"/>
                          <a:cs typeface="Times New Roman" panose="02020603050405020304" pitchFamily="18" charset="0"/>
                        </a:rPr>
                        <a:t>(10</a:t>
                      </a:r>
                      <a:r>
                        <a:rPr lang="zh-TW" altLang="en-US" sz="1000" kern="10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zh-TW" sz="1000" kern="100">
                          <a:effectLst/>
                          <a:latin typeface="Meiryo UI" panose="020B0604030504040204" pitchFamily="50" charset="-128"/>
                          <a:ea typeface="Meiryo UI" panose="020B0604030504040204" pitchFamily="50" charset="-128"/>
                          <a:cs typeface="Times New Roman" panose="02020603050405020304" pitchFamily="18" charset="0"/>
                        </a:rPr>
                        <a:t>/34</a:t>
                      </a:r>
                      <a:r>
                        <a:rPr lang="zh-TW" altLang="en-US" sz="1000" kern="100">
                          <a:effectLst/>
                          <a:latin typeface="Meiryo UI" panose="020B0604030504040204" pitchFamily="50" charset="-128"/>
                          <a:ea typeface="Meiryo UI" panose="020B0604030504040204" pitchFamily="50" charset="-128"/>
                          <a:cs typeface="Times New Roman" panose="02020603050405020304" pitchFamily="18" charset="0"/>
                        </a:rPr>
                        <a:t>種</a:t>
                      </a:r>
                      <a:r>
                        <a:rPr lang="en-US" altLang="zh-TW" sz="1000" kern="100">
                          <a:effectLst/>
                          <a:latin typeface="Meiryo UI" panose="020B0604030504040204" pitchFamily="50" charset="-128"/>
                          <a:ea typeface="Meiryo UI" panose="020B0604030504040204" pitchFamily="50" charset="-128"/>
                          <a:cs typeface="Times New Roman" panose="02020603050405020304" pitchFamily="18" charset="0"/>
                        </a:rPr>
                        <a:t>)</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946412"/>
                  </a:ext>
                </a:extLst>
              </a:tr>
              <a:tr h="528984">
                <a:tc>
                  <a:txBody>
                    <a:bodyPr/>
                    <a:lstStyle/>
                    <a:p>
                      <a:pPr algn="just">
                        <a:lnSpc>
                          <a:spcPts val="1200"/>
                        </a:lnSpc>
                        <a:spcAft>
                          <a:spcPts val="0"/>
                        </a:spcAft>
                      </a:pPr>
                      <a:r>
                        <a:rPr lang="ja-JP" altLang="en-US" sz="1000" kern="100" dirty="0">
                          <a:effectLst/>
                          <a:latin typeface="Meiryo UI" panose="020B0604030504040204" pitchFamily="50" charset="-128"/>
                          <a:ea typeface="Meiryo UI" panose="020B0604030504040204" pitchFamily="50" charset="-128"/>
                          <a:cs typeface="Times New Roman" panose="02020603050405020304" pitchFamily="18" charset="0"/>
                        </a:rPr>
                        <a:t> 法令等に基づく地域指定の割合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24.6%</a:t>
                      </a:r>
                    </a:p>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(46,930ha</a:t>
                      </a:r>
                    </a:p>
                    <a:p>
                      <a:pPr algn="ctr">
                        <a:lnSpc>
                          <a:spcPts val="1200"/>
                        </a:lnSpc>
                        <a:spcAft>
                          <a:spcPts val="0"/>
                        </a:spcAft>
                      </a:pPr>
                      <a:r>
                        <a:rPr lang="en-US" altLang="ja-JP" sz="1000" kern="100">
                          <a:effectLst/>
                          <a:latin typeface="Meiryo UI" panose="020B0604030504040204" pitchFamily="50" charset="-128"/>
                          <a:ea typeface="Meiryo UI" panose="020B0604030504040204" pitchFamily="50" charset="-128"/>
                          <a:cs typeface="Times New Roman" panose="02020603050405020304" pitchFamily="18" charset="0"/>
                        </a:rPr>
                        <a:t>/190,532ha)</a:t>
                      </a:r>
                      <a:endParaRPr lang="ja-JP" sz="1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24.6%</a:t>
                      </a:r>
                    </a:p>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(46,942ha</a:t>
                      </a:r>
                    </a:p>
                    <a:p>
                      <a:pPr algn="ctr">
                        <a:lnSpc>
                          <a:spcPts val="1200"/>
                        </a:lnSpc>
                        <a:spcAft>
                          <a:spcPts val="0"/>
                        </a:spcAft>
                      </a:pPr>
                      <a:r>
                        <a:rPr lang="en-US" altLang="ja-JP" sz="1000" kern="100" dirty="0">
                          <a:effectLst/>
                          <a:latin typeface="Meiryo UI" panose="020B0604030504040204" pitchFamily="50" charset="-128"/>
                          <a:ea typeface="Meiryo UI" panose="020B0604030504040204" pitchFamily="50" charset="-128"/>
                          <a:cs typeface="Times New Roman" panose="02020603050405020304" pitchFamily="18" charset="0"/>
                        </a:rPr>
                        <a:t>/190,532ha)</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687969"/>
                  </a:ext>
                </a:extLst>
              </a:tr>
            </a:tbl>
          </a:graphicData>
        </a:graphic>
      </p:graphicFrame>
      <p:grpSp>
        <p:nvGrpSpPr>
          <p:cNvPr id="16" name="グループ化 15">
            <a:extLst>
              <a:ext uri="{FF2B5EF4-FFF2-40B4-BE49-F238E27FC236}">
                <a16:creationId xmlns:a16="http://schemas.microsoft.com/office/drawing/2014/main" id="{CD99F966-0E46-4777-AA31-D925DDA9C81C}"/>
              </a:ext>
            </a:extLst>
          </p:cNvPr>
          <p:cNvGrpSpPr/>
          <p:nvPr/>
        </p:nvGrpSpPr>
        <p:grpSpPr>
          <a:xfrm>
            <a:off x="64209" y="825959"/>
            <a:ext cx="12449207" cy="5891032"/>
            <a:chOff x="220956" y="899736"/>
            <a:chExt cx="12387744" cy="5863832"/>
          </a:xfrm>
        </p:grpSpPr>
        <p:sp>
          <p:nvSpPr>
            <p:cNvPr id="45" name="角丸四角形 44"/>
            <p:cNvSpPr/>
            <p:nvPr/>
          </p:nvSpPr>
          <p:spPr>
            <a:xfrm>
              <a:off x="1817793" y="4469902"/>
              <a:ext cx="4032000" cy="360000"/>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0" bIns="0" numCol="1" spcCol="0" rtlCol="0" fromWordArt="0" anchor="ctr" anchorCtr="0" forceAA="0" compatLnSpc="1">
              <a:prstTxWarp prst="textNoShape">
                <a:avLst/>
              </a:prstTxWarp>
              <a:noAutofit/>
            </a:bodyPr>
            <a:lstStyle/>
            <a:p>
              <a:pPr marR="142875"/>
              <a:endParaRPr lang="en-US" altLang="ja-JP" sz="900" kern="10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1" name="正方形/長方形 70"/>
            <p:cNvSpPr/>
            <p:nvPr/>
          </p:nvSpPr>
          <p:spPr>
            <a:xfrm>
              <a:off x="8360141" y="1627730"/>
              <a:ext cx="4219860" cy="267124"/>
            </a:xfrm>
            <a:prstGeom prst="rect">
              <a:avLst/>
            </a:prstGeom>
          </p:spPr>
          <p:txBody>
            <a:bodyPr wrap="square">
              <a:spAutoFit/>
            </a:bodyPr>
            <a:lstStyle/>
            <a:p>
              <a:pPr marL="163513" indent="-136525">
                <a:lnSpc>
                  <a:spcPts val="1500"/>
                </a:lnSpc>
              </a:pPr>
              <a:r>
                <a:rPr lang="ja-JP" altLang="en-US" sz="1200" b="1">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1C1A2CEB-DF0B-4EF3-9648-2541BAE0F6C0}"/>
                </a:ext>
              </a:extLst>
            </p:cNvPr>
            <p:cNvSpPr/>
            <p:nvPr/>
          </p:nvSpPr>
          <p:spPr>
            <a:xfrm>
              <a:off x="2410430" y="1123127"/>
              <a:ext cx="10154446" cy="1764000"/>
            </a:xfrm>
            <a:prstGeom prst="rect">
              <a:avLst/>
            </a:prstGeom>
            <a:solidFill>
              <a:srgbClr val="FFE0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6" name="正方形/長方形 85">
              <a:extLst>
                <a:ext uri="{FF2B5EF4-FFF2-40B4-BE49-F238E27FC236}">
                  <a16:creationId xmlns:a16="http://schemas.microsoft.com/office/drawing/2014/main" id="{0EB81648-8670-4592-9564-A17307E854FA}"/>
                </a:ext>
              </a:extLst>
            </p:cNvPr>
            <p:cNvSpPr/>
            <p:nvPr/>
          </p:nvSpPr>
          <p:spPr>
            <a:xfrm>
              <a:off x="2515915" y="2928246"/>
              <a:ext cx="10053965" cy="2496585"/>
            </a:xfrm>
            <a:prstGeom prst="rect">
              <a:avLst/>
            </a:prstGeom>
            <a:solidFill>
              <a:srgbClr val="D9F5FF"/>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正方形/長方形 88">
              <a:extLst>
                <a:ext uri="{FF2B5EF4-FFF2-40B4-BE49-F238E27FC236}">
                  <a16:creationId xmlns:a16="http://schemas.microsoft.com/office/drawing/2014/main" id="{CEB29C51-69AE-44D1-9918-56FFEA5A9484}"/>
                </a:ext>
              </a:extLst>
            </p:cNvPr>
            <p:cNvSpPr/>
            <p:nvPr/>
          </p:nvSpPr>
          <p:spPr>
            <a:xfrm>
              <a:off x="2454254" y="5459989"/>
              <a:ext cx="10154446" cy="1298503"/>
            </a:xfrm>
            <a:prstGeom prst="rect">
              <a:avLst/>
            </a:prstGeom>
            <a:solidFill>
              <a:srgbClr val="D7FCB2"/>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3" name="四角形: 角を丸くする 10">
              <a:extLst>
                <a:ext uri="{FF2B5EF4-FFF2-40B4-BE49-F238E27FC236}">
                  <a16:creationId xmlns:a16="http://schemas.microsoft.com/office/drawing/2014/main" id="{C95F949E-FB38-42E2-BA37-341BD28C46DD}"/>
                </a:ext>
              </a:extLst>
            </p:cNvPr>
            <p:cNvSpPr/>
            <p:nvPr/>
          </p:nvSpPr>
          <p:spPr>
            <a:xfrm>
              <a:off x="2701581" y="1201590"/>
              <a:ext cx="6291888" cy="1600405"/>
            </a:xfrm>
            <a:prstGeom prst="roundRect">
              <a:avLst>
                <a:gd name="adj" fmla="val 3128"/>
              </a:avLst>
            </a:prstGeom>
            <a:noFill/>
            <a:ln w="127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四角形: 角を丸くする 10">
              <a:extLst>
                <a:ext uri="{FF2B5EF4-FFF2-40B4-BE49-F238E27FC236}">
                  <a16:creationId xmlns:a16="http://schemas.microsoft.com/office/drawing/2014/main" id="{C95F949E-FB38-42E2-BA37-341BD28C46DD}"/>
                </a:ext>
              </a:extLst>
            </p:cNvPr>
            <p:cNvSpPr/>
            <p:nvPr/>
          </p:nvSpPr>
          <p:spPr>
            <a:xfrm>
              <a:off x="9284465" y="1199011"/>
              <a:ext cx="3198666" cy="1600405"/>
            </a:xfrm>
            <a:prstGeom prst="roundRect">
              <a:avLst>
                <a:gd name="adj" fmla="val 3128"/>
              </a:avLst>
            </a:prstGeom>
            <a:noFill/>
            <a:ln w="127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8996433" y="1356285"/>
              <a:ext cx="288032" cy="1305681"/>
            </a:xfrm>
            <a:prstGeom prst="rightArrow">
              <a:avLst>
                <a:gd name="adj1" fmla="val 100000"/>
                <a:gd name="adj2" fmla="val 50000"/>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8350467" y="3690506"/>
              <a:ext cx="4219860" cy="267124"/>
            </a:xfrm>
            <a:prstGeom prst="rect">
              <a:avLst/>
            </a:prstGeom>
          </p:spPr>
          <p:txBody>
            <a:bodyPr wrap="square">
              <a:spAutoFit/>
            </a:bodyPr>
            <a:lstStyle/>
            <a:p>
              <a:pPr marL="163513" indent="-136525">
                <a:lnSpc>
                  <a:spcPts val="1500"/>
                </a:lnSpc>
              </a:pPr>
              <a:r>
                <a:rPr lang="ja-JP" altLang="en-US" sz="1200" b="1">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四角形: 角を丸くする 10">
              <a:extLst>
                <a:ext uri="{FF2B5EF4-FFF2-40B4-BE49-F238E27FC236}">
                  <a16:creationId xmlns:a16="http://schemas.microsoft.com/office/drawing/2014/main" id="{C95F949E-FB38-42E2-BA37-341BD28C46DD}"/>
                </a:ext>
              </a:extLst>
            </p:cNvPr>
            <p:cNvSpPr/>
            <p:nvPr/>
          </p:nvSpPr>
          <p:spPr>
            <a:xfrm>
              <a:off x="2698462" y="2958115"/>
              <a:ext cx="6295008" cy="2395123"/>
            </a:xfrm>
            <a:prstGeom prst="roundRect">
              <a:avLst>
                <a:gd name="adj" fmla="val 3128"/>
              </a:avLst>
            </a:prstGeom>
            <a:noFill/>
            <a:ln w="12700">
              <a:solidFill>
                <a:srgbClr val="81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四角形: 角を丸くする 10">
              <a:extLst>
                <a:ext uri="{FF2B5EF4-FFF2-40B4-BE49-F238E27FC236}">
                  <a16:creationId xmlns:a16="http://schemas.microsoft.com/office/drawing/2014/main" id="{C95F949E-FB38-42E2-BA37-341BD28C46DD}"/>
                </a:ext>
              </a:extLst>
            </p:cNvPr>
            <p:cNvSpPr/>
            <p:nvPr/>
          </p:nvSpPr>
          <p:spPr>
            <a:xfrm>
              <a:off x="9296230" y="2974101"/>
              <a:ext cx="3177227" cy="2379232"/>
            </a:xfrm>
            <a:prstGeom prst="roundRect">
              <a:avLst>
                <a:gd name="adj" fmla="val 3128"/>
              </a:avLst>
            </a:prstGeom>
            <a:noFill/>
            <a:ln w="12700">
              <a:solidFill>
                <a:srgbClr val="81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右矢印 99"/>
            <p:cNvSpPr/>
            <p:nvPr/>
          </p:nvSpPr>
          <p:spPr>
            <a:xfrm>
              <a:off x="8998262" y="3635639"/>
              <a:ext cx="288032" cy="1305681"/>
            </a:xfrm>
            <a:prstGeom prst="rightArrow">
              <a:avLst>
                <a:gd name="adj1" fmla="val 100000"/>
                <a:gd name="adj2" fmla="val 50000"/>
              </a:avLst>
            </a:prstGeom>
            <a:solidFill>
              <a:srgbClr val="81DFFF"/>
            </a:solidFill>
            <a:ln>
              <a:solidFill>
                <a:srgbClr val="81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角を丸くする 10">
              <a:extLst>
                <a:ext uri="{FF2B5EF4-FFF2-40B4-BE49-F238E27FC236}">
                  <a16:creationId xmlns:a16="http://schemas.microsoft.com/office/drawing/2014/main" id="{C95F949E-FB38-42E2-BA37-341BD28C46DD}"/>
                </a:ext>
              </a:extLst>
            </p:cNvPr>
            <p:cNvSpPr/>
            <p:nvPr/>
          </p:nvSpPr>
          <p:spPr>
            <a:xfrm>
              <a:off x="2698462" y="5520128"/>
              <a:ext cx="6295008" cy="1174266"/>
            </a:xfrm>
            <a:prstGeom prst="roundRect">
              <a:avLst>
                <a:gd name="adj" fmla="val 3128"/>
              </a:avLst>
            </a:prstGeom>
            <a:noFill/>
            <a:ln w="12700">
              <a:solidFill>
                <a:srgbClr val="A3F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四角形: 角を丸くする 10">
              <a:extLst>
                <a:ext uri="{FF2B5EF4-FFF2-40B4-BE49-F238E27FC236}">
                  <a16:creationId xmlns:a16="http://schemas.microsoft.com/office/drawing/2014/main" id="{C95F949E-FB38-42E2-BA37-341BD28C46DD}"/>
                </a:ext>
              </a:extLst>
            </p:cNvPr>
            <p:cNvSpPr/>
            <p:nvPr/>
          </p:nvSpPr>
          <p:spPr>
            <a:xfrm>
              <a:off x="9296230" y="5517550"/>
              <a:ext cx="3176799" cy="1174265"/>
            </a:xfrm>
            <a:prstGeom prst="roundRect">
              <a:avLst>
                <a:gd name="adj" fmla="val 3128"/>
              </a:avLst>
            </a:prstGeom>
            <a:noFill/>
            <a:ln w="12700">
              <a:solidFill>
                <a:srgbClr val="A3F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a:off x="8993469" y="5574314"/>
              <a:ext cx="288032" cy="1080000"/>
            </a:xfrm>
            <a:prstGeom prst="rightArrow">
              <a:avLst>
                <a:gd name="adj1" fmla="val 100000"/>
                <a:gd name="adj2" fmla="val 50000"/>
              </a:avLst>
            </a:prstGeom>
            <a:solidFill>
              <a:srgbClr val="A3F94D"/>
            </a:solidFill>
            <a:ln>
              <a:solidFill>
                <a:srgbClr val="A3F9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4660584" y="911904"/>
              <a:ext cx="2381660" cy="276999"/>
              <a:chOff x="4646726" y="1225005"/>
              <a:chExt cx="2381660" cy="357031"/>
            </a:xfrm>
          </p:grpSpPr>
          <p:sp>
            <p:nvSpPr>
              <p:cNvPr id="112" name="角丸四角形 111"/>
              <p:cNvSpPr/>
              <p:nvPr/>
            </p:nvSpPr>
            <p:spPr>
              <a:xfrm>
                <a:off x="4646726" y="1255714"/>
                <a:ext cx="2381660" cy="2770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79CC1CF2-31C3-4311-B1C4-8451059EB012}"/>
                  </a:ext>
                </a:extLst>
              </p:cNvPr>
              <p:cNvSpPr/>
              <p:nvPr/>
            </p:nvSpPr>
            <p:spPr>
              <a:xfrm>
                <a:off x="4716776" y="1225005"/>
                <a:ext cx="2146251" cy="357031"/>
              </a:xfrm>
              <a:prstGeom prst="rect">
                <a:avLst/>
              </a:prstGeom>
              <a:noFill/>
              <a:ln w="19050">
                <a:noFill/>
              </a:ln>
            </p:spPr>
            <p:txBody>
              <a:bodyPr wrap="square">
                <a:spAutoFit/>
              </a:bodyPr>
              <a:lstStyle/>
              <a:p>
                <a:pPr marL="163513" indent="-136525"/>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年度の主な取組状況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テキスト ボックス 76">
              <a:extLst>
                <a:ext uri="{FF2B5EF4-FFF2-40B4-BE49-F238E27FC236}">
                  <a16:creationId xmlns:a16="http://schemas.microsoft.com/office/drawing/2014/main" id="{F4A93601-671A-4E74-BE5F-112380FA5B73}"/>
                </a:ext>
              </a:extLst>
            </p:cNvPr>
            <p:cNvSpPr txBox="1"/>
            <p:nvPr/>
          </p:nvSpPr>
          <p:spPr>
            <a:xfrm>
              <a:off x="227329" y="1123127"/>
              <a:ext cx="2372521" cy="1764000"/>
            </a:xfrm>
            <a:prstGeom prst="rect">
              <a:avLst/>
            </a:prstGeom>
            <a:solidFill>
              <a:srgbClr val="FF99CC"/>
            </a:solidFill>
            <a:ln w="38100">
              <a:noFill/>
            </a:ln>
          </p:spPr>
          <p:txBody>
            <a:bodyPr wrap="square" lIns="91440" tIns="45720" rIns="91440" bIns="45720"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en-US" altLang="ja-JP" sz="1200" b="1" kern="0" dirty="0">
                  <a:solidFill>
                    <a:prstClr val="black"/>
                  </a:solidFill>
                  <a:latin typeface="Meiryo UI"/>
                  <a:ea typeface="Meiryo UI"/>
                </a:rPr>
                <a:t>【</a:t>
              </a:r>
              <a:r>
                <a:rPr kumimoji="0" lang="ja-JP" altLang="en-US" sz="1200" b="1" kern="0" dirty="0">
                  <a:solidFill>
                    <a:prstClr val="black"/>
                  </a:solidFill>
                  <a:latin typeface="Meiryo UI"/>
                  <a:ea typeface="Meiryo UI"/>
                </a:rPr>
                <a:t>目標１</a:t>
              </a:r>
              <a:r>
                <a:rPr kumimoji="0" lang="en-US" altLang="ja-JP" sz="1200" b="1" kern="0" dirty="0">
                  <a:solidFill>
                    <a:prstClr val="black"/>
                  </a:solidFill>
                  <a:latin typeface="Meiryo UI"/>
                  <a:ea typeface="Meiryo UI"/>
                </a:rPr>
                <a:t>】</a:t>
              </a:r>
              <a:br>
                <a:rPr kumimoji="0" lang="ja-JP" altLang="en-US" sz="1200" b="1" kern="0" dirty="0">
                  <a:solidFill>
                    <a:prstClr val="black"/>
                  </a:solidFill>
                  <a:latin typeface="Meiryo UI"/>
                  <a:ea typeface="Meiryo UI"/>
                </a:rPr>
              </a:br>
              <a:r>
                <a:rPr kumimoji="0" lang="ja-JP" altLang="en-US" sz="1200" b="1" kern="0" dirty="0">
                  <a:solidFill>
                    <a:prstClr val="black"/>
                  </a:solidFill>
                  <a:latin typeface="Meiryo UI"/>
                  <a:ea typeface="Meiryo UI"/>
                </a:rPr>
                <a:t>①自然の恵みに関する意識の向上</a:t>
              </a:r>
              <a:endParaRPr kumimoji="0" lang="en-US" altLang="ja-JP" sz="1200" b="1" kern="0" dirty="0">
                <a:solidFill>
                  <a:prstClr val="black"/>
                </a:solidFill>
                <a:latin typeface="Meiryo UI"/>
                <a:ea typeface="Meiryo UI"/>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②自然環境に配慮した行動の推進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8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100" b="1" kern="0" dirty="0">
                  <a:solidFill>
                    <a:prstClr val="black"/>
                  </a:solidFill>
                  <a:latin typeface="Meiryo UI" panose="020B0604030504040204" pitchFamily="50" charset="-128"/>
                  <a:ea typeface="Meiryo UI" panose="020B0604030504040204" pitchFamily="50" charset="-128"/>
                </a:rPr>
                <a:t>【</a:t>
              </a:r>
              <a:r>
                <a:rPr kumimoji="0" lang="ja-JP" altLang="en-US" sz="1100" b="1" kern="0" dirty="0">
                  <a:solidFill>
                    <a:prstClr val="black"/>
                  </a:solidFill>
                  <a:latin typeface="Meiryo UI" panose="020B0604030504040204" pitchFamily="50" charset="-128"/>
                  <a:ea typeface="Meiryo UI" panose="020B0604030504040204" pitchFamily="50" charset="-128"/>
                </a:rPr>
                <a:t>取組方針１</a:t>
              </a:r>
              <a:r>
                <a:rPr kumimoji="0" lang="en-US" altLang="ja-JP" sz="1100" b="1" kern="0" dirty="0">
                  <a:solidFill>
                    <a:prstClr val="black"/>
                  </a:solidFill>
                  <a:latin typeface="Meiryo UI" panose="020B0604030504040204" pitchFamily="50" charset="-128"/>
                  <a:ea typeface="Meiryo UI" panose="020B0604030504040204" pitchFamily="50" charset="-128"/>
                </a:rPr>
                <a:t>】</a:t>
              </a: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生物多様性の理解と</a:t>
              </a:r>
              <a:endParaRPr kumimoji="0" lang="en-US" altLang="ja-JP" sz="11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生物多様性に資する行動の促進</a:t>
              </a:r>
              <a:endParaRPr kumimoji="0" lang="en-US" altLang="ja-JP" sz="1100" b="1" kern="0" dirty="0">
                <a:solidFill>
                  <a:prstClr val="black"/>
                </a:solidFill>
                <a:latin typeface="Meiryo UI" panose="020B0604030504040204" pitchFamily="50" charset="-128"/>
                <a:ea typeface="Meiryo UI" panose="020B0604030504040204" pitchFamily="50" charset="-128"/>
              </a:endParaRPr>
            </a:p>
          </p:txBody>
        </p:sp>
        <p:sp>
          <p:nvSpPr>
            <p:cNvPr id="81" name="テキスト ボックス 129">
              <a:extLst>
                <a:ext uri="{FF2B5EF4-FFF2-40B4-BE49-F238E27FC236}">
                  <a16:creationId xmlns:a16="http://schemas.microsoft.com/office/drawing/2014/main" id="{BFB28500-9D0E-438C-A30E-2F0BB8B08002}"/>
                </a:ext>
              </a:extLst>
            </p:cNvPr>
            <p:cNvSpPr txBox="1"/>
            <p:nvPr/>
          </p:nvSpPr>
          <p:spPr>
            <a:xfrm>
              <a:off x="220956" y="2925022"/>
              <a:ext cx="2360514" cy="2497270"/>
            </a:xfrm>
            <a:prstGeom prst="rect">
              <a:avLst/>
            </a:prstGeom>
            <a:solidFill>
              <a:srgbClr val="81DFFF"/>
            </a:solidFill>
            <a:ln w="38100">
              <a:no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en-US" altLang="ja-JP" sz="1200" b="1" kern="0" dirty="0">
                  <a:solidFill>
                    <a:prstClr val="black"/>
                  </a:solidFill>
                  <a:latin typeface="Meiryo UI"/>
                  <a:ea typeface="Meiryo UI"/>
                </a:rPr>
                <a:t>【</a:t>
              </a:r>
              <a:r>
                <a:rPr kumimoji="0" lang="ja-JP" altLang="en-US" sz="1200" b="1" kern="0" dirty="0">
                  <a:solidFill>
                    <a:prstClr val="black"/>
                  </a:solidFill>
                  <a:latin typeface="Meiryo UI"/>
                  <a:ea typeface="Meiryo UI"/>
                </a:rPr>
                <a:t>目標２</a:t>
              </a:r>
              <a:r>
                <a:rPr kumimoji="0" lang="en-US" altLang="ja-JP" sz="1200" b="1" kern="0" dirty="0">
                  <a:solidFill>
                    <a:prstClr val="black"/>
                  </a:solidFill>
                  <a:latin typeface="Meiryo UI"/>
                  <a:ea typeface="Meiryo UI"/>
                </a:rPr>
                <a:t>】</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①自然環境の持続的な保全の</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　 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②事業者等と連携した保全活動</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200" b="1" kern="0" dirty="0">
                  <a:solidFill>
                    <a:prstClr val="black"/>
                  </a:solidFill>
                  <a:latin typeface="Meiryo UI" panose="020B0604030504040204" pitchFamily="50" charset="-128"/>
                  <a:ea typeface="Meiryo UI" panose="020B0604030504040204" pitchFamily="50" charset="-128"/>
                </a:rPr>
                <a:t>   </a:t>
              </a:r>
              <a:r>
                <a:rPr kumimoji="0" lang="ja-JP" altLang="en-US" sz="1200" b="1" kern="0" dirty="0">
                  <a:solidFill>
                    <a:prstClr val="black"/>
                  </a:solidFill>
                  <a:latin typeface="Meiryo UI" panose="020B0604030504040204" pitchFamily="50" charset="-128"/>
                  <a:ea typeface="Meiryo UI" panose="020B0604030504040204" pitchFamily="50" charset="-128"/>
                </a:rPr>
                <a:t>の推進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③特定外来生物の防除の推進</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8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100" b="1" kern="0" dirty="0">
                  <a:solidFill>
                    <a:prstClr val="black"/>
                  </a:solidFill>
                  <a:latin typeface="Meiryo UI" panose="020B0604030504040204" pitchFamily="50" charset="-128"/>
                  <a:ea typeface="Meiryo UI" panose="020B0604030504040204" pitchFamily="50" charset="-128"/>
                </a:rPr>
                <a:t>【</a:t>
              </a:r>
              <a:r>
                <a:rPr kumimoji="0" lang="ja-JP" altLang="en-US" sz="1100" b="1" kern="0" dirty="0">
                  <a:solidFill>
                    <a:prstClr val="black"/>
                  </a:solidFill>
                  <a:latin typeface="Meiryo UI" panose="020B0604030504040204" pitchFamily="50" charset="-128"/>
                  <a:ea typeface="Meiryo UI" panose="020B0604030504040204" pitchFamily="50" charset="-128"/>
                </a:rPr>
                <a:t>取組方針２</a:t>
              </a:r>
              <a:r>
                <a:rPr kumimoji="0" lang="en-US" altLang="ja-JP" sz="1100" b="1" kern="0" dirty="0">
                  <a:solidFill>
                    <a:prstClr val="black"/>
                  </a:solidFill>
                  <a:latin typeface="Meiryo UI" panose="020B0604030504040204" pitchFamily="50" charset="-128"/>
                  <a:ea typeface="Meiryo UI" panose="020B0604030504040204" pitchFamily="50" charset="-128"/>
                </a:rPr>
                <a:t>】</a:t>
              </a: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自然資本の持続可能な利用、</a:t>
              </a:r>
              <a:endParaRPr kumimoji="0" lang="en-US" altLang="ja-JP" sz="11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維持・充実</a:t>
              </a:r>
              <a:endParaRPr kumimoji="0" lang="en-US" altLang="ja-JP" sz="1100" b="1" kern="0" dirty="0">
                <a:solidFill>
                  <a:prstClr val="black"/>
                </a:solidFill>
                <a:latin typeface="Meiryo UI" panose="020B0604030504040204" pitchFamily="50" charset="-128"/>
                <a:ea typeface="Meiryo UI" panose="020B0604030504040204" pitchFamily="50" charset="-128"/>
              </a:endParaRPr>
            </a:p>
          </p:txBody>
        </p:sp>
        <p:sp>
          <p:nvSpPr>
            <p:cNvPr id="83" name="テキスト ボックス 125">
              <a:extLst>
                <a:ext uri="{FF2B5EF4-FFF2-40B4-BE49-F238E27FC236}">
                  <a16:creationId xmlns:a16="http://schemas.microsoft.com/office/drawing/2014/main" id="{F4A93601-671A-4E74-BE5F-112380FA5B73}"/>
                </a:ext>
              </a:extLst>
            </p:cNvPr>
            <p:cNvSpPr txBox="1"/>
            <p:nvPr/>
          </p:nvSpPr>
          <p:spPr>
            <a:xfrm>
              <a:off x="224210" y="5465065"/>
              <a:ext cx="2357395" cy="1298503"/>
            </a:xfrm>
            <a:prstGeom prst="rect">
              <a:avLst/>
            </a:prstGeom>
            <a:solidFill>
              <a:srgbClr val="A3F94D"/>
            </a:solidFill>
            <a:ln w="38100">
              <a:no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0" lang="en-US" altLang="ja-JP" sz="1200" b="1" kern="0" dirty="0">
                  <a:solidFill>
                    <a:prstClr val="black"/>
                  </a:solidFill>
                  <a:latin typeface="Meiryo UI"/>
                  <a:ea typeface="Meiryo UI"/>
                </a:rPr>
                <a:t>【</a:t>
              </a:r>
              <a:r>
                <a:rPr kumimoji="0" lang="ja-JP" altLang="en-US" sz="1200" b="1" kern="0" dirty="0">
                  <a:solidFill>
                    <a:prstClr val="black"/>
                  </a:solidFill>
                  <a:latin typeface="Meiryo UI"/>
                  <a:ea typeface="Meiryo UI"/>
                </a:rPr>
                <a:t>目標３</a:t>
              </a:r>
              <a:r>
                <a:rPr kumimoji="0" lang="en-US" altLang="ja-JP" sz="1200" b="1" kern="0" dirty="0">
                  <a:solidFill>
                    <a:prstClr val="black"/>
                  </a:solidFill>
                  <a:latin typeface="Meiryo UI"/>
                  <a:ea typeface="Meiryo UI"/>
                </a:rPr>
                <a:t>】</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①市町村や保全団体等と連携した　</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200" b="1" kern="0" dirty="0">
                  <a:solidFill>
                    <a:prstClr val="black"/>
                  </a:solidFill>
                  <a:latin typeface="Meiryo UI" panose="020B0604030504040204" pitchFamily="50" charset="-128"/>
                  <a:ea typeface="Meiryo UI" panose="020B0604030504040204" pitchFamily="50" charset="-128"/>
                </a:rPr>
                <a:t>　 モニタリング体制の構築</a:t>
              </a:r>
              <a:endParaRPr kumimoji="0" lang="en-US" altLang="ja-JP" sz="1200" b="1" kern="0" dirty="0">
                <a:solidFill>
                  <a:prstClr val="black"/>
                </a:solidFill>
                <a:latin typeface="Meiryo UI" panose="020B0604030504040204" pitchFamily="50" charset="-128"/>
                <a:ea typeface="Meiryo UI" panose="020B0604030504040204" pitchFamily="50" charset="-128"/>
              </a:endParaRPr>
            </a:p>
            <a:p>
              <a:pPr>
                <a:defRPr/>
              </a:pPr>
              <a:endParaRPr kumimoji="0" lang="en-US" altLang="ja-JP" sz="800" b="1" kern="0" dirty="0">
                <a:solidFill>
                  <a:prstClr val="black"/>
                </a:solidFill>
                <a:latin typeface="Meiryo UI" panose="020B0604030504040204" pitchFamily="50" charset="-128"/>
                <a:ea typeface="Meiryo UI" panose="020B0604030504040204" pitchFamily="50" charset="-128"/>
              </a:endParaRPr>
            </a:p>
            <a:p>
              <a:pPr>
                <a:defRPr/>
              </a:pPr>
              <a:r>
                <a:rPr kumimoji="0" lang="en-US" altLang="ja-JP" sz="1100" b="1" kern="0" dirty="0">
                  <a:solidFill>
                    <a:prstClr val="black"/>
                  </a:solidFill>
                  <a:latin typeface="Meiryo UI" panose="020B0604030504040204" pitchFamily="50" charset="-128"/>
                  <a:ea typeface="Meiryo UI" panose="020B0604030504040204" pitchFamily="50" charset="-128"/>
                </a:rPr>
                <a:t>【</a:t>
              </a:r>
              <a:r>
                <a:rPr kumimoji="0" lang="ja-JP" altLang="en-US" sz="1100" b="1" kern="0" dirty="0">
                  <a:solidFill>
                    <a:prstClr val="black"/>
                  </a:solidFill>
                  <a:latin typeface="Meiryo UI" panose="020B0604030504040204" pitchFamily="50" charset="-128"/>
                  <a:ea typeface="Meiryo UI" panose="020B0604030504040204" pitchFamily="50" charset="-128"/>
                </a:rPr>
                <a:t>取組方針３</a:t>
              </a:r>
              <a:r>
                <a:rPr kumimoji="0" lang="en-US" altLang="ja-JP" sz="1100" b="1" kern="0" dirty="0">
                  <a:solidFill>
                    <a:prstClr val="black"/>
                  </a:solidFill>
                  <a:latin typeface="Meiryo UI" panose="020B0604030504040204" pitchFamily="50" charset="-128"/>
                  <a:ea typeface="Meiryo UI" panose="020B0604030504040204" pitchFamily="50" charset="-128"/>
                </a:rPr>
                <a:t>】</a:t>
              </a: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生物多様性保全に資する</a:t>
              </a:r>
              <a:endParaRPr kumimoji="0" lang="en-US" altLang="ja-JP" sz="1100" b="1"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100" b="1" kern="0" dirty="0">
                  <a:solidFill>
                    <a:prstClr val="black"/>
                  </a:solidFill>
                  <a:latin typeface="Meiryo UI" panose="020B0604030504040204" pitchFamily="50" charset="-128"/>
                  <a:ea typeface="Meiryo UI" panose="020B0604030504040204" pitchFamily="50" charset="-128"/>
                </a:rPr>
                <a:t>仕組みづくりの推進</a:t>
              </a:r>
              <a:endParaRPr kumimoji="0" lang="en-US" altLang="ja-JP" sz="1100" b="1" kern="0" dirty="0">
                <a:solidFill>
                  <a:prstClr val="black"/>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742596" y="899736"/>
              <a:ext cx="2381660" cy="276999"/>
              <a:chOff x="9754761" y="1100039"/>
              <a:chExt cx="2381660" cy="355259"/>
            </a:xfrm>
          </p:grpSpPr>
          <p:sp>
            <p:nvSpPr>
              <p:cNvPr id="116" name="角丸四角形 115"/>
              <p:cNvSpPr/>
              <p:nvPr/>
            </p:nvSpPr>
            <p:spPr>
              <a:xfrm>
                <a:off x="9754761" y="1145965"/>
                <a:ext cx="2381660" cy="2770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79CC1CF2-31C3-4311-B1C4-8451059EB012}"/>
                  </a:ext>
                </a:extLst>
              </p:cNvPr>
              <p:cNvSpPr/>
              <p:nvPr/>
            </p:nvSpPr>
            <p:spPr>
              <a:xfrm>
                <a:off x="9918852" y="1100039"/>
                <a:ext cx="1981134" cy="355259"/>
              </a:xfrm>
              <a:prstGeom prst="rect">
                <a:avLst/>
              </a:prstGeom>
              <a:noFill/>
              <a:ln w="19050">
                <a:noFill/>
              </a:ln>
            </p:spPr>
            <p:txBody>
              <a:bodyPr wrap="square">
                <a:spAutoFit/>
              </a:bodyPr>
              <a:lstStyle/>
              <a:p>
                <a:pPr marL="163513" indent="-136525" algn="ctr"/>
                <a:r>
                  <a:rPr lang="en-US" altLang="ja-JP" sz="1200" b="1">
                    <a:latin typeface="Meiryo UI" panose="020B0604030504040204" pitchFamily="50" charset="-128"/>
                    <a:ea typeface="Meiryo UI" panose="020B0604030504040204" pitchFamily="50" charset="-128"/>
                    <a:cs typeface="Meiryo UI" panose="020B0604030504040204" pitchFamily="50" charset="-128"/>
                  </a:rPr>
                  <a:t>2024</a:t>
                </a:r>
                <a:r>
                  <a:rPr lang="ja-JP" altLang="en-US" sz="1200" b="1">
                    <a:latin typeface="Meiryo UI" panose="020B0604030504040204" pitchFamily="50" charset="-128"/>
                    <a:ea typeface="Meiryo UI" panose="020B0604030504040204" pitchFamily="50" charset="-128"/>
                    <a:cs typeface="Meiryo UI" panose="020B0604030504040204" pitchFamily="50" charset="-128"/>
                  </a:rPr>
                  <a:t>年度の主な取組予定　</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312908" y="917470"/>
              <a:ext cx="2207713" cy="276999"/>
              <a:chOff x="304370" y="1251578"/>
              <a:chExt cx="2207713" cy="276999"/>
            </a:xfrm>
          </p:grpSpPr>
          <p:sp>
            <p:nvSpPr>
              <p:cNvPr id="118" name="角丸四角形 117"/>
              <p:cNvSpPr/>
              <p:nvPr/>
            </p:nvSpPr>
            <p:spPr>
              <a:xfrm>
                <a:off x="304370" y="1281778"/>
                <a:ext cx="2207713" cy="2160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79CC1CF2-31C3-4311-B1C4-8451059EB012}"/>
                  </a:ext>
                </a:extLst>
              </p:cNvPr>
              <p:cNvSpPr/>
              <p:nvPr/>
            </p:nvSpPr>
            <p:spPr>
              <a:xfrm>
                <a:off x="453831" y="1251578"/>
                <a:ext cx="1908790" cy="276999"/>
              </a:xfrm>
              <a:prstGeom prst="rect">
                <a:avLst/>
              </a:prstGeom>
              <a:noFill/>
              <a:ln w="19050">
                <a:noFill/>
              </a:ln>
            </p:spPr>
            <p:txBody>
              <a:bodyPr wrap="square">
                <a:spAutoFit/>
              </a:bodyPr>
              <a:lstStyle/>
              <a:p>
                <a:pPr marL="163513" indent="-136525"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目標及び取組方針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7" name="角丸四角形 127">
              <a:extLst>
                <a:ext uri="{FF2B5EF4-FFF2-40B4-BE49-F238E27FC236}">
                  <a16:creationId xmlns:a16="http://schemas.microsoft.com/office/drawing/2014/main" id="{75BD43ED-935C-2257-606B-1F33B174E185}"/>
                </a:ext>
              </a:extLst>
            </p:cNvPr>
            <p:cNvSpPr/>
            <p:nvPr/>
          </p:nvSpPr>
          <p:spPr>
            <a:xfrm>
              <a:off x="2758319" y="1279164"/>
              <a:ext cx="6293578" cy="14859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nSpc>
                  <a:spcPts val="12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生物多様性の情報発信ツール「おおさか生物多様性なび（仮称）」に</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係るコンテンツ作成</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4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府内の生物多様性関連施設等と連携した普及啓発の実施</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・生き物や自然関係イベントを取りまとめた府民向けチラシを作成</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・施設等と共催で普及啓発イベント「いきものみどり　つながる・つなげる</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フェスティバル」開催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写真</a:t>
              </a:r>
              <a:r>
                <a:rPr lang="en-US" altLang="ja-JP" sz="1200" dirty="0">
                  <a:solidFill>
                    <a:schemeClr val="tx1"/>
                  </a:solidFill>
                  <a:latin typeface="Meiryo UI" panose="020B0604030504040204" pitchFamily="50" charset="-128"/>
                  <a:ea typeface="Meiryo UI" panose="020B0604030504040204" pitchFamily="50" charset="-128"/>
                </a:rPr>
                <a:t>1】</a:t>
              </a: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・「おおさかもん祭り」や「大阪自然史フェスティバル</a:t>
              </a:r>
              <a:r>
                <a:rPr lang="en-US" altLang="ja-JP" sz="1200" dirty="0">
                  <a:solidFill>
                    <a:schemeClr val="tx1"/>
                  </a:solidFill>
                  <a:latin typeface="Meiryo UI" panose="020B0604030504040204" pitchFamily="50" charset="-128"/>
                  <a:ea typeface="Meiryo UI" panose="020B0604030504040204" pitchFamily="50" charset="-128"/>
                </a:rPr>
                <a:t>2023</a:t>
              </a:r>
              <a:r>
                <a:rPr lang="ja-JP" altLang="en-US" sz="1200" dirty="0">
                  <a:solidFill>
                    <a:schemeClr val="tx1"/>
                  </a:solidFill>
                  <a:latin typeface="Meiryo UI" panose="020B0604030504040204" pitchFamily="50" charset="-128"/>
                  <a:ea typeface="Meiryo UI" panose="020B0604030504040204" pitchFamily="50" charset="-128"/>
                </a:rPr>
                <a:t>」でのブース出展</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4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府民の森や府営公園、水辺における各種プログラムの提供</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400"/>
                </a:lnSpc>
              </a:pPr>
              <a:r>
                <a:rPr lang="ja-JP" altLang="en-US" sz="1200" dirty="0">
                  <a:solidFill>
                    <a:schemeClr val="tx1"/>
                  </a:solidFill>
                  <a:latin typeface="Meiryo UI" panose="020B0604030504040204" pitchFamily="50" charset="-128"/>
                  <a:ea typeface="Meiryo UI" panose="020B0604030504040204" pitchFamily="50" charset="-128"/>
                </a:rPr>
                <a:t>　　・出前講座・自然観察会等の開催（計</a:t>
              </a:r>
              <a:r>
                <a:rPr lang="en-US" altLang="ja-JP" sz="1200" dirty="0">
                  <a:solidFill>
                    <a:schemeClr val="tx1"/>
                  </a:solidFill>
                  <a:latin typeface="Meiryo UI" panose="020B0604030504040204" pitchFamily="50" charset="-128"/>
                  <a:ea typeface="Meiryo UI" panose="020B0604030504040204" pitchFamily="50" charset="-128"/>
                </a:rPr>
                <a:t>299</a:t>
              </a:r>
              <a:r>
                <a:rPr lang="ja-JP" altLang="en-US" sz="1200" dirty="0">
                  <a:solidFill>
                    <a:schemeClr val="tx1"/>
                  </a:solidFill>
                  <a:latin typeface="Meiryo UI" panose="020B0604030504040204" pitchFamily="50" charset="-128"/>
                  <a:ea typeface="Meiryo UI" panose="020B0604030504040204" pitchFamily="50" charset="-128"/>
                </a:rPr>
                <a:t>回、</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万</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千名以上参加）</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4" name="角丸四角形 127">
              <a:extLst>
                <a:ext uri="{FF2B5EF4-FFF2-40B4-BE49-F238E27FC236}">
                  <a16:creationId xmlns:a16="http://schemas.microsoft.com/office/drawing/2014/main" id="{C4141211-8D36-F250-BC2D-72F750D99D15}"/>
                </a:ext>
              </a:extLst>
            </p:cNvPr>
            <p:cNvSpPr/>
            <p:nvPr/>
          </p:nvSpPr>
          <p:spPr>
            <a:xfrm>
              <a:off x="2717783" y="2919541"/>
              <a:ext cx="6212377" cy="22032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多様な主体と連携した森・里・川・海における取組みの推進</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・間伐等の森林整備、木材利用の促進、関係団体と連携した里地里山等の保全</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・野生鳥獣のモニタリング調査・捕獲の実施、農空間の保全と活用の促進</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・多自然川づくりを取り入れた河川工事の実施、臨海部における自然環境の創出</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・大阪湾窪地の埋戻しの実施、民間事業者と連携した藻場造成の開始　等</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「おおさか生物多様性応援宣言」（</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）の登録開始（</a:t>
              </a:r>
              <a:r>
                <a:rPr lang="en-US" altLang="ja-JP" sz="1200" dirty="0">
                  <a:solidFill>
                    <a:schemeClr val="tx1"/>
                  </a:solidFill>
                  <a:latin typeface="Meiryo UI" panose="020B0604030504040204" pitchFamily="50" charset="-128"/>
                  <a:ea typeface="Meiryo UI" panose="020B0604030504040204" pitchFamily="50" charset="-128"/>
                </a:rPr>
                <a:t>2023</a:t>
              </a:r>
              <a:r>
                <a:rPr lang="ja-JP" altLang="en-US" sz="1200" dirty="0">
                  <a:solidFill>
                    <a:schemeClr val="tx1"/>
                  </a:solidFill>
                  <a:latin typeface="Meiryo UI" panose="020B0604030504040204" pitchFamily="50" charset="-128"/>
                  <a:ea typeface="Meiryo UI" panose="020B0604030504040204" pitchFamily="50" charset="-128"/>
                </a:rPr>
                <a:t>年度末　約</a:t>
              </a:r>
              <a:r>
                <a:rPr lang="en-US" altLang="ja-JP" sz="1200" dirty="0">
                  <a:solidFill>
                    <a:schemeClr val="tx1"/>
                  </a:solidFill>
                  <a:latin typeface="Meiryo UI" panose="020B0604030504040204" pitchFamily="50" charset="-128"/>
                  <a:ea typeface="Meiryo UI" panose="020B0604030504040204" pitchFamily="50" charset="-128"/>
                </a:rPr>
                <a:t>80</a:t>
              </a:r>
              <a:r>
                <a:rPr lang="ja-JP" altLang="en-US" sz="1200" dirty="0">
                  <a:solidFill>
                    <a:schemeClr val="tx1"/>
                  </a:solidFill>
                  <a:latin typeface="Meiryo UI" panose="020B0604030504040204" pitchFamily="50" charset="-128"/>
                  <a:ea typeface="Meiryo UI" panose="020B0604030504040204" pitchFamily="50" charset="-128"/>
                </a:rPr>
                <a:t>団体）</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90000"/>
                </a:lnSpc>
              </a:pPr>
              <a:r>
                <a:rPr lang="ja-JP" altLang="en-US" sz="1200" dirty="0">
                  <a:solidFill>
                    <a:schemeClr val="tx1"/>
                  </a:solidFill>
                  <a:latin typeface="Meiryo UI" panose="020B0604030504040204" pitchFamily="50" charset="-128"/>
                  <a:ea typeface="Meiryo UI" panose="020B0604030504040204" pitchFamily="50" charset="-128"/>
                </a:rPr>
                <a:t>　　記念シンポ「生物多様性応援宣言はじめました」開催（</a:t>
              </a:r>
              <a:r>
                <a:rPr lang="en-US" altLang="ja-JP" sz="1200" dirty="0">
                  <a:solidFill>
                    <a:schemeClr val="tx1"/>
                  </a:solidFill>
                  <a:latin typeface="Meiryo UI" panose="020B0604030504040204" pitchFamily="50" charset="-128"/>
                  <a:ea typeface="Meiryo UI" panose="020B0604030504040204" pitchFamily="50" charset="-128"/>
                </a:rPr>
                <a:t>2023.8</a:t>
              </a:r>
              <a:r>
                <a:rPr lang="ja-JP" altLang="en-US" sz="1200" dirty="0">
                  <a:solidFill>
                    <a:schemeClr val="tx1"/>
                  </a:solidFill>
                  <a:latin typeface="Meiryo UI" panose="020B0604030504040204" pitchFamily="50" charset="-128"/>
                  <a:ea typeface="Meiryo UI" panose="020B0604030504040204" pitchFamily="50" charset="-128"/>
                </a:rPr>
                <a:t>開催、</a:t>
              </a:r>
              <a:r>
                <a:rPr lang="en-US" altLang="ja-JP" sz="1200" dirty="0">
                  <a:solidFill>
                    <a:schemeClr val="tx1"/>
                  </a:solidFill>
                  <a:latin typeface="Meiryo UI" panose="020B0604030504040204" pitchFamily="50" charset="-128"/>
                  <a:ea typeface="Meiryo UI" panose="020B0604030504040204" pitchFamily="50" charset="-128"/>
                </a:rPr>
                <a:t>97</a:t>
              </a:r>
              <a:r>
                <a:rPr lang="ja-JP" altLang="en-US" sz="1200" dirty="0">
                  <a:solidFill>
                    <a:schemeClr val="tx1"/>
                  </a:solidFill>
                  <a:latin typeface="Meiryo UI" panose="020B0604030504040204" pitchFamily="50" charset="-128"/>
                  <a:ea typeface="Meiryo UI" panose="020B0604030504040204" pitchFamily="50" charset="-128"/>
                </a:rPr>
                <a:t>名参加）</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気候変動に対する取組の推進</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・脱炭素ポイント制度の実施、条例に基づく大規模事業者の取組みの促進</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4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外来生物に係る啓発及び特定外来生物の防除の推進</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・「大阪府特定外来生物アラートリスト」の公表</a:t>
              </a:r>
              <a:r>
                <a:rPr lang="en-US" altLang="ja-JP" sz="1200" dirty="0">
                  <a:solidFill>
                    <a:schemeClr val="tx1"/>
                  </a:solidFill>
                  <a:latin typeface="Meiryo UI" panose="020B0604030504040204" pitchFamily="50" charset="-128"/>
                  <a:ea typeface="Meiryo UI" panose="020B0604030504040204" pitchFamily="50" charset="-128"/>
                </a:rPr>
                <a:t>(2023.6)</a:t>
              </a: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・クビアカツヤカミキリに係る防除対策研修会開催、被害調査の実施、防除推進計画の改定</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7" name="角丸四角形 127">
              <a:extLst>
                <a:ext uri="{FF2B5EF4-FFF2-40B4-BE49-F238E27FC236}">
                  <a16:creationId xmlns:a16="http://schemas.microsoft.com/office/drawing/2014/main" id="{3D038FF0-6536-0914-0F06-202A5DD090CC}"/>
                </a:ext>
              </a:extLst>
            </p:cNvPr>
            <p:cNvSpPr/>
            <p:nvPr/>
          </p:nvSpPr>
          <p:spPr>
            <a:xfrm>
              <a:off x="9279061" y="1351892"/>
              <a:ext cx="3164829" cy="12933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nSpc>
                  <a:spcPts val="1200"/>
                </a:lnSpc>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rPr>
                <a:t>「おおさか生物多様性なび（仮称）」の制作及び広報の実施</a:t>
              </a: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rPr>
                <a:t>府内の生物多様性関連施設等と連携した普及啓発の実施</a:t>
              </a: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rPr>
                <a:t>府民の森や府営公園、水辺における生き物観察会等、各種プログラムの提供</a:t>
              </a: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rPr>
                <a:t>生物多様性研修プログラムの改訂及び教員・社員等への研修の実施</a:t>
              </a:r>
              <a:br>
                <a:rPr lang="ja-JP" altLang="en-US" sz="1200">
                  <a:solidFill>
                    <a:schemeClr val="tx1"/>
                  </a:solidFill>
                  <a:latin typeface="Meiryo UI" panose="020B0604030504040204" pitchFamily="50" charset="-128"/>
                  <a:ea typeface="Meiryo UI" panose="020B0604030504040204" pitchFamily="50" charset="-128"/>
                </a:rPr>
              </a:b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a:solidFill>
                  <a:schemeClr val="tx1"/>
                </a:solidFill>
                <a:latin typeface="Meiryo UI" panose="020B0604030504040204" pitchFamily="50" charset="-128"/>
                <a:ea typeface="Meiryo UI" panose="020B0604030504040204" pitchFamily="50" charset="-128"/>
              </a:endParaRPr>
            </a:p>
          </p:txBody>
        </p:sp>
        <p:sp>
          <p:nvSpPr>
            <p:cNvPr id="69" name="角丸四角形 127">
              <a:extLst>
                <a:ext uri="{FF2B5EF4-FFF2-40B4-BE49-F238E27FC236}">
                  <a16:creationId xmlns:a16="http://schemas.microsoft.com/office/drawing/2014/main" id="{4F4B53CB-23E0-9BF7-1532-C58E23927E33}"/>
                </a:ext>
              </a:extLst>
            </p:cNvPr>
            <p:cNvSpPr/>
            <p:nvPr/>
          </p:nvSpPr>
          <p:spPr>
            <a:xfrm>
              <a:off x="9285809" y="3033705"/>
              <a:ext cx="3136291" cy="19531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nSpc>
                  <a:spcPts val="1200"/>
                </a:lnSpc>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rPr>
                <a:t>多様な主体と連携した森・里・川・海における取組みの推進</a:t>
              </a: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lnSpc>
                  <a:spcPts val="1200"/>
                </a:lnSpc>
                <a:spcBef>
                  <a:spcPts val="600"/>
                </a:spcBef>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rPr>
                <a:t>「おおさか生物多様性応援宣言」登録制度の周知に努め、登録者の拡大を図るとともに、登録者間の交流促進等、取組支援を実施</a:t>
              </a:r>
            </a:p>
            <a:p>
              <a:pPr marL="171450" indent="-171450">
                <a:lnSpc>
                  <a:spcPts val="1200"/>
                </a:lnSpc>
                <a:spcBef>
                  <a:spcPts val="600"/>
                </a:spcBef>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rPr>
                <a:t>外来生物に係る啓発及び特定外来生物の防除の推進</a:t>
              </a:r>
              <a:endParaRPr lang="en-US" altLang="ja-JP" sz="120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a:solidFill>
                    <a:schemeClr val="tx1"/>
                  </a:solidFill>
                  <a:latin typeface="Meiryo UI" panose="020B0604030504040204" pitchFamily="50" charset="-128"/>
                  <a:ea typeface="Meiryo UI" panose="020B0604030504040204" pitchFamily="50" charset="-128"/>
                </a:rPr>
                <a:t>　　・クビアカツヤカミキリに関する取り組みの強化</a:t>
              </a:r>
              <a:endParaRPr lang="en-US" altLang="ja-JP" sz="1200">
                <a:solidFill>
                  <a:schemeClr val="tx1"/>
                </a:solidFill>
                <a:latin typeface="Meiryo UI" panose="020B0604030504040204" pitchFamily="50" charset="-128"/>
                <a:ea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rPr>
                <a:t>　　</a:t>
              </a:r>
              <a:endParaRPr kumimoji="1" lang="en-US" altLang="ja-JP" sz="1200">
                <a:solidFill>
                  <a:schemeClr val="tx1"/>
                </a:solidFill>
                <a:latin typeface="Meiryo UI" panose="020B0604030504040204" pitchFamily="50" charset="-128"/>
                <a:ea typeface="Meiryo UI" panose="020B0604030504040204" pitchFamily="50" charset="-128"/>
              </a:endParaRPr>
            </a:p>
          </p:txBody>
        </p:sp>
        <p:sp>
          <p:nvSpPr>
            <p:cNvPr id="73" name="角丸四角形 127">
              <a:extLst>
                <a:ext uri="{FF2B5EF4-FFF2-40B4-BE49-F238E27FC236}">
                  <a16:creationId xmlns:a16="http://schemas.microsoft.com/office/drawing/2014/main" id="{4449F176-01B3-50C2-AEB5-EED88098963F}"/>
                </a:ext>
              </a:extLst>
            </p:cNvPr>
            <p:cNvSpPr/>
            <p:nvPr/>
          </p:nvSpPr>
          <p:spPr>
            <a:xfrm>
              <a:off x="4260934" y="5175440"/>
              <a:ext cx="5622338" cy="2793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900"/>
                </a:lnSpc>
              </a:pPr>
              <a:r>
                <a:rPr lang="en-US" altLang="ja-JP" sz="900">
                  <a:solidFill>
                    <a:schemeClr val="tx1"/>
                  </a:solidFill>
                  <a:latin typeface="Meiryo UI" panose="020B0604030504040204" pitchFamily="50" charset="-128"/>
                  <a:ea typeface="Meiryo UI" panose="020B0604030504040204" pitchFamily="50" charset="-128"/>
                </a:rPr>
                <a:t>※1</a:t>
              </a:r>
              <a:r>
                <a:rPr kumimoji="1" lang="en-US" altLang="ja-JP" sz="900">
                  <a:solidFill>
                    <a:schemeClr val="tx1"/>
                  </a:solidFill>
                  <a:latin typeface="Meiryo UI" panose="020B0604030504040204" pitchFamily="50" charset="-128"/>
                  <a:ea typeface="Meiryo UI" panose="020B0604030504040204" pitchFamily="50" charset="-128"/>
                </a:rPr>
                <a:t> </a:t>
              </a:r>
              <a:r>
                <a:rPr kumimoji="1" lang="ja-JP" altLang="en-US" sz="900">
                  <a:solidFill>
                    <a:schemeClr val="tx1"/>
                  </a:solidFill>
                  <a:latin typeface="Meiryo UI" panose="020B0604030504040204" pitchFamily="50" charset="-128"/>
                  <a:ea typeface="Meiryo UI" panose="020B0604030504040204" pitchFamily="50" charset="-128"/>
                </a:rPr>
                <a:t>生物多様性保全に取組む企業・団体に取組内容を宣言（登録）いただき、府が</a:t>
              </a:r>
              <a:r>
                <a:rPr kumimoji="1" lang="en-US" altLang="ja-JP" sz="900">
                  <a:solidFill>
                    <a:schemeClr val="tx1"/>
                  </a:solidFill>
                  <a:latin typeface="Meiryo UI" panose="020B0604030504040204" pitchFamily="50" charset="-128"/>
                  <a:ea typeface="Meiryo UI" panose="020B0604030504040204" pitchFamily="50" charset="-128"/>
                </a:rPr>
                <a:t>PR</a:t>
              </a:r>
              <a:r>
                <a:rPr kumimoji="1" lang="ja-JP" altLang="en-US" sz="900">
                  <a:solidFill>
                    <a:schemeClr val="tx1"/>
                  </a:solidFill>
                  <a:latin typeface="Meiryo UI" panose="020B0604030504040204" pitchFamily="50" charset="-128"/>
                  <a:ea typeface="Meiryo UI" panose="020B0604030504040204" pitchFamily="50" charset="-128"/>
                </a:rPr>
                <a:t>を行う制度</a:t>
              </a:r>
              <a:endParaRPr kumimoji="1" lang="en-US" altLang="ja-JP" sz="90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0647" y="4536180"/>
              <a:ext cx="699541" cy="684291"/>
            </a:xfrm>
            <a:prstGeom prst="rect">
              <a:avLst/>
            </a:prstGeom>
          </p:spPr>
        </p:pic>
        <p:sp>
          <p:nvSpPr>
            <p:cNvPr id="72" name="角丸四角形 127">
              <a:extLst>
                <a:ext uri="{FF2B5EF4-FFF2-40B4-BE49-F238E27FC236}">
                  <a16:creationId xmlns:a16="http://schemas.microsoft.com/office/drawing/2014/main" id="{8AFE764E-5CDC-47BD-A86F-0D968D434919}"/>
                </a:ext>
              </a:extLst>
            </p:cNvPr>
            <p:cNvSpPr/>
            <p:nvPr/>
          </p:nvSpPr>
          <p:spPr>
            <a:xfrm>
              <a:off x="6701646" y="1551269"/>
              <a:ext cx="1279045" cy="4533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1000"/>
                </a:lnSpc>
              </a:pPr>
              <a:r>
                <a:rPr lang="en-US" altLang="ja-JP" sz="900">
                  <a:solidFill>
                    <a:schemeClr val="tx1"/>
                  </a:solidFill>
                  <a:latin typeface="Meiryo UI" panose="020B0604030504040204" pitchFamily="50" charset="-128"/>
                  <a:ea typeface="Meiryo UI" panose="020B0604030504040204" pitchFamily="50" charset="-128"/>
                </a:rPr>
                <a:t>【</a:t>
              </a:r>
              <a:r>
                <a:rPr lang="ja-JP" altLang="en-US" sz="900">
                  <a:solidFill>
                    <a:schemeClr val="tx1"/>
                  </a:solidFill>
                  <a:latin typeface="Meiryo UI" panose="020B0604030504040204" pitchFamily="50" charset="-128"/>
                  <a:ea typeface="Meiryo UI" panose="020B0604030504040204" pitchFamily="50" charset="-128"/>
                </a:rPr>
                <a:t>写真</a:t>
              </a:r>
              <a:r>
                <a:rPr lang="en-US" altLang="ja-JP" sz="900">
                  <a:solidFill>
                    <a:schemeClr val="tx1"/>
                  </a:solidFill>
                  <a:latin typeface="Meiryo UI" panose="020B0604030504040204" pitchFamily="50" charset="-128"/>
                  <a:ea typeface="Meiryo UI" panose="020B0604030504040204" pitchFamily="50" charset="-128"/>
                </a:rPr>
                <a:t>1】</a:t>
              </a:r>
              <a:endParaRPr kumimoji="1" lang="en-US" altLang="ja-JP" sz="900">
                <a:solidFill>
                  <a:schemeClr val="tx1"/>
                </a:solidFill>
                <a:latin typeface="Meiryo UI" panose="020B0604030504040204" pitchFamily="50" charset="-128"/>
                <a:ea typeface="Meiryo UI" panose="020B0604030504040204" pitchFamily="50" charset="-128"/>
              </a:endParaRPr>
            </a:p>
          </p:txBody>
        </p:sp>
        <p:sp>
          <p:nvSpPr>
            <p:cNvPr id="76" name="二等辺三角形 75"/>
            <p:cNvSpPr>
              <a:spLocks/>
            </p:cNvSpPr>
            <p:nvPr/>
          </p:nvSpPr>
          <p:spPr>
            <a:xfrm rot="5400000">
              <a:off x="7613234" y="1623886"/>
              <a:ext cx="108000" cy="90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8285041" y="4045551"/>
              <a:ext cx="635272" cy="941113"/>
              <a:chOff x="12618767" y="3931520"/>
              <a:chExt cx="753976" cy="1034919"/>
            </a:xfrm>
          </p:grpSpPr>
          <p:sp>
            <p:nvSpPr>
              <p:cNvPr id="7" name="正方形/長方形 6"/>
              <p:cNvSpPr/>
              <p:nvPr/>
            </p:nvSpPr>
            <p:spPr>
              <a:xfrm>
                <a:off x="13074775" y="4052880"/>
                <a:ext cx="288032" cy="87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stretch>
                <a:fillRect/>
              </a:stretch>
            </p:blipFill>
            <p:spPr>
              <a:xfrm>
                <a:off x="12618767" y="3931520"/>
                <a:ext cx="753976" cy="1034919"/>
              </a:xfrm>
              <a:prstGeom prst="rect">
                <a:avLst/>
              </a:prstGeom>
            </p:spPr>
          </p:pic>
        </p:grpSp>
        <p:sp>
          <p:nvSpPr>
            <p:cNvPr id="84" name="角丸四角形 127">
              <a:extLst>
                <a:ext uri="{FF2B5EF4-FFF2-40B4-BE49-F238E27FC236}">
                  <a16:creationId xmlns:a16="http://schemas.microsoft.com/office/drawing/2014/main" id="{130B18AF-F88F-B018-68A0-33902EE28A5C}"/>
                </a:ext>
              </a:extLst>
            </p:cNvPr>
            <p:cNvSpPr/>
            <p:nvPr/>
          </p:nvSpPr>
          <p:spPr>
            <a:xfrm>
              <a:off x="9296757" y="5611457"/>
              <a:ext cx="3186374" cy="10699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nSpc>
                  <a:spcPts val="12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「大阪府いきもの資料館」公表資料の拡充</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「自然共生サイト」認定に向けた支援</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レッドリスト改訂に向けた検討、府内の希少種保全への機運醸成</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生物多様性保全に資する調査研究の推進</a:t>
              </a:r>
              <a:br>
                <a:rPr lang="ja-JP" altLang="en-US" sz="1200" dirty="0">
                  <a:solidFill>
                    <a:schemeClr val="tx1"/>
                  </a:solidFill>
                  <a:latin typeface="Meiryo UI" panose="020B0604030504040204" pitchFamily="50" charset="-128"/>
                  <a:ea typeface="Meiryo UI" panose="020B0604030504040204" pitchFamily="50" charset="-128"/>
                </a:rPr>
              </a:b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7" name="角丸四角形 127">
              <a:extLst>
                <a:ext uri="{FF2B5EF4-FFF2-40B4-BE49-F238E27FC236}">
                  <a16:creationId xmlns:a16="http://schemas.microsoft.com/office/drawing/2014/main" id="{AA13B8B3-3537-16AC-2AD0-DEB7F9E06F2E}"/>
                </a:ext>
              </a:extLst>
            </p:cNvPr>
            <p:cNvSpPr/>
            <p:nvPr/>
          </p:nvSpPr>
          <p:spPr>
            <a:xfrm>
              <a:off x="2722909" y="5572111"/>
              <a:ext cx="5118051" cy="11197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nSpc>
                  <a:spcPts val="1200"/>
                </a:lnSpc>
                <a:spcAft>
                  <a:spcPts val="600"/>
                </a:spcAft>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大阪府</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上で府内の生き物や自然環境についてのリーフレット・冊子類や調査資料等を紹介した　「大阪府いきもの資料館」公表（</a:t>
              </a:r>
              <a:r>
                <a:rPr lang="en-US" altLang="ja-JP" sz="1200" dirty="0">
                  <a:solidFill>
                    <a:schemeClr val="tx1"/>
                  </a:solidFill>
                  <a:latin typeface="Meiryo UI" panose="020B0604030504040204" pitchFamily="50" charset="-128"/>
                  <a:ea typeface="Meiryo UI" panose="020B0604030504040204" pitchFamily="50" charset="-128"/>
                </a:rPr>
                <a:t>2023.9)</a:t>
              </a:r>
            </a:p>
            <a:p>
              <a:pPr marL="171450" indent="-171450">
                <a:lnSpc>
                  <a:spcPts val="12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「自然共生サイト」（環境省）への関係保全地「多奈川ビオトープ」（岬町）</a:t>
              </a: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の登録について関係機関との調整を進め、認定を受けた</a:t>
              </a:r>
              <a:endParaRPr lang="en-US" altLang="ja-JP" sz="1200" dirty="0">
                <a:solidFill>
                  <a:schemeClr val="tx1"/>
                </a:solidFill>
                <a:latin typeface="Meiryo UI" panose="020B0604030504040204" pitchFamily="50" charset="-128"/>
                <a:ea typeface="Meiryo UI" panose="020B0604030504040204" pitchFamily="50" charset="-128"/>
              </a:endParaRPr>
            </a:p>
            <a:p>
              <a:pPr>
                <a:lnSpc>
                  <a:spcPts val="1200"/>
                </a:lnSpc>
              </a:pPr>
              <a:r>
                <a:rPr lang="ja-JP" altLang="en-US" sz="1200" dirty="0">
                  <a:solidFill>
                    <a:schemeClr val="tx1"/>
                  </a:solidFill>
                  <a:latin typeface="Meiryo UI" panose="020B0604030504040204" pitchFamily="50" charset="-128"/>
                  <a:ea typeface="Meiryo UI" panose="020B0604030504040204" pitchFamily="50" charset="-128"/>
                </a:rPr>
                <a:t>　（府内では計６サイトが登録済み）</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200"/>
                </a:lnSpc>
                <a:spcBef>
                  <a:spcPts val="600"/>
                </a:spcBef>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生物多様性保全に資する調査研究の推進（外来生物の被害対策等）</a:t>
              </a:r>
              <a:br>
                <a:rPr lang="ja-JP" altLang="en-US" sz="1200" dirty="0">
                  <a:solidFill>
                    <a:schemeClr val="tx1"/>
                  </a:solidFill>
                  <a:latin typeface="Meiryo UI" panose="020B0604030504040204" pitchFamily="50" charset="-128"/>
                  <a:ea typeface="Meiryo UI" panose="020B0604030504040204" pitchFamily="50" charset="-128"/>
                </a:rPr>
              </a:br>
              <a:endParaRPr lang="ja-JP" altLang="en-US"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a16="http://schemas.microsoft.com/office/drawing/2014/main" id="{DE98F1B3-6085-49C7-B7FF-3D16972E2F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4936" y="1434141"/>
              <a:ext cx="1279045" cy="953110"/>
            </a:xfrm>
            <a:prstGeom prst="rect">
              <a:avLst/>
            </a:prstGeom>
          </p:spPr>
        </p:pic>
        <p:pic>
          <p:nvPicPr>
            <p:cNvPr id="58" name="図 57">
              <a:extLst>
                <a:ext uri="{FF2B5EF4-FFF2-40B4-BE49-F238E27FC236}">
                  <a16:creationId xmlns:a16="http://schemas.microsoft.com/office/drawing/2014/main" id="{8B047DD0-8567-47A4-97BF-D3BCE7A8430C}"/>
                </a:ext>
              </a:extLst>
            </p:cNvPr>
            <p:cNvPicPr>
              <a:picLocks noChangeAspect="1"/>
            </p:cNvPicPr>
            <p:nvPr/>
          </p:nvPicPr>
          <p:blipFill>
            <a:blip r:embed="rId6"/>
            <a:stretch>
              <a:fillRect/>
            </a:stretch>
          </p:blipFill>
          <p:spPr>
            <a:xfrm>
              <a:off x="7954578" y="5949242"/>
              <a:ext cx="1024162" cy="703282"/>
            </a:xfrm>
            <a:prstGeom prst="rect">
              <a:avLst/>
            </a:prstGeom>
          </p:spPr>
        </p:pic>
        <p:pic>
          <p:nvPicPr>
            <p:cNvPr id="59" name="図 58">
              <a:extLst>
                <a:ext uri="{FF2B5EF4-FFF2-40B4-BE49-F238E27FC236}">
                  <a16:creationId xmlns:a16="http://schemas.microsoft.com/office/drawing/2014/main" id="{7326C4D2-4701-4BE5-A2D6-38FC798175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4579" y="3023157"/>
              <a:ext cx="1003136" cy="752353"/>
            </a:xfrm>
            <a:prstGeom prst="rect">
              <a:avLst/>
            </a:prstGeom>
          </p:spPr>
        </p:pic>
        <p:cxnSp>
          <p:nvCxnSpPr>
            <p:cNvPr id="4" name="直線矢印コネクタ 3">
              <a:extLst>
                <a:ext uri="{FF2B5EF4-FFF2-40B4-BE49-F238E27FC236}">
                  <a16:creationId xmlns:a16="http://schemas.microsoft.com/office/drawing/2014/main" id="{246F2FD3-5749-4EEC-A969-E26798B74683}"/>
                </a:ext>
              </a:extLst>
            </p:cNvPr>
            <p:cNvCxnSpPr>
              <a:cxnSpLocks/>
            </p:cNvCxnSpPr>
            <p:nvPr/>
          </p:nvCxnSpPr>
          <p:spPr>
            <a:xfrm>
              <a:off x="6547934" y="4918171"/>
              <a:ext cx="17371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フリーフォーム: 図形 19">
              <a:extLst>
                <a:ext uri="{FF2B5EF4-FFF2-40B4-BE49-F238E27FC236}">
                  <a16:creationId xmlns:a16="http://schemas.microsoft.com/office/drawing/2014/main" id="{B536E740-1231-495D-ABE0-8714D49A88AC}"/>
                </a:ext>
              </a:extLst>
            </p:cNvPr>
            <p:cNvSpPr/>
            <p:nvPr/>
          </p:nvSpPr>
          <p:spPr>
            <a:xfrm>
              <a:off x="8043333" y="3877733"/>
              <a:ext cx="186267" cy="245534"/>
            </a:xfrm>
            <a:custGeom>
              <a:avLst/>
              <a:gdLst>
                <a:gd name="connsiteX0" fmla="*/ 0 w 186267"/>
                <a:gd name="connsiteY0" fmla="*/ 245534 h 245534"/>
                <a:gd name="connsiteX1" fmla="*/ 186267 w 186267"/>
                <a:gd name="connsiteY1" fmla="*/ 237067 h 245534"/>
                <a:gd name="connsiteX2" fmla="*/ 186267 w 186267"/>
                <a:gd name="connsiteY2" fmla="*/ 0 h 245534"/>
              </a:gdLst>
              <a:ahLst/>
              <a:cxnLst>
                <a:cxn ang="0">
                  <a:pos x="connsiteX0" y="connsiteY0"/>
                </a:cxn>
                <a:cxn ang="0">
                  <a:pos x="connsiteX1" y="connsiteY1"/>
                </a:cxn>
                <a:cxn ang="0">
                  <a:pos x="connsiteX2" y="connsiteY2"/>
                </a:cxn>
              </a:cxnLst>
              <a:rect l="l" t="t" r="r" b="b"/>
              <a:pathLst>
                <a:path w="186267" h="245534">
                  <a:moveTo>
                    <a:pt x="0" y="245534"/>
                  </a:moveTo>
                  <a:lnTo>
                    <a:pt x="186267" y="237067"/>
                  </a:lnTo>
                  <a:lnTo>
                    <a:pt x="186267" y="0"/>
                  </a:lnTo>
                </a:path>
              </a:pathLst>
            </a:custGeom>
            <a:noFill/>
            <a:ln w="63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F01C5557-3447-49FD-9C7B-04A970987FB6}"/>
                </a:ext>
              </a:extLst>
            </p:cNvPr>
            <p:cNvSpPr/>
            <p:nvPr/>
          </p:nvSpPr>
          <p:spPr>
            <a:xfrm>
              <a:off x="6829425" y="6105525"/>
              <a:ext cx="1110424" cy="120333"/>
            </a:xfrm>
            <a:custGeom>
              <a:avLst/>
              <a:gdLst>
                <a:gd name="connsiteX0" fmla="*/ 0 w 247650"/>
                <a:gd name="connsiteY0" fmla="*/ 0 h 123825"/>
                <a:gd name="connsiteX1" fmla="*/ 0 w 247650"/>
                <a:gd name="connsiteY1" fmla="*/ 123825 h 123825"/>
                <a:gd name="connsiteX2" fmla="*/ 247650 w 247650"/>
                <a:gd name="connsiteY2" fmla="*/ 123825 h 123825"/>
              </a:gdLst>
              <a:ahLst/>
              <a:cxnLst>
                <a:cxn ang="0">
                  <a:pos x="connsiteX0" y="connsiteY0"/>
                </a:cxn>
                <a:cxn ang="0">
                  <a:pos x="connsiteX1" y="connsiteY1"/>
                </a:cxn>
                <a:cxn ang="0">
                  <a:pos x="connsiteX2" y="connsiteY2"/>
                </a:cxn>
              </a:cxnLst>
              <a:rect l="l" t="t" r="r" b="b"/>
              <a:pathLst>
                <a:path w="247650" h="123825">
                  <a:moveTo>
                    <a:pt x="0" y="0"/>
                  </a:moveTo>
                  <a:lnTo>
                    <a:pt x="0" y="123825"/>
                  </a:lnTo>
                  <a:lnTo>
                    <a:pt x="247650" y="123825"/>
                  </a:lnTo>
                </a:path>
              </a:pathLst>
            </a:custGeom>
            <a:noFill/>
            <a:ln w="6350">
              <a:solidFill>
                <a:srgbClr val="3AA43A"/>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図 61">
              <a:extLst>
                <a:ext uri="{FF2B5EF4-FFF2-40B4-BE49-F238E27FC236}">
                  <a16:creationId xmlns:a16="http://schemas.microsoft.com/office/drawing/2014/main" id="{871BF760-0ADC-41CE-B2F3-60A1F92E8564}"/>
                </a:ext>
              </a:extLst>
            </p:cNvPr>
            <p:cNvPicPr>
              <a:picLocks noChangeAspect="1"/>
            </p:cNvPicPr>
            <p:nvPr/>
          </p:nvPicPr>
          <p:blipFill rotWithShape="1">
            <a:blip r:embed="rId8"/>
            <a:srcRect l="10967" r="13712"/>
            <a:stretch/>
          </p:blipFill>
          <p:spPr>
            <a:xfrm>
              <a:off x="11091689" y="4603534"/>
              <a:ext cx="741030" cy="649761"/>
            </a:xfrm>
            <a:prstGeom prst="rect">
              <a:avLst/>
            </a:prstGeom>
          </p:spPr>
        </p:pic>
        <p:sp>
          <p:nvSpPr>
            <p:cNvPr id="65" name="フリーフォーム: 図形 64">
              <a:extLst>
                <a:ext uri="{FF2B5EF4-FFF2-40B4-BE49-F238E27FC236}">
                  <a16:creationId xmlns:a16="http://schemas.microsoft.com/office/drawing/2014/main" id="{01A13402-33E9-4DC7-8D84-FAAD8299CCBB}"/>
                </a:ext>
              </a:extLst>
            </p:cNvPr>
            <p:cNvSpPr/>
            <p:nvPr/>
          </p:nvSpPr>
          <p:spPr>
            <a:xfrm rot="5400000">
              <a:off x="10666093" y="4424112"/>
              <a:ext cx="315936" cy="432542"/>
            </a:xfrm>
            <a:custGeom>
              <a:avLst/>
              <a:gdLst>
                <a:gd name="connsiteX0" fmla="*/ 0 w 186267"/>
                <a:gd name="connsiteY0" fmla="*/ 245534 h 245534"/>
                <a:gd name="connsiteX1" fmla="*/ 186267 w 186267"/>
                <a:gd name="connsiteY1" fmla="*/ 237067 h 245534"/>
                <a:gd name="connsiteX2" fmla="*/ 186267 w 186267"/>
                <a:gd name="connsiteY2" fmla="*/ 0 h 245534"/>
              </a:gdLst>
              <a:ahLst/>
              <a:cxnLst>
                <a:cxn ang="0">
                  <a:pos x="connsiteX0" y="connsiteY0"/>
                </a:cxn>
                <a:cxn ang="0">
                  <a:pos x="connsiteX1" y="connsiteY1"/>
                </a:cxn>
                <a:cxn ang="0">
                  <a:pos x="connsiteX2" y="connsiteY2"/>
                </a:cxn>
              </a:cxnLst>
              <a:rect l="l" t="t" r="r" b="b"/>
              <a:pathLst>
                <a:path w="186267" h="245534">
                  <a:moveTo>
                    <a:pt x="0" y="245534"/>
                  </a:moveTo>
                  <a:lnTo>
                    <a:pt x="186267" y="237067"/>
                  </a:lnTo>
                  <a:lnTo>
                    <a:pt x="186267" y="0"/>
                  </a:lnTo>
                </a:path>
              </a:pathLst>
            </a:custGeom>
            <a:noFill/>
            <a:ln w="63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2" name="表 21">
            <a:extLst>
              <a:ext uri="{FF2B5EF4-FFF2-40B4-BE49-F238E27FC236}">
                <a16:creationId xmlns:a16="http://schemas.microsoft.com/office/drawing/2014/main" id="{0B29DE47-9C15-4F38-9026-1E8811117D87}"/>
              </a:ext>
            </a:extLst>
          </p:cNvPr>
          <p:cNvGraphicFramePr>
            <a:graphicFrameLocks noGrp="1"/>
          </p:cNvGraphicFramePr>
          <p:nvPr>
            <p:extLst>
              <p:ext uri="{D42A27DB-BD31-4B8C-83A1-F6EECF244321}">
                <p14:modId xmlns:p14="http://schemas.microsoft.com/office/powerpoint/2010/main" val="211779368"/>
              </p:ext>
            </p:extLst>
          </p:nvPr>
        </p:nvGraphicFramePr>
        <p:xfrm>
          <a:off x="10893179" y="7270818"/>
          <a:ext cx="936103" cy="1966180"/>
        </p:xfrm>
        <a:graphic>
          <a:graphicData uri="http://schemas.openxmlformats.org/drawingml/2006/table">
            <a:tbl>
              <a:tblPr/>
              <a:tblGrid>
                <a:gridCol w="936103">
                  <a:extLst>
                    <a:ext uri="{9D8B030D-6E8A-4147-A177-3AD203B41FA5}">
                      <a16:colId xmlns:a16="http://schemas.microsoft.com/office/drawing/2014/main" val="2950170698"/>
                    </a:ext>
                  </a:extLst>
                </a:gridCol>
              </a:tblGrid>
              <a:tr h="1966180">
                <a:tc>
                  <a:txBody>
                    <a:bodyPr/>
                    <a:lstStyle/>
                    <a:p>
                      <a:endParaRPr kumimoji="1" lang="ja-JP" altLang="en-US" dirty="0"/>
                    </a:p>
                  </a:txBody>
                  <a:tcPr>
                    <a:lnL w="19050" cmpd="sng">
                      <a:solidFill>
                        <a:schemeClr val="tx1"/>
                      </a:solidFill>
                      <a:prstDash val="solid"/>
                    </a:lnL>
                    <a:lnR w="19050" cmpd="sng">
                      <a:solidFill>
                        <a:schemeClr val="tx1"/>
                      </a:solidFill>
                      <a:prstDash val="solid"/>
                    </a:lnR>
                    <a:lnT w="19050" cmpd="sng">
                      <a:solidFill>
                        <a:schemeClr val="tx1"/>
                      </a:solidFill>
                      <a:prstDash val="solid"/>
                    </a:lnT>
                    <a:lnB w="19050" cmpd="sng">
                      <a:solidFill>
                        <a:schemeClr val="tx1"/>
                      </a:solidFill>
                      <a:prstDash val="solid"/>
                    </a:lnB>
                  </a:tcPr>
                </a:tc>
                <a:extLst>
                  <a:ext uri="{0D108BD9-81ED-4DB2-BD59-A6C34878D82A}">
                    <a16:rowId xmlns:a16="http://schemas.microsoft.com/office/drawing/2014/main" val="2417363772"/>
                  </a:ext>
                </a:extLst>
              </a:tr>
            </a:tbl>
          </a:graphicData>
        </a:graphic>
      </p:graphicFrame>
      <p:sp>
        <p:nvSpPr>
          <p:cNvPr id="63" name="角丸四角形 127">
            <a:extLst>
              <a:ext uri="{FF2B5EF4-FFF2-40B4-BE49-F238E27FC236}">
                <a16:creationId xmlns:a16="http://schemas.microsoft.com/office/drawing/2014/main" id="{2CB75147-24EB-4A9E-8DDA-798A109996BA}"/>
              </a:ext>
            </a:extLst>
          </p:cNvPr>
          <p:cNvSpPr/>
          <p:nvPr/>
        </p:nvSpPr>
        <p:spPr>
          <a:xfrm>
            <a:off x="34462" y="7056830"/>
            <a:ext cx="9095544" cy="24373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nSpc>
                <a:spcPct val="110000"/>
              </a:lnSpc>
            </a:pPr>
            <a:r>
              <a:rPr lang="ja-JP" altLang="en-US" sz="1050" dirty="0">
                <a:solidFill>
                  <a:schemeClr val="tx1"/>
                </a:solidFill>
                <a:latin typeface="Meiryo UI"/>
                <a:ea typeface="Meiryo UI"/>
              </a:rPr>
              <a:t>　</a:t>
            </a:r>
            <a:r>
              <a:rPr lang="en-US" altLang="ja-JP" sz="1050" dirty="0">
                <a:solidFill>
                  <a:schemeClr val="tx1"/>
                </a:solidFill>
                <a:latin typeface="Meiryo UI"/>
                <a:ea typeface="Meiryo UI"/>
              </a:rPr>
              <a:t>2023</a:t>
            </a:r>
            <a:r>
              <a:rPr lang="ja-JP" altLang="en-US" sz="1050" dirty="0">
                <a:solidFill>
                  <a:schemeClr val="tx1"/>
                </a:solidFill>
                <a:latin typeface="Meiryo UI"/>
                <a:ea typeface="Meiryo UI"/>
              </a:rPr>
              <a:t>年度の取組み状況及び</a:t>
            </a:r>
            <a:r>
              <a:rPr lang="en-US" altLang="ja-JP" sz="1050" dirty="0">
                <a:solidFill>
                  <a:schemeClr val="tx1"/>
                </a:solidFill>
                <a:latin typeface="Meiryo UI"/>
                <a:ea typeface="Meiryo UI"/>
              </a:rPr>
              <a:t>2024</a:t>
            </a:r>
            <a:r>
              <a:rPr lang="ja-JP" altLang="en-US" sz="1050" dirty="0">
                <a:solidFill>
                  <a:schemeClr val="tx1"/>
                </a:solidFill>
                <a:latin typeface="Meiryo UI"/>
                <a:ea typeface="Meiryo UI"/>
              </a:rPr>
              <a:t>年度の取組み予定を踏まえて検証。</a:t>
            </a:r>
            <a:endParaRPr lang="en-US" altLang="ja-JP" sz="1050" dirty="0">
              <a:solidFill>
                <a:schemeClr val="tx1"/>
              </a:solidFill>
              <a:highlight>
                <a:srgbClr val="FFFFFF"/>
              </a:highlight>
              <a:latin typeface="Meiryo UI"/>
              <a:ea typeface="Meiryo UI"/>
            </a:endParaRPr>
          </a:p>
          <a:p>
            <a:pPr>
              <a:lnSpc>
                <a:spcPct val="15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〇</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目標</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1】</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・市町村の生物多様性地域戦略策定の働きかけ</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現在５市町村）に取り組まれたい。　</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10000"/>
              </a:lnSpc>
            </a:pPr>
            <a:r>
              <a:rPr lang="ja-JP" altLang="en-US" sz="1050" dirty="0">
                <a:solidFill>
                  <a:schemeClr val="tx1"/>
                </a:solidFill>
                <a:highlight>
                  <a:srgbClr val="FFFFFF"/>
                </a:highlight>
                <a:latin typeface="Meiryo UI"/>
                <a:ea typeface="Meiryo UI"/>
              </a:rPr>
              <a:t>　　　　　　　・</a:t>
            </a:r>
            <a:r>
              <a:rPr lang="en-US" altLang="ja-JP" sz="1050" dirty="0">
                <a:solidFill>
                  <a:schemeClr val="tx1"/>
                </a:solidFill>
                <a:highlight>
                  <a:srgbClr val="FFFFFF"/>
                </a:highlight>
                <a:latin typeface="Meiryo UI"/>
                <a:ea typeface="Meiryo UI"/>
              </a:rPr>
              <a:t>2024</a:t>
            </a:r>
            <a:r>
              <a:rPr lang="ja-JP" altLang="en-US" sz="1050" dirty="0">
                <a:solidFill>
                  <a:schemeClr val="tx1"/>
                </a:solidFill>
                <a:highlight>
                  <a:srgbClr val="FFFFFF"/>
                </a:highlight>
                <a:latin typeface="Meiryo UI"/>
                <a:ea typeface="Meiryo UI"/>
              </a:rPr>
              <a:t>年度に制作中の情報発信ツールは、自然環境に配慮した行動を、府民自らが考えながら選択できる内容となるよう検討されたい。</a:t>
            </a:r>
            <a:endParaRPr lang="en-US" altLang="ja-JP" sz="1050" dirty="0">
              <a:solidFill>
                <a:schemeClr val="tx1"/>
              </a:solidFill>
              <a:highlight>
                <a:srgbClr val="FFFFFF"/>
              </a:highlight>
              <a:latin typeface="Meiryo UI"/>
              <a:ea typeface="Meiryo UI"/>
            </a:endParaRPr>
          </a:p>
          <a:p>
            <a:pPr>
              <a:lnSpc>
                <a:spcPct val="15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〇</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目標</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2-</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①</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・関西圏の広域連携による森・里・川・海の保全を継続されたい。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1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　　　　　　　　　・生物多様性増進活動促進法（</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R7.4</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施行）での</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OECM</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・自然共生サイトに関する情報収集に努め、府内での認定支援をされたい。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5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〇</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目標</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2-</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②</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・「おおさか生物多様性応援宣言」制度において団体間のマッチングや、施設・活動の評価支援などメリットと感じられるサポート体制を構築されたい。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lvl="1">
              <a:lnSpc>
                <a:spcPct val="11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　　・「おおさか生物多様性応援宣言」参画団体を拡大し、自然環境保全につながるよう運用されたい。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5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〇</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目標</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2-</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③</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・外来生物の正しい知識の普及啓発を進められたい。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1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　　　　　　　　　・特にクビアカツヤカミキリ対策については、薬剤による在来種等の自然環境への影響も考慮のうえ、防除を進められたい。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1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　　　　　　　　　・クビアカツヤカミキリ対策に限らず、生物多様性施策全般においても市町村や他部局の理解は重要であり、連携を強化されたい。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5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〇</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目標３</a:t>
            </a:r>
            <a:r>
              <a:rPr lang="en-US" altLang="ja-JP" sz="1050" dirty="0">
                <a:solidFill>
                  <a:schemeClr val="tx1"/>
                </a:solidFill>
                <a:highlight>
                  <a:srgbClr val="FFFFFF"/>
                </a:highlight>
                <a:latin typeface="Meiryo UI" panose="020B0604030504040204" pitchFamily="50" charset="-128"/>
                <a:ea typeface="Meiryo UI" panose="020B0604030504040204" pitchFamily="50" charset="-128"/>
              </a:rPr>
              <a:t>】</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・レッドリスト改訂を進められたい。</a:t>
            </a:r>
            <a:endParaRPr lang="en-US" altLang="ja-JP" sz="1050" dirty="0">
              <a:solidFill>
                <a:schemeClr val="tx1"/>
              </a:solidFill>
              <a:highlight>
                <a:srgbClr val="FFFFFF"/>
              </a:highlight>
              <a:latin typeface="Meiryo UI" panose="020B0604030504040204" pitchFamily="50" charset="-128"/>
              <a:ea typeface="Meiryo UI" panose="020B0604030504040204" pitchFamily="50" charset="-128"/>
            </a:endParaRPr>
          </a:p>
          <a:p>
            <a:pPr>
              <a:lnSpc>
                <a:spcPct val="110000"/>
              </a:lnSpc>
            </a:pP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府内の生き物や自然環境について府</a:t>
            </a:r>
            <a:r>
              <a:rPr lang="en-US" altLang="ja-JP" sz="1050" dirty="0">
                <a:solidFill>
                  <a:schemeClr val="tx1"/>
                </a:solidFill>
                <a:latin typeface="Meiryo UI" panose="020B0604030504040204" pitchFamily="50" charset="-128"/>
                <a:ea typeface="Meiryo UI" panose="020B0604030504040204" pitchFamily="50" charset="-128"/>
              </a:rPr>
              <a:t>HP</a:t>
            </a:r>
            <a:r>
              <a:rPr lang="ja-JP" altLang="en-US" sz="1050" dirty="0">
                <a:solidFill>
                  <a:schemeClr val="tx1"/>
                </a:solidFill>
                <a:latin typeface="Meiryo UI" panose="020B0604030504040204" pitchFamily="50" charset="-128"/>
                <a:ea typeface="Meiryo UI" panose="020B0604030504040204" pitchFamily="50" charset="-128"/>
              </a:rPr>
              <a:t>上にデータ集積した</a:t>
            </a:r>
            <a:r>
              <a:rPr lang="ja-JP" altLang="en-US" sz="1050" dirty="0">
                <a:solidFill>
                  <a:schemeClr val="tx1"/>
                </a:solidFill>
                <a:highlight>
                  <a:srgbClr val="FFFFFF"/>
                </a:highlight>
                <a:latin typeface="Meiryo UI" panose="020B0604030504040204" pitchFamily="50" charset="-128"/>
                <a:ea typeface="Meiryo UI" panose="020B0604030504040204" pitchFamily="50" charset="-128"/>
              </a:rPr>
              <a:t>「大阪府いきもの資料館」について市町村以外からも情報収集し、データを拡充されたい。</a:t>
            </a:r>
          </a:p>
        </p:txBody>
      </p:sp>
    </p:spTree>
    <p:extLst>
      <p:ext uri="{BB962C8B-B14F-4D97-AF65-F5344CB8AC3E}">
        <p14:creationId xmlns:p14="http://schemas.microsoft.com/office/powerpoint/2010/main" val="36803862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1321</Words>
  <Application>Microsoft Office PowerPoint</Application>
  <PresentationFormat>A3 297x420 mm</PresentationFormat>
  <Paragraphs>119</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Ｐゴシック</vt:lpstr>
      <vt:lpstr>游ゴシック</vt:lpstr>
      <vt:lpstr>Arial</vt:lpstr>
      <vt:lpstr>Calibri</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cp:revision>
  <dcterms:created xsi:type="dcterms:W3CDTF">2020-01-27T08:11:08Z</dcterms:created>
  <dcterms:modified xsi:type="dcterms:W3CDTF">2024-12-11T02:38:59Z</dcterms:modified>
</cp:coreProperties>
</file>