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notesSlides/notesSlide2.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6"/>
  </p:notesMasterIdLst>
  <p:sldIdLst>
    <p:sldId id="271" r:id="rId2"/>
    <p:sldId id="273" r:id="rId3"/>
    <p:sldId id="278" r:id="rId4"/>
    <p:sldId id="275" r:id="rId5"/>
  </p:sldIdLst>
  <p:sldSz cx="12801600" cy="9601200" type="A3"/>
  <p:notesSz cx="6807200" cy="9939338"/>
  <p:defaultText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1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3E4FCE"/>
    <a:srgbClr val="006600"/>
    <a:srgbClr val="3AA43A"/>
    <a:srgbClr val="9BBB59"/>
    <a:srgbClr val="EFF3EA"/>
    <a:srgbClr val="000000"/>
    <a:srgbClr val="EDE1ED"/>
    <a:srgbClr val="000099"/>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AF606853-7671-496A-8E4F-DF71F8EC918B}" styleName="濃色スタイル 1 - アクセント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874" autoAdjust="0"/>
    <p:restoredTop sz="94434" autoAdjust="0"/>
  </p:normalViewPr>
  <p:slideViewPr>
    <p:cSldViewPr>
      <p:cViewPr varScale="1">
        <p:scale>
          <a:sx n="56" d="100"/>
          <a:sy n="56" d="100"/>
        </p:scale>
        <p:origin x="1160" y="64"/>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10.247.108.33\lib\04_&#27671;&#20505;&#22793;&#21205;&#32233;&#21644;&#12539;&#36969;&#24540;&#31574;&#25512;&#36914;G\02_&#12498;&#12540;&#12488;&#12450;&#12452;&#12521;&#12531;&#12489;&#23550;&#31574;\&#12295;&#12498;&#12540;&#12488;&#12450;&#12452;&#12521;&#12531;&#12489;&#23550;&#31574;&#25512;&#36914;&#35336;&#30011;&#12539;&#25351;&#27161;&#31561;\&#9675;&#29105;&#24111;&#22812;&#26085;&#25968;\&#9675;1_&#27671;&#35937;&#12487;&#12540;&#12479;&#12395;&#12424;&#12427;&#31639;&#20986;\R7\10&#26376;&#37096;&#20250;&#36039;&#26009;&#38306;&#20418;\&#12295;R7&#36039;&#26009;&#65298;&#65293;&#65297;&#12289;&#29872;&#22659;&#23529;&#35696;&#20250;&#36039;&#26009;&#20351;&#29992;&#22259;&#12288;&#29105;&#24111;&#22812;&#26085;&#25968;&#12398;&#25512;&#31227;.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10.247.108.33\lib\04_&#27671;&#20505;&#22793;&#21205;&#32233;&#21644;&#12539;&#36969;&#24540;&#31574;&#25512;&#36914;G\02_&#12498;&#12540;&#12488;&#12450;&#12452;&#12521;&#12531;&#12489;&#23550;&#31574;\&#12295;&#12498;&#12540;&#12488;&#12450;&#12452;&#12521;&#12531;&#12489;&#23550;&#31574;&#25512;&#36914;&#35336;&#30011;&#12539;&#25351;&#27161;&#31561;\&#9675;&#29105;&#24111;&#22812;&#26085;&#25968;\&#9675;1_&#27671;&#35937;&#12487;&#12540;&#12479;&#12395;&#12424;&#12427;&#31639;&#20986;\R7\10&#26376;&#37096;&#20250;&#36039;&#26009;&#38306;&#20418;\&#9679;R7&#20840;&#22269;&#26376;&#24179;&#22343;&#26368;&#20302;&#27671;&#28201;&#12398;&#25512;&#31227;(2011&#65374;).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10.247.108.33\lib\04_&#27671;&#20505;&#22793;&#21205;&#32233;&#21644;&#12539;&#36969;&#24540;&#31574;&#25512;&#36914;G\02_&#12498;&#12540;&#12488;&#12450;&#12452;&#12521;&#12531;&#12489;&#23550;&#31574;\&#12295;&#12498;&#12540;&#12488;&#12450;&#12452;&#12521;&#12531;&#12489;&#23550;&#31574;&#25512;&#36914;&#35336;&#30011;&#12539;&#25351;&#27161;&#31561;\&#9675;&#29105;&#24111;&#22812;&#26085;&#25968;\&#9675;1_&#27671;&#35937;&#12487;&#12540;&#12479;&#12395;&#12424;&#12427;&#31639;&#20986;\R7\10&#26376;&#37096;&#20250;&#36039;&#26009;&#38306;&#20418;\&#9679;R7&#29105;&#24111;&#22812;&#26085;&#25968;&#12398;&#35413;&#20385;(2011&#65374;)&#25913;(&#20670;&#12365;&#26356;&#26032;&#29256;).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10.247.108.33\lib\04_&#27671;&#20505;&#22793;&#21205;&#32233;&#21644;&#12539;&#36969;&#24540;&#31574;&#25512;&#36914;G\02_&#12498;&#12540;&#12488;&#12450;&#12452;&#12521;&#12531;&#12489;&#23550;&#31574;\&#12295;&#12498;&#12540;&#12488;&#12450;&#12452;&#12521;&#12531;&#12489;&#23550;&#31574;&#25512;&#36914;&#35336;&#30011;&#12539;&#25351;&#27161;&#31561;\&#9675;&#29105;&#24111;&#22812;&#26085;&#25968;\&#9675;1_&#27671;&#35937;&#12487;&#12540;&#12479;&#12395;&#12424;&#12427;&#31639;&#20986;\R7\10&#26376;&#37096;&#20250;&#36039;&#26009;&#38306;&#20418;\&#9679;R7&#29105;&#24111;&#22812;&#26085;&#25968;&#12398;&#35413;&#20385;(2011&#65374;)&#25913;(&#20670;&#12365;&#26356;&#26032;&#29256;).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44605878467118"/>
          <c:y val="4.1844202419920082E-2"/>
          <c:w val="0.83621384053411174"/>
          <c:h val="0.78678315828608614"/>
        </c:manualLayout>
      </c:layout>
      <c:scatterChart>
        <c:scatterStyle val="lineMarker"/>
        <c:varyColors val="0"/>
        <c:ser>
          <c:idx val="0"/>
          <c:order val="0"/>
          <c:tx>
            <c:strRef>
              <c:f>B_温暖化対策部会資料用!$P$3</c:f>
              <c:strCache>
                <c:ptCount val="1"/>
                <c:pt idx="0">
                  <c:v>熱帯夜日数</c:v>
                </c:pt>
              </c:strCache>
            </c:strRef>
          </c:tx>
          <c:spPr>
            <a:ln w="9525">
              <a:solidFill>
                <a:sysClr val="windowText" lastClr="000000"/>
              </a:solidFill>
              <a:prstDash val="sysDash"/>
            </a:ln>
          </c:spPr>
          <c:marker>
            <c:symbol val="none"/>
          </c:marker>
          <c:xVal>
            <c:numRef>
              <c:f>B_温暖化対策部会資料用!$O$4:$O$31</c:f>
              <c:numCache>
                <c:formatCode>General</c:formatCode>
                <c:ptCount val="28"/>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pt idx="26">
                  <c:v>2024</c:v>
                </c:pt>
                <c:pt idx="27">
                  <c:v>2025</c:v>
                </c:pt>
              </c:numCache>
            </c:numRef>
          </c:xVal>
          <c:yVal>
            <c:numRef>
              <c:f>B_温暖化対策部会資料用!$P$4:$P$31</c:f>
              <c:numCache>
                <c:formatCode>0</c:formatCode>
                <c:ptCount val="28"/>
                <c:pt idx="0">
                  <c:v>36.333333333333336</c:v>
                </c:pt>
                <c:pt idx="1">
                  <c:v>28.666666666666668</c:v>
                </c:pt>
                <c:pt idx="2">
                  <c:v>39.666666666666664</c:v>
                </c:pt>
                <c:pt idx="3">
                  <c:v>41.333333333333336</c:v>
                </c:pt>
                <c:pt idx="4">
                  <c:v>44.666666666666664</c:v>
                </c:pt>
                <c:pt idx="5">
                  <c:v>23</c:v>
                </c:pt>
                <c:pt idx="6">
                  <c:v>42</c:v>
                </c:pt>
                <c:pt idx="7">
                  <c:v>32</c:v>
                </c:pt>
                <c:pt idx="8">
                  <c:v>31.666666666666668</c:v>
                </c:pt>
                <c:pt idx="9">
                  <c:v>32</c:v>
                </c:pt>
                <c:pt idx="10">
                  <c:v>31.333333333333332</c:v>
                </c:pt>
                <c:pt idx="11">
                  <c:v>20.333333333333332</c:v>
                </c:pt>
                <c:pt idx="12">
                  <c:v>48.666666666666664</c:v>
                </c:pt>
                <c:pt idx="13">
                  <c:v>37.333333333333336</c:v>
                </c:pt>
                <c:pt idx="14">
                  <c:v>36</c:v>
                </c:pt>
                <c:pt idx="15">
                  <c:v>37.333333333333336</c:v>
                </c:pt>
                <c:pt idx="16">
                  <c:v>23</c:v>
                </c:pt>
                <c:pt idx="17">
                  <c:v>19.333333333333332</c:v>
                </c:pt>
                <c:pt idx="18">
                  <c:v>30.333333333333332</c:v>
                </c:pt>
                <c:pt idx="19">
                  <c:v>37.666666666666664</c:v>
                </c:pt>
                <c:pt idx="20">
                  <c:v>44.333333333333336</c:v>
                </c:pt>
                <c:pt idx="21">
                  <c:v>33.333333333333336</c:v>
                </c:pt>
                <c:pt idx="22">
                  <c:v>35.666666666666664</c:v>
                </c:pt>
                <c:pt idx="23" formatCode="#,##0_);[Red]\(#,##0\)">
                  <c:v>25.333333333333332</c:v>
                </c:pt>
                <c:pt idx="24" formatCode="General">
                  <c:v>38</c:v>
                </c:pt>
                <c:pt idx="25">
                  <c:v>51.666666666666664</c:v>
                </c:pt>
                <c:pt idx="26">
                  <c:v>65.333333333333329</c:v>
                </c:pt>
                <c:pt idx="27" formatCode="#,##0_);[Red]\(#,##0\)">
                  <c:v>68.333333333333329</c:v>
                </c:pt>
              </c:numCache>
            </c:numRef>
          </c:yVal>
          <c:smooth val="0"/>
          <c:extLst>
            <c:ext xmlns:c16="http://schemas.microsoft.com/office/drawing/2014/chart" uri="{C3380CC4-5D6E-409C-BE32-E72D297353CC}">
              <c16:uniqueId val="{00000000-0529-406E-8F78-31F0EA2B1628}"/>
            </c:ext>
          </c:extLst>
        </c:ser>
        <c:ser>
          <c:idx val="1"/>
          <c:order val="1"/>
          <c:tx>
            <c:strRef>
              <c:f>B_温暖化対策部会資料用!$Q$3</c:f>
              <c:strCache>
                <c:ptCount val="1"/>
                <c:pt idx="0">
                  <c:v>５年移動平均</c:v>
                </c:pt>
              </c:strCache>
            </c:strRef>
          </c:tx>
          <c:spPr>
            <a:ln w="57150">
              <a:solidFill>
                <a:schemeClr val="accent1"/>
              </a:solidFill>
            </a:ln>
          </c:spPr>
          <c:marker>
            <c:symbol val="none"/>
          </c:marker>
          <c:xVal>
            <c:numRef>
              <c:f>B_温暖化対策部会資料用!$O$4:$O$31</c:f>
              <c:numCache>
                <c:formatCode>General</c:formatCode>
                <c:ptCount val="28"/>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pt idx="26">
                  <c:v>2024</c:v>
                </c:pt>
                <c:pt idx="27">
                  <c:v>2025</c:v>
                </c:pt>
              </c:numCache>
            </c:numRef>
          </c:xVal>
          <c:yVal>
            <c:numRef>
              <c:f>B_温暖化対策部会資料用!$Q$4:$Q$31</c:f>
              <c:numCache>
                <c:formatCode>General</c:formatCode>
                <c:ptCount val="28"/>
                <c:pt idx="2" formatCode="0">
                  <c:v>38.133333333333333</c:v>
                </c:pt>
                <c:pt idx="3" formatCode="0">
                  <c:v>35.466666666666669</c:v>
                </c:pt>
                <c:pt idx="4" formatCode="0">
                  <c:v>38.133333333333333</c:v>
                </c:pt>
                <c:pt idx="5" formatCode="0">
                  <c:v>36.6</c:v>
                </c:pt>
                <c:pt idx="6" formatCode="0">
                  <c:v>34.666666666666664</c:v>
                </c:pt>
                <c:pt idx="7" formatCode="0">
                  <c:v>32.133333333333333</c:v>
                </c:pt>
                <c:pt idx="8" formatCode="0">
                  <c:v>33.800000000000004</c:v>
                </c:pt>
                <c:pt idx="9" formatCode="0">
                  <c:v>29.466666666666669</c:v>
                </c:pt>
                <c:pt idx="10" formatCode="0">
                  <c:v>32.799999999999997</c:v>
                </c:pt>
                <c:pt idx="11" formatCode="0">
                  <c:v>33.93333333333333</c:v>
                </c:pt>
                <c:pt idx="12" formatCode="0">
                  <c:v>34.733333333333334</c:v>
                </c:pt>
                <c:pt idx="13" formatCode="0">
                  <c:v>35.933333333333337</c:v>
                </c:pt>
                <c:pt idx="14" formatCode="0">
                  <c:v>36.466666666666669</c:v>
                </c:pt>
                <c:pt idx="15" formatCode="0">
                  <c:v>30.600000000000005</c:v>
                </c:pt>
                <c:pt idx="16" formatCode="0">
                  <c:v>29.2</c:v>
                </c:pt>
                <c:pt idx="17" formatCode="0">
                  <c:v>29.533333333333331</c:v>
                </c:pt>
                <c:pt idx="18" formatCode="0">
                  <c:v>30.933333333333334</c:v>
                </c:pt>
                <c:pt idx="19" formatCode="0">
                  <c:v>32.93333333333333</c:v>
                </c:pt>
                <c:pt idx="20" formatCode="0">
                  <c:v>36.266666666666666</c:v>
                </c:pt>
                <c:pt idx="21" formatCode="0">
                  <c:v>35.266666666666673</c:v>
                </c:pt>
                <c:pt idx="22" formatCode="0">
                  <c:v>34.666666666666664</c:v>
                </c:pt>
                <c:pt idx="23" formatCode="0">
                  <c:v>36.799999999999997</c:v>
                </c:pt>
                <c:pt idx="24" formatCode="0">
                  <c:v>43.20000000000001</c:v>
                </c:pt>
                <c:pt idx="25" formatCode="#,##0_);[Red]\(#,##0\)">
                  <c:v>49.733333333333327</c:v>
                </c:pt>
              </c:numCache>
            </c:numRef>
          </c:yVal>
          <c:smooth val="0"/>
          <c:extLst>
            <c:ext xmlns:c16="http://schemas.microsoft.com/office/drawing/2014/chart" uri="{C3380CC4-5D6E-409C-BE32-E72D297353CC}">
              <c16:uniqueId val="{00000001-0529-406E-8F78-31F0EA2B1628}"/>
            </c:ext>
          </c:extLst>
        </c:ser>
        <c:dLbls>
          <c:showLegendKey val="0"/>
          <c:showVal val="0"/>
          <c:showCatName val="0"/>
          <c:showSerName val="0"/>
          <c:showPercent val="0"/>
          <c:showBubbleSize val="0"/>
        </c:dLbls>
        <c:axId val="748113759"/>
        <c:axId val="748124575"/>
      </c:scatterChart>
      <c:valAx>
        <c:axId val="748113759"/>
        <c:scaling>
          <c:orientation val="minMax"/>
          <c:max val="2025"/>
          <c:min val="1998"/>
        </c:scaling>
        <c:delete val="0"/>
        <c:axPos val="b"/>
        <c:title>
          <c:tx>
            <c:rich>
              <a:bodyPr/>
              <a:lstStyle/>
              <a:p>
                <a:pPr>
                  <a:defRPr sz="1400">
                    <a:latin typeface="Meiryo UI" panose="020B0604030504040204" pitchFamily="50" charset="-128"/>
                    <a:ea typeface="Meiryo UI" panose="020B0604030504040204" pitchFamily="50" charset="-128"/>
                  </a:defRPr>
                </a:pPr>
                <a:r>
                  <a:rPr lang="ja-JP" altLang="en-US" sz="1400" dirty="0">
                    <a:latin typeface="Meiryo UI" panose="020B0604030504040204" pitchFamily="50" charset="-128"/>
                    <a:ea typeface="Meiryo UI" panose="020B0604030504040204" pitchFamily="50" charset="-128"/>
                  </a:rPr>
                  <a:t>年</a:t>
                </a:r>
              </a:p>
            </c:rich>
          </c:tx>
          <c:layout>
            <c:manualLayout>
              <c:xMode val="edge"/>
              <c:yMode val="edge"/>
              <c:x val="0.93748919641408179"/>
              <c:y val="0.9415818324842874"/>
            </c:manualLayout>
          </c:layout>
          <c:overlay val="0"/>
        </c:title>
        <c:numFmt formatCode="General" sourceLinked="1"/>
        <c:majorTickMark val="out"/>
        <c:minorTickMark val="out"/>
        <c:tickLblPos val="nextTo"/>
        <c:spPr>
          <a:ln>
            <a:solidFill>
              <a:schemeClr val="tx1"/>
            </a:solidFill>
          </a:ln>
        </c:spPr>
        <c:txPr>
          <a:bodyPr rot="0" vert="horz"/>
          <a:lstStyle/>
          <a:p>
            <a:pPr>
              <a:defRPr sz="1200" b="0">
                <a:solidFill>
                  <a:schemeClr val="tx1"/>
                </a:solidFill>
                <a:latin typeface="Meiryo UI" panose="020B0604030504040204" pitchFamily="50" charset="-128"/>
                <a:ea typeface="Meiryo UI" panose="020B0604030504040204" pitchFamily="50" charset="-128"/>
              </a:defRPr>
            </a:pPr>
            <a:endParaRPr lang="ja-JP"/>
          </a:p>
        </c:txPr>
        <c:crossAx val="748124575"/>
        <c:crosses val="autoZero"/>
        <c:crossBetween val="midCat"/>
        <c:majorUnit val="3"/>
        <c:minorUnit val="1"/>
      </c:valAx>
      <c:valAx>
        <c:axId val="748124575"/>
        <c:scaling>
          <c:orientation val="minMax"/>
          <c:max val="75"/>
          <c:min val="15"/>
        </c:scaling>
        <c:delete val="0"/>
        <c:axPos val="l"/>
        <c:majorGridlines/>
        <c:title>
          <c:tx>
            <c:rich>
              <a:bodyPr rot="0" vert="wordArtVertRtl"/>
              <a:lstStyle/>
              <a:p>
                <a:pPr>
                  <a:defRPr sz="1400">
                    <a:solidFill>
                      <a:schemeClr val="tx1"/>
                    </a:solidFill>
                    <a:latin typeface="Meiryo UI" panose="020B0604030504040204" pitchFamily="50" charset="-128"/>
                    <a:ea typeface="Meiryo UI" panose="020B0604030504040204" pitchFamily="50" charset="-128"/>
                  </a:defRPr>
                </a:pPr>
                <a:r>
                  <a:rPr lang="ja-JP" altLang="en-US" sz="1400">
                    <a:solidFill>
                      <a:schemeClr val="tx1"/>
                    </a:solidFill>
                    <a:latin typeface="Meiryo UI" panose="020B0604030504040204" pitchFamily="50" charset="-128"/>
                    <a:ea typeface="Meiryo UI" panose="020B0604030504040204" pitchFamily="50" charset="-128"/>
                  </a:rPr>
                  <a:t>熱帯夜日数（日）</a:t>
                </a:r>
              </a:p>
            </c:rich>
          </c:tx>
          <c:layout>
            <c:manualLayout>
              <c:xMode val="edge"/>
              <c:yMode val="edge"/>
              <c:x val="0"/>
              <c:y val="0.11978063947109234"/>
            </c:manualLayout>
          </c:layout>
          <c:overlay val="0"/>
        </c:title>
        <c:numFmt formatCode="0" sourceLinked="1"/>
        <c:majorTickMark val="out"/>
        <c:minorTickMark val="out"/>
        <c:tickLblPos val="nextTo"/>
        <c:spPr>
          <a:ln>
            <a:solidFill>
              <a:schemeClr val="tx1"/>
            </a:solidFill>
          </a:ln>
        </c:spPr>
        <c:txPr>
          <a:bodyPr/>
          <a:lstStyle/>
          <a:p>
            <a:pPr>
              <a:defRPr sz="1200">
                <a:latin typeface="Meiryo UI" panose="020B0604030504040204" pitchFamily="50" charset="-128"/>
                <a:ea typeface="Meiryo UI" panose="020B0604030504040204" pitchFamily="50" charset="-128"/>
              </a:defRPr>
            </a:pPr>
            <a:endParaRPr lang="ja-JP"/>
          </a:p>
        </c:txPr>
        <c:crossAx val="748113759"/>
        <c:crosses val="autoZero"/>
        <c:crossBetween val="midCat"/>
        <c:minorUnit val="5"/>
      </c:valAx>
    </c:plotArea>
    <c:legend>
      <c:legendPos val="r"/>
      <c:layout>
        <c:manualLayout>
          <c:xMode val="edge"/>
          <c:yMode val="edge"/>
          <c:x val="0.60654868521714622"/>
          <c:y val="3.7031199189607136E-2"/>
          <c:w val="0.27510213664788652"/>
          <c:h val="0.13474214347041855"/>
        </c:manualLayout>
      </c:layout>
      <c:overlay val="0"/>
      <c:spPr>
        <a:solidFill>
          <a:sysClr val="window" lastClr="FFFFFF"/>
        </a:solidFill>
        <a:ln>
          <a:solidFill>
            <a:sysClr val="windowText" lastClr="000000"/>
          </a:solidFill>
        </a:ln>
      </c:spPr>
      <c:txPr>
        <a:bodyPr/>
        <a:lstStyle/>
        <a:p>
          <a:pPr>
            <a:defRPr sz="1600">
              <a:solidFill>
                <a:schemeClr val="tx1"/>
              </a:solidFill>
              <a:latin typeface="Meiryo UI" panose="020B0604030504040204" pitchFamily="50" charset="-128"/>
              <a:ea typeface="Meiryo UI" panose="020B0604030504040204" pitchFamily="50" charset="-128"/>
            </a:defRPr>
          </a:pPr>
          <a:endParaRPr lang="ja-JP"/>
        </a:p>
      </c:txPr>
    </c:legend>
    <c:plotVisOnly val="1"/>
    <c:dispBlanksAs val="gap"/>
    <c:showDLblsOverMax val="0"/>
  </c:chart>
  <c:spPr>
    <a:ln>
      <a:noFill/>
    </a:ln>
  </c:sp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427760487748777"/>
          <c:y val="3.7614455697202058E-2"/>
          <c:w val="0.83837785811439736"/>
          <c:h val="0.73832687938895791"/>
        </c:manualLayout>
      </c:layout>
      <c:lineChart>
        <c:grouping val="standard"/>
        <c:varyColors val="0"/>
        <c:ser>
          <c:idx val="5"/>
          <c:order val="3"/>
          <c:tx>
            <c:v>7月（15地点）</c:v>
          </c:tx>
          <c:spPr>
            <a:ln w="15875">
              <a:solidFill>
                <a:schemeClr val="accent1"/>
              </a:solidFill>
              <a:prstDash val="sysDash"/>
            </a:ln>
          </c:spPr>
          <c:marker>
            <c:symbol val="diamond"/>
            <c:size val="5"/>
            <c:spPr>
              <a:solidFill>
                <a:schemeClr val="accent1"/>
              </a:solidFill>
              <a:ln>
                <a:solidFill>
                  <a:schemeClr val="accent1"/>
                </a:solidFill>
              </a:ln>
            </c:spPr>
          </c:marker>
          <c:cat>
            <c:numRef>
              <c:f>'★大阪の月最低気温（2023）'!$M$4:$M$28</c:f>
              <c:numCache>
                <c:formatCode>General</c:formatCode>
                <c:ptCount val="2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numCache>
            </c:numRef>
          </c:cat>
          <c:val>
            <c:numRef>
              <c:f>'★大阪の月最低気温（2023）'!$Q$4:$Q$28</c:f>
              <c:numCache>
                <c:formatCode>0.0</c:formatCode>
                <c:ptCount val="25"/>
                <c:pt idx="0">
                  <c:v>21.313333333333336</c:v>
                </c:pt>
                <c:pt idx="1">
                  <c:v>20.934666666666665</c:v>
                </c:pt>
                <c:pt idx="2">
                  <c:v>21.13066666666667</c:v>
                </c:pt>
                <c:pt idx="3">
                  <c:v>20.925333333333331</c:v>
                </c:pt>
                <c:pt idx="4">
                  <c:v>20.793333333333337</c:v>
                </c:pt>
                <c:pt idx="5">
                  <c:v>20.538666666666668</c:v>
                </c:pt>
                <c:pt idx="6">
                  <c:v>21.046666666666667</c:v>
                </c:pt>
                <c:pt idx="7">
                  <c:v>20.798666666666666</c:v>
                </c:pt>
                <c:pt idx="8">
                  <c:v>21.036000000000001</c:v>
                </c:pt>
                <c:pt idx="9">
                  <c:v>21.201333333333334</c:v>
                </c:pt>
                <c:pt idx="10">
                  <c:v>21.436</c:v>
                </c:pt>
                <c:pt idx="11">
                  <c:v>21.475999999999999</c:v>
                </c:pt>
                <c:pt idx="12">
                  <c:v>21.612000000000002</c:v>
                </c:pt>
                <c:pt idx="13">
                  <c:v>21.475999999999999</c:v>
                </c:pt>
                <c:pt idx="14">
                  <c:v>21.433333333333337</c:v>
                </c:pt>
                <c:pt idx="15">
                  <c:v>21.65066666666667</c:v>
                </c:pt>
                <c:pt idx="16">
                  <c:v>21.710666666666668</c:v>
                </c:pt>
                <c:pt idx="17">
                  <c:v>21.710666666666665</c:v>
                </c:pt>
                <c:pt idx="18">
                  <c:v>21.615999999999996</c:v>
                </c:pt>
                <c:pt idx="19">
                  <c:v>21.773333333333333</c:v>
                </c:pt>
                <c:pt idx="20">
                  <c:v>21.769333333333336</c:v>
                </c:pt>
                <c:pt idx="21">
                  <c:v>21.9</c:v>
                </c:pt>
                <c:pt idx="22">
                  <c:v>22.262666666666671</c:v>
                </c:pt>
                <c:pt idx="23">
                  <c:v>22.841333333333335</c:v>
                </c:pt>
              </c:numCache>
            </c:numRef>
          </c:val>
          <c:smooth val="0"/>
          <c:extLst>
            <c:ext xmlns:c16="http://schemas.microsoft.com/office/drawing/2014/chart" uri="{C3380CC4-5D6E-409C-BE32-E72D297353CC}">
              <c16:uniqueId val="{00000000-821D-408D-A1DF-B36D51F18D0F}"/>
            </c:ext>
          </c:extLst>
        </c:ser>
        <c:ser>
          <c:idx val="4"/>
          <c:order val="4"/>
          <c:tx>
            <c:v>8月（15地点）</c:v>
          </c:tx>
          <c:spPr>
            <a:ln w="15875">
              <a:solidFill>
                <a:schemeClr val="accent2"/>
              </a:solidFill>
              <a:prstDash val="sysDash"/>
            </a:ln>
          </c:spPr>
          <c:marker>
            <c:symbol val="square"/>
            <c:size val="5"/>
            <c:spPr>
              <a:solidFill>
                <a:schemeClr val="accent2"/>
              </a:solidFill>
              <a:ln>
                <a:solidFill>
                  <a:schemeClr val="accent2"/>
                </a:solidFill>
              </a:ln>
            </c:spPr>
          </c:marker>
          <c:cat>
            <c:numRef>
              <c:f>'★大阪の月最低気温（2023）'!$M$4:$M$28</c:f>
              <c:numCache>
                <c:formatCode>General</c:formatCode>
                <c:ptCount val="2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numCache>
            </c:numRef>
          </c:cat>
          <c:val>
            <c:numRef>
              <c:f>'★大阪の月最低気温（2023）'!$X$4:$X$27</c:f>
              <c:numCache>
                <c:formatCode>0.0</c:formatCode>
                <c:ptCount val="24"/>
                <c:pt idx="0">
                  <c:v>22.285333333333334</c:v>
                </c:pt>
                <c:pt idx="1">
                  <c:v>22.052</c:v>
                </c:pt>
                <c:pt idx="2">
                  <c:v>21.818666666666669</c:v>
                </c:pt>
                <c:pt idx="3">
                  <c:v>21.814666666666668</c:v>
                </c:pt>
                <c:pt idx="4">
                  <c:v>22.097333333333328</c:v>
                </c:pt>
                <c:pt idx="5">
                  <c:v>22.295999999999999</c:v>
                </c:pt>
                <c:pt idx="6">
                  <c:v>22.429333333333329</c:v>
                </c:pt>
                <c:pt idx="7">
                  <c:v>22.358666666666668</c:v>
                </c:pt>
                <c:pt idx="8">
                  <c:v>22.628</c:v>
                </c:pt>
                <c:pt idx="9">
                  <c:v>22.550666666666665</c:v>
                </c:pt>
                <c:pt idx="10">
                  <c:v>22.613333333333333</c:v>
                </c:pt>
                <c:pt idx="11">
                  <c:v>22.830666666666666</c:v>
                </c:pt>
                <c:pt idx="12">
                  <c:v>22.944000000000003</c:v>
                </c:pt>
                <c:pt idx="13">
                  <c:v>22.574666666666669</c:v>
                </c:pt>
                <c:pt idx="14">
                  <c:v>22.628</c:v>
                </c:pt>
                <c:pt idx="15">
                  <c:v>22.540000000000003</c:v>
                </c:pt>
                <c:pt idx="16">
                  <c:v>22.410666666666668</c:v>
                </c:pt>
                <c:pt idx="17">
                  <c:v>22.592000000000002</c:v>
                </c:pt>
                <c:pt idx="18">
                  <c:v>22.838666666666668</c:v>
                </c:pt>
                <c:pt idx="19">
                  <c:v>22.709333333333333</c:v>
                </c:pt>
                <c:pt idx="20">
                  <c:v>22.791999999999998</c:v>
                </c:pt>
                <c:pt idx="21">
                  <c:v>23.18933333333333</c:v>
                </c:pt>
                <c:pt idx="22">
                  <c:v>23.428000000000001</c:v>
                </c:pt>
                <c:pt idx="23">
                  <c:v>23.564</c:v>
                </c:pt>
              </c:numCache>
            </c:numRef>
          </c:val>
          <c:smooth val="0"/>
          <c:extLst>
            <c:ext xmlns:c16="http://schemas.microsoft.com/office/drawing/2014/chart" uri="{C3380CC4-5D6E-409C-BE32-E72D297353CC}">
              <c16:uniqueId val="{00000001-821D-408D-A1DF-B36D51F18D0F}"/>
            </c:ext>
          </c:extLst>
        </c:ser>
        <c:ser>
          <c:idx val="3"/>
          <c:order val="5"/>
          <c:tx>
            <c:v>9月（15地点）</c:v>
          </c:tx>
          <c:spPr>
            <a:ln w="15875">
              <a:solidFill>
                <a:schemeClr val="accent3"/>
              </a:solidFill>
              <a:prstDash val="sysDash"/>
            </a:ln>
          </c:spPr>
          <c:marker>
            <c:symbol val="triangle"/>
            <c:size val="5"/>
            <c:spPr>
              <a:solidFill>
                <a:schemeClr val="accent3"/>
              </a:solidFill>
              <a:ln>
                <a:solidFill>
                  <a:schemeClr val="accent3"/>
                </a:solidFill>
              </a:ln>
            </c:spPr>
          </c:marker>
          <c:cat>
            <c:numRef>
              <c:f>'★大阪の月最低気温（2023）'!$M$4:$M$28</c:f>
              <c:numCache>
                <c:formatCode>General</c:formatCode>
                <c:ptCount val="2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numCache>
            </c:numRef>
          </c:cat>
          <c:val>
            <c:numRef>
              <c:f>'★大阪の月最低気温（2023）'!$AE$4:$AE$27</c:f>
              <c:numCache>
                <c:formatCode>0.0</c:formatCode>
                <c:ptCount val="24"/>
                <c:pt idx="0">
                  <c:v>19.211999999999996</c:v>
                </c:pt>
                <c:pt idx="1">
                  <c:v>19.028000000000002</c:v>
                </c:pt>
                <c:pt idx="2">
                  <c:v>18.832000000000001</c:v>
                </c:pt>
                <c:pt idx="3">
                  <c:v>18.964000000000002</c:v>
                </c:pt>
                <c:pt idx="4">
                  <c:v>19.058666666666667</c:v>
                </c:pt>
                <c:pt idx="5">
                  <c:v>19.430666666666664</c:v>
                </c:pt>
                <c:pt idx="6">
                  <c:v>19.48</c:v>
                </c:pt>
                <c:pt idx="7">
                  <c:v>19.218666666666664</c:v>
                </c:pt>
                <c:pt idx="8">
                  <c:v>19.290666666666667</c:v>
                </c:pt>
                <c:pt idx="9">
                  <c:v>19.507999999999999</c:v>
                </c:pt>
                <c:pt idx="10">
                  <c:v>19.562666666666669</c:v>
                </c:pt>
                <c:pt idx="11">
                  <c:v>19.529333333333337</c:v>
                </c:pt>
                <c:pt idx="12">
                  <c:v>19.517333333333333</c:v>
                </c:pt>
                <c:pt idx="13">
                  <c:v>19.160000000000004</c:v>
                </c:pt>
                <c:pt idx="14">
                  <c:v>19.269333333333332</c:v>
                </c:pt>
                <c:pt idx="15">
                  <c:v>18.786666666666669</c:v>
                </c:pt>
                <c:pt idx="16">
                  <c:v>18.824000000000002</c:v>
                </c:pt>
                <c:pt idx="17">
                  <c:v>19.208000000000002</c:v>
                </c:pt>
                <c:pt idx="18">
                  <c:v>19.568000000000001</c:v>
                </c:pt>
                <c:pt idx="19">
                  <c:v>19.442666666666664</c:v>
                </c:pt>
                <c:pt idx="20">
                  <c:v>19.813333333333333</c:v>
                </c:pt>
                <c:pt idx="21">
                  <c:v>20.338666666666668</c:v>
                </c:pt>
                <c:pt idx="22">
                  <c:v>20.621333333333336</c:v>
                </c:pt>
                <c:pt idx="23">
                  <c:v>20.890666666666668</c:v>
                </c:pt>
              </c:numCache>
            </c:numRef>
          </c:val>
          <c:smooth val="0"/>
          <c:extLst>
            <c:ext xmlns:c16="http://schemas.microsoft.com/office/drawing/2014/chart" uri="{C3380CC4-5D6E-409C-BE32-E72D297353CC}">
              <c16:uniqueId val="{00000002-821D-408D-A1DF-B36D51F18D0F}"/>
            </c:ext>
          </c:extLst>
        </c:ser>
        <c:dLbls>
          <c:showLegendKey val="0"/>
          <c:showVal val="0"/>
          <c:showCatName val="0"/>
          <c:showSerName val="0"/>
          <c:showPercent val="0"/>
          <c:showBubbleSize val="0"/>
        </c:dLbls>
        <c:marker val="1"/>
        <c:smooth val="0"/>
        <c:axId val="175710208"/>
        <c:axId val="106855744"/>
        <c:extLst>
          <c:ext xmlns:c15="http://schemas.microsoft.com/office/drawing/2012/chart" uri="{02D57815-91ED-43cb-92C2-25804820EDAC}">
            <c15:filteredLineSeries>
              <c15:ser>
                <c:idx val="0"/>
                <c:order val="0"/>
                <c:tx>
                  <c:v>7月（大阪）</c:v>
                </c:tx>
                <c:spPr>
                  <a:ln w="15875"/>
                </c:spPr>
                <c:cat>
                  <c:numRef>
                    <c:extLst>
                      <c:ext uri="{02D57815-91ED-43cb-92C2-25804820EDAC}">
                        <c15:formulaRef>
                          <c15:sqref>'★大阪の月最低気温（2023）'!$M$4:$M$28</c15:sqref>
                        </c15:formulaRef>
                      </c:ext>
                    </c:extLst>
                    <c:numCache>
                      <c:formatCode>General</c:formatCode>
                      <c:ptCount val="2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numCache>
                  </c:numRef>
                </c:cat>
                <c:val>
                  <c:numRef>
                    <c:extLst>
                      <c:ext uri="{02D57815-91ED-43cb-92C2-25804820EDAC}">
                        <c15:formulaRef>
                          <c15:sqref>'★大阪の月最低気温（2023）'!$N$4:$N$27</c15:sqref>
                        </c15:formulaRef>
                      </c:ext>
                    </c:extLst>
                    <c:numCache>
                      <c:formatCode>0.0</c:formatCode>
                      <c:ptCount val="24"/>
                      <c:pt idx="0">
                        <c:v>25.4</c:v>
                      </c:pt>
                      <c:pt idx="1">
                        <c:v>26</c:v>
                      </c:pt>
                      <c:pt idx="2">
                        <c:v>25.7</c:v>
                      </c:pt>
                      <c:pt idx="3">
                        <c:v>22.3</c:v>
                      </c:pt>
                      <c:pt idx="4">
                        <c:v>26.1</c:v>
                      </c:pt>
                      <c:pt idx="5">
                        <c:v>24.5</c:v>
                      </c:pt>
                      <c:pt idx="6">
                        <c:v>24.4</c:v>
                      </c:pt>
                      <c:pt idx="7">
                        <c:v>23</c:v>
                      </c:pt>
                      <c:pt idx="8">
                        <c:v>25.6</c:v>
                      </c:pt>
                      <c:pt idx="9">
                        <c:v>24.3</c:v>
                      </c:pt>
                      <c:pt idx="10">
                        <c:v>24.8</c:v>
                      </c:pt>
                      <c:pt idx="11">
                        <c:v>25</c:v>
                      </c:pt>
                      <c:pt idx="12">
                        <c:v>24.8</c:v>
                      </c:pt>
                      <c:pt idx="13">
                        <c:v>25.3</c:v>
                      </c:pt>
                      <c:pt idx="14">
                        <c:v>24.5</c:v>
                      </c:pt>
                      <c:pt idx="15">
                        <c:v>23.9</c:v>
                      </c:pt>
                      <c:pt idx="16">
                        <c:v>24.8</c:v>
                      </c:pt>
                      <c:pt idx="17">
                        <c:v>25.9</c:v>
                      </c:pt>
                      <c:pt idx="18">
                        <c:v>26.1</c:v>
                      </c:pt>
                      <c:pt idx="19">
                        <c:v>23.7</c:v>
                      </c:pt>
                      <c:pt idx="20">
                        <c:v>23.4</c:v>
                      </c:pt>
                      <c:pt idx="21">
                        <c:v>24.9</c:v>
                      </c:pt>
                      <c:pt idx="22">
                        <c:v>25.4</c:v>
                      </c:pt>
                      <c:pt idx="23">
                        <c:v>25.6</c:v>
                      </c:pt>
                    </c:numCache>
                  </c:numRef>
                </c:val>
                <c:smooth val="0"/>
                <c:extLst>
                  <c:ext xmlns:c16="http://schemas.microsoft.com/office/drawing/2014/chart" uri="{C3380CC4-5D6E-409C-BE32-E72D297353CC}">
                    <c16:uniqueId val="{00000003-821D-408D-A1DF-B36D51F18D0F}"/>
                  </c:ext>
                </c:extLst>
              </c15:ser>
            </c15:filteredLineSeries>
            <c15:filteredLineSeries>
              <c15:ser>
                <c:idx val="1"/>
                <c:order val="1"/>
                <c:tx>
                  <c:v>8月（大阪）</c:v>
                </c:tx>
                <c:spPr>
                  <a:ln w="15875"/>
                </c:spPr>
                <c:cat>
                  <c:numRef>
                    <c:extLst xmlns:c15="http://schemas.microsoft.com/office/drawing/2012/chart">
                      <c:ext xmlns:c15="http://schemas.microsoft.com/office/drawing/2012/chart" uri="{02D57815-91ED-43cb-92C2-25804820EDAC}">
                        <c15:formulaRef>
                          <c15:sqref>'★大阪の月最低気温（2023）'!$M$4:$M$28</c15:sqref>
                        </c15:formulaRef>
                      </c:ext>
                    </c:extLst>
                    <c:numCache>
                      <c:formatCode>General</c:formatCode>
                      <c:ptCount val="2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numCache>
                  </c:numRef>
                </c:cat>
                <c:val>
                  <c:numRef>
                    <c:extLst xmlns:c15="http://schemas.microsoft.com/office/drawing/2012/chart">
                      <c:ext xmlns:c15="http://schemas.microsoft.com/office/drawing/2012/chart" uri="{02D57815-91ED-43cb-92C2-25804820EDAC}">
                        <c15:formulaRef>
                          <c15:sqref>'★大阪の月最低気温（2023）'!$V$4:$V$27</c15:sqref>
                        </c15:formulaRef>
                      </c:ext>
                    </c:extLst>
                    <c:numCache>
                      <c:formatCode>0.0</c:formatCode>
                      <c:ptCount val="24"/>
                      <c:pt idx="0">
                        <c:v>25.98</c:v>
                      </c:pt>
                      <c:pt idx="1">
                        <c:v>25.72</c:v>
                      </c:pt>
                      <c:pt idx="2">
                        <c:v>25.6</c:v>
                      </c:pt>
                      <c:pt idx="3">
                        <c:v>25.479999999999997</c:v>
                      </c:pt>
                      <c:pt idx="4">
                        <c:v>25.6</c:v>
                      </c:pt>
                      <c:pt idx="5">
                        <c:v>25.7</c:v>
                      </c:pt>
                      <c:pt idx="6">
                        <c:v>25.74</c:v>
                      </c:pt>
                      <c:pt idx="7">
                        <c:v>25.659999999999997</c:v>
                      </c:pt>
                      <c:pt idx="8">
                        <c:v>25.940000000000005</c:v>
                      </c:pt>
                      <c:pt idx="9">
                        <c:v>25.880000000000003</c:v>
                      </c:pt>
                      <c:pt idx="10">
                        <c:v>25.78</c:v>
                      </c:pt>
                      <c:pt idx="11">
                        <c:v>26.02</c:v>
                      </c:pt>
                      <c:pt idx="12">
                        <c:v>26.080000000000002</c:v>
                      </c:pt>
                      <c:pt idx="13">
                        <c:v>25.660000000000004</c:v>
                      </c:pt>
                      <c:pt idx="14">
                        <c:v>25.7</c:v>
                      </c:pt>
                      <c:pt idx="15">
                        <c:v>25.72</c:v>
                      </c:pt>
                      <c:pt idx="16">
                        <c:v>25.660000000000004</c:v>
                      </c:pt>
                      <c:pt idx="17">
                        <c:v>25.9</c:v>
                      </c:pt>
                      <c:pt idx="18">
                        <c:v>26.3</c:v>
                      </c:pt>
                      <c:pt idx="19">
                        <c:v>26.160000000000004</c:v>
                      </c:pt>
                      <c:pt idx="20">
                        <c:v>26.259999999999998</c:v>
                      </c:pt>
                      <c:pt idx="21">
                        <c:v>26.360000000000003</c:v>
                      </c:pt>
                      <c:pt idx="22">
                        <c:v>26.5</c:v>
                      </c:pt>
                      <c:pt idx="23">
                        <c:v>26.619999999999997</c:v>
                      </c:pt>
                    </c:numCache>
                  </c:numRef>
                </c:val>
                <c:smooth val="0"/>
                <c:extLst xmlns:c15="http://schemas.microsoft.com/office/drawing/2012/chart">
                  <c:ext xmlns:c16="http://schemas.microsoft.com/office/drawing/2014/chart" uri="{C3380CC4-5D6E-409C-BE32-E72D297353CC}">
                    <c16:uniqueId val="{00000004-821D-408D-A1DF-B36D51F18D0F}"/>
                  </c:ext>
                </c:extLst>
              </c15:ser>
            </c15:filteredLineSeries>
            <c15:filteredLineSeries>
              <c15:ser>
                <c:idx val="2"/>
                <c:order val="2"/>
                <c:tx>
                  <c:v>9月（大阪）</c:v>
                </c:tx>
                <c:spPr>
                  <a:ln w="15875"/>
                </c:spPr>
                <c:cat>
                  <c:numRef>
                    <c:extLst xmlns:c15="http://schemas.microsoft.com/office/drawing/2012/chart">
                      <c:ext xmlns:c15="http://schemas.microsoft.com/office/drawing/2012/chart" uri="{02D57815-91ED-43cb-92C2-25804820EDAC}">
                        <c15:formulaRef>
                          <c15:sqref>'★大阪の月最低気温（2023）'!$M$4:$M$28</c15:sqref>
                        </c15:formulaRef>
                      </c:ext>
                    </c:extLst>
                    <c:numCache>
                      <c:formatCode>General</c:formatCode>
                      <c:ptCount val="25"/>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pt idx="14">
                        <c:v>2014</c:v>
                      </c:pt>
                      <c:pt idx="15">
                        <c:v>2015</c:v>
                      </c:pt>
                      <c:pt idx="16">
                        <c:v>2016</c:v>
                      </c:pt>
                      <c:pt idx="17">
                        <c:v>2017</c:v>
                      </c:pt>
                      <c:pt idx="18">
                        <c:v>2018</c:v>
                      </c:pt>
                      <c:pt idx="19">
                        <c:v>2019</c:v>
                      </c:pt>
                      <c:pt idx="20">
                        <c:v>2020</c:v>
                      </c:pt>
                      <c:pt idx="21">
                        <c:v>2021</c:v>
                      </c:pt>
                      <c:pt idx="22">
                        <c:v>2022</c:v>
                      </c:pt>
                      <c:pt idx="23">
                        <c:v>2023</c:v>
                      </c:pt>
                      <c:pt idx="24">
                        <c:v>2024</c:v>
                      </c:pt>
                    </c:numCache>
                  </c:numRef>
                </c:cat>
                <c:val>
                  <c:numRef>
                    <c:extLst xmlns:c15="http://schemas.microsoft.com/office/drawing/2012/chart">
                      <c:ext xmlns:c15="http://schemas.microsoft.com/office/drawing/2012/chart" uri="{02D57815-91ED-43cb-92C2-25804820EDAC}">
                        <c15:formulaRef>
                          <c15:sqref>'★大阪の月最低気温（2023）'!$AC$4:$AC$27</c15:sqref>
                        </c15:formulaRef>
                      </c:ext>
                    </c:extLst>
                    <c:numCache>
                      <c:formatCode>0.0</c:formatCode>
                      <c:ptCount val="24"/>
                      <c:pt idx="0">
                        <c:v>22.36</c:v>
                      </c:pt>
                      <c:pt idx="1">
                        <c:v>22.419999999999998</c:v>
                      </c:pt>
                      <c:pt idx="2">
                        <c:v>22.2</c:v>
                      </c:pt>
                      <c:pt idx="3">
                        <c:v>22.3</c:v>
                      </c:pt>
                      <c:pt idx="4">
                        <c:v>22.32</c:v>
                      </c:pt>
                      <c:pt idx="5">
                        <c:v>22.72</c:v>
                      </c:pt>
                      <c:pt idx="6">
                        <c:v>22.439999999999998</c:v>
                      </c:pt>
                      <c:pt idx="7">
                        <c:v>22.02</c:v>
                      </c:pt>
                      <c:pt idx="8">
                        <c:v>22.119999999999997</c:v>
                      </c:pt>
                      <c:pt idx="9">
                        <c:v>22.220000000000002</c:v>
                      </c:pt>
                      <c:pt idx="10">
                        <c:v>22</c:v>
                      </c:pt>
                      <c:pt idx="11">
                        <c:v>22.02</c:v>
                      </c:pt>
                      <c:pt idx="12">
                        <c:v>21.92</c:v>
                      </c:pt>
                      <c:pt idx="13">
                        <c:v>21.22</c:v>
                      </c:pt>
                      <c:pt idx="14">
                        <c:v>21.439999999999998</c:v>
                      </c:pt>
                      <c:pt idx="15">
                        <c:v>21.080000000000002</c:v>
                      </c:pt>
                      <c:pt idx="16">
                        <c:v>21.04</c:v>
                      </c:pt>
                      <c:pt idx="17">
                        <c:v>21.619999999999997</c:v>
                      </c:pt>
                      <c:pt idx="18">
                        <c:v>22.18</c:v>
                      </c:pt>
                      <c:pt idx="19">
                        <c:v>22</c:v>
                      </c:pt>
                      <c:pt idx="20">
                        <c:v>22.36</c:v>
                      </c:pt>
                      <c:pt idx="21">
                        <c:v>23.080000000000002</c:v>
                      </c:pt>
                      <c:pt idx="22">
                        <c:v>23.54</c:v>
                      </c:pt>
                      <c:pt idx="23">
                        <c:v>23.979999999999997</c:v>
                      </c:pt>
                    </c:numCache>
                  </c:numRef>
                </c:val>
                <c:smooth val="0"/>
                <c:extLst xmlns:c15="http://schemas.microsoft.com/office/drawing/2012/chart">
                  <c:ext xmlns:c16="http://schemas.microsoft.com/office/drawing/2014/chart" uri="{C3380CC4-5D6E-409C-BE32-E72D297353CC}">
                    <c16:uniqueId val="{00000005-821D-408D-A1DF-B36D51F18D0F}"/>
                  </c:ext>
                </c:extLst>
              </c15:ser>
            </c15:filteredLineSeries>
          </c:ext>
        </c:extLst>
      </c:lineChart>
      <c:catAx>
        <c:axId val="175710208"/>
        <c:scaling>
          <c:orientation val="minMax"/>
        </c:scaling>
        <c:delete val="0"/>
        <c:axPos val="b"/>
        <c:title>
          <c:tx>
            <c:rich>
              <a:bodyPr/>
              <a:lstStyle/>
              <a:p>
                <a:pPr>
                  <a:defRPr sz="1400">
                    <a:latin typeface="Meiryo UI" panose="020B0604030504040204" pitchFamily="50" charset="-128"/>
                    <a:ea typeface="Meiryo UI" panose="020B0604030504040204" pitchFamily="50" charset="-128"/>
                  </a:defRPr>
                </a:pPr>
                <a:r>
                  <a:rPr lang="ja-JP" altLang="en-US" sz="1400">
                    <a:latin typeface="Meiryo UI" panose="020B0604030504040204" pitchFamily="50" charset="-128"/>
                    <a:ea typeface="Meiryo UI" panose="020B0604030504040204" pitchFamily="50" charset="-128"/>
                  </a:rPr>
                  <a:t>年</a:t>
                </a:r>
              </a:p>
            </c:rich>
          </c:tx>
          <c:layout>
            <c:manualLayout>
              <c:xMode val="edge"/>
              <c:yMode val="edge"/>
              <c:x val="0.9436930280893806"/>
              <c:y val="0.85445039390579769"/>
            </c:manualLayout>
          </c:layout>
          <c:overlay val="0"/>
        </c:title>
        <c:numFmt formatCode="General" sourceLinked="1"/>
        <c:majorTickMark val="out"/>
        <c:minorTickMark val="none"/>
        <c:tickLblPos val="low"/>
        <c:spPr>
          <a:ln>
            <a:solidFill>
              <a:schemeClr val="tx1"/>
            </a:solidFill>
          </a:ln>
        </c:spPr>
        <c:txPr>
          <a:bodyPr rot="0" anchor="b" anchorCtr="1"/>
          <a:lstStyle/>
          <a:p>
            <a:pPr>
              <a:defRPr sz="1400">
                <a:latin typeface="Meiryo UI" panose="020B0604030504040204" pitchFamily="50" charset="-128"/>
                <a:ea typeface="Meiryo UI" panose="020B0604030504040204" pitchFamily="50" charset="-128"/>
              </a:defRPr>
            </a:pPr>
            <a:endParaRPr lang="ja-JP"/>
          </a:p>
        </c:txPr>
        <c:crossAx val="106855744"/>
        <c:crosses val="autoZero"/>
        <c:auto val="1"/>
        <c:lblAlgn val="ctr"/>
        <c:lblOffset val="100"/>
        <c:noMultiLvlLbl val="0"/>
      </c:catAx>
      <c:valAx>
        <c:axId val="106855744"/>
        <c:scaling>
          <c:orientation val="minMax"/>
          <c:max val="24"/>
          <c:min val="18"/>
        </c:scaling>
        <c:delete val="0"/>
        <c:axPos val="l"/>
        <c:majorGridlines/>
        <c:title>
          <c:tx>
            <c:rich>
              <a:bodyPr rot="0" vert="wordArtVertRtl"/>
              <a:lstStyle/>
              <a:p>
                <a:pPr>
                  <a:defRPr sz="1400">
                    <a:latin typeface="Meiryo UI" panose="020B0604030504040204" pitchFamily="50" charset="-128"/>
                    <a:ea typeface="Meiryo UI" panose="020B0604030504040204" pitchFamily="50" charset="-128"/>
                  </a:defRPr>
                </a:pPr>
                <a:r>
                  <a:rPr lang="ja-JP" altLang="en-US" sz="1400" dirty="0">
                    <a:latin typeface="Meiryo UI" panose="020B0604030504040204" pitchFamily="50" charset="-128"/>
                    <a:ea typeface="Meiryo UI" panose="020B0604030504040204" pitchFamily="50" charset="-128"/>
                  </a:rPr>
                  <a:t>５年平均気温</a:t>
                </a:r>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a:t>
                </a:r>
                <a:r>
                  <a:rPr lang="en-US" altLang="ja-JP" sz="1400" dirty="0">
                    <a:latin typeface="Meiryo UI" panose="020B0604030504040204" pitchFamily="50" charset="-128"/>
                    <a:ea typeface="Meiryo UI" panose="020B0604030504040204" pitchFamily="50" charset="-128"/>
                  </a:rPr>
                  <a:t>》</a:t>
                </a:r>
                <a:endParaRPr lang="ja-JP" altLang="en-US" sz="1400" dirty="0">
                  <a:latin typeface="Meiryo UI" panose="020B0604030504040204" pitchFamily="50" charset="-128"/>
                  <a:ea typeface="Meiryo UI" panose="020B0604030504040204" pitchFamily="50" charset="-128"/>
                </a:endParaRPr>
              </a:p>
            </c:rich>
          </c:tx>
          <c:overlay val="0"/>
        </c:title>
        <c:numFmt formatCode="0.0" sourceLinked="1"/>
        <c:majorTickMark val="out"/>
        <c:minorTickMark val="none"/>
        <c:tickLblPos val="nextTo"/>
        <c:spPr>
          <a:ln>
            <a:solidFill>
              <a:schemeClr val="tx1"/>
            </a:solidFill>
          </a:ln>
        </c:spPr>
        <c:txPr>
          <a:bodyPr/>
          <a:lstStyle/>
          <a:p>
            <a:pPr>
              <a:defRPr sz="1200">
                <a:latin typeface="Meiryo UI" panose="020B0604030504040204" pitchFamily="50" charset="-128"/>
                <a:ea typeface="Meiryo UI" panose="020B0604030504040204" pitchFamily="50" charset="-128"/>
              </a:defRPr>
            </a:pPr>
            <a:endParaRPr lang="ja-JP"/>
          </a:p>
        </c:txPr>
        <c:crossAx val="175710208"/>
        <c:crosses val="autoZero"/>
        <c:crossBetween val="between"/>
        <c:majorUnit val="1"/>
      </c:valAx>
      <c:spPr>
        <a:ln>
          <a:solidFill>
            <a:schemeClr val="tx1"/>
          </a:solidFill>
        </a:ln>
      </c:spPr>
    </c:plotArea>
    <c:legend>
      <c:legendPos val="b"/>
      <c:layout>
        <c:manualLayout>
          <c:xMode val="edge"/>
          <c:yMode val="edge"/>
          <c:x val="0.1033344207323261"/>
          <c:y val="0.90658489062084846"/>
          <c:w val="0.87935893951701993"/>
          <c:h val="6.292382353788549E-2"/>
        </c:manualLayout>
      </c:layout>
      <c:overlay val="0"/>
      <c:txPr>
        <a:bodyPr/>
        <a:lstStyle/>
        <a:p>
          <a:pPr>
            <a:defRPr sz="1400">
              <a:latin typeface="Meiryo UI" panose="020B0604030504040204" pitchFamily="50" charset="-128"/>
              <a:ea typeface="Meiryo UI" panose="020B0604030504040204" pitchFamily="50" charset="-128"/>
            </a:defRPr>
          </a:pPr>
          <a:endParaRPr lang="ja-JP"/>
        </a:p>
      </c:txPr>
    </c:legend>
    <c:plotVisOnly val="1"/>
    <c:dispBlanksAs val="gap"/>
    <c:showDLblsOverMax val="0"/>
  </c:chart>
  <c:spPr>
    <a:ln>
      <a:noFill/>
    </a:ln>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914313395280907"/>
          <c:y val="6.528944298629337E-2"/>
          <c:w val="0.87530116633060173"/>
          <c:h val="0.7541889470174824"/>
        </c:manualLayout>
      </c:layout>
      <c:barChart>
        <c:barDir val="col"/>
        <c:grouping val="clustered"/>
        <c:varyColors val="0"/>
        <c:ser>
          <c:idx val="0"/>
          <c:order val="0"/>
          <c:tx>
            <c:v>2000年</c:v>
          </c:tx>
          <c:spPr>
            <a:solidFill>
              <a:srgbClr val="C00000"/>
            </a:solidFill>
            <a:ln>
              <a:noFill/>
            </a:ln>
          </c:spPr>
          <c:invertIfNegative val="0"/>
          <c:dLbls>
            <c:spPr>
              <a:noFill/>
              <a:ln>
                <a:noFill/>
              </a:ln>
              <a:effectLst/>
            </c:spPr>
            <c:txPr>
              <a:bodyPr/>
              <a:lstStyle/>
              <a:p>
                <a:pPr>
                  <a:defRPr sz="1800"/>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4"/>
              <c:pt idx="0">
                <c:v>大阪</c:v>
              </c:pt>
              <c:pt idx="1">
                <c:v>豊中</c:v>
              </c:pt>
              <c:pt idx="2">
                <c:v>枚方</c:v>
              </c:pt>
              <c:pt idx="3">
                <c:v>3地点平均</c:v>
              </c:pt>
            </c:strLit>
          </c:cat>
          <c:val>
            <c:numRef>
              <c:f>('集計表（2020～2024)'!$Q$10,'集計表（2020～2024)'!$S$10,'集計表（2020～2024)'!$U$10,'集計表（2020～2024)'!$W$10)</c:f>
              <c:numCache>
                <c:formatCode>General</c:formatCode>
                <c:ptCount val="4"/>
                <c:pt idx="0">
                  <c:v>46</c:v>
                </c:pt>
                <c:pt idx="1">
                  <c:v>36</c:v>
                </c:pt>
                <c:pt idx="2">
                  <c:v>29</c:v>
                </c:pt>
                <c:pt idx="3">
                  <c:v>37</c:v>
                </c:pt>
              </c:numCache>
            </c:numRef>
          </c:val>
          <c:extLst>
            <c:ext xmlns:c16="http://schemas.microsoft.com/office/drawing/2014/chart" uri="{C3380CC4-5D6E-409C-BE32-E72D297353CC}">
              <c16:uniqueId val="{00000000-F685-4CF8-8AEF-49F687829E57}"/>
            </c:ext>
          </c:extLst>
        </c:ser>
        <c:ser>
          <c:idx val="2"/>
          <c:order val="1"/>
          <c:tx>
            <c:v>2022年</c:v>
          </c:tx>
          <c:spPr>
            <a:pattFill prst="smCheck">
              <a:fgClr>
                <a:srgbClr val="0070C0"/>
              </a:fgClr>
              <a:bgClr>
                <a:schemeClr val="bg1"/>
              </a:bgClr>
            </a:pattFill>
          </c:spPr>
          <c:invertIfNegative val="0"/>
          <c:dLbls>
            <c:spPr>
              <a:noFill/>
              <a:ln>
                <a:noFill/>
              </a:ln>
              <a:effectLst/>
            </c:spPr>
            <c:txPr>
              <a:bodyPr wrap="square" lIns="38100" tIns="19050" rIns="38100" bIns="19050" anchor="ctr">
                <a:spAutoFit/>
              </a:bodyPr>
              <a:lstStyle/>
              <a:p>
                <a:pPr>
                  <a:defRPr sz="1800"/>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('集計表（2020～2024)'!$R$16,'集計表（2020～2024)'!$T$16,'集計表（2020～2024)'!$V$16,'集計表（2020～2024)'!$X$16)</c:f>
              <c:numCache>
                <c:formatCode>General</c:formatCode>
                <c:ptCount val="4"/>
                <c:pt idx="0">
                  <c:v>37</c:v>
                </c:pt>
                <c:pt idx="1">
                  <c:v>24</c:v>
                </c:pt>
                <c:pt idx="2">
                  <c:v>16</c:v>
                </c:pt>
                <c:pt idx="3">
                  <c:v>25</c:v>
                </c:pt>
              </c:numCache>
            </c:numRef>
          </c:val>
          <c:extLst>
            <c:ext xmlns:c16="http://schemas.microsoft.com/office/drawing/2014/chart" uri="{C3380CC4-5D6E-409C-BE32-E72D297353CC}">
              <c16:uniqueId val="{00000001-F685-4CF8-8AEF-49F687829E57}"/>
            </c:ext>
          </c:extLst>
        </c:ser>
        <c:ser>
          <c:idx val="1"/>
          <c:order val="2"/>
          <c:tx>
            <c:v>2023年</c:v>
          </c:tx>
          <c:spPr>
            <a:pattFill prst="smCheck">
              <a:fgClr>
                <a:srgbClr val="92D050"/>
              </a:fgClr>
              <a:bgClr>
                <a:schemeClr val="bg1"/>
              </a:bgClr>
            </a:pattFill>
            <a:ln>
              <a:noFill/>
            </a:ln>
          </c:spPr>
          <c:invertIfNegative val="0"/>
          <c:dLbls>
            <c:spPr>
              <a:noFill/>
              <a:ln>
                <a:noFill/>
              </a:ln>
              <a:effectLst/>
            </c:spPr>
            <c:txPr>
              <a:bodyPr/>
              <a:lstStyle/>
              <a:p>
                <a:pPr>
                  <a:defRPr sz="1800"/>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4"/>
              <c:pt idx="0">
                <c:v>大阪</c:v>
              </c:pt>
              <c:pt idx="1">
                <c:v>豊中</c:v>
              </c:pt>
              <c:pt idx="2">
                <c:v>枚方</c:v>
              </c:pt>
              <c:pt idx="3">
                <c:v>3地点平均</c:v>
              </c:pt>
            </c:strLit>
          </c:cat>
          <c:val>
            <c:numRef>
              <c:f>('集計表（2021～2025）'!$R$16,'集計表（2021～2025）'!$T$16,'集計表（2021～2025）'!$V$16,'集計表（2021～2025）'!$X$16)</c:f>
              <c:numCache>
                <c:formatCode>General</c:formatCode>
                <c:ptCount val="4"/>
                <c:pt idx="0">
                  <c:v>38</c:v>
                </c:pt>
                <c:pt idx="1">
                  <c:v>24</c:v>
                </c:pt>
                <c:pt idx="2">
                  <c:v>15</c:v>
                </c:pt>
                <c:pt idx="3">
                  <c:v>26</c:v>
                </c:pt>
              </c:numCache>
            </c:numRef>
          </c:val>
          <c:extLst>
            <c:ext xmlns:c16="http://schemas.microsoft.com/office/drawing/2014/chart" uri="{C3380CC4-5D6E-409C-BE32-E72D297353CC}">
              <c16:uniqueId val="{00000002-F685-4CF8-8AEF-49F687829E57}"/>
            </c:ext>
          </c:extLst>
        </c:ser>
        <c:dLbls>
          <c:showLegendKey val="0"/>
          <c:showVal val="1"/>
          <c:showCatName val="0"/>
          <c:showSerName val="0"/>
          <c:showPercent val="0"/>
          <c:showBubbleSize val="0"/>
        </c:dLbls>
        <c:gapWidth val="75"/>
        <c:axId val="104692224"/>
        <c:axId val="174739968"/>
      </c:barChart>
      <c:catAx>
        <c:axId val="104692224"/>
        <c:scaling>
          <c:orientation val="minMax"/>
        </c:scaling>
        <c:delete val="0"/>
        <c:axPos val="b"/>
        <c:title>
          <c:tx>
            <c:rich>
              <a:bodyPr/>
              <a:lstStyle/>
              <a:p>
                <a:pPr>
                  <a:defRPr sz="1200">
                    <a:solidFill>
                      <a:schemeClr val="tx1"/>
                    </a:solidFill>
                    <a:latin typeface="Meiryo UI" panose="020B0604030504040204" pitchFamily="50" charset="-128"/>
                    <a:ea typeface="Meiryo UI" panose="020B0604030504040204" pitchFamily="50" charset="-128"/>
                  </a:defRPr>
                </a:pPr>
                <a:r>
                  <a:rPr lang="ja-JP" altLang="en-US" sz="1200" b="0">
                    <a:solidFill>
                      <a:schemeClr val="tx1"/>
                    </a:solidFill>
                    <a:latin typeface="Meiryo UI" panose="020B0604030504040204" pitchFamily="50" charset="-128"/>
                    <a:ea typeface="Meiryo UI" panose="020B0604030504040204" pitchFamily="50" charset="-128"/>
                  </a:rPr>
                  <a:t>（</a:t>
                </a:r>
                <a:r>
                  <a:rPr lang="en-US" altLang="ja-JP" sz="1200" b="0">
                    <a:solidFill>
                      <a:schemeClr val="tx1"/>
                    </a:solidFill>
                    <a:latin typeface="Meiryo UI" panose="020B0604030504040204" pitchFamily="50" charset="-128"/>
                    <a:ea typeface="Meiryo UI" panose="020B0604030504040204" pitchFamily="50" charset="-128"/>
                  </a:rPr>
                  <a:t>5</a:t>
                </a:r>
                <a:r>
                  <a:rPr lang="ja-JP" altLang="en-US" sz="1200" b="0">
                    <a:solidFill>
                      <a:schemeClr val="tx1"/>
                    </a:solidFill>
                    <a:latin typeface="Meiryo UI" panose="020B0604030504040204" pitchFamily="50" charset="-128"/>
                    <a:ea typeface="Meiryo UI" panose="020B0604030504040204" pitchFamily="50" charset="-128"/>
                  </a:rPr>
                  <a:t>年移動平均）</a:t>
                </a:r>
              </a:p>
            </c:rich>
          </c:tx>
          <c:layout>
            <c:manualLayout>
              <c:xMode val="edge"/>
              <c:yMode val="edge"/>
              <c:x val="0.78036111111111106"/>
              <c:y val="0.91070392242636333"/>
            </c:manualLayout>
          </c:layout>
          <c:overlay val="0"/>
        </c:title>
        <c:numFmt formatCode="General" sourceLinked="1"/>
        <c:majorTickMark val="none"/>
        <c:minorTickMark val="none"/>
        <c:tickLblPos val="nextTo"/>
        <c:spPr>
          <a:ln>
            <a:solidFill>
              <a:schemeClr val="tx1"/>
            </a:solidFill>
          </a:ln>
        </c:spPr>
        <c:txPr>
          <a:bodyPr/>
          <a:lstStyle/>
          <a:p>
            <a:pPr>
              <a:defRPr sz="1200">
                <a:solidFill>
                  <a:schemeClr val="tx1"/>
                </a:solidFill>
                <a:latin typeface="Meiryo UI" panose="020B0604030504040204" pitchFamily="50" charset="-128"/>
                <a:ea typeface="Meiryo UI" panose="020B0604030504040204" pitchFamily="50" charset="-128"/>
              </a:defRPr>
            </a:pPr>
            <a:endParaRPr lang="ja-JP"/>
          </a:p>
        </c:txPr>
        <c:crossAx val="174739968"/>
        <c:crosses val="autoZero"/>
        <c:auto val="1"/>
        <c:lblAlgn val="ctr"/>
        <c:lblOffset val="100"/>
        <c:noMultiLvlLbl val="0"/>
      </c:catAx>
      <c:valAx>
        <c:axId val="174739968"/>
        <c:scaling>
          <c:orientation val="minMax"/>
          <c:max val="60"/>
        </c:scaling>
        <c:delete val="0"/>
        <c:axPos val="l"/>
        <c:title>
          <c:tx>
            <c:rich>
              <a:bodyPr rot="0" vert="wordArtVertRtl"/>
              <a:lstStyle/>
              <a:p>
                <a:pPr>
                  <a:defRPr sz="1400" b="1">
                    <a:solidFill>
                      <a:schemeClr val="tx1"/>
                    </a:solidFill>
                    <a:latin typeface="Meiryo UI" panose="020B0604030504040204" pitchFamily="50" charset="-128"/>
                    <a:ea typeface="Meiryo UI" panose="020B0604030504040204" pitchFamily="50" charset="-128"/>
                  </a:defRPr>
                </a:pPr>
                <a:r>
                  <a:rPr lang="ja-JP" altLang="en-US" sz="1400" b="1">
                    <a:solidFill>
                      <a:schemeClr val="tx1"/>
                    </a:solidFill>
                    <a:latin typeface="Meiryo UI" panose="020B0604030504040204" pitchFamily="50" charset="-128"/>
                    <a:ea typeface="Meiryo UI" panose="020B0604030504040204" pitchFamily="50" charset="-128"/>
                  </a:rPr>
                  <a:t>熱帯夜日数（日）</a:t>
                </a:r>
              </a:p>
            </c:rich>
          </c:tx>
          <c:overlay val="0"/>
        </c:title>
        <c:numFmt formatCode="General" sourceLinked="1"/>
        <c:majorTickMark val="in"/>
        <c:minorTickMark val="none"/>
        <c:tickLblPos val="nextTo"/>
        <c:spPr>
          <a:ln>
            <a:solidFill>
              <a:schemeClr val="tx1"/>
            </a:solidFill>
          </a:ln>
        </c:spPr>
        <c:txPr>
          <a:bodyPr/>
          <a:lstStyle/>
          <a:p>
            <a:pPr>
              <a:defRPr sz="1200">
                <a:solidFill>
                  <a:schemeClr val="tx1"/>
                </a:solidFill>
                <a:latin typeface="Meiryo UI" panose="020B0604030504040204" pitchFamily="50" charset="-128"/>
                <a:ea typeface="Meiryo UI" panose="020B0604030504040204" pitchFamily="50" charset="-128"/>
              </a:defRPr>
            </a:pPr>
            <a:endParaRPr lang="ja-JP"/>
          </a:p>
        </c:txPr>
        <c:crossAx val="104692224"/>
        <c:crosses val="autoZero"/>
        <c:crossBetween val="between"/>
        <c:majorUnit val="10"/>
      </c:valAx>
      <c:spPr>
        <a:noFill/>
      </c:spPr>
    </c:plotArea>
    <c:legend>
      <c:legendPos val="b"/>
      <c:layout>
        <c:manualLayout>
          <c:xMode val="edge"/>
          <c:yMode val="edge"/>
          <c:x val="0.28749431932784364"/>
          <c:y val="0.92252816472585952"/>
          <c:w val="0.42501136134431278"/>
          <c:h val="7.7471835274140519E-2"/>
        </c:manualLayout>
      </c:layout>
      <c:overlay val="0"/>
      <c:txPr>
        <a:bodyPr/>
        <a:lstStyle/>
        <a:p>
          <a:pPr>
            <a:defRPr sz="1200">
              <a:solidFill>
                <a:schemeClr val="tx1"/>
              </a:solidFill>
              <a:latin typeface="Meiryo UI" panose="020B0604030504040204" pitchFamily="50" charset="-128"/>
              <a:ea typeface="Meiryo UI" panose="020B0604030504040204" pitchFamily="50" charset="-128"/>
            </a:defRPr>
          </a:pPr>
          <a:endParaRPr lang="ja-JP"/>
        </a:p>
      </c:txPr>
    </c:legend>
    <c:plotVisOnly val="1"/>
    <c:dispBlanksAs val="gap"/>
    <c:showDLblsOverMax val="0"/>
  </c:chart>
  <c:spPr>
    <a:solidFill>
      <a:schemeClr val="bg1"/>
    </a:solidFill>
    <a:ln>
      <a:noFill/>
    </a:ln>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914313395280907"/>
          <c:y val="6.528944298629337E-2"/>
          <c:w val="0.87530116633060173"/>
          <c:h val="0.75834944213946442"/>
        </c:manualLayout>
      </c:layout>
      <c:barChart>
        <c:barDir val="col"/>
        <c:grouping val="clustered"/>
        <c:varyColors val="0"/>
        <c:ser>
          <c:idx val="0"/>
          <c:order val="0"/>
          <c:tx>
            <c:v>2000年</c:v>
          </c:tx>
          <c:spPr>
            <a:solidFill>
              <a:srgbClr val="C00000"/>
            </a:solidFill>
            <a:ln>
              <a:noFill/>
            </a:ln>
          </c:spPr>
          <c:invertIfNegative val="0"/>
          <c:dLbls>
            <c:spPr>
              <a:noFill/>
              <a:ln>
                <a:noFill/>
              </a:ln>
              <a:effectLst/>
            </c:spPr>
            <c:txPr>
              <a:bodyPr/>
              <a:lstStyle/>
              <a:p>
                <a:pPr>
                  <a:defRPr sz="1800"/>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4"/>
              <c:pt idx="0">
                <c:v>大阪</c:v>
              </c:pt>
              <c:pt idx="1">
                <c:v>豊中</c:v>
              </c:pt>
              <c:pt idx="2">
                <c:v>枚方</c:v>
              </c:pt>
              <c:pt idx="3">
                <c:v>3地点平均</c:v>
              </c:pt>
            </c:strLit>
          </c:cat>
          <c:val>
            <c:numRef>
              <c:f>('集計表（2021～2025）'!$B$10,'集計表（2021～2025）'!$D$10,'集計表（2021～2025）'!$F$10,'集計表（2021～2025）'!$H$10)</c:f>
              <c:numCache>
                <c:formatCode>General</c:formatCode>
                <c:ptCount val="4"/>
                <c:pt idx="0">
                  <c:v>46</c:v>
                </c:pt>
                <c:pt idx="1">
                  <c:v>36</c:v>
                </c:pt>
                <c:pt idx="2">
                  <c:v>29</c:v>
                </c:pt>
                <c:pt idx="3">
                  <c:v>37</c:v>
                </c:pt>
              </c:numCache>
            </c:numRef>
          </c:val>
          <c:extLst>
            <c:ext xmlns:c16="http://schemas.microsoft.com/office/drawing/2014/chart" uri="{C3380CC4-5D6E-409C-BE32-E72D297353CC}">
              <c16:uniqueId val="{00000000-DAF7-4E5F-B1DE-1CE78BCBBE7D}"/>
            </c:ext>
          </c:extLst>
        </c:ser>
        <c:ser>
          <c:idx val="2"/>
          <c:order val="1"/>
          <c:tx>
            <c:v>2022年</c:v>
          </c:tx>
          <c:spPr>
            <a:solidFill>
              <a:srgbClr val="0070C0"/>
            </a:solidFill>
          </c:spPr>
          <c:invertIfNegative val="0"/>
          <c:dLbls>
            <c:spPr>
              <a:noFill/>
              <a:ln>
                <a:noFill/>
              </a:ln>
              <a:effectLst/>
            </c:spPr>
            <c:txPr>
              <a:bodyPr wrap="square" lIns="38100" tIns="19050" rIns="38100" bIns="19050" anchor="ctr">
                <a:spAutoFit/>
              </a:bodyPr>
              <a:lstStyle/>
              <a:p>
                <a:pPr>
                  <a:defRPr sz="1800"/>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val>
            <c:numRef>
              <c:f>('集計表（2020～2024)'!$C$16,'集計表（2020～2024)'!$E$16,'集計表（2020～2024)'!$G$16,'集計表（2020～2024)'!$I$16)</c:f>
              <c:numCache>
                <c:formatCode>General</c:formatCode>
                <c:ptCount val="4"/>
                <c:pt idx="0">
                  <c:v>46</c:v>
                </c:pt>
                <c:pt idx="1">
                  <c:v>36</c:v>
                </c:pt>
                <c:pt idx="2">
                  <c:v>26</c:v>
                </c:pt>
                <c:pt idx="3">
                  <c:v>36</c:v>
                </c:pt>
              </c:numCache>
            </c:numRef>
          </c:val>
          <c:extLst>
            <c:ext xmlns:c16="http://schemas.microsoft.com/office/drawing/2014/chart" uri="{C3380CC4-5D6E-409C-BE32-E72D297353CC}">
              <c16:uniqueId val="{00000001-DAF7-4E5F-B1DE-1CE78BCBBE7D}"/>
            </c:ext>
          </c:extLst>
        </c:ser>
        <c:ser>
          <c:idx val="1"/>
          <c:order val="2"/>
          <c:tx>
            <c:v>2023年</c:v>
          </c:tx>
          <c:spPr>
            <a:solidFill>
              <a:srgbClr val="92D050"/>
            </a:solidFill>
            <a:ln>
              <a:noFill/>
            </a:ln>
          </c:spPr>
          <c:invertIfNegative val="0"/>
          <c:dLbls>
            <c:spPr>
              <a:noFill/>
              <a:ln>
                <a:noFill/>
              </a:ln>
              <a:effectLst/>
            </c:spPr>
            <c:txPr>
              <a:bodyPr/>
              <a:lstStyle/>
              <a:p>
                <a:pPr>
                  <a:defRPr sz="1800"/>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4"/>
              <c:pt idx="0">
                <c:v>大阪</c:v>
              </c:pt>
              <c:pt idx="1">
                <c:v>豊中</c:v>
              </c:pt>
              <c:pt idx="2">
                <c:v>枚方</c:v>
              </c:pt>
              <c:pt idx="3">
                <c:v>3地点平均</c:v>
              </c:pt>
            </c:strLit>
          </c:cat>
          <c:val>
            <c:numRef>
              <c:f>('集計表（2021～2025）'!$C$16,'集計表（2021～2025）'!$E$16,'集計表（2021～2025）'!$G$16,'集計表（2021～2025）'!$I$16)</c:f>
              <c:numCache>
                <c:formatCode>General</c:formatCode>
                <c:ptCount val="4"/>
                <c:pt idx="0">
                  <c:v>51</c:v>
                </c:pt>
                <c:pt idx="1">
                  <c:v>40</c:v>
                </c:pt>
                <c:pt idx="2">
                  <c:v>30</c:v>
                </c:pt>
                <c:pt idx="3">
                  <c:v>40</c:v>
                </c:pt>
              </c:numCache>
            </c:numRef>
          </c:val>
          <c:extLst>
            <c:ext xmlns:c16="http://schemas.microsoft.com/office/drawing/2014/chart" uri="{C3380CC4-5D6E-409C-BE32-E72D297353CC}">
              <c16:uniqueId val="{00000002-DAF7-4E5F-B1DE-1CE78BCBBE7D}"/>
            </c:ext>
          </c:extLst>
        </c:ser>
        <c:dLbls>
          <c:showLegendKey val="0"/>
          <c:showVal val="1"/>
          <c:showCatName val="0"/>
          <c:showSerName val="0"/>
          <c:showPercent val="0"/>
          <c:showBubbleSize val="0"/>
        </c:dLbls>
        <c:gapWidth val="75"/>
        <c:axId val="104692224"/>
        <c:axId val="174739968"/>
      </c:barChart>
      <c:catAx>
        <c:axId val="104692224"/>
        <c:scaling>
          <c:orientation val="minMax"/>
        </c:scaling>
        <c:delete val="0"/>
        <c:axPos val="b"/>
        <c:title>
          <c:tx>
            <c:rich>
              <a:bodyPr/>
              <a:lstStyle/>
              <a:p>
                <a:pPr>
                  <a:defRPr sz="1200">
                    <a:solidFill>
                      <a:schemeClr val="tx1"/>
                    </a:solidFill>
                    <a:latin typeface="Meiryo UI" panose="020B0604030504040204" pitchFamily="50" charset="-128"/>
                    <a:ea typeface="Meiryo UI" panose="020B0604030504040204" pitchFamily="50" charset="-128"/>
                  </a:defRPr>
                </a:pPr>
                <a:r>
                  <a:rPr lang="ja-JP" altLang="en-US" sz="1200" b="0">
                    <a:solidFill>
                      <a:schemeClr val="tx1"/>
                    </a:solidFill>
                    <a:latin typeface="Meiryo UI" panose="020B0604030504040204" pitchFamily="50" charset="-128"/>
                    <a:ea typeface="Meiryo UI" panose="020B0604030504040204" pitchFamily="50" charset="-128"/>
                  </a:rPr>
                  <a:t>（</a:t>
                </a:r>
                <a:r>
                  <a:rPr lang="en-US" altLang="ja-JP" sz="1200" b="0">
                    <a:solidFill>
                      <a:schemeClr val="tx1"/>
                    </a:solidFill>
                    <a:latin typeface="Meiryo UI" panose="020B0604030504040204" pitchFamily="50" charset="-128"/>
                    <a:ea typeface="Meiryo UI" panose="020B0604030504040204" pitchFamily="50" charset="-128"/>
                  </a:rPr>
                  <a:t>5</a:t>
                </a:r>
                <a:r>
                  <a:rPr lang="ja-JP" altLang="en-US" sz="1200" b="0">
                    <a:solidFill>
                      <a:schemeClr val="tx1"/>
                    </a:solidFill>
                    <a:latin typeface="Meiryo UI" panose="020B0604030504040204" pitchFamily="50" charset="-128"/>
                    <a:ea typeface="Meiryo UI" panose="020B0604030504040204" pitchFamily="50" charset="-128"/>
                  </a:rPr>
                  <a:t>年移動平均）</a:t>
                </a:r>
              </a:p>
            </c:rich>
          </c:tx>
          <c:layout>
            <c:manualLayout>
              <c:xMode val="edge"/>
              <c:yMode val="edge"/>
              <c:x val="0.78036111111111106"/>
              <c:y val="0.91070392242636333"/>
            </c:manualLayout>
          </c:layout>
          <c:overlay val="0"/>
        </c:title>
        <c:numFmt formatCode="General" sourceLinked="1"/>
        <c:majorTickMark val="none"/>
        <c:minorTickMark val="none"/>
        <c:tickLblPos val="nextTo"/>
        <c:spPr>
          <a:ln>
            <a:solidFill>
              <a:schemeClr val="tx1"/>
            </a:solidFill>
          </a:ln>
        </c:spPr>
        <c:txPr>
          <a:bodyPr/>
          <a:lstStyle/>
          <a:p>
            <a:pPr>
              <a:defRPr sz="1200">
                <a:solidFill>
                  <a:schemeClr val="tx1"/>
                </a:solidFill>
                <a:latin typeface="Meiryo UI" panose="020B0604030504040204" pitchFamily="50" charset="-128"/>
                <a:ea typeface="Meiryo UI" panose="020B0604030504040204" pitchFamily="50" charset="-128"/>
              </a:defRPr>
            </a:pPr>
            <a:endParaRPr lang="ja-JP"/>
          </a:p>
        </c:txPr>
        <c:crossAx val="174739968"/>
        <c:crosses val="autoZero"/>
        <c:auto val="1"/>
        <c:lblAlgn val="ctr"/>
        <c:lblOffset val="100"/>
        <c:noMultiLvlLbl val="0"/>
      </c:catAx>
      <c:valAx>
        <c:axId val="174739968"/>
        <c:scaling>
          <c:orientation val="minMax"/>
        </c:scaling>
        <c:delete val="0"/>
        <c:axPos val="l"/>
        <c:title>
          <c:tx>
            <c:rich>
              <a:bodyPr rot="0" vert="wordArtVertRtl"/>
              <a:lstStyle/>
              <a:p>
                <a:pPr>
                  <a:defRPr sz="1400">
                    <a:solidFill>
                      <a:schemeClr val="tx1"/>
                    </a:solidFill>
                    <a:latin typeface="Meiryo UI" panose="020B0604030504040204" pitchFamily="50" charset="-128"/>
                    <a:ea typeface="Meiryo UI" panose="020B0604030504040204" pitchFamily="50" charset="-128"/>
                  </a:defRPr>
                </a:pPr>
                <a:r>
                  <a:rPr lang="ja-JP" altLang="en-US" sz="1400">
                    <a:solidFill>
                      <a:schemeClr val="tx1"/>
                    </a:solidFill>
                    <a:latin typeface="Meiryo UI" panose="020B0604030504040204" pitchFamily="50" charset="-128"/>
                    <a:ea typeface="Meiryo UI" panose="020B0604030504040204" pitchFamily="50" charset="-128"/>
                  </a:rPr>
                  <a:t>熱帯夜日数（日）</a:t>
                </a:r>
              </a:p>
            </c:rich>
          </c:tx>
          <c:overlay val="0"/>
        </c:title>
        <c:numFmt formatCode="General" sourceLinked="1"/>
        <c:majorTickMark val="in"/>
        <c:minorTickMark val="none"/>
        <c:tickLblPos val="nextTo"/>
        <c:spPr>
          <a:ln>
            <a:solidFill>
              <a:schemeClr val="tx1"/>
            </a:solidFill>
          </a:ln>
        </c:spPr>
        <c:txPr>
          <a:bodyPr/>
          <a:lstStyle/>
          <a:p>
            <a:pPr>
              <a:defRPr sz="1200">
                <a:solidFill>
                  <a:schemeClr val="tx1"/>
                </a:solidFill>
                <a:latin typeface="Meiryo UI" panose="020B0604030504040204" pitchFamily="50" charset="-128"/>
                <a:ea typeface="Meiryo UI" panose="020B0604030504040204" pitchFamily="50" charset="-128"/>
              </a:defRPr>
            </a:pPr>
            <a:endParaRPr lang="ja-JP"/>
          </a:p>
        </c:txPr>
        <c:crossAx val="104692224"/>
        <c:crosses val="autoZero"/>
        <c:crossBetween val="between"/>
        <c:majorUnit val="10"/>
      </c:valAx>
      <c:spPr>
        <a:noFill/>
      </c:spPr>
    </c:plotArea>
    <c:legend>
      <c:legendPos val="b"/>
      <c:layout>
        <c:manualLayout>
          <c:xMode val="edge"/>
          <c:yMode val="edge"/>
          <c:x val="0.26874138023387872"/>
          <c:y val="0.92150177551041346"/>
          <c:w val="0.45793626274174348"/>
          <c:h val="7.8498224489586557E-2"/>
        </c:manualLayout>
      </c:layout>
      <c:overlay val="0"/>
      <c:txPr>
        <a:bodyPr/>
        <a:lstStyle/>
        <a:p>
          <a:pPr>
            <a:defRPr sz="1200">
              <a:solidFill>
                <a:schemeClr val="tx1"/>
              </a:solidFill>
              <a:latin typeface="Meiryo UI" panose="020B0604030504040204" pitchFamily="50" charset="-128"/>
              <a:ea typeface="Meiryo UI" panose="020B0604030504040204" pitchFamily="50" charset="-128"/>
            </a:defRPr>
          </a:pPr>
          <a:endParaRPr lang="ja-JP"/>
        </a:p>
      </c:txPr>
    </c:legend>
    <c:plotVisOnly val="1"/>
    <c:dispBlanksAs val="gap"/>
    <c:showDLblsOverMax val="0"/>
  </c:chart>
  <c:spPr>
    <a:solidFill>
      <a:schemeClr val="bg1"/>
    </a:solidFill>
    <a:ln>
      <a:noFill/>
    </a:ln>
  </c:sp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0.59635</cdr:x>
      <cdr:y>0.75687</cdr:y>
    </cdr:from>
    <cdr:to>
      <cdr:x>1</cdr:x>
      <cdr:y>0.82242</cdr:y>
    </cdr:to>
    <cdr:sp macro="" textlink="">
      <cdr:nvSpPr>
        <cdr:cNvPr id="2" name="テキスト ボックス 1"/>
        <cdr:cNvSpPr txBox="1"/>
      </cdr:nvSpPr>
      <cdr:spPr>
        <a:xfrm xmlns:a="http://schemas.openxmlformats.org/drawingml/2006/main">
          <a:off x="3654369" y="2588177"/>
          <a:ext cx="2473487" cy="22413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altLang="ja-JP" sz="1100" i="0" dirty="0">
              <a:latin typeface="Meiryo UI" panose="020B0604030504040204" pitchFamily="50" charset="-128"/>
              <a:ea typeface="Meiryo UI" panose="020B0604030504040204" pitchFamily="50" charset="-128"/>
            </a:rPr>
            <a:t>(</a:t>
          </a:r>
          <a:r>
            <a:rPr lang="ja-JP" altLang="en-US" sz="1100" i="0" dirty="0">
              <a:latin typeface="Meiryo UI" panose="020B0604030504040204" pitchFamily="50" charset="-128"/>
              <a:ea typeface="Meiryo UI" panose="020B0604030504040204" pitchFamily="50" charset="-128"/>
            </a:rPr>
            <a:t>注</a:t>
          </a:r>
          <a:r>
            <a:rPr lang="en-US" altLang="ja-JP" sz="1100" i="0" dirty="0">
              <a:latin typeface="Meiryo UI" panose="020B0604030504040204" pitchFamily="50" charset="-128"/>
              <a:ea typeface="Meiryo UI" panose="020B0604030504040204" pitchFamily="50" charset="-128"/>
            </a:rPr>
            <a:t>)</a:t>
          </a:r>
          <a:r>
            <a:rPr lang="ja-JP" altLang="en-US" sz="1100" i="0" dirty="0">
              <a:latin typeface="Meiryo UI" panose="020B0604030504040204" pitchFamily="50" charset="-128"/>
              <a:ea typeface="Meiryo UI" panose="020B0604030504040204" pitchFamily="50" charset="-128"/>
            </a:rPr>
            <a:t>　７月１日から９月３０日まで</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9575" cy="496888"/>
          </a:xfrm>
          <a:prstGeom prst="rect">
            <a:avLst/>
          </a:prstGeom>
        </p:spPr>
        <p:txBody>
          <a:bodyPr vert="horz" lIns="91412" tIns="45706" rIns="91412" bIns="457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3" y="0"/>
            <a:ext cx="2949575" cy="496888"/>
          </a:xfrm>
          <a:prstGeom prst="rect">
            <a:avLst/>
          </a:prstGeom>
        </p:spPr>
        <p:txBody>
          <a:bodyPr vert="horz" lIns="91412" tIns="45706" rIns="91412" bIns="45706" rtlCol="0"/>
          <a:lstStyle>
            <a:lvl1pPr algn="r">
              <a:defRPr sz="1200"/>
            </a:lvl1pPr>
          </a:lstStyle>
          <a:p>
            <a:fld id="{9EFDEC38-9E6E-4F38-A92F-57AC730FB332}" type="datetimeFigureOut">
              <a:rPr kumimoji="1" lang="ja-JP" altLang="en-US" smtClean="0"/>
              <a:t>2025/11/28</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12" tIns="45706" rIns="91412" bIns="45706" rtlCol="0" anchor="ctr"/>
          <a:lstStyle/>
          <a:p>
            <a:endParaRPr lang="ja-JP" altLang="en-US"/>
          </a:p>
        </p:txBody>
      </p:sp>
      <p:sp>
        <p:nvSpPr>
          <p:cNvPr id="5" name="ノート プレースホルダー 4"/>
          <p:cNvSpPr>
            <a:spLocks noGrp="1"/>
          </p:cNvSpPr>
          <p:nvPr>
            <p:ph type="body" sz="quarter" idx="3"/>
          </p:nvPr>
        </p:nvSpPr>
        <p:spPr>
          <a:xfrm>
            <a:off x="681043" y="4721225"/>
            <a:ext cx="5445125" cy="4471988"/>
          </a:xfrm>
          <a:prstGeom prst="rect">
            <a:avLst/>
          </a:prstGeom>
        </p:spPr>
        <p:txBody>
          <a:bodyPr vert="horz" lIns="91412" tIns="45706" rIns="91412" bIns="457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863"/>
            <a:ext cx="2949575" cy="496887"/>
          </a:xfrm>
          <a:prstGeom prst="rect">
            <a:avLst/>
          </a:prstGeom>
        </p:spPr>
        <p:txBody>
          <a:bodyPr vert="horz" lIns="91412" tIns="45706" rIns="91412" bIns="457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3" y="9440863"/>
            <a:ext cx="2949575" cy="496887"/>
          </a:xfrm>
          <a:prstGeom prst="rect">
            <a:avLst/>
          </a:prstGeom>
        </p:spPr>
        <p:txBody>
          <a:bodyPr vert="horz" lIns="91412" tIns="45706" rIns="91412" bIns="45706" rtlCol="0" anchor="b"/>
          <a:lstStyle>
            <a:lvl1pPr algn="r">
              <a:defRPr sz="1200"/>
            </a:lvl1pPr>
          </a:lstStyle>
          <a:p>
            <a:fld id="{E89182C8-D04B-4A1A-8523-950FC9621A72}" type="slidenum">
              <a:rPr kumimoji="1" lang="ja-JP" altLang="en-US" smtClean="0"/>
              <a:t>‹#›</a:t>
            </a:fld>
            <a:endParaRPr kumimoji="1" lang="ja-JP" altLang="en-US"/>
          </a:p>
        </p:txBody>
      </p:sp>
    </p:spTree>
    <p:extLst>
      <p:ext uri="{BB962C8B-B14F-4D97-AF65-F5344CB8AC3E}">
        <p14:creationId xmlns:p14="http://schemas.microsoft.com/office/powerpoint/2010/main" val="3118460747"/>
      </p:ext>
    </p:extLst>
  </p:cSld>
  <p:clrMap bg1="lt1" tx1="dk1" bg2="lt2" tx2="dk2" accent1="accent1" accent2="accent2" accent3="accent3" accent4="accent4" accent5="accent5" accent6="accent6" hlink="hlink" folHlink="folHlink"/>
  <p:notesStyle>
    <a:lvl1pPr marL="0" algn="l" defTabSz="1280160" rtl="0" eaLnBrk="1" latinLnBrk="0" hangingPunct="1">
      <a:defRPr kumimoji="1" sz="1680" kern="1200">
        <a:solidFill>
          <a:schemeClr val="tx1"/>
        </a:solidFill>
        <a:latin typeface="+mn-lt"/>
        <a:ea typeface="+mn-ea"/>
        <a:cs typeface="+mn-cs"/>
      </a:defRPr>
    </a:lvl1pPr>
    <a:lvl2pPr marL="640080" algn="l" defTabSz="1280160" rtl="0" eaLnBrk="1" latinLnBrk="0" hangingPunct="1">
      <a:defRPr kumimoji="1" sz="1680" kern="1200">
        <a:solidFill>
          <a:schemeClr val="tx1"/>
        </a:solidFill>
        <a:latin typeface="+mn-lt"/>
        <a:ea typeface="+mn-ea"/>
        <a:cs typeface="+mn-cs"/>
      </a:defRPr>
    </a:lvl2pPr>
    <a:lvl3pPr marL="1280160" algn="l" defTabSz="1280160" rtl="0" eaLnBrk="1" latinLnBrk="0" hangingPunct="1">
      <a:defRPr kumimoji="1" sz="1680" kern="1200">
        <a:solidFill>
          <a:schemeClr val="tx1"/>
        </a:solidFill>
        <a:latin typeface="+mn-lt"/>
        <a:ea typeface="+mn-ea"/>
        <a:cs typeface="+mn-cs"/>
      </a:defRPr>
    </a:lvl3pPr>
    <a:lvl4pPr marL="1920240" algn="l" defTabSz="1280160" rtl="0" eaLnBrk="1" latinLnBrk="0" hangingPunct="1">
      <a:defRPr kumimoji="1" sz="1680" kern="1200">
        <a:solidFill>
          <a:schemeClr val="tx1"/>
        </a:solidFill>
        <a:latin typeface="+mn-lt"/>
        <a:ea typeface="+mn-ea"/>
        <a:cs typeface="+mn-cs"/>
      </a:defRPr>
    </a:lvl4pPr>
    <a:lvl5pPr marL="2560320" algn="l" defTabSz="1280160" rtl="0" eaLnBrk="1" latinLnBrk="0" hangingPunct="1">
      <a:defRPr kumimoji="1" sz="1680" kern="1200">
        <a:solidFill>
          <a:schemeClr val="tx1"/>
        </a:solidFill>
        <a:latin typeface="+mn-lt"/>
        <a:ea typeface="+mn-ea"/>
        <a:cs typeface="+mn-cs"/>
      </a:defRPr>
    </a:lvl5pPr>
    <a:lvl6pPr marL="3200400" algn="l" defTabSz="1280160" rtl="0" eaLnBrk="1" latinLnBrk="0" hangingPunct="1">
      <a:defRPr kumimoji="1" sz="1680" kern="1200">
        <a:solidFill>
          <a:schemeClr val="tx1"/>
        </a:solidFill>
        <a:latin typeface="+mn-lt"/>
        <a:ea typeface="+mn-ea"/>
        <a:cs typeface="+mn-cs"/>
      </a:defRPr>
    </a:lvl6pPr>
    <a:lvl7pPr marL="3840480" algn="l" defTabSz="1280160" rtl="0" eaLnBrk="1" latinLnBrk="0" hangingPunct="1">
      <a:defRPr kumimoji="1" sz="1680" kern="1200">
        <a:solidFill>
          <a:schemeClr val="tx1"/>
        </a:solidFill>
        <a:latin typeface="+mn-lt"/>
        <a:ea typeface="+mn-ea"/>
        <a:cs typeface="+mn-cs"/>
      </a:defRPr>
    </a:lvl7pPr>
    <a:lvl8pPr marL="4480560" algn="l" defTabSz="1280160" rtl="0" eaLnBrk="1" latinLnBrk="0" hangingPunct="1">
      <a:defRPr kumimoji="1" sz="1680" kern="1200">
        <a:solidFill>
          <a:schemeClr val="tx1"/>
        </a:solidFill>
        <a:latin typeface="+mn-lt"/>
        <a:ea typeface="+mn-ea"/>
        <a:cs typeface="+mn-cs"/>
      </a:defRPr>
    </a:lvl8pPr>
    <a:lvl9pPr marL="5120640" algn="l" defTabSz="1280160" rtl="0" eaLnBrk="1" latinLnBrk="0" hangingPunct="1">
      <a:defRPr kumimoji="1" sz="16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1</a:t>
            </a:fld>
            <a:endParaRPr kumimoji="1" lang="ja-JP" altLang="en-US"/>
          </a:p>
        </p:txBody>
      </p:sp>
    </p:spTree>
    <p:extLst>
      <p:ext uri="{BB962C8B-B14F-4D97-AF65-F5344CB8AC3E}">
        <p14:creationId xmlns:p14="http://schemas.microsoft.com/office/powerpoint/2010/main" val="6779586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2</a:t>
            </a:fld>
            <a:endParaRPr kumimoji="1" lang="ja-JP" altLang="en-US"/>
          </a:p>
        </p:txBody>
      </p:sp>
    </p:spTree>
    <p:extLst>
      <p:ext uri="{BB962C8B-B14F-4D97-AF65-F5344CB8AC3E}">
        <p14:creationId xmlns:p14="http://schemas.microsoft.com/office/powerpoint/2010/main" val="14418755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3</a:t>
            </a:fld>
            <a:endParaRPr kumimoji="1" lang="ja-JP" altLang="en-US"/>
          </a:p>
        </p:txBody>
      </p:sp>
    </p:spTree>
    <p:extLst>
      <p:ext uri="{BB962C8B-B14F-4D97-AF65-F5344CB8AC3E}">
        <p14:creationId xmlns:p14="http://schemas.microsoft.com/office/powerpoint/2010/main" val="6224313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429370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166337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94072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76703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20">
                <a:solidFill>
                  <a:schemeClr val="tx1">
                    <a:tint val="75000"/>
                  </a:schemeClr>
                </a:solidFill>
              </a:defRPr>
            </a:lvl2pPr>
            <a:lvl3pPr marL="1280160" indent="0">
              <a:buNone/>
              <a:defRPr sz="2240">
                <a:solidFill>
                  <a:schemeClr val="tx1">
                    <a:tint val="75000"/>
                  </a:schemeClr>
                </a:solidFill>
              </a:defRPr>
            </a:lvl3pPr>
            <a:lvl4pPr marL="1920240" indent="0">
              <a:buNone/>
              <a:defRPr sz="1960">
                <a:solidFill>
                  <a:schemeClr val="tx1">
                    <a:tint val="75000"/>
                  </a:schemeClr>
                </a:solidFill>
              </a:defRPr>
            </a:lvl4pPr>
            <a:lvl5pPr marL="2560320" indent="0">
              <a:buNone/>
              <a:defRPr sz="1960">
                <a:solidFill>
                  <a:schemeClr val="tx1">
                    <a:tint val="75000"/>
                  </a:schemeClr>
                </a:solidFill>
              </a:defRPr>
            </a:lvl5pPr>
            <a:lvl6pPr marL="3200400" indent="0">
              <a:buNone/>
              <a:defRPr sz="1960">
                <a:solidFill>
                  <a:schemeClr val="tx1">
                    <a:tint val="75000"/>
                  </a:schemeClr>
                </a:solidFill>
              </a:defRPr>
            </a:lvl6pPr>
            <a:lvl7pPr marL="3840480" indent="0">
              <a:buNone/>
              <a:defRPr sz="1960">
                <a:solidFill>
                  <a:schemeClr val="tx1">
                    <a:tint val="75000"/>
                  </a:schemeClr>
                </a:solidFill>
              </a:defRPr>
            </a:lvl7pPr>
            <a:lvl8pPr marL="4480560" indent="0">
              <a:buNone/>
              <a:defRPr sz="1960">
                <a:solidFill>
                  <a:schemeClr val="tx1">
                    <a:tint val="75000"/>
                  </a:schemeClr>
                </a:solidFill>
              </a:defRPr>
            </a:lvl8pPr>
            <a:lvl9pPr marL="5120640" indent="0">
              <a:buNone/>
              <a:defRPr sz="196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419428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747171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56A8B6C-6B1F-4BD3-B7F6-168A29555C89}" type="datetimeFigureOut">
              <a:rPr kumimoji="1" lang="ja-JP" altLang="en-US" smtClean="0"/>
              <a:t>2025/11/28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192560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56A8B6C-6B1F-4BD3-B7F6-168A29555C89}" type="datetimeFigureOut">
              <a:rPr kumimoji="1" lang="ja-JP" altLang="en-US" smtClean="0"/>
              <a:t>2025/11/28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19083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56A8B6C-6B1F-4BD3-B7F6-168A29555C89}" type="datetimeFigureOut">
              <a:rPr kumimoji="1" lang="ja-JP" altLang="en-US" smtClean="0"/>
              <a:t>2025/11/28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82224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44206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24820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956A8B6C-6B1F-4BD3-B7F6-168A29555C89}" type="datetimeFigureOut">
              <a:rPr kumimoji="1" lang="ja-JP" altLang="en-US" smtClean="0"/>
              <a:t>2025/11/28</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6619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16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48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2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36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6" Type="http://schemas.openxmlformats.org/officeDocument/2006/relationships/chart" Target="../charts/chart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chart" Target="../charts/chart1.xml"/><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8" Type="http://schemas.openxmlformats.org/officeDocument/2006/relationships/image" Target="../media/image4.png"/><Relationship Id="rId13" Type="http://schemas.openxmlformats.org/officeDocument/2006/relationships/image" Target="../media/image9.png"/><Relationship Id="rId3" Type="http://schemas.openxmlformats.org/officeDocument/2006/relationships/chart" Target="../charts/chart3.xml"/><Relationship Id="rId7" Type="http://schemas.openxmlformats.org/officeDocument/2006/relationships/image" Target="../media/image3.png"/><Relationship Id="rId12" Type="http://schemas.openxmlformats.org/officeDocument/2006/relationships/image" Target="../media/image8.png"/><Relationship Id="rId2" Type="http://schemas.openxmlformats.org/officeDocument/2006/relationships/notesSlide" Target="../notesSlides/notesSlide2.xml"/><Relationship Id="rId16" Type="http://schemas.openxmlformats.org/officeDocument/2006/relationships/image" Target="../media/image12.png"/><Relationship Id="rId1" Type="http://schemas.openxmlformats.org/officeDocument/2006/relationships/slideLayout" Target="../slideLayouts/slideLayout1.xml"/><Relationship Id="rId6" Type="http://schemas.openxmlformats.org/officeDocument/2006/relationships/image" Target="../media/image2.png"/><Relationship Id="rId11" Type="http://schemas.openxmlformats.org/officeDocument/2006/relationships/image" Target="../media/image7.png"/><Relationship Id="rId5" Type="http://schemas.openxmlformats.org/officeDocument/2006/relationships/image" Target="../media/image1.png"/><Relationship Id="rId15" Type="http://schemas.openxmlformats.org/officeDocument/2006/relationships/image" Target="../media/image11.png"/><Relationship Id="rId10" Type="http://schemas.openxmlformats.org/officeDocument/2006/relationships/image" Target="../media/image6.png"/><Relationship Id="rId4" Type="http://schemas.openxmlformats.org/officeDocument/2006/relationships/chart" Target="../charts/chart4.xml"/><Relationship Id="rId9" Type="http://schemas.openxmlformats.org/officeDocument/2006/relationships/image" Target="../media/image5.png"/><Relationship Id="rId14" Type="http://schemas.openxmlformats.org/officeDocument/2006/relationships/image" Target="../media/image10.pn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3.xml"/><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jpe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角丸四角形 38"/>
          <p:cNvSpPr/>
          <p:nvPr/>
        </p:nvSpPr>
        <p:spPr>
          <a:xfrm>
            <a:off x="136104" y="2327484"/>
            <a:ext cx="12547175" cy="6924043"/>
          </a:xfrm>
          <a:prstGeom prst="roundRect">
            <a:avLst>
              <a:gd name="adj" fmla="val 0"/>
            </a:avLst>
          </a:prstGeom>
          <a:solidFill>
            <a:schemeClr val="bg1"/>
          </a:solidFill>
          <a:ln w="12700">
            <a:solidFill>
              <a:srgbClr val="006600"/>
            </a:solidFill>
          </a:ln>
          <a:effectLst>
            <a:outerShdw blurRad="63500" dist="508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p>
        </p:txBody>
      </p:sp>
      <p:grpSp>
        <p:nvGrpSpPr>
          <p:cNvPr id="84" name="Group 40">
            <a:extLst>
              <a:ext uri="{FF2B5EF4-FFF2-40B4-BE49-F238E27FC236}">
                <a16:creationId xmlns:a16="http://schemas.microsoft.com/office/drawing/2014/main" id="{04BC2CAA-6963-47DF-B1A4-A85A687FF524}"/>
              </a:ext>
            </a:extLst>
          </p:cNvPr>
          <p:cNvGrpSpPr>
            <a:grpSpLocks/>
          </p:cNvGrpSpPr>
          <p:nvPr/>
        </p:nvGrpSpPr>
        <p:grpSpPr bwMode="auto">
          <a:xfrm>
            <a:off x="14644" y="36331"/>
            <a:ext cx="7682300" cy="475271"/>
            <a:chOff x="737" y="402"/>
            <a:chExt cx="13540" cy="904"/>
          </a:xfrm>
        </p:grpSpPr>
        <p:sp>
          <p:nvSpPr>
            <p:cNvPr id="8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8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3222"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おおさかヒートアイランド対策推進計画の進捗状況について</a:t>
              </a:r>
              <a:r>
                <a:rPr lang="en-US" altLang="ja-JP" sz="1600" b="1" dirty="0">
                  <a:solidFill>
                    <a:schemeClr val="bg1"/>
                  </a:solidFill>
                  <a:latin typeface="Meiryo UI" panose="020B0604030504040204" pitchFamily="50" charset="-128"/>
                  <a:ea typeface="Meiryo UI" panose="020B0604030504040204" pitchFamily="50" charset="-128"/>
                </a:rPr>
                <a:t>(</a:t>
              </a:r>
              <a:r>
                <a:rPr lang="ja-JP" altLang="en-US" sz="1600" b="1" dirty="0">
                  <a:solidFill>
                    <a:schemeClr val="bg1"/>
                  </a:solidFill>
                  <a:latin typeface="Meiryo UI" panose="020B0604030504040204" pitchFamily="50" charset="-128"/>
                  <a:ea typeface="Meiryo UI" panose="020B0604030504040204" pitchFamily="50" charset="-128"/>
                </a:rPr>
                <a:t>気候変動対策部会報告</a:t>
              </a:r>
              <a:r>
                <a:rPr lang="en-US" altLang="ja-JP" sz="1600" b="1" dirty="0">
                  <a:solidFill>
                    <a:schemeClr val="bg1"/>
                  </a:solidFill>
                  <a:latin typeface="Meiryo UI" panose="020B0604030504040204" pitchFamily="50" charset="-128"/>
                  <a:ea typeface="Meiryo UI" panose="020B0604030504040204" pitchFamily="50" charset="-128"/>
                </a:rPr>
                <a:t>)</a:t>
              </a:r>
            </a:p>
          </p:txBody>
        </p:sp>
        <p:sp>
          <p:nvSpPr>
            <p:cNvPr id="9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3219"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9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grpSp>
        <p:nvGrpSpPr>
          <p:cNvPr id="4" name="グループ化 3"/>
          <p:cNvGrpSpPr>
            <a:grpSpLocks noChangeAspect="1"/>
          </p:cNvGrpSpPr>
          <p:nvPr/>
        </p:nvGrpSpPr>
        <p:grpSpPr>
          <a:xfrm>
            <a:off x="7760014" y="37134"/>
            <a:ext cx="4969454" cy="423459"/>
            <a:chOff x="6029203" y="46261"/>
            <a:chExt cx="5407394" cy="460777"/>
          </a:xfrm>
        </p:grpSpPr>
        <p:pic>
          <p:nvPicPr>
            <p:cNvPr id="1026" name="図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図 1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図 1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図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図 24"/>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図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図 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図 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図 3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図 13"/>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3" name="図 8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85" name="図 8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sp>
        <p:nvSpPr>
          <p:cNvPr id="33" name="Rectangle 2"/>
          <p:cNvSpPr>
            <a:spLocks noChangeArrowheads="1"/>
          </p:cNvSpPr>
          <p:nvPr/>
        </p:nvSpPr>
        <p:spPr bwMode="auto">
          <a:xfrm>
            <a:off x="500141" y="1075330"/>
            <a:ext cx="11809795" cy="892832"/>
          </a:xfrm>
          <a:prstGeom prst="rect">
            <a:avLst/>
          </a:prstGeom>
          <a:solidFill>
            <a:srgbClr val="DAEEF3"/>
          </a:solidFill>
          <a:ln w="38100" cmpd="dbl">
            <a:solidFill>
              <a:srgbClr val="000000"/>
            </a:solidFill>
            <a:miter lim="800000"/>
            <a:headEnd/>
            <a:tailEnd/>
          </a:ln>
        </p:spPr>
        <p:txBody>
          <a:bodyPr vert="horz" wrap="square" lIns="74295" tIns="72000" rIns="74295" bIns="8890" numCol="1" anchor="t" anchorCtr="0" compatLnSpc="1">
            <a:prstTxWarp prst="textNoShape">
              <a:avLst/>
            </a:prstTxWarp>
          </a:bodyPr>
          <a:lstStyle/>
          <a:p>
            <a:pPr>
              <a:lnSpc>
                <a:spcPct val="1500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目標１：住宅地域における夏の夜間の気温を下げることにより、</a:t>
            </a:r>
            <a:r>
              <a:rPr lang="ja-JP" altLang="en-US" sz="1600" b="1" dirty="0">
                <a:latin typeface="Meiryo UI" panose="020B0604030504040204" pitchFamily="50" charset="-128"/>
                <a:ea typeface="Meiryo UI" panose="020B0604030504040204" pitchFamily="50" charset="-128"/>
                <a:cs typeface="Meiryo UI" panose="020B0604030504040204" pitchFamily="50" charset="-128"/>
              </a:rPr>
              <a:t>地球温暖化の影響を除外した</a:t>
            </a:r>
            <a:r>
              <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熱帯夜日数</a:t>
            </a:r>
            <a:r>
              <a:rPr lang="en-US" altLang="ja-JP" sz="1600" b="1" baseline="300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600" b="1" baseline="30000" dirty="0">
                <a:latin typeface="Meiryo UI" panose="020B0604030504040204" pitchFamily="50" charset="-128"/>
                <a:ea typeface="Meiryo UI" panose="020B0604030504040204" pitchFamily="50" charset="-128"/>
                <a:cs typeface="Meiryo UI" panose="020B0604030504040204" pitchFamily="50" charset="-128"/>
              </a:rPr>
              <a:t>１</a:t>
            </a:r>
            <a:r>
              <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を</a:t>
            </a:r>
            <a:r>
              <a:rPr lang="en-US" altLang="ja-JP"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2000</a:t>
            </a:r>
            <a:r>
              <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年より３割減らす</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p>
          <a:p>
            <a:pPr>
              <a:lnSpc>
                <a:spcPct val="1500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目標２：屋外空間における</a:t>
            </a:r>
            <a:r>
              <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既存のクールスポットの活用や創出</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をすることにより、屋外空間における</a:t>
            </a:r>
            <a:r>
              <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夏の昼間の暑熱環境を改善</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する。</a:t>
            </a:r>
          </a:p>
        </p:txBody>
      </p:sp>
      <p:sp>
        <p:nvSpPr>
          <p:cNvPr id="42" name="正方形/長方形 41"/>
          <p:cNvSpPr/>
          <p:nvPr/>
        </p:nvSpPr>
        <p:spPr>
          <a:xfrm>
            <a:off x="3055025" y="2030005"/>
            <a:ext cx="9674443" cy="220573"/>
          </a:xfrm>
          <a:prstGeom prst="rect">
            <a:avLst/>
          </a:prstGeom>
          <a:noFill/>
        </p:spPr>
        <p:txBody>
          <a:bodyPr wrap="none">
            <a:spAutoFit/>
          </a:bodyPr>
          <a:lstStyle/>
          <a:p>
            <a:pPr>
              <a:lnSpc>
                <a:spcPts val="1000"/>
              </a:lnSpc>
            </a:pPr>
            <a:r>
              <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 地球温暖化の影響を除外した熱帯夜日数：都市化の影響が少ない全国</a:t>
            </a:r>
            <a:r>
              <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地点のデータから算出した地球温暖化による影響と考えられる気温上昇分を除いて算出した熱帯夜日数</a:t>
            </a:r>
          </a:p>
        </p:txBody>
      </p:sp>
      <p:sp>
        <p:nvSpPr>
          <p:cNvPr id="99" name="角丸四角形 98"/>
          <p:cNvSpPr/>
          <p:nvPr/>
        </p:nvSpPr>
        <p:spPr>
          <a:xfrm>
            <a:off x="208472" y="2393444"/>
            <a:ext cx="3240000" cy="318924"/>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tIns="36000" bIns="36000" rtlCol="0" anchor="ctr">
            <a:spAutoFit/>
          </a:bodyPr>
          <a:lstStyle/>
          <a:p>
            <a:r>
              <a:rPr lang="ja-JP" altLang="en-US" sz="1600" b="1" dirty="0">
                <a:latin typeface="Meiryo UI" pitchFamily="50" charset="-128"/>
                <a:ea typeface="Meiryo UI" pitchFamily="50" charset="-128"/>
                <a:cs typeface="Meiryo UI" pitchFamily="50" charset="-128"/>
              </a:rPr>
              <a:t>近年の状況</a:t>
            </a:r>
            <a:endParaRPr lang="en-US" altLang="ja-JP" sz="1600" b="1" dirty="0">
              <a:latin typeface="Meiryo UI" pitchFamily="50" charset="-128"/>
              <a:ea typeface="Meiryo UI" pitchFamily="50" charset="-128"/>
              <a:cs typeface="Meiryo UI" pitchFamily="50" charset="-128"/>
            </a:endParaRPr>
          </a:p>
        </p:txBody>
      </p:sp>
      <p:sp>
        <p:nvSpPr>
          <p:cNvPr id="37" name="正方形/長方形 36">
            <a:extLst>
              <a:ext uri="{FF2B5EF4-FFF2-40B4-BE49-F238E27FC236}">
                <a16:creationId xmlns:a16="http://schemas.microsoft.com/office/drawing/2014/main" id="{D8CFA37E-6DB6-4D5C-9E42-2A076297E1ED}"/>
              </a:ext>
            </a:extLst>
          </p:cNvPr>
          <p:cNvSpPr/>
          <p:nvPr/>
        </p:nvSpPr>
        <p:spPr>
          <a:xfrm>
            <a:off x="10785252" y="506929"/>
            <a:ext cx="1944216" cy="48690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1280160" rtl="0" eaLnBrk="1" latinLnBrk="0" hangingPunct="1">
              <a:defRPr kumimoji="1" sz="2520" kern="1200">
                <a:solidFill>
                  <a:schemeClr val="lt1"/>
                </a:solidFill>
                <a:latin typeface="+mn-lt"/>
                <a:ea typeface="+mn-ea"/>
                <a:cs typeface="+mn-cs"/>
              </a:defRPr>
            </a:lvl1pPr>
            <a:lvl2pPr marL="640080" algn="l" defTabSz="1280160" rtl="0" eaLnBrk="1" latinLnBrk="0" hangingPunct="1">
              <a:defRPr kumimoji="1" sz="2520" kern="1200">
                <a:solidFill>
                  <a:schemeClr val="lt1"/>
                </a:solidFill>
                <a:latin typeface="+mn-lt"/>
                <a:ea typeface="+mn-ea"/>
                <a:cs typeface="+mn-cs"/>
              </a:defRPr>
            </a:lvl2pPr>
            <a:lvl3pPr marL="1280160" algn="l" defTabSz="1280160" rtl="0" eaLnBrk="1" latinLnBrk="0" hangingPunct="1">
              <a:defRPr kumimoji="1" sz="2520" kern="1200">
                <a:solidFill>
                  <a:schemeClr val="lt1"/>
                </a:solidFill>
                <a:latin typeface="+mn-lt"/>
                <a:ea typeface="+mn-ea"/>
                <a:cs typeface="+mn-cs"/>
              </a:defRPr>
            </a:lvl3pPr>
            <a:lvl4pPr marL="1920240" algn="l" defTabSz="1280160" rtl="0" eaLnBrk="1" latinLnBrk="0" hangingPunct="1">
              <a:defRPr kumimoji="1" sz="2520" kern="1200">
                <a:solidFill>
                  <a:schemeClr val="lt1"/>
                </a:solidFill>
                <a:latin typeface="+mn-lt"/>
                <a:ea typeface="+mn-ea"/>
                <a:cs typeface="+mn-cs"/>
              </a:defRPr>
            </a:lvl4pPr>
            <a:lvl5pPr marL="2560320" algn="l" defTabSz="1280160" rtl="0" eaLnBrk="1" latinLnBrk="0" hangingPunct="1">
              <a:defRPr kumimoji="1" sz="2520" kern="1200">
                <a:solidFill>
                  <a:schemeClr val="lt1"/>
                </a:solidFill>
                <a:latin typeface="+mn-lt"/>
                <a:ea typeface="+mn-ea"/>
                <a:cs typeface="+mn-cs"/>
              </a:defRPr>
            </a:lvl5pPr>
            <a:lvl6pPr marL="3200400" algn="l" defTabSz="1280160" rtl="0" eaLnBrk="1" latinLnBrk="0" hangingPunct="1">
              <a:defRPr kumimoji="1" sz="2520" kern="1200">
                <a:solidFill>
                  <a:schemeClr val="lt1"/>
                </a:solidFill>
                <a:latin typeface="+mn-lt"/>
                <a:ea typeface="+mn-ea"/>
                <a:cs typeface="+mn-cs"/>
              </a:defRPr>
            </a:lvl6pPr>
            <a:lvl7pPr marL="3840480" algn="l" defTabSz="1280160" rtl="0" eaLnBrk="1" latinLnBrk="0" hangingPunct="1">
              <a:defRPr kumimoji="1" sz="2520" kern="1200">
                <a:solidFill>
                  <a:schemeClr val="lt1"/>
                </a:solidFill>
                <a:latin typeface="+mn-lt"/>
                <a:ea typeface="+mn-ea"/>
                <a:cs typeface="+mn-cs"/>
              </a:defRPr>
            </a:lvl7pPr>
            <a:lvl8pPr marL="4480560" algn="l" defTabSz="1280160" rtl="0" eaLnBrk="1" latinLnBrk="0" hangingPunct="1">
              <a:defRPr kumimoji="1" sz="2520" kern="1200">
                <a:solidFill>
                  <a:schemeClr val="lt1"/>
                </a:solidFill>
                <a:latin typeface="+mn-lt"/>
                <a:ea typeface="+mn-ea"/>
                <a:cs typeface="+mn-cs"/>
              </a:defRPr>
            </a:lvl8pPr>
            <a:lvl9pPr marL="5120640" algn="l" defTabSz="1280160" rtl="0" eaLnBrk="1" latinLnBrk="0" hangingPunct="1">
              <a:defRPr kumimoji="1" sz="2520" kern="1200">
                <a:solidFill>
                  <a:schemeClr val="lt1"/>
                </a:solidFill>
                <a:latin typeface="+mn-lt"/>
                <a:ea typeface="+mn-ea"/>
                <a:cs typeface="+mn-cs"/>
              </a:defRPr>
            </a:lvl9pPr>
          </a:lstStyle>
          <a:p>
            <a:pPr algn="ctr"/>
            <a:r>
              <a:rPr kumimoji="1" lang="ja-JP" altLang="en-US" sz="2000">
                <a:solidFill>
                  <a:schemeClr val="tx1"/>
                </a:solidFill>
              </a:rPr>
              <a:t>資料６－２</a:t>
            </a:r>
            <a:endParaRPr kumimoji="1" lang="ja-JP" altLang="en-US" sz="2000" dirty="0">
              <a:solidFill>
                <a:schemeClr val="tx1"/>
              </a:solidFill>
            </a:endParaRPr>
          </a:p>
        </p:txBody>
      </p:sp>
      <p:sp>
        <p:nvSpPr>
          <p:cNvPr id="49" name="正方形/長方形 48">
            <a:extLst>
              <a:ext uri="{FF2B5EF4-FFF2-40B4-BE49-F238E27FC236}">
                <a16:creationId xmlns:a16="http://schemas.microsoft.com/office/drawing/2014/main" id="{654E5C7B-EE93-474A-AF80-0DDD22E20BBB}"/>
              </a:ext>
            </a:extLst>
          </p:cNvPr>
          <p:cNvSpPr/>
          <p:nvPr/>
        </p:nvSpPr>
        <p:spPr>
          <a:xfrm>
            <a:off x="257766" y="2855207"/>
            <a:ext cx="1606530" cy="310529"/>
          </a:xfrm>
          <a:prstGeom prst="rect">
            <a:avLst/>
          </a:prstGeom>
          <a:ln w="25400">
            <a:solidFill>
              <a:schemeClr val="tx1"/>
            </a:solidFill>
          </a:ln>
        </p:spPr>
        <p:txBody>
          <a:bodyPr wrap="none" bIns="36000" anchor="ctr" anchorCtr="0">
            <a:spAutoFit/>
          </a:bodyPr>
          <a:lstStyle/>
          <a:p>
            <a:pPr>
              <a:lnSpc>
                <a:spcPts val="2000"/>
              </a:lnSpc>
            </a:pPr>
            <a:r>
              <a:rPr lang="ja-JP" altLang="en-US" sz="1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大阪の熱帯夜日数</a:t>
            </a:r>
            <a:endPar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正方形/長方形 50">
            <a:extLst>
              <a:ext uri="{FF2B5EF4-FFF2-40B4-BE49-F238E27FC236}">
                <a16:creationId xmlns:a16="http://schemas.microsoft.com/office/drawing/2014/main" id="{618335E4-0D8F-4E14-98EF-303C17090B3B}"/>
              </a:ext>
            </a:extLst>
          </p:cNvPr>
          <p:cNvSpPr/>
          <p:nvPr/>
        </p:nvSpPr>
        <p:spPr>
          <a:xfrm>
            <a:off x="217689" y="3266159"/>
            <a:ext cx="6292937" cy="576825"/>
          </a:xfrm>
          <a:prstGeom prst="rect">
            <a:avLst/>
          </a:prstGeom>
        </p:spPr>
        <p:txBody>
          <a:bodyPr wrap="square">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熱帯夜日数の状況（大阪、豊中、枚方の３地点の観測熱帯夜日数の平均）を</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図１に示す。</a:t>
            </a:r>
            <a:endPar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58" name="直線コネクタ 57">
            <a:extLst>
              <a:ext uri="{FF2B5EF4-FFF2-40B4-BE49-F238E27FC236}">
                <a16:creationId xmlns:a16="http://schemas.microsoft.com/office/drawing/2014/main" id="{DEC890DA-A5E4-438E-9709-A8901EE9D35A}"/>
              </a:ext>
            </a:extLst>
          </p:cNvPr>
          <p:cNvCxnSpPr>
            <a:cxnSpLocks/>
          </p:cNvCxnSpPr>
          <p:nvPr/>
        </p:nvCxnSpPr>
        <p:spPr>
          <a:xfrm flipH="1" flipV="1">
            <a:off x="6472807" y="2712368"/>
            <a:ext cx="1" cy="6381904"/>
          </a:xfrm>
          <a:prstGeom prst="line">
            <a:avLst/>
          </a:prstGeom>
          <a:ln>
            <a:solidFill>
              <a:srgbClr val="3AA43A"/>
            </a:solidFill>
            <a:prstDash val="sysDash"/>
          </a:ln>
        </p:spPr>
        <p:style>
          <a:lnRef idx="1">
            <a:schemeClr val="accent1"/>
          </a:lnRef>
          <a:fillRef idx="0">
            <a:schemeClr val="accent1"/>
          </a:fillRef>
          <a:effectRef idx="0">
            <a:schemeClr val="accent1"/>
          </a:effectRef>
          <a:fontRef idx="minor">
            <a:schemeClr val="tx1"/>
          </a:fontRef>
        </p:style>
      </p:cxnSp>
      <p:sp>
        <p:nvSpPr>
          <p:cNvPr id="61" name="正方形/長方形 60">
            <a:extLst>
              <a:ext uri="{FF2B5EF4-FFF2-40B4-BE49-F238E27FC236}">
                <a16:creationId xmlns:a16="http://schemas.microsoft.com/office/drawing/2014/main" id="{E13162E0-AB5E-4B65-BE90-FF20A4A4B7AC}"/>
              </a:ext>
            </a:extLst>
          </p:cNvPr>
          <p:cNvSpPr/>
          <p:nvPr/>
        </p:nvSpPr>
        <p:spPr>
          <a:xfrm>
            <a:off x="438464" y="8512704"/>
            <a:ext cx="5746306" cy="325410"/>
          </a:xfrm>
          <a:prstGeom prst="rect">
            <a:avLst/>
          </a:prstGeom>
        </p:spPr>
        <p:txBody>
          <a:bodyPr wrap="square">
            <a:spAutoFit/>
          </a:bodyPr>
          <a:lstStyle/>
          <a:p>
            <a:pPr algn="ctr">
              <a:lnSpc>
                <a:spcPts val="2000"/>
              </a:lnSpc>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図１ 年間熱帯夜日</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数の</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推移（気象庁データより大阪府作成）</a:t>
            </a:r>
          </a:p>
        </p:txBody>
      </p:sp>
      <p:sp>
        <p:nvSpPr>
          <p:cNvPr id="62" name="正方形/長方形 61">
            <a:extLst>
              <a:ext uri="{FF2B5EF4-FFF2-40B4-BE49-F238E27FC236}">
                <a16:creationId xmlns:a16="http://schemas.microsoft.com/office/drawing/2014/main" id="{4BB4A1D7-928A-47D2-A63A-37D845E995FC}"/>
              </a:ext>
            </a:extLst>
          </p:cNvPr>
          <p:cNvSpPr/>
          <p:nvPr/>
        </p:nvSpPr>
        <p:spPr>
          <a:xfrm>
            <a:off x="6568772" y="2855207"/>
            <a:ext cx="2568332" cy="310529"/>
          </a:xfrm>
          <a:prstGeom prst="rect">
            <a:avLst/>
          </a:prstGeom>
          <a:ln w="25400">
            <a:solidFill>
              <a:schemeClr val="tx1"/>
            </a:solidFill>
          </a:ln>
        </p:spPr>
        <p:txBody>
          <a:bodyPr wrap="none" bIns="36000" anchor="ctr" anchorCtr="0">
            <a:spAutoFit/>
          </a:bodyPr>
          <a:lstStyle/>
          <a:p>
            <a:pPr>
              <a:lnSpc>
                <a:spcPts val="2000"/>
              </a:lnSpc>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全国</a:t>
            </a:r>
            <a:r>
              <a:rPr lang="en-US" altLang="ja-JP" sz="1400" b="1" dirty="0">
                <a:latin typeface="Meiryo UI" panose="020B0604030504040204" pitchFamily="50" charset="-128"/>
                <a:ea typeface="Meiryo UI" panose="020B0604030504040204" pitchFamily="50" charset="-128"/>
                <a:cs typeface="Meiryo UI" panose="020B0604030504040204" pitchFamily="50" charset="-128"/>
              </a:rPr>
              <a:t>15</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地点の日最低気温平均</a:t>
            </a:r>
          </a:p>
        </p:txBody>
      </p:sp>
      <p:sp>
        <p:nvSpPr>
          <p:cNvPr id="63" name="正方形/長方形 62">
            <a:extLst>
              <a:ext uri="{FF2B5EF4-FFF2-40B4-BE49-F238E27FC236}">
                <a16:creationId xmlns:a16="http://schemas.microsoft.com/office/drawing/2014/main" id="{500CFAC3-C1A4-464D-AF0D-2CBA576E0457}"/>
              </a:ext>
            </a:extLst>
          </p:cNvPr>
          <p:cNvSpPr/>
          <p:nvPr/>
        </p:nvSpPr>
        <p:spPr>
          <a:xfrm>
            <a:off x="6579210" y="8512704"/>
            <a:ext cx="5906966" cy="576825"/>
          </a:xfrm>
          <a:prstGeom prst="rect">
            <a:avLst/>
          </a:prstGeom>
        </p:spPr>
        <p:txBody>
          <a:bodyPr wrap="square">
            <a:spAutoFit/>
          </a:bodyPr>
          <a:lstStyle/>
          <a:p>
            <a:pPr algn="ctr">
              <a:lnSpc>
                <a:spcPts val="2000"/>
              </a:lnSpc>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図２　全国</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地点の日最低気温</a:t>
            </a:r>
            <a:r>
              <a:rPr lang="en-US" altLang="ja-JP" sz="16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年</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平均の推移</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gn="ctr">
              <a:lnSpc>
                <a:spcPts val="2000"/>
              </a:lnSpc>
            </a:pP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（気象庁データより大阪府作成）</a:t>
            </a:r>
          </a:p>
        </p:txBody>
      </p:sp>
      <p:sp>
        <p:nvSpPr>
          <p:cNvPr id="64" name="正方形/長方形 63">
            <a:extLst>
              <a:ext uri="{FF2B5EF4-FFF2-40B4-BE49-F238E27FC236}">
                <a16:creationId xmlns:a16="http://schemas.microsoft.com/office/drawing/2014/main" id="{59AB74AA-B0E3-49BC-98D5-9CBD0A8B441A}"/>
              </a:ext>
            </a:extLst>
          </p:cNvPr>
          <p:cNvSpPr/>
          <p:nvPr/>
        </p:nvSpPr>
        <p:spPr>
          <a:xfrm>
            <a:off x="6522442" y="3306464"/>
            <a:ext cx="6308492" cy="320344"/>
          </a:xfrm>
          <a:prstGeom prst="rect">
            <a:avLst/>
          </a:prstGeom>
        </p:spPr>
        <p:txBody>
          <a:bodyPr wrap="square">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都市化の影響が少ない全国</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地点の日最低気温</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5</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年平</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均を図</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に示す。</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5" name="正方形/長方形 64">
            <a:extLst>
              <a:ext uri="{FF2B5EF4-FFF2-40B4-BE49-F238E27FC236}">
                <a16:creationId xmlns:a16="http://schemas.microsoft.com/office/drawing/2014/main" id="{701B36FA-65C5-414D-99F5-908F39D415BC}"/>
              </a:ext>
            </a:extLst>
          </p:cNvPr>
          <p:cNvSpPr/>
          <p:nvPr/>
        </p:nvSpPr>
        <p:spPr>
          <a:xfrm>
            <a:off x="164315" y="4320416"/>
            <a:ext cx="6308492" cy="320344"/>
          </a:xfrm>
          <a:prstGeom prst="rect">
            <a:avLst/>
          </a:prstGeom>
        </p:spPr>
        <p:txBody>
          <a:bodyPr wrap="square">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年の熱帯夜日数は、</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2024</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年から</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日増加、 </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年から</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28</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日増加している。</a:t>
            </a:r>
          </a:p>
        </p:txBody>
      </p:sp>
      <p:sp>
        <p:nvSpPr>
          <p:cNvPr id="35" name="正方形/長方形 34">
            <a:extLst>
              <a:ext uri="{FF2B5EF4-FFF2-40B4-BE49-F238E27FC236}">
                <a16:creationId xmlns:a16="http://schemas.microsoft.com/office/drawing/2014/main" id="{DB8E1480-812B-4CD3-B429-03F80D049C5D}"/>
              </a:ext>
            </a:extLst>
          </p:cNvPr>
          <p:cNvSpPr/>
          <p:nvPr/>
        </p:nvSpPr>
        <p:spPr>
          <a:xfrm>
            <a:off x="171401" y="3958056"/>
            <a:ext cx="6308492" cy="320344"/>
          </a:xfrm>
          <a:prstGeom prst="rect">
            <a:avLst/>
          </a:prstGeom>
        </p:spPr>
        <p:txBody>
          <a:bodyPr wrap="square">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年の熱帯夜日数の状況は</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68</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日であり、過去最も多い</a:t>
            </a:r>
            <a:r>
              <a:rPr lang="ja-JP" altLang="en-US" sz="1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正方形/長方形 35">
            <a:extLst>
              <a:ext uri="{FF2B5EF4-FFF2-40B4-BE49-F238E27FC236}">
                <a16:creationId xmlns:a16="http://schemas.microsoft.com/office/drawing/2014/main" id="{255981D9-9E40-4D0B-9CFA-EE9216BB9C8F}"/>
              </a:ext>
            </a:extLst>
          </p:cNvPr>
          <p:cNvSpPr/>
          <p:nvPr/>
        </p:nvSpPr>
        <p:spPr>
          <a:xfrm>
            <a:off x="6510626" y="3733770"/>
            <a:ext cx="6308492" cy="576825"/>
          </a:xfrm>
          <a:prstGeom prst="rect">
            <a:avLst/>
          </a:prstGeom>
        </p:spPr>
        <p:txBody>
          <a:bodyPr wrap="square">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○都市化の影響が少ない地域でも、近年上昇傾向であり、特に</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2018</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年以降</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上昇傾向である。</a:t>
            </a:r>
          </a:p>
        </p:txBody>
      </p:sp>
      <p:sp>
        <p:nvSpPr>
          <p:cNvPr id="38" name="正方形/長方形 37">
            <a:extLst>
              <a:ext uri="{FF2B5EF4-FFF2-40B4-BE49-F238E27FC236}">
                <a16:creationId xmlns:a16="http://schemas.microsoft.com/office/drawing/2014/main" id="{3A873950-7803-451D-96EB-A64EC3F4FFC6}"/>
              </a:ext>
            </a:extLst>
          </p:cNvPr>
          <p:cNvSpPr/>
          <p:nvPr/>
        </p:nvSpPr>
        <p:spPr>
          <a:xfrm>
            <a:off x="6486978" y="4359085"/>
            <a:ext cx="6308492" cy="320344"/>
          </a:xfrm>
          <a:prstGeom prst="rect">
            <a:avLst/>
          </a:prstGeom>
        </p:spPr>
        <p:txBody>
          <a:bodyPr wrap="square">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○特に</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9</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月の日最低気温の上昇が顕著にみてとれる。</a:t>
            </a:r>
          </a:p>
        </p:txBody>
      </p:sp>
      <p:sp>
        <p:nvSpPr>
          <p:cNvPr id="40" name="正方形/長方形 39">
            <a:extLst>
              <a:ext uri="{FF2B5EF4-FFF2-40B4-BE49-F238E27FC236}">
                <a16:creationId xmlns:a16="http://schemas.microsoft.com/office/drawing/2014/main" id="{13E41647-5E51-4D9E-91DA-665ED44BDB0D}"/>
              </a:ext>
            </a:extLst>
          </p:cNvPr>
          <p:cNvSpPr/>
          <p:nvPr/>
        </p:nvSpPr>
        <p:spPr>
          <a:xfrm>
            <a:off x="9122637" y="2640360"/>
            <a:ext cx="3614867" cy="571695"/>
          </a:xfrm>
          <a:prstGeom prst="rect">
            <a:avLst/>
          </a:prstGeom>
        </p:spPr>
        <p:txBody>
          <a:bodyPr wrap="square">
            <a:spAutoFit/>
          </a:bodyPr>
          <a:lstStyle/>
          <a:p>
            <a:pPr>
              <a:lnSpc>
                <a:spcPts val="2000"/>
              </a:lnSpc>
            </a:pPr>
            <a:r>
              <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地点：網走、寿都、根室、石巻、山形、銚子、伏木、飯田、彦根、境、浜田、宮崎、多度津、名瀬、石垣島</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44" name="グラフ 43">
            <a:extLst>
              <a:ext uri="{FF2B5EF4-FFF2-40B4-BE49-F238E27FC236}">
                <a16:creationId xmlns:a16="http://schemas.microsoft.com/office/drawing/2014/main" id="{00000000-0008-0000-0400-000005000000}"/>
              </a:ext>
            </a:extLst>
          </p:cNvPr>
          <p:cNvGraphicFramePr>
            <a:graphicFrameLocks/>
          </p:cNvGraphicFramePr>
          <p:nvPr/>
        </p:nvGraphicFramePr>
        <p:xfrm>
          <a:off x="304770" y="4792450"/>
          <a:ext cx="6127856" cy="3419576"/>
        </p:xfrm>
        <a:graphic>
          <a:graphicData uri="http://schemas.openxmlformats.org/drawingml/2006/chart">
            <c:chart xmlns:c="http://schemas.openxmlformats.org/drawingml/2006/chart" xmlns:r="http://schemas.openxmlformats.org/officeDocument/2006/relationships" r:id="rId15"/>
          </a:graphicData>
        </a:graphic>
      </p:graphicFrame>
      <p:graphicFrame>
        <p:nvGraphicFramePr>
          <p:cNvPr id="43" name="グラフ 42">
            <a:extLst>
              <a:ext uri="{FF2B5EF4-FFF2-40B4-BE49-F238E27FC236}">
                <a16:creationId xmlns:a16="http://schemas.microsoft.com/office/drawing/2014/main" id="{641B1BDC-7458-4FF6-8E52-37282A4CBCA7}"/>
              </a:ext>
            </a:extLst>
          </p:cNvPr>
          <p:cNvGraphicFramePr>
            <a:graphicFrameLocks/>
          </p:cNvGraphicFramePr>
          <p:nvPr/>
        </p:nvGraphicFramePr>
        <p:xfrm>
          <a:off x="6513036" y="4777258"/>
          <a:ext cx="6060333" cy="3748612"/>
        </p:xfrm>
        <a:graphic>
          <a:graphicData uri="http://schemas.openxmlformats.org/drawingml/2006/chart">
            <c:chart xmlns:c="http://schemas.openxmlformats.org/drawingml/2006/chart" xmlns:r="http://schemas.openxmlformats.org/officeDocument/2006/relationships" r:id="rId16"/>
          </a:graphicData>
        </a:graphic>
      </p:graphicFrame>
    </p:spTree>
    <p:extLst>
      <p:ext uri="{BB962C8B-B14F-4D97-AF65-F5344CB8AC3E}">
        <p14:creationId xmlns:p14="http://schemas.microsoft.com/office/powerpoint/2010/main" val="4021481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角丸四角形 38"/>
          <p:cNvSpPr/>
          <p:nvPr/>
        </p:nvSpPr>
        <p:spPr>
          <a:xfrm>
            <a:off x="202136" y="677736"/>
            <a:ext cx="12397328" cy="8833509"/>
          </a:xfrm>
          <a:prstGeom prst="roundRect">
            <a:avLst>
              <a:gd name="adj" fmla="val 0"/>
            </a:avLst>
          </a:prstGeom>
          <a:solidFill>
            <a:schemeClr val="bg1"/>
          </a:solidFill>
          <a:ln w="12700">
            <a:solidFill>
              <a:srgbClr val="006600"/>
            </a:solidFill>
          </a:ln>
          <a:effectLst>
            <a:outerShdw blurRad="63500" dist="508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p>
        </p:txBody>
      </p:sp>
      <p:graphicFrame>
        <p:nvGraphicFramePr>
          <p:cNvPr id="63" name="グラフ 62">
            <a:extLst>
              <a:ext uri="{FF2B5EF4-FFF2-40B4-BE49-F238E27FC236}">
                <a16:creationId xmlns:a16="http://schemas.microsoft.com/office/drawing/2014/main" id="{06214D89-ADC7-4CE8-B30A-AB18F4A98222}"/>
              </a:ext>
            </a:extLst>
          </p:cNvPr>
          <p:cNvGraphicFramePr>
            <a:graphicFrameLocks/>
          </p:cNvGraphicFramePr>
          <p:nvPr/>
        </p:nvGraphicFramePr>
        <p:xfrm>
          <a:off x="6455852" y="5376664"/>
          <a:ext cx="5974205" cy="345689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1" name="グラフ 60">
            <a:extLst>
              <a:ext uri="{FF2B5EF4-FFF2-40B4-BE49-F238E27FC236}">
                <a16:creationId xmlns:a16="http://schemas.microsoft.com/office/drawing/2014/main" id="{A594C8EE-A7B6-415B-A6F1-4A6590B7D88D}"/>
              </a:ext>
            </a:extLst>
          </p:cNvPr>
          <p:cNvGraphicFramePr>
            <a:graphicFrameLocks/>
          </p:cNvGraphicFramePr>
          <p:nvPr/>
        </p:nvGraphicFramePr>
        <p:xfrm>
          <a:off x="424083" y="5376664"/>
          <a:ext cx="5544669" cy="3411695"/>
        </p:xfrm>
        <a:graphic>
          <a:graphicData uri="http://schemas.openxmlformats.org/drawingml/2006/chart">
            <c:chart xmlns:c="http://schemas.openxmlformats.org/drawingml/2006/chart" xmlns:r="http://schemas.openxmlformats.org/officeDocument/2006/relationships" r:id="rId4"/>
          </a:graphicData>
        </a:graphic>
      </p:graphicFrame>
      <p:grpSp>
        <p:nvGrpSpPr>
          <p:cNvPr id="84" name="Group 40">
            <a:extLst>
              <a:ext uri="{FF2B5EF4-FFF2-40B4-BE49-F238E27FC236}">
                <a16:creationId xmlns:a16="http://schemas.microsoft.com/office/drawing/2014/main" id="{04BC2CAA-6963-47DF-B1A4-A85A687FF524}"/>
              </a:ext>
            </a:extLst>
          </p:cNvPr>
          <p:cNvGrpSpPr>
            <a:grpSpLocks/>
          </p:cNvGrpSpPr>
          <p:nvPr/>
        </p:nvGrpSpPr>
        <p:grpSpPr bwMode="auto">
          <a:xfrm>
            <a:off x="14644" y="36331"/>
            <a:ext cx="7682300" cy="475271"/>
            <a:chOff x="737" y="402"/>
            <a:chExt cx="13540" cy="904"/>
          </a:xfrm>
        </p:grpSpPr>
        <p:sp>
          <p:nvSpPr>
            <p:cNvPr id="8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8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3222"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おおさかヒートアイランド対策推進計画の進捗状況について</a:t>
              </a:r>
              <a:r>
                <a:rPr lang="en-US" altLang="ja-JP" sz="1600" b="1" dirty="0">
                  <a:solidFill>
                    <a:schemeClr val="bg1"/>
                  </a:solidFill>
                  <a:latin typeface="Meiryo UI" panose="020B0604030504040204" pitchFamily="50" charset="-128"/>
                  <a:ea typeface="Meiryo UI" panose="020B0604030504040204" pitchFamily="50" charset="-128"/>
                </a:rPr>
                <a:t>(</a:t>
              </a:r>
              <a:r>
                <a:rPr lang="ja-JP" altLang="en-US" sz="1600" b="1" dirty="0">
                  <a:solidFill>
                    <a:schemeClr val="bg1"/>
                  </a:solidFill>
                  <a:latin typeface="Meiryo UI" panose="020B0604030504040204" pitchFamily="50" charset="-128"/>
                  <a:ea typeface="Meiryo UI" panose="020B0604030504040204" pitchFamily="50" charset="-128"/>
                </a:rPr>
                <a:t>気候変動対策部会報告</a:t>
              </a:r>
              <a:r>
                <a:rPr lang="en-US" altLang="ja-JP" sz="1600" b="1" dirty="0">
                  <a:solidFill>
                    <a:schemeClr val="bg1"/>
                  </a:solidFill>
                  <a:latin typeface="Meiryo UI" panose="020B0604030504040204" pitchFamily="50" charset="-128"/>
                  <a:ea typeface="Meiryo UI" panose="020B0604030504040204" pitchFamily="50" charset="-128"/>
                </a:rPr>
                <a:t>)</a:t>
              </a:r>
            </a:p>
          </p:txBody>
        </p:sp>
        <p:sp>
          <p:nvSpPr>
            <p:cNvPr id="9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3219"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9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grpSp>
        <p:nvGrpSpPr>
          <p:cNvPr id="4" name="グループ化 3"/>
          <p:cNvGrpSpPr>
            <a:grpSpLocks noChangeAspect="1"/>
          </p:cNvGrpSpPr>
          <p:nvPr/>
        </p:nvGrpSpPr>
        <p:grpSpPr>
          <a:xfrm>
            <a:off x="7760014" y="37134"/>
            <a:ext cx="4969454" cy="423459"/>
            <a:chOff x="6029203" y="46261"/>
            <a:chExt cx="5407394" cy="460777"/>
          </a:xfrm>
        </p:grpSpPr>
        <p:pic>
          <p:nvPicPr>
            <p:cNvPr id="1026" name="図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図 14"/>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図 17"/>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図 3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図 24"/>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図 2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図 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図 2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図 3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図 13"/>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3" name="図 82"/>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85" name="図 84"/>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sp>
        <p:nvSpPr>
          <p:cNvPr id="99" name="角丸四角形 98"/>
          <p:cNvSpPr/>
          <p:nvPr/>
        </p:nvSpPr>
        <p:spPr>
          <a:xfrm>
            <a:off x="192307" y="707341"/>
            <a:ext cx="3240000" cy="318924"/>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tIns="36000" bIns="36000" rtlCol="0" anchor="ctr">
            <a:spAutoFit/>
          </a:bodyPr>
          <a:lstStyle/>
          <a:p>
            <a:r>
              <a:rPr lang="ja-JP" altLang="en-US" sz="1600" b="1" dirty="0">
                <a:latin typeface="Meiryo UI" pitchFamily="50" charset="-128"/>
                <a:ea typeface="Meiryo UI" pitchFamily="50" charset="-128"/>
                <a:cs typeface="Meiryo UI" pitchFamily="50" charset="-128"/>
              </a:rPr>
              <a:t>目標１の進捗状況</a:t>
            </a:r>
            <a:endParaRPr lang="en-US" altLang="ja-JP" sz="1600" b="1" dirty="0">
              <a:latin typeface="Meiryo UI" pitchFamily="50" charset="-128"/>
              <a:ea typeface="Meiryo UI" pitchFamily="50" charset="-128"/>
              <a:cs typeface="Meiryo UI" pitchFamily="50" charset="-128"/>
            </a:endParaRPr>
          </a:p>
        </p:txBody>
      </p:sp>
      <p:sp>
        <p:nvSpPr>
          <p:cNvPr id="32" name="正方形/長方形 31">
            <a:extLst>
              <a:ext uri="{FF2B5EF4-FFF2-40B4-BE49-F238E27FC236}">
                <a16:creationId xmlns:a16="http://schemas.microsoft.com/office/drawing/2014/main" id="{B9833967-7F61-49B8-A3E2-AE938A805180}"/>
              </a:ext>
            </a:extLst>
          </p:cNvPr>
          <p:cNvSpPr/>
          <p:nvPr/>
        </p:nvSpPr>
        <p:spPr>
          <a:xfrm>
            <a:off x="952895" y="8761040"/>
            <a:ext cx="5254863" cy="677108"/>
          </a:xfrm>
          <a:prstGeom prst="rect">
            <a:avLst/>
          </a:prstGeom>
        </p:spPr>
        <p:txBody>
          <a:bodyPr wrap="square">
            <a:spAutoFit/>
          </a:bodyPr>
          <a:lstStyle/>
          <a:p>
            <a:r>
              <a:rPr lang="ja-JP"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図</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３</a:t>
            </a:r>
            <a:r>
              <a:rPr lang="ja-JP"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地球温暖化の影響を除外した熱帯夜日数の比較</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（５年移動平均値の回帰推定値による影響除外（計画進捗評価手法））　</a:t>
            </a:r>
            <a:endParaRPr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（気象庁データより大阪府作成）</a:t>
            </a:r>
          </a:p>
        </p:txBody>
      </p:sp>
      <p:sp>
        <p:nvSpPr>
          <p:cNvPr id="38" name="正方形/長方形 37">
            <a:extLst>
              <a:ext uri="{FF2B5EF4-FFF2-40B4-BE49-F238E27FC236}">
                <a16:creationId xmlns:a16="http://schemas.microsoft.com/office/drawing/2014/main" id="{3B3A72C3-1DAC-4954-AE15-B607C8999D7C}"/>
              </a:ext>
            </a:extLst>
          </p:cNvPr>
          <p:cNvSpPr/>
          <p:nvPr/>
        </p:nvSpPr>
        <p:spPr>
          <a:xfrm>
            <a:off x="6843503" y="8813884"/>
            <a:ext cx="5584611" cy="523220"/>
          </a:xfrm>
          <a:prstGeom prst="rect">
            <a:avLst/>
          </a:prstGeom>
        </p:spPr>
        <p:txBody>
          <a:bodyPr wrap="square">
            <a:spAutoFit/>
          </a:bodyPr>
          <a:lstStyle/>
          <a:p>
            <a:r>
              <a:rPr lang="ja-JP"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図</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a:t>
            </a:r>
            <a:r>
              <a:rPr lang="ja-JP"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５年移動平均値の差</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a:t>
            </a:r>
            <a:r>
              <a:rPr lang="ja-JP"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地球温暖化の影響</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として</a:t>
            </a:r>
            <a:r>
              <a:rPr lang="ja-JP"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除外した</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場合の</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熱帯夜日数の比較</a:t>
            </a:r>
            <a:r>
              <a:rPr lang="ja-JP"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（気象庁データより大阪府作成）</a:t>
            </a:r>
          </a:p>
        </p:txBody>
      </p:sp>
      <p:sp>
        <p:nvSpPr>
          <p:cNvPr id="45" name="角丸四角形 1">
            <a:extLst>
              <a:ext uri="{FF2B5EF4-FFF2-40B4-BE49-F238E27FC236}">
                <a16:creationId xmlns:a16="http://schemas.microsoft.com/office/drawing/2014/main" id="{EE723A6F-20B6-4812-A01C-57813A636E0C}"/>
              </a:ext>
            </a:extLst>
          </p:cNvPr>
          <p:cNvSpPr/>
          <p:nvPr/>
        </p:nvSpPr>
        <p:spPr>
          <a:xfrm>
            <a:off x="4672608" y="5087668"/>
            <a:ext cx="1459185" cy="3443975"/>
          </a:xfrm>
          <a:prstGeom prst="roundRect">
            <a:avLst>
              <a:gd name="adj" fmla="val 4201"/>
            </a:avLst>
          </a:prstGeom>
          <a:noFill/>
          <a:ln w="381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8" name="テキスト ボックス 47">
            <a:extLst>
              <a:ext uri="{FF2B5EF4-FFF2-40B4-BE49-F238E27FC236}">
                <a16:creationId xmlns:a16="http://schemas.microsoft.com/office/drawing/2014/main" id="{3C691ED0-B803-40D0-925F-645FDCDD73C1}"/>
              </a:ext>
            </a:extLst>
          </p:cNvPr>
          <p:cNvSpPr txBox="1"/>
          <p:nvPr/>
        </p:nvSpPr>
        <p:spPr>
          <a:xfrm>
            <a:off x="11053624" y="5372303"/>
            <a:ext cx="1256968" cy="492443"/>
          </a:xfrm>
          <a:prstGeom prst="rect">
            <a:avLst/>
          </a:prstGeom>
          <a:noFill/>
        </p:spPr>
        <p:txBody>
          <a:bodyPr wrap="square" lIns="0" tIns="0" rIns="0" bIns="0" rtlCol="0">
            <a:spAutoFit/>
          </a:bodyPr>
          <a:lstStyle/>
          <a:p>
            <a:pPr algn="ctr"/>
            <a:r>
              <a:rPr lang="en-US" altLang="ja-JP" sz="1600" dirty="0">
                <a:latin typeface="BIZ UDゴシック" panose="020B0400000000000000" pitchFamily="49" charset="-128"/>
                <a:ea typeface="BIZ UDゴシック" panose="020B0400000000000000" pitchFamily="49" charset="-128"/>
              </a:rPr>
              <a:t>3.0</a:t>
            </a:r>
            <a:r>
              <a:rPr lang="ja-JP" altLang="en-US" sz="1600" dirty="0">
                <a:latin typeface="BIZ UDゴシック" panose="020B0400000000000000" pitchFamily="49" charset="-128"/>
                <a:ea typeface="BIZ UDゴシック" panose="020B0400000000000000" pitchFamily="49" charset="-128"/>
              </a:rPr>
              <a:t>割減</a:t>
            </a:r>
            <a:endParaRPr lang="en-US" altLang="ja-JP" sz="1600" dirty="0">
              <a:latin typeface="BIZ UDゴシック" panose="020B0400000000000000" pitchFamily="49" charset="-128"/>
              <a:ea typeface="BIZ UDゴシック" panose="020B0400000000000000" pitchFamily="49" charset="-128"/>
            </a:endParaRPr>
          </a:p>
          <a:p>
            <a:pPr algn="ctr"/>
            <a:r>
              <a:rPr lang="en-US" altLang="ja-JP" sz="1600" dirty="0">
                <a:latin typeface="BIZ UDゴシック" panose="020B0400000000000000" pitchFamily="49" charset="-128"/>
                <a:ea typeface="BIZ UDゴシック" panose="020B0400000000000000" pitchFamily="49" charset="-128"/>
              </a:rPr>
              <a:t>(11</a:t>
            </a:r>
            <a:r>
              <a:rPr kumimoji="1" lang="ja-JP" altLang="en-US" sz="1600" dirty="0">
                <a:latin typeface="BIZ UDゴシック" panose="020B0400000000000000" pitchFamily="49" charset="-128"/>
                <a:ea typeface="BIZ UDゴシック" panose="020B0400000000000000" pitchFamily="49" charset="-128"/>
              </a:rPr>
              <a:t>日減</a:t>
            </a:r>
            <a:r>
              <a:rPr kumimoji="1" lang="en-US" altLang="ja-JP" sz="1600" dirty="0">
                <a:latin typeface="BIZ UDゴシック" panose="020B0400000000000000" pitchFamily="49" charset="-128"/>
                <a:ea typeface="BIZ UDゴシック" panose="020B0400000000000000" pitchFamily="49" charset="-128"/>
              </a:rPr>
              <a:t>)</a:t>
            </a:r>
          </a:p>
        </p:txBody>
      </p:sp>
      <p:cxnSp>
        <p:nvCxnSpPr>
          <p:cNvPr id="50" name="直線矢印コネクタ 49">
            <a:extLst>
              <a:ext uri="{FF2B5EF4-FFF2-40B4-BE49-F238E27FC236}">
                <a16:creationId xmlns:a16="http://schemas.microsoft.com/office/drawing/2014/main" id="{D0CED7FE-FA30-4C43-8966-24672C62F9F9}"/>
              </a:ext>
            </a:extLst>
          </p:cNvPr>
          <p:cNvCxnSpPr>
            <a:cxnSpLocks/>
          </p:cNvCxnSpPr>
          <p:nvPr/>
        </p:nvCxnSpPr>
        <p:spPr>
          <a:xfrm>
            <a:off x="11553586" y="6194823"/>
            <a:ext cx="546974" cy="449817"/>
          </a:xfrm>
          <a:prstGeom prst="straightConnector1">
            <a:avLst/>
          </a:prstGeom>
          <a:ln w="38100">
            <a:solidFill>
              <a:srgbClr val="FF0000"/>
            </a:solidFill>
            <a:headEnd type="none"/>
            <a:tailEnd type="stealth" w="lg" len="lg"/>
          </a:ln>
        </p:spPr>
        <p:style>
          <a:lnRef idx="1">
            <a:schemeClr val="accent1"/>
          </a:lnRef>
          <a:fillRef idx="0">
            <a:schemeClr val="accent1"/>
          </a:fillRef>
          <a:effectRef idx="0">
            <a:schemeClr val="accent1"/>
          </a:effectRef>
          <a:fontRef idx="minor">
            <a:schemeClr val="tx1"/>
          </a:fontRef>
        </p:style>
      </p:cxnSp>
      <p:sp>
        <p:nvSpPr>
          <p:cNvPr id="55" name="正方形/長方形 54">
            <a:extLst>
              <a:ext uri="{FF2B5EF4-FFF2-40B4-BE49-F238E27FC236}">
                <a16:creationId xmlns:a16="http://schemas.microsoft.com/office/drawing/2014/main" id="{1F90F8AA-E975-42F2-95E9-651BB208DEF8}"/>
              </a:ext>
            </a:extLst>
          </p:cNvPr>
          <p:cNvSpPr/>
          <p:nvPr/>
        </p:nvSpPr>
        <p:spPr>
          <a:xfrm>
            <a:off x="322683" y="2402326"/>
            <a:ext cx="5790085" cy="576825"/>
          </a:xfrm>
          <a:prstGeom prst="rect">
            <a:avLst/>
          </a:prstGeom>
        </p:spPr>
        <p:txBody>
          <a:bodyPr wrap="square" lIns="0" rIns="0">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計画進捗評価手法を用いて地球温暖化の影響を除外した熱帯夜日数の比較を</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図３に示す。</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3" name="正方形/長方形 42">
            <a:extLst>
              <a:ext uri="{FF2B5EF4-FFF2-40B4-BE49-F238E27FC236}">
                <a16:creationId xmlns:a16="http://schemas.microsoft.com/office/drawing/2014/main" id="{4E4EE7D4-9A28-4523-BFE9-8C83846AA48A}"/>
              </a:ext>
            </a:extLst>
          </p:cNvPr>
          <p:cNvSpPr/>
          <p:nvPr/>
        </p:nvSpPr>
        <p:spPr>
          <a:xfrm>
            <a:off x="279020" y="1416133"/>
            <a:ext cx="12038640" cy="325410"/>
          </a:xfrm>
          <a:prstGeom prst="rect">
            <a:avLst/>
          </a:prstGeom>
        </p:spPr>
        <p:txBody>
          <a:bodyPr wrap="square" lIns="0" rIns="0">
            <a:spAutoFit/>
          </a:bodyPr>
          <a:lstStyle/>
          <a:p>
            <a:pPr>
              <a:lnSpc>
                <a:spcPts val="20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本計画の進行管理では、地球温暖化の影響を除外した７～９月における熱帯夜日数</a:t>
            </a:r>
            <a:r>
              <a:rPr lang="en-US" altLang="ja-JP" sz="1600" baseline="30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baseline="30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を用いている。</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p>
        </p:txBody>
      </p:sp>
      <p:sp>
        <p:nvSpPr>
          <p:cNvPr id="52" name="正方形/長方形 51">
            <a:extLst>
              <a:ext uri="{FF2B5EF4-FFF2-40B4-BE49-F238E27FC236}">
                <a16:creationId xmlns:a16="http://schemas.microsoft.com/office/drawing/2014/main" id="{61D5EC81-2648-4D98-85A2-589EDB95801C}"/>
              </a:ext>
            </a:extLst>
          </p:cNvPr>
          <p:cNvSpPr/>
          <p:nvPr/>
        </p:nvSpPr>
        <p:spPr>
          <a:xfrm>
            <a:off x="6131793" y="1677074"/>
            <a:ext cx="6929848" cy="315214"/>
          </a:xfrm>
          <a:prstGeom prst="rect">
            <a:avLst/>
          </a:prstGeom>
          <a:noFill/>
        </p:spPr>
        <p:txBody>
          <a:bodyPr wrap="square" lIns="0" rIns="0">
            <a:spAutoFit/>
          </a:bodyPr>
          <a:lstStyle/>
          <a:p>
            <a:pPr>
              <a:lnSpc>
                <a:spcPts val="2000"/>
              </a:lnSpc>
            </a:pPr>
            <a:r>
              <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　熱帯夜日数は、猛暑や冷夏といった年々の変動の影響を軽減するため、５年間の平均値を用いて評価</a:t>
            </a:r>
            <a:endParaRPr lang="en-US" altLang="ja-JP" sz="11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3" name="テキスト ボックス 52">
            <a:extLst>
              <a:ext uri="{FF2B5EF4-FFF2-40B4-BE49-F238E27FC236}">
                <a16:creationId xmlns:a16="http://schemas.microsoft.com/office/drawing/2014/main" id="{1F41504E-6E2D-4083-AFF4-588D05978528}"/>
              </a:ext>
            </a:extLst>
          </p:cNvPr>
          <p:cNvSpPr txBox="1"/>
          <p:nvPr/>
        </p:nvSpPr>
        <p:spPr>
          <a:xfrm>
            <a:off x="4783792" y="5376664"/>
            <a:ext cx="1256968" cy="492443"/>
          </a:xfrm>
          <a:prstGeom prst="rect">
            <a:avLst/>
          </a:prstGeom>
          <a:noFill/>
        </p:spPr>
        <p:txBody>
          <a:bodyPr wrap="square" lIns="0" tIns="0" rIns="0" bIns="0" rtlCol="0">
            <a:spAutoFit/>
          </a:bodyPr>
          <a:lstStyle/>
          <a:p>
            <a:pPr algn="ctr"/>
            <a:r>
              <a:rPr lang="en-US" altLang="ja-JP" sz="1600" dirty="0">
                <a:latin typeface="BIZ UDゴシック" panose="020B0400000000000000" pitchFamily="49" charset="-128"/>
                <a:ea typeface="BIZ UDゴシック" panose="020B0400000000000000" pitchFamily="49" charset="-128"/>
              </a:rPr>
              <a:t>0.8</a:t>
            </a:r>
            <a:r>
              <a:rPr lang="ja-JP" altLang="en-US" sz="1600" dirty="0">
                <a:latin typeface="BIZ UDゴシック" panose="020B0400000000000000" pitchFamily="49" charset="-128"/>
                <a:ea typeface="BIZ UDゴシック" panose="020B0400000000000000" pitchFamily="49" charset="-128"/>
              </a:rPr>
              <a:t>割増</a:t>
            </a:r>
            <a:endParaRPr lang="en-US" altLang="ja-JP" sz="1600" dirty="0">
              <a:latin typeface="BIZ UDゴシック" panose="020B0400000000000000" pitchFamily="49" charset="-128"/>
              <a:ea typeface="BIZ UDゴシック" panose="020B0400000000000000" pitchFamily="49" charset="-128"/>
            </a:endParaRPr>
          </a:p>
          <a:p>
            <a:pPr algn="ctr"/>
            <a:r>
              <a:rPr lang="en-US" altLang="ja-JP" sz="1600" dirty="0">
                <a:latin typeface="BIZ UDゴシック" panose="020B0400000000000000" pitchFamily="49" charset="-128"/>
                <a:ea typeface="BIZ UDゴシック" panose="020B0400000000000000" pitchFamily="49" charset="-128"/>
              </a:rPr>
              <a:t>(3</a:t>
            </a:r>
            <a:r>
              <a:rPr kumimoji="1" lang="ja-JP" altLang="en-US" sz="1600" dirty="0">
                <a:latin typeface="BIZ UDゴシック" panose="020B0400000000000000" pitchFamily="49" charset="-128"/>
                <a:ea typeface="BIZ UDゴシック" panose="020B0400000000000000" pitchFamily="49" charset="-128"/>
              </a:rPr>
              <a:t>日増</a:t>
            </a:r>
            <a:r>
              <a:rPr kumimoji="1" lang="en-US" altLang="ja-JP" sz="1600" dirty="0">
                <a:latin typeface="BIZ UDゴシック" panose="020B0400000000000000" pitchFamily="49" charset="-128"/>
                <a:ea typeface="BIZ UDゴシック" panose="020B0400000000000000" pitchFamily="49" charset="-128"/>
              </a:rPr>
              <a:t>)</a:t>
            </a:r>
          </a:p>
        </p:txBody>
      </p:sp>
      <p:sp>
        <p:nvSpPr>
          <p:cNvPr id="54" name="角丸四角形 1">
            <a:extLst>
              <a:ext uri="{FF2B5EF4-FFF2-40B4-BE49-F238E27FC236}">
                <a16:creationId xmlns:a16="http://schemas.microsoft.com/office/drawing/2014/main" id="{2A09606E-D789-44BF-849A-E8870A984A44}"/>
              </a:ext>
            </a:extLst>
          </p:cNvPr>
          <p:cNvSpPr/>
          <p:nvPr/>
        </p:nvSpPr>
        <p:spPr>
          <a:xfrm>
            <a:off x="11039351" y="5013056"/>
            <a:ext cx="1338113" cy="3518587"/>
          </a:xfrm>
          <a:prstGeom prst="roundRect">
            <a:avLst>
              <a:gd name="adj" fmla="val 4201"/>
            </a:avLst>
          </a:prstGeom>
          <a:noFill/>
          <a:ln w="381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9" name="正方形/長方形 48">
            <a:extLst>
              <a:ext uri="{FF2B5EF4-FFF2-40B4-BE49-F238E27FC236}">
                <a16:creationId xmlns:a16="http://schemas.microsoft.com/office/drawing/2014/main" id="{A5F0817F-F153-450D-8218-B16CF851A159}"/>
              </a:ext>
            </a:extLst>
          </p:cNvPr>
          <p:cNvSpPr/>
          <p:nvPr/>
        </p:nvSpPr>
        <p:spPr>
          <a:xfrm>
            <a:off x="202260" y="1765068"/>
            <a:ext cx="6020678" cy="576825"/>
          </a:xfrm>
          <a:prstGeom prst="rect">
            <a:avLst/>
          </a:prstGeom>
        </p:spPr>
        <p:txBody>
          <a:bodyPr wrap="square">
            <a:spAutoFit/>
          </a:bodyPr>
          <a:lstStyle/>
          <a:p>
            <a:pPr>
              <a:lnSpc>
                <a:spcPts val="20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＜地球温暖化の影響を除外した熱帯夜日数＞</a:t>
            </a:r>
            <a:endPar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（５年移動平均値の</a:t>
            </a:r>
            <a:r>
              <a:rPr lang="ja-JP" altLang="en-US" sz="1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回帰推定値による</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影響除外（</a:t>
            </a:r>
            <a:r>
              <a:rPr lang="zh-TW"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計画進捗評価</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手法））</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51" name="直線コネクタ 50">
            <a:extLst>
              <a:ext uri="{FF2B5EF4-FFF2-40B4-BE49-F238E27FC236}">
                <a16:creationId xmlns:a16="http://schemas.microsoft.com/office/drawing/2014/main" id="{99835520-4386-4264-BFE1-113B2D65C6CC}"/>
              </a:ext>
            </a:extLst>
          </p:cNvPr>
          <p:cNvCxnSpPr>
            <a:cxnSpLocks/>
          </p:cNvCxnSpPr>
          <p:nvPr/>
        </p:nvCxnSpPr>
        <p:spPr>
          <a:xfrm flipH="1" flipV="1">
            <a:off x="6328793" y="1954435"/>
            <a:ext cx="26616" cy="7382669"/>
          </a:xfrm>
          <a:prstGeom prst="line">
            <a:avLst/>
          </a:prstGeom>
          <a:ln>
            <a:solidFill>
              <a:srgbClr val="3AA43A"/>
            </a:solidFill>
            <a:prstDash val="sysDash"/>
          </a:ln>
        </p:spPr>
        <p:style>
          <a:lnRef idx="1">
            <a:schemeClr val="accent1"/>
          </a:lnRef>
          <a:fillRef idx="0">
            <a:schemeClr val="accent1"/>
          </a:fillRef>
          <a:effectRef idx="0">
            <a:schemeClr val="accent1"/>
          </a:effectRef>
          <a:fontRef idx="minor">
            <a:schemeClr val="tx1"/>
          </a:fontRef>
        </p:style>
      </p:cxnSp>
      <p:sp>
        <p:nvSpPr>
          <p:cNvPr id="56" name="正方形/長方形 55">
            <a:extLst>
              <a:ext uri="{FF2B5EF4-FFF2-40B4-BE49-F238E27FC236}">
                <a16:creationId xmlns:a16="http://schemas.microsoft.com/office/drawing/2014/main" id="{9FAC4E2D-0419-4DFD-8B38-14D2557F7EA2}"/>
              </a:ext>
            </a:extLst>
          </p:cNvPr>
          <p:cNvSpPr/>
          <p:nvPr/>
        </p:nvSpPr>
        <p:spPr>
          <a:xfrm>
            <a:off x="6328792" y="2136304"/>
            <a:ext cx="6020678" cy="325410"/>
          </a:xfrm>
          <a:prstGeom prst="rect">
            <a:avLst/>
          </a:prstGeom>
        </p:spPr>
        <p:txBody>
          <a:bodyPr wrap="square">
            <a:spAutoFit/>
          </a:bodyPr>
          <a:lstStyle/>
          <a:p>
            <a:pPr>
              <a:lnSpc>
                <a:spcPts val="20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＜参考＞</a:t>
            </a:r>
            <a:endPar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正方形/長方形 39">
            <a:extLst>
              <a:ext uri="{FF2B5EF4-FFF2-40B4-BE49-F238E27FC236}">
                <a16:creationId xmlns:a16="http://schemas.microsoft.com/office/drawing/2014/main" id="{A25B0CC5-4823-4540-8A72-9627C1119081}"/>
              </a:ext>
            </a:extLst>
          </p:cNvPr>
          <p:cNvSpPr/>
          <p:nvPr/>
        </p:nvSpPr>
        <p:spPr>
          <a:xfrm>
            <a:off x="268321" y="3000400"/>
            <a:ext cx="6178652" cy="581891"/>
          </a:xfrm>
          <a:prstGeom prst="rect">
            <a:avLst/>
          </a:prstGeom>
        </p:spPr>
        <p:txBody>
          <a:bodyPr wrap="square" lIns="0" rIns="0">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2023</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2021</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年の平均）の熱帯夜日数は</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40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日で、</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1998</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2002</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年の平均）の</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37 </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日に対し、</a:t>
            </a:r>
            <a:r>
              <a:rPr lang="en-US" altLang="ja-JP" sz="16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6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日増</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であった</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正方形/長方形 40">
            <a:extLst>
              <a:ext uri="{FF2B5EF4-FFF2-40B4-BE49-F238E27FC236}">
                <a16:creationId xmlns:a16="http://schemas.microsoft.com/office/drawing/2014/main" id="{7F2A0A0D-8982-4758-B658-EF6285A8020E}"/>
              </a:ext>
            </a:extLst>
          </p:cNvPr>
          <p:cNvSpPr/>
          <p:nvPr/>
        </p:nvSpPr>
        <p:spPr>
          <a:xfrm>
            <a:off x="246099" y="3858669"/>
            <a:ext cx="6178652" cy="581891"/>
          </a:xfrm>
          <a:prstGeom prst="rect">
            <a:avLst/>
          </a:prstGeom>
        </p:spPr>
        <p:txBody>
          <a:bodyPr wrap="square" lIns="0" rIns="0">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○計画進捗手法では、地球温暖化の影響を、都市化の影響の少ない全国</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地点</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の５年移動平均値の直線回帰を用いて推定値を算出している</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正方形/長方形 41">
            <a:extLst>
              <a:ext uri="{FF2B5EF4-FFF2-40B4-BE49-F238E27FC236}">
                <a16:creationId xmlns:a16="http://schemas.microsoft.com/office/drawing/2014/main" id="{EBD435A0-B487-4B8E-AD3A-85F4A00B1533}"/>
              </a:ext>
            </a:extLst>
          </p:cNvPr>
          <p:cNvSpPr/>
          <p:nvPr/>
        </p:nvSpPr>
        <p:spPr>
          <a:xfrm>
            <a:off x="208112" y="4471351"/>
            <a:ext cx="6178652" cy="833305"/>
          </a:xfrm>
          <a:prstGeom prst="rect">
            <a:avLst/>
          </a:prstGeom>
        </p:spPr>
        <p:txBody>
          <a:bodyPr wrap="square" lIns="0" rIns="0">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○都市化の影響の少ない全国</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15</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地点においても、近年（特に</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2018</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年以降）の</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気温上昇は顕著であり、</a:t>
            </a:r>
            <a:r>
              <a:rPr lang="ja-JP" altLang="en-US" sz="14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回帰推定値を用いた方法では、地球温暖化の影響を除外</a:t>
            </a:r>
            <a:endParaRPr lang="en-US" altLang="ja-JP" sz="14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4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しきれていないことも考えられる。</a:t>
            </a:r>
            <a:endParaRPr lang="en-US" altLang="ja-JP" sz="1400"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正方形/長方形 45">
            <a:extLst>
              <a:ext uri="{FF2B5EF4-FFF2-40B4-BE49-F238E27FC236}">
                <a16:creationId xmlns:a16="http://schemas.microsoft.com/office/drawing/2014/main" id="{9980E1D9-2D28-4848-BFA3-1189D738416E}"/>
              </a:ext>
            </a:extLst>
          </p:cNvPr>
          <p:cNvSpPr/>
          <p:nvPr/>
        </p:nvSpPr>
        <p:spPr>
          <a:xfrm>
            <a:off x="6368082" y="2390444"/>
            <a:ext cx="6020678" cy="576825"/>
          </a:xfrm>
          <a:prstGeom prst="rect">
            <a:avLst/>
          </a:prstGeom>
        </p:spPr>
        <p:txBody>
          <a:bodyPr wrap="square">
            <a:spAutoFit/>
          </a:bodyPr>
          <a:lstStyle/>
          <a:p>
            <a:pPr>
              <a:lnSpc>
                <a:spcPts val="2000"/>
              </a:lnSpc>
            </a:pP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年と</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2023</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年の５年移動平均値の</a:t>
            </a:r>
            <a:r>
              <a:rPr lang="ja-JP" altLang="en-US" sz="1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差</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を地球温暖化の影響として除外した</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場合の熱帯夜日数（図４）</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8" name="正方形/長方形 57">
            <a:extLst>
              <a:ext uri="{FF2B5EF4-FFF2-40B4-BE49-F238E27FC236}">
                <a16:creationId xmlns:a16="http://schemas.microsoft.com/office/drawing/2014/main" id="{7C351E0A-187C-4C2B-872E-FE4CB24C8B8A}"/>
              </a:ext>
            </a:extLst>
          </p:cNvPr>
          <p:cNvSpPr/>
          <p:nvPr/>
        </p:nvSpPr>
        <p:spPr>
          <a:xfrm>
            <a:off x="6433893" y="3288432"/>
            <a:ext cx="6178652" cy="581891"/>
          </a:xfrm>
          <a:prstGeom prst="rect">
            <a:avLst/>
          </a:prstGeom>
        </p:spPr>
        <p:txBody>
          <a:bodyPr wrap="square" lIns="0" rIns="0">
            <a:spAutoFit/>
          </a:bodyPr>
          <a:lstStyle/>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2023</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2021</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2025</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年の平均）の熱帯夜日数は</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26</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日で、</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1998</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2002</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年の平均）の</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37 </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日に対し、</a:t>
            </a:r>
            <a:r>
              <a:rPr lang="en-US" altLang="ja-JP" sz="16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11</a:t>
            </a:r>
            <a:r>
              <a:rPr lang="ja-JP" altLang="en-US" sz="16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日減</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であった</a:t>
            </a:r>
            <a:r>
              <a:rPr lang="ja-JP" altLang="en-US" sz="16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正方形/長方形 43">
            <a:extLst>
              <a:ext uri="{FF2B5EF4-FFF2-40B4-BE49-F238E27FC236}">
                <a16:creationId xmlns:a16="http://schemas.microsoft.com/office/drawing/2014/main" id="{48E390D1-9D17-49BD-8131-9DE31D20E435}"/>
              </a:ext>
            </a:extLst>
          </p:cNvPr>
          <p:cNvSpPr/>
          <p:nvPr/>
        </p:nvSpPr>
        <p:spPr>
          <a:xfrm>
            <a:off x="6328792" y="2896080"/>
            <a:ext cx="6178652" cy="320344"/>
          </a:xfrm>
          <a:prstGeom prst="rect">
            <a:avLst/>
          </a:prstGeom>
        </p:spPr>
        <p:txBody>
          <a:bodyPr wrap="square" lIns="0" rIns="0">
            <a:spAutoFit/>
          </a:bodyPr>
          <a:lstStyle/>
          <a:p>
            <a:pPr>
              <a:lnSpc>
                <a:spcPts val="20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2022</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年の除外温度：</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1.53℃</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1.28℃</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9</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1.68℃</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7" name="正方形/長方形 56">
            <a:extLst>
              <a:ext uri="{FF2B5EF4-FFF2-40B4-BE49-F238E27FC236}">
                <a16:creationId xmlns:a16="http://schemas.microsoft.com/office/drawing/2014/main" id="{B328F1D2-B90A-4CAA-91B4-12E09495A92F}"/>
              </a:ext>
            </a:extLst>
          </p:cNvPr>
          <p:cNvSpPr/>
          <p:nvPr/>
        </p:nvSpPr>
        <p:spPr>
          <a:xfrm>
            <a:off x="304929" y="3505955"/>
            <a:ext cx="6178652" cy="320344"/>
          </a:xfrm>
          <a:prstGeom prst="rect">
            <a:avLst/>
          </a:prstGeom>
        </p:spPr>
        <p:txBody>
          <a:bodyPr wrap="square" lIns="0" rIns="0">
            <a:spAutoFit/>
          </a:bodyPr>
          <a:lstStyle/>
          <a:p>
            <a:pPr>
              <a:lnSpc>
                <a:spcPts val="20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2023</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年の除外温度：</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7</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0.50℃</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8</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0.70℃</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9</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0.58℃</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正方形/長方形 1">
            <a:extLst>
              <a:ext uri="{FF2B5EF4-FFF2-40B4-BE49-F238E27FC236}">
                <a16:creationId xmlns:a16="http://schemas.microsoft.com/office/drawing/2014/main" id="{E34F1C56-0C02-9DBD-C36D-8B6A0D460146}"/>
              </a:ext>
            </a:extLst>
          </p:cNvPr>
          <p:cNvSpPr/>
          <p:nvPr/>
        </p:nvSpPr>
        <p:spPr>
          <a:xfrm>
            <a:off x="280120" y="1093522"/>
            <a:ext cx="2906565" cy="310529"/>
          </a:xfrm>
          <a:prstGeom prst="rect">
            <a:avLst/>
          </a:prstGeom>
          <a:ln w="25400">
            <a:solidFill>
              <a:schemeClr val="tx1"/>
            </a:solidFill>
          </a:ln>
        </p:spPr>
        <p:txBody>
          <a:bodyPr wrap="none" bIns="36000" anchor="ctr" anchorCtr="0">
            <a:spAutoFit/>
          </a:bodyPr>
          <a:lstStyle/>
          <a:p>
            <a:pPr>
              <a:lnSpc>
                <a:spcPts val="2000"/>
              </a:lnSpc>
            </a:pPr>
            <a:r>
              <a:rPr lang="ja-JP" altLang="en-US" sz="1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１．計画に基づく熱帯夜日数の状況</a:t>
            </a:r>
            <a:endPar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62" name="直線矢印コネクタ 61">
            <a:extLst>
              <a:ext uri="{FF2B5EF4-FFF2-40B4-BE49-F238E27FC236}">
                <a16:creationId xmlns:a16="http://schemas.microsoft.com/office/drawing/2014/main" id="{4704A7FE-3E42-40FC-A7A8-53AA05472666}"/>
              </a:ext>
            </a:extLst>
          </p:cNvPr>
          <p:cNvCxnSpPr>
            <a:cxnSpLocks/>
          </p:cNvCxnSpPr>
          <p:nvPr/>
        </p:nvCxnSpPr>
        <p:spPr>
          <a:xfrm flipV="1">
            <a:off x="4956576" y="5887651"/>
            <a:ext cx="729131" cy="332804"/>
          </a:xfrm>
          <a:prstGeom prst="straightConnector1">
            <a:avLst/>
          </a:prstGeom>
          <a:ln w="38100">
            <a:solidFill>
              <a:srgbClr val="FF0000"/>
            </a:solidFill>
            <a:headEnd type="none"/>
            <a:tailEnd type="stealth"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53839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4" name="Group 40">
            <a:extLst>
              <a:ext uri="{FF2B5EF4-FFF2-40B4-BE49-F238E27FC236}">
                <a16:creationId xmlns:a16="http://schemas.microsoft.com/office/drawing/2014/main" id="{04BC2CAA-6963-47DF-B1A4-A85A687FF524}"/>
              </a:ext>
            </a:extLst>
          </p:cNvPr>
          <p:cNvGrpSpPr>
            <a:grpSpLocks/>
          </p:cNvGrpSpPr>
          <p:nvPr/>
        </p:nvGrpSpPr>
        <p:grpSpPr bwMode="auto">
          <a:xfrm>
            <a:off x="23071" y="36331"/>
            <a:ext cx="7673873" cy="475271"/>
            <a:chOff x="737" y="402"/>
            <a:chExt cx="13540" cy="904"/>
          </a:xfrm>
        </p:grpSpPr>
        <p:sp>
          <p:nvSpPr>
            <p:cNvPr id="8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8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2"/>
              <a:ext cx="13222"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おおさかヒートアイランド対策推進計画の進捗状況について</a:t>
              </a:r>
              <a:r>
                <a:rPr lang="en-US" altLang="ja-JP" sz="1600" b="1" dirty="0">
                  <a:solidFill>
                    <a:schemeClr val="bg1"/>
                  </a:solidFill>
                  <a:latin typeface="Meiryo UI" panose="020B0604030504040204" pitchFamily="50" charset="-128"/>
                  <a:ea typeface="Meiryo UI" panose="020B0604030504040204" pitchFamily="50" charset="-128"/>
                </a:rPr>
                <a:t>(</a:t>
              </a:r>
              <a:r>
                <a:rPr lang="ja-JP" altLang="en-US" sz="1600" b="1" dirty="0">
                  <a:solidFill>
                    <a:schemeClr val="bg1"/>
                  </a:solidFill>
                  <a:latin typeface="Meiryo UI" panose="020B0604030504040204" pitchFamily="50" charset="-128"/>
                  <a:ea typeface="Meiryo UI" panose="020B0604030504040204" pitchFamily="50" charset="-128"/>
                </a:rPr>
                <a:t>気候変動対策部会報告</a:t>
              </a:r>
              <a:r>
                <a:rPr lang="en-US" altLang="ja-JP" sz="1600" b="1" dirty="0">
                  <a:solidFill>
                    <a:schemeClr val="bg1"/>
                  </a:solidFill>
                  <a:latin typeface="Meiryo UI" panose="020B0604030504040204" pitchFamily="50" charset="-128"/>
                  <a:ea typeface="Meiryo UI" panose="020B0604030504040204" pitchFamily="50" charset="-128"/>
                </a:rPr>
                <a:t>)</a:t>
              </a:r>
            </a:p>
          </p:txBody>
        </p:sp>
        <p:sp>
          <p:nvSpPr>
            <p:cNvPr id="91"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014"/>
              <a:ext cx="13219"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92"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sp>
        <p:nvSpPr>
          <p:cNvPr id="71" name="正方形/長方形 70"/>
          <p:cNvSpPr/>
          <p:nvPr/>
        </p:nvSpPr>
        <p:spPr>
          <a:xfrm>
            <a:off x="8345016" y="6211323"/>
            <a:ext cx="4219860" cy="267124"/>
          </a:xfrm>
          <a:prstGeom prst="rect">
            <a:avLst/>
          </a:prstGeom>
        </p:spPr>
        <p:txBody>
          <a:bodyPr wrap="square">
            <a:spAutoFit/>
          </a:bodyPr>
          <a:lstStyle/>
          <a:p>
            <a:pPr marL="163513" indent="-136525">
              <a:lnSpc>
                <a:spcPts val="1500"/>
              </a:lnSpc>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32" name="表 31"/>
          <p:cNvGraphicFramePr>
            <a:graphicFrameLocks noGrp="1"/>
          </p:cNvGraphicFramePr>
          <p:nvPr/>
        </p:nvGraphicFramePr>
        <p:xfrm>
          <a:off x="268273" y="5388315"/>
          <a:ext cx="9739955" cy="3948789"/>
        </p:xfrm>
        <a:graphic>
          <a:graphicData uri="http://schemas.openxmlformats.org/drawingml/2006/table">
            <a:tbl>
              <a:tblPr firstRow="1" bandRow="1">
                <a:tableStyleId>{F5AB1C69-6EDB-4FF4-983F-18BD219EF322}</a:tableStyleId>
              </a:tblPr>
              <a:tblGrid>
                <a:gridCol w="1483491">
                  <a:extLst>
                    <a:ext uri="{9D8B030D-6E8A-4147-A177-3AD203B41FA5}">
                      <a16:colId xmlns:a16="http://schemas.microsoft.com/office/drawing/2014/main" val="1459275241"/>
                    </a:ext>
                  </a:extLst>
                </a:gridCol>
                <a:gridCol w="8256464">
                  <a:extLst>
                    <a:ext uri="{9D8B030D-6E8A-4147-A177-3AD203B41FA5}">
                      <a16:colId xmlns:a16="http://schemas.microsoft.com/office/drawing/2014/main" val="3731626996"/>
                    </a:ext>
                  </a:extLst>
                </a:gridCol>
              </a:tblGrid>
              <a:tr h="389284">
                <a:tc>
                  <a:txBody>
                    <a:bodyPr/>
                    <a:lstStyle/>
                    <a:p>
                      <a:pPr algn="ctr"/>
                      <a:r>
                        <a:rPr kumimoji="1" lang="ja-JP" altLang="en-US" sz="1200" kern="1200" dirty="0">
                          <a:solidFill>
                            <a:schemeClr val="dk1"/>
                          </a:solidFill>
                          <a:latin typeface="Meiryo UI" panose="020B0604030504040204" pitchFamily="50" charset="-128"/>
                          <a:ea typeface="Meiryo UI" panose="020B0604030504040204" pitchFamily="50" charset="-128"/>
                          <a:cs typeface="+mn-cs"/>
                        </a:rPr>
                        <a:t>計画で掲げた取組</a:t>
                      </a:r>
                    </a:p>
                  </a:txBody>
                  <a:tcPr anchor="ctr">
                    <a:solidFill>
                      <a:srgbClr val="9BBB59"/>
                    </a:solidFill>
                  </a:tcPr>
                </a:tc>
                <a:tc>
                  <a:txBody>
                    <a:bodyPr/>
                    <a:lstStyle/>
                    <a:p>
                      <a:pPr algn="ctr"/>
                      <a:r>
                        <a:rPr kumimoji="1" lang="en-US" altLang="ja-JP" sz="1200" kern="1200" dirty="0">
                          <a:solidFill>
                            <a:schemeClr val="tx1"/>
                          </a:solidFill>
                          <a:latin typeface="Meiryo UI" panose="020B0604030504040204" pitchFamily="50" charset="-128"/>
                          <a:ea typeface="Meiryo UI" panose="020B0604030504040204" pitchFamily="50" charset="-128"/>
                          <a:cs typeface="+mn-cs"/>
                        </a:rPr>
                        <a:t>2024</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（令和</a:t>
                      </a:r>
                      <a:r>
                        <a:rPr kumimoji="1" lang="en-US" altLang="ja-JP" sz="1200" kern="1200" dirty="0">
                          <a:solidFill>
                            <a:schemeClr val="tx1"/>
                          </a:solidFill>
                          <a:latin typeface="Meiryo UI" panose="020B0604030504040204" pitchFamily="50" charset="-128"/>
                          <a:ea typeface="Meiryo UI" panose="020B0604030504040204" pitchFamily="50" charset="-128"/>
                          <a:cs typeface="+mn-cs"/>
                        </a:rPr>
                        <a:t>6</a:t>
                      </a:r>
                      <a:r>
                        <a:rPr kumimoji="1" lang="ja-JP" altLang="en-US" sz="120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200" kern="1200" dirty="0">
                          <a:solidFill>
                            <a:schemeClr val="dk1"/>
                          </a:solidFill>
                          <a:latin typeface="Meiryo UI" panose="020B0604030504040204" pitchFamily="50" charset="-128"/>
                          <a:ea typeface="Meiryo UI" panose="020B0604030504040204" pitchFamily="50" charset="-128"/>
                          <a:cs typeface="+mn-cs"/>
                        </a:rPr>
                        <a:t>年度の主な取組</a:t>
                      </a:r>
                    </a:p>
                  </a:txBody>
                  <a:tcPr anchor="ctr">
                    <a:solidFill>
                      <a:srgbClr val="9BBB59"/>
                    </a:solidFill>
                  </a:tcPr>
                </a:tc>
                <a:extLst>
                  <a:ext uri="{0D108BD9-81ED-4DB2-BD59-A6C34878D82A}">
                    <a16:rowId xmlns:a16="http://schemas.microsoft.com/office/drawing/2014/main" val="3433731871"/>
                  </a:ext>
                </a:extLst>
              </a:tr>
              <a:tr h="621680">
                <a:tc rowSpan="4">
                  <a:txBody>
                    <a:bodyPr/>
                    <a:lstStyle/>
                    <a:p>
                      <a:pPr algn="ctr"/>
                      <a:r>
                        <a:rPr kumimoji="1" lang="ja-JP" altLang="en-US" sz="1400" b="0" kern="1200" dirty="0">
                          <a:solidFill>
                            <a:schemeClr val="dk1"/>
                          </a:solidFill>
                          <a:latin typeface="Meiryo UI" panose="020B0604030504040204" pitchFamily="50" charset="-128"/>
                          <a:ea typeface="Meiryo UI" panose="020B0604030504040204" pitchFamily="50" charset="-128"/>
                          <a:cs typeface="+mn-cs"/>
                        </a:rPr>
                        <a:t>人工排熱の低減</a:t>
                      </a:r>
                    </a:p>
                  </a:txBody>
                  <a:tcPr anchor="ctr"/>
                </a:tc>
                <a:tc>
                  <a:txBody>
                    <a:bodyPr/>
                    <a:lstStyle/>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○おおさか気候変動対策賞の実施</a:t>
                      </a:r>
                      <a:endParaRPr kumimoji="1" lang="en-US" altLang="ja-JP" sz="1300" b="0" kern="1200" dirty="0">
                        <a:solidFill>
                          <a:schemeClr val="tx1"/>
                        </a:solidFill>
                        <a:latin typeface="Meiryo UI" panose="020B0604030504040204" pitchFamily="50" charset="-128"/>
                        <a:ea typeface="Meiryo UI" panose="020B0604030504040204" pitchFamily="50" charset="-128"/>
                        <a:cs typeface="+mn-cs"/>
                      </a:endParaRPr>
                    </a:p>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　</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受賞事業者：</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5</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事業者（緩和分野</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4</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件、適応分野</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1</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件）</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図５</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endParaRPr kumimoji="1" lang="ja-JP" altLang="en-US" sz="1300" b="0" kern="1200" dirty="0">
                        <a:solidFill>
                          <a:schemeClr val="tx1"/>
                        </a:solidFill>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311932975"/>
                  </a:ext>
                </a:extLst>
              </a:tr>
              <a:tr h="365693">
                <a:tc vMerge="1">
                  <a:txBody>
                    <a:bodyPr/>
                    <a:lstStyle/>
                    <a:p>
                      <a:pPr algn="l"/>
                      <a:endParaRPr kumimoji="1" lang="ja-JP" altLang="en-US" sz="1200" kern="1200" dirty="0">
                        <a:solidFill>
                          <a:schemeClr val="dk1"/>
                        </a:solidFill>
                        <a:latin typeface="+mn-lt"/>
                        <a:ea typeface="+mn-ea"/>
                        <a:cs typeface="+mn-cs"/>
                      </a:endParaRPr>
                    </a:p>
                  </a:txBody>
                  <a:tcPr/>
                </a:tc>
                <a:tc>
                  <a:txBody>
                    <a:bodyPr/>
                    <a:lstStyle/>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○おおさか気候変動対策賞特別賞（愛称：“涼”デザイン建築賞）の実施</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特別賞：</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5</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点</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図６</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endParaRPr kumimoji="1" lang="ja-JP" altLang="en-US" sz="1300" b="0" kern="1200" dirty="0">
                        <a:solidFill>
                          <a:schemeClr val="tx1"/>
                        </a:solidFill>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3412221773"/>
                  </a:ext>
                </a:extLst>
              </a:tr>
              <a:tr h="365693">
                <a:tc vMerge="1">
                  <a:txBody>
                    <a:bodyPr/>
                    <a:lstStyle/>
                    <a:p>
                      <a:pPr algn="l"/>
                      <a:endParaRPr kumimoji="1" lang="ja-JP" altLang="en-US" sz="1200" kern="1200" dirty="0">
                        <a:solidFill>
                          <a:schemeClr val="dk1"/>
                        </a:solidFill>
                        <a:latin typeface="+mn-lt"/>
                        <a:ea typeface="+mn-ea"/>
                        <a:cs typeface="+mn-cs"/>
                      </a:endParaRPr>
                    </a:p>
                  </a:txBody>
                  <a:tcPr/>
                </a:tc>
                <a:tc>
                  <a:txBody>
                    <a:bodyPr/>
                    <a:lstStyle/>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○おおさか環境にやさしい建築賞の実施</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大阪府知事賞：</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1</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件、部門賞：４件</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endParaRPr kumimoji="1" lang="ja-JP" altLang="en-US" sz="1300" b="0" kern="1200" dirty="0">
                        <a:solidFill>
                          <a:schemeClr val="tx1"/>
                        </a:solidFill>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19128793"/>
                  </a:ext>
                </a:extLst>
              </a:tr>
              <a:tr h="365693">
                <a:tc vMerge="1">
                  <a:txBody>
                    <a:bodyPr/>
                    <a:lstStyle/>
                    <a:p>
                      <a:pPr algn="ctr"/>
                      <a:endParaRPr kumimoji="1" lang="ja-JP" altLang="en-US" sz="1400" b="0" kern="1200" dirty="0">
                        <a:solidFill>
                          <a:schemeClr val="dk1"/>
                        </a:solidFill>
                        <a:latin typeface="Meiryo UI" panose="020B0604030504040204" pitchFamily="50" charset="-128"/>
                        <a:ea typeface="Meiryo UI" panose="020B0604030504040204" pitchFamily="50" charset="-128"/>
                        <a:cs typeface="+mn-cs"/>
                      </a:endParaRPr>
                    </a:p>
                  </a:txBody>
                  <a:tcPr anchor="ctr"/>
                </a:tc>
                <a:tc>
                  <a:txBody>
                    <a:bodyPr/>
                    <a:lstStyle/>
                    <a:p>
                      <a:pPr algn="l"/>
                      <a:r>
                        <a:rPr kumimoji="1" lang="ja-JP" altLang="en-US" sz="1300" b="0" kern="1200" dirty="0">
                          <a:solidFill>
                            <a:srgbClr val="000000"/>
                          </a:solidFill>
                          <a:latin typeface="Meiryo UI" panose="020B0604030504040204" pitchFamily="50" charset="-128"/>
                          <a:ea typeface="Meiryo UI" panose="020B0604030504040204" pitchFamily="50" charset="-128"/>
                          <a:cs typeface="+mn-cs"/>
                        </a:rPr>
                        <a:t>○事業者向け及び市町村職員向けエコドライブ講習会を実施</a:t>
                      </a:r>
                    </a:p>
                  </a:txBody>
                  <a:tcPr anchor="ctr"/>
                </a:tc>
                <a:extLst>
                  <a:ext uri="{0D108BD9-81ED-4DB2-BD59-A6C34878D82A}">
                    <a16:rowId xmlns:a16="http://schemas.microsoft.com/office/drawing/2014/main" val="135330642"/>
                  </a:ext>
                </a:extLst>
              </a:tr>
              <a:tr h="365693">
                <a:tc rowSpan="2">
                  <a:txBody>
                    <a:bodyPr/>
                    <a:lstStyle/>
                    <a:p>
                      <a:pPr algn="ctr"/>
                      <a:r>
                        <a:rPr kumimoji="1" lang="ja-JP" altLang="en-US" sz="1400" b="0" kern="1200" dirty="0">
                          <a:solidFill>
                            <a:schemeClr val="tx1"/>
                          </a:solidFill>
                          <a:latin typeface="Meiryo UI" panose="020B0604030504040204" pitchFamily="50" charset="-128"/>
                          <a:ea typeface="Meiryo UI" panose="020B0604030504040204" pitchFamily="50" charset="-128"/>
                          <a:cs typeface="+mn-cs"/>
                        </a:rPr>
                        <a:t>建物・地表面の</a:t>
                      </a:r>
                      <a:endParaRPr kumimoji="1" lang="en-US" altLang="ja-JP" sz="1400" b="0" kern="1200" dirty="0">
                        <a:solidFill>
                          <a:schemeClr val="tx1"/>
                        </a:solidFill>
                        <a:latin typeface="Meiryo UI" panose="020B0604030504040204" pitchFamily="50" charset="-128"/>
                        <a:ea typeface="Meiryo UI" panose="020B0604030504040204" pitchFamily="50" charset="-128"/>
                        <a:cs typeface="+mn-cs"/>
                      </a:endParaRPr>
                    </a:p>
                    <a:p>
                      <a:pPr algn="ctr"/>
                      <a:r>
                        <a:rPr kumimoji="1" lang="ja-JP" altLang="en-US" sz="1400" b="0" kern="1200" dirty="0">
                          <a:solidFill>
                            <a:schemeClr val="tx1"/>
                          </a:solidFill>
                          <a:latin typeface="Meiryo UI" panose="020B0604030504040204" pitchFamily="50" charset="-128"/>
                          <a:ea typeface="Meiryo UI" panose="020B0604030504040204" pitchFamily="50" charset="-128"/>
                          <a:cs typeface="+mn-cs"/>
                        </a:rPr>
                        <a:t>高温化抑制</a:t>
                      </a:r>
                    </a:p>
                  </a:txBody>
                  <a:tcPr anchor="ctr"/>
                </a:tc>
                <a:tc>
                  <a:txBody>
                    <a:bodyPr/>
                    <a:lstStyle/>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○森林環境税の活用による暑熱環境改善設備の設置</a:t>
                      </a:r>
                      <a:endParaRPr kumimoji="1" lang="en-US" altLang="ja-JP" sz="1300" b="0" kern="1200" dirty="0">
                        <a:solidFill>
                          <a:schemeClr val="tx1"/>
                        </a:solidFill>
                        <a:latin typeface="Meiryo UI" panose="020B0604030504040204" pitchFamily="50" charset="-128"/>
                        <a:ea typeface="Meiryo UI" panose="020B0604030504040204" pitchFamily="50" charset="-128"/>
                        <a:cs typeface="+mn-cs"/>
                      </a:endParaRPr>
                    </a:p>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　</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実施件数：</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3</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件］</a:t>
                      </a:r>
                      <a:endParaRPr kumimoji="1" lang="en-US" altLang="ja-JP" sz="1300" b="0" kern="1200" dirty="0">
                        <a:solidFill>
                          <a:schemeClr val="tx1"/>
                        </a:solidFill>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2906449025"/>
                  </a:ext>
                </a:extLst>
              </a:tr>
              <a:tr h="365693">
                <a:tc vMerge="1">
                  <a:txBody>
                    <a:bodyPr/>
                    <a:lstStyle/>
                    <a:p>
                      <a:pPr algn="l"/>
                      <a:endParaRPr kumimoji="1" lang="ja-JP" altLang="en-US" sz="1200" kern="1200" dirty="0">
                        <a:solidFill>
                          <a:schemeClr val="dk1"/>
                        </a:solidFill>
                        <a:latin typeface="+mn-lt"/>
                        <a:ea typeface="+mn-ea"/>
                        <a:cs typeface="+mn-cs"/>
                      </a:endParaRPr>
                    </a:p>
                  </a:txBody>
                  <a:tcPr/>
                </a:tc>
                <a:tc>
                  <a:txBody>
                    <a:bodyPr/>
                    <a:lstStyle/>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○透水性舗装の整備　歩道</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施工実績：（府）</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5,355㎡〕</a:t>
                      </a:r>
                      <a:endParaRPr kumimoji="1" lang="ja-JP" altLang="en-US" sz="1300" b="0" kern="1200" dirty="0">
                        <a:solidFill>
                          <a:schemeClr val="tx1"/>
                        </a:solidFill>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3532544723"/>
                  </a:ext>
                </a:extLst>
              </a:tr>
              <a:tr h="365693">
                <a:tc rowSpan="2">
                  <a:txBody>
                    <a:bodyPr/>
                    <a:lstStyle/>
                    <a:p>
                      <a:pPr algn="ctr"/>
                      <a:r>
                        <a:rPr kumimoji="1" lang="ja-JP" altLang="en-US" sz="1400" b="0" kern="1200" dirty="0">
                          <a:solidFill>
                            <a:schemeClr val="dk1"/>
                          </a:solidFill>
                          <a:latin typeface="Meiryo UI" panose="020B0604030504040204" pitchFamily="50" charset="-128"/>
                          <a:ea typeface="Meiryo UI" panose="020B0604030504040204" pitchFamily="50" charset="-128"/>
                          <a:cs typeface="+mn-cs"/>
                        </a:rPr>
                        <a:t>都市形態の改善</a:t>
                      </a:r>
                    </a:p>
                  </a:txBody>
                  <a:tcPr anchor="ctr"/>
                </a:tc>
                <a:tc>
                  <a:txBody>
                    <a:bodyPr/>
                    <a:lstStyle/>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○みどりの風促進区域における緑化推進</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公共緑化：</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25</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本</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a:t>
                      </a:r>
                    </a:p>
                  </a:txBody>
                  <a:tcPr anchor="ctr"/>
                </a:tc>
                <a:extLst>
                  <a:ext uri="{0D108BD9-81ED-4DB2-BD59-A6C34878D82A}">
                    <a16:rowId xmlns:a16="http://schemas.microsoft.com/office/drawing/2014/main" val="1885284834"/>
                  </a:ext>
                </a:extLst>
              </a:tr>
              <a:tr h="621680">
                <a:tc vMerge="1">
                  <a:txBody>
                    <a:bodyPr/>
                    <a:lstStyle/>
                    <a:p>
                      <a:pPr algn="l"/>
                      <a:endParaRPr kumimoji="1" lang="ja-JP" altLang="en-US" sz="1200" kern="1200" dirty="0">
                        <a:solidFill>
                          <a:schemeClr val="dk1"/>
                        </a:solidFill>
                        <a:latin typeface="+mn-lt"/>
                        <a:ea typeface="+mn-ea"/>
                        <a:cs typeface="+mn-cs"/>
                      </a:endParaRPr>
                    </a:p>
                  </a:txBody>
                  <a:tcPr/>
                </a:tc>
                <a:tc>
                  <a:txBody>
                    <a:bodyPr/>
                    <a:lstStyle/>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○大阪府営公園マスタープランに基づく、多様な自然とふれあい、都市の環境を保全する公園づくりの推進</a:t>
                      </a:r>
                      <a:endParaRPr kumimoji="1" lang="en-US" altLang="ja-JP" sz="1300" b="0" kern="1200" dirty="0">
                        <a:solidFill>
                          <a:schemeClr val="tx1"/>
                        </a:solidFill>
                        <a:latin typeface="Meiryo UI" panose="020B0604030504040204" pitchFamily="50" charset="-128"/>
                        <a:ea typeface="Meiryo UI" panose="020B0604030504040204" pitchFamily="50" charset="-128"/>
                        <a:cs typeface="+mn-cs"/>
                      </a:endParaRPr>
                    </a:p>
                    <a:p>
                      <a:pPr algn="l"/>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　</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〔2024</a:t>
                      </a:r>
                      <a:r>
                        <a:rPr kumimoji="1" lang="ja-JP" altLang="en-US" sz="1300" b="0" kern="1200" dirty="0">
                          <a:solidFill>
                            <a:schemeClr val="tx1"/>
                          </a:solidFill>
                          <a:latin typeface="Meiryo UI" panose="020B0604030504040204" pitchFamily="50" charset="-128"/>
                          <a:ea typeface="Meiryo UI" panose="020B0604030504040204" pitchFamily="50" charset="-128"/>
                          <a:cs typeface="+mn-cs"/>
                        </a:rPr>
                        <a:t>年度末における府営公園開設面積</a:t>
                      </a:r>
                      <a:r>
                        <a:rPr kumimoji="1" lang="en-US" altLang="ja-JP" sz="1300" b="0" kern="1200" dirty="0">
                          <a:solidFill>
                            <a:schemeClr val="tx1"/>
                          </a:solidFill>
                          <a:latin typeface="Meiryo UI" panose="020B0604030504040204" pitchFamily="50" charset="-128"/>
                          <a:ea typeface="Meiryo UI" panose="020B0604030504040204" pitchFamily="50" charset="-128"/>
                          <a:cs typeface="+mn-cs"/>
                        </a:rPr>
                        <a:t>1,009.9ha〕</a:t>
                      </a:r>
                      <a:endParaRPr kumimoji="1" lang="ja-JP" altLang="en-US" sz="1300" b="0" kern="1200" dirty="0">
                        <a:solidFill>
                          <a:schemeClr val="tx1"/>
                        </a:solidFill>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3250139988"/>
                  </a:ext>
                </a:extLst>
              </a:tr>
            </a:tbl>
          </a:graphicData>
        </a:graphic>
      </p:graphicFrame>
      <p:sp>
        <p:nvSpPr>
          <p:cNvPr id="9" name="テキスト ボックス 8"/>
          <p:cNvSpPr txBox="1"/>
          <p:nvPr/>
        </p:nvSpPr>
        <p:spPr>
          <a:xfrm>
            <a:off x="10075580" y="6838891"/>
            <a:ext cx="2515967" cy="707886"/>
          </a:xfrm>
          <a:prstGeom prst="rect">
            <a:avLst/>
          </a:prstGeom>
          <a:noFill/>
        </p:spPr>
        <p:txBody>
          <a:bodyPr wrap="square" rtlCol="0">
            <a:spAutoFit/>
          </a:bodyPr>
          <a:lstStyle/>
          <a:p>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図５</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おおさか気候変動対策賞</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（緩和分野）</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（優秀賞）グリコマニュファクチャリングジャパン</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株式会社 大阪工場</a:t>
            </a:r>
          </a:p>
        </p:txBody>
      </p:sp>
      <p:sp>
        <p:nvSpPr>
          <p:cNvPr id="44" name="テキスト ボックス 43"/>
          <p:cNvSpPr txBox="1"/>
          <p:nvPr/>
        </p:nvSpPr>
        <p:spPr>
          <a:xfrm>
            <a:off x="10059416" y="8761040"/>
            <a:ext cx="2603880" cy="707886"/>
          </a:xfrm>
          <a:prstGeom prst="rect">
            <a:avLst/>
          </a:prstGeom>
          <a:noFill/>
        </p:spPr>
        <p:txBody>
          <a:bodyPr wrap="square" rtlCol="0">
            <a:spAutoFit/>
          </a:bodyPr>
          <a:lstStyle/>
          <a:p>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図６</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おおさか気候変動対策賞特別賞</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（愛称：“涼”デザイン建築賞）</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（特別賞</a:t>
            </a:r>
            <a:r>
              <a:rPr lang="en-US" altLang="ja-JP" sz="1000" dirty="0">
                <a:latin typeface="Meiryo UI" panose="020B0604030504040204" pitchFamily="50" charset="-128"/>
                <a:ea typeface="Meiryo UI" panose="020B0604030504040204" pitchFamily="50" charset="-128"/>
              </a:rPr>
              <a:t>5</a:t>
            </a:r>
            <a:r>
              <a:rPr lang="ja-JP" altLang="en-US" sz="1000" dirty="0">
                <a:latin typeface="Meiryo UI" panose="020B0604030504040204" pitchFamily="50" charset="-128"/>
                <a:ea typeface="Meiryo UI" panose="020B0604030504040204" pitchFamily="50" charset="-128"/>
              </a:rPr>
              <a:t>点の１例）</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エア・ウォーター健都</a:t>
            </a:r>
            <a:endParaRPr lang="en-US" altLang="ja-JP" sz="1000" dirty="0">
              <a:latin typeface="Meiryo UI" panose="020B0604030504040204" pitchFamily="50" charset="-128"/>
              <a:ea typeface="Meiryo UI" panose="020B0604030504040204" pitchFamily="50" charset="-128"/>
            </a:endParaRPr>
          </a:p>
        </p:txBody>
      </p:sp>
      <p:sp>
        <p:nvSpPr>
          <p:cNvPr id="38" name="正方形/長方形 37"/>
          <p:cNvSpPr/>
          <p:nvPr/>
        </p:nvSpPr>
        <p:spPr>
          <a:xfrm>
            <a:off x="242809" y="552128"/>
            <a:ext cx="2367956" cy="310529"/>
          </a:xfrm>
          <a:prstGeom prst="rect">
            <a:avLst/>
          </a:prstGeom>
          <a:ln w="25400">
            <a:solidFill>
              <a:schemeClr val="tx1"/>
            </a:solidFill>
          </a:ln>
        </p:spPr>
        <p:txBody>
          <a:bodyPr wrap="none" bIns="36000" anchor="ctr" anchorCtr="0">
            <a:spAutoFit/>
          </a:bodyPr>
          <a:lstStyle/>
          <a:p>
            <a:pPr>
              <a:lnSpc>
                <a:spcPts val="2000"/>
              </a:lnSpc>
            </a:pPr>
            <a:r>
              <a:rPr lang="ja-JP" altLang="en-US" sz="1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２．計画に基づく取組の状況</a:t>
            </a:r>
            <a:endParaRPr lang="ja-JP" altLang="en-US" sz="1600" b="1"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36" name="グループ化 35"/>
          <p:cNvGrpSpPr>
            <a:grpSpLocks noChangeAspect="1"/>
          </p:cNvGrpSpPr>
          <p:nvPr/>
        </p:nvGrpSpPr>
        <p:grpSpPr>
          <a:xfrm>
            <a:off x="7768952" y="37134"/>
            <a:ext cx="4969454" cy="423459"/>
            <a:chOff x="6029203" y="46261"/>
            <a:chExt cx="5407394" cy="460777"/>
          </a:xfrm>
        </p:grpSpPr>
        <p:pic>
          <p:nvPicPr>
            <p:cNvPr id="37" name="図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図 1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 name="図 1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 name="図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 name="図 24"/>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6" name="図 2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7" name="図 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8" name="図 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 name="図 3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 name="図 13"/>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 name="図 5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52" name="図 5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sp>
        <p:nvSpPr>
          <p:cNvPr id="56" name="正方形/長方形 55">
            <a:extLst>
              <a:ext uri="{FF2B5EF4-FFF2-40B4-BE49-F238E27FC236}">
                <a16:creationId xmlns:a16="http://schemas.microsoft.com/office/drawing/2014/main" id="{79B04465-41DE-4ED8-9CEE-C1D1ADA2861B}"/>
              </a:ext>
            </a:extLst>
          </p:cNvPr>
          <p:cNvSpPr/>
          <p:nvPr/>
        </p:nvSpPr>
        <p:spPr>
          <a:xfrm>
            <a:off x="232576" y="5066135"/>
            <a:ext cx="2143536" cy="310529"/>
          </a:xfrm>
          <a:prstGeom prst="rect">
            <a:avLst/>
          </a:prstGeom>
          <a:ln w="25400">
            <a:noFill/>
          </a:ln>
        </p:spPr>
        <p:txBody>
          <a:bodyPr wrap="none" bIns="36000" anchor="ctr" anchorCtr="0">
            <a:spAutoFit/>
          </a:bodyPr>
          <a:lstStyle/>
          <a:p>
            <a:pPr>
              <a:lnSpc>
                <a:spcPts val="20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〇計画に基づく庁内の取組</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7" name="正方形/長方形 56">
            <a:extLst>
              <a:ext uri="{FF2B5EF4-FFF2-40B4-BE49-F238E27FC236}">
                <a16:creationId xmlns:a16="http://schemas.microsoft.com/office/drawing/2014/main" id="{3920FD0D-50C2-4722-975B-EF0A62BE2849}"/>
              </a:ext>
            </a:extLst>
          </p:cNvPr>
          <p:cNvSpPr/>
          <p:nvPr/>
        </p:nvSpPr>
        <p:spPr>
          <a:xfrm>
            <a:off x="232576" y="840160"/>
            <a:ext cx="3307316" cy="310529"/>
          </a:xfrm>
          <a:prstGeom prst="rect">
            <a:avLst/>
          </a:prstGeom>
          <a:ln w="25400">
            <a:noFill/>
          </a:ln>
        </p:spPr>
        <p:txBody>
          <a:bodyPr wrap="none" bIns="36000" anchor="ctr" anchorCtr="0">
            <a:spAutoFit/>
          </a:bodyPr>
          <a:lstStyle/>
          <a:p>
            <a:pPr>
              <a:lnSpc>
                <a:spcPts val="20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〇ヒートアイランド対策指標に基づく実施率</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8" name="正方形/長方形 57">
            <a:extLst>
              <a:ext uri="{FF2B5EF4-FFF2-40B4-BE49-F238E27FC236}">
                <a16:creationId xmlns:a16="http://schemas.microsoft.com/office/drawing/2014/main" id="{B093FBB3-113E-47B4-BCAF-EB25ABAA227E}"/>
              </a:ext>
            </a:extLst>
          </p:cNvPr>
          <p:cNvSpPr/>
          <p:nvPr/>
        </p:nvSpPr>
        <p:spPr>
          <a:xfrm>
            <a:off x="302039" y="4530707"/>
            <a:ext cx="12075425" cy="449670"/>
          </a:xfrm>
          <a:prstGeom prst="rect">
            <a:avLst/>
          </a:prstGeom>
          <a:ln w="25400">
            <a:noFill/>
          </a:ln>
        </p:spPr>
        <p:txBody>
          <a:bodyPr wrap="square" bIns="36000" anchor="ctr" anchorCtr="0">
            <a:spAutoFit/>
          </a:bodyPr>
          <a:lstStyle/>
          <a:p>
            <a:pPr>
              <a:lnSpc>
                <a:spcPts val="1500"/>
              </a:lnSpc>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①</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Q</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ネットアンケート、②高日射反射率塗料の出荷量推移（日本塗料工業会）、③④全国屋上・壁面緑化施工実績調査（国土交通省）、⑤府</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HP</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、⑥透水性・保水性舗装施工実績（府内市町村）、⑦遮熱性舗装施工実績（路面温度上昇抑制舗装研究会）⑧府環境白書  の資料より推計</a:t>
            </a:r>
          </a:p>
        </p:txBody>
      </p:sp>
      <p:graphicFrame>
        <p:nvGraphicFramePr>
          <p:cNvPr id="2" name="表 1">
            <a:extLst>
              <a:ext uri="{FF2B5EF4-FFF2-40B4-BE49-F238E27FC236}">
                <a16:creationId xmlns:a16="http://schemas.microsoft.com/office/drawing/2014/main" id="{649C1802-D2E0-4EB4-B049-FE1A9D62BCBF}"/>
              </a:ext>
            </a:extLst>
          </p:cNvPr>
          <p:cNvGraphicFramePr>
            <a:graphicFrameLocks noGrp="1"/>
          </p:cNvGraphicFramePr>
          <p:nvPr>
            <p:extLst>
              <p:ext uri="{D42A27DB-BD31-4B8C-83A1-F6EECF244321}">
                <p14:modId xmlns:p14="http://schemas.microsoft.com/office/powerpoint/2010/main" val="2749187071"/>
              </p:ext>
            </p:extLst>
          </p:nvPr>
        </p:nvGraphicFramePr>
        <p:xfrm>
          <a:off x="370340" y="1488232"/>
          <a:ext cx="12187634" cy="3060097"/>
        </p:xfrm>
        <a:graphic>
          <a:graphicData uri="http://schemas.openxmlformats.org/drawingml/2006/table">
            <a:tbl>
              <a:tblPr>
                <a:tableStyleId>{AF606853-7671-496A-8E4F-DF71F8EC918B}</a:tableStyleId>
              </a:tblPr>
              <a:tblGrid>
                <a:gridCol w="1339706">
                  <a:extLst>
                    <a:ext uri="{9D8B030D-6E8A-4147-A177-3AD203B41FA5}">
                      <a16:colId xmlns:a16="http://schemas.microsoft.com/office/drawing/2014/main" val="2120887122"/>
                    </a:ext>
                  </a:extLst>
                </a:gridCol>
                <a:gridCol w="2533650">
                  <a:extLst>
                    <a:ext uri="{9D8B030D-6E8A-4147-A177-3AD203B41FA5}">
                      <a16:colId xmlns:a16="http://schemas.microsoft.com/office/drawing/2014/main" val="4283507734"/>
                    </a:ext>
                  </a:extLst>
                </a:gridCol>
                <a:gridCol w="1334390">
                  <a:extLst>
                    <a:ext uri="{9D8B030D-6E8A-4147-A177-3AD203B41FA5}">
                      <a16:colId xmlns:a16="http://schemas.microsoft.com/office/drawing/2014/main" val="1053710220"/>
                    </a:ext>
                  </a:extLst>
                </a:gridCol>
                <a:gridCol w="1744972">
                  <a:extLst>
                    <a:ext uri="{9D8B030D-6E8A-4147-A177-3AD203B41FA5}">
                      <a16:colId xmlns:a16="http://schemas.microsoft.com/office/drawing/2014/main" val="502691844"/>
                    </a:ext>
                  </a:extLst>
                </a:gridCol>
                <a:gridCol w="1744972">
                  <a:extLst>
                    <a:ext uri="{9D8B030D-6E8A-4147-A177-3AD203B41FA5}">
                      <a16:colId xmlns:a16="http://schemas.microsoft.com/office/drawing/2014/main" val="3716775420"/>
                    </a:ext>
                  </a:extLst>
                </a:gridCol>
                <a:gridCol w="1744972">
                  <a:extLst>
                    <a:ext uri="{9D8B030D-6E8A-4147-A177-3AD203B41FA5}">
                      <a16:colId xmlns:a16="http://schemas.microsoft.com/office/drawing/2014/main" val="50786770"/>
                    </a:ext>
                  </a:extLst>
                </a:gridCol>
                <a:gridCol w="1744972">
                  <a:extLst>
                    <a:ext uri="{9D8B030D-6E8A-4147-A177-3AD203B41FA5}">
                      <a16:colId xmlns:a16="http://schemas.microsoft.com/office/drawing/2014/main" val="673945339"/>
                    </a:ext>
                  </a:extLst>
                </a:gridCol>
              </a:tblGrid>
              <a:tr h="586151">
                <a:tc gridSpan="2">
                  <a:txBody>
                    <a:bodyPr/>
                    <a:lstStyle/>
                    <a:p>
                      <a:pPr algn="ctr" fontAlgn="ctr"/>
                      <a:r>
                        <a:rPr lang="ja-JP" sz="1400" b="1" u="none" strike="noStrike" dirty="0">
                          <a:solidFill>
                            <a:sysClr val="windowText" lastClr="000000"/>
                          </a:solidFill>
                          <a:effectLst/>
                          <a:latin typeface="Meiryo UI" panose="020B0604030504040204" pitchFamily="50" charset="-128"/>
                          <a:ea typeface="Meiryo UI" panose="020B0604030504040204" pitchFamily="50" charset="-128"/>
                        </a:rPr>
                        <a:t>項目</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ja-JP" sz="1400" b="1" u="none" strike="noStrike" dirty="0">
                          <a:solidFill>
                            <a:sysClr val="windowText" lastClr="000000"/>
                          </a:solidFill>
                          <a:effectLst/>
                          <a:latin typeface="Meiryo UI" panose="020B0604030504040204" pitchFamily="50" charset="-128"/>
                          <a:ea typeface="Meiryo UI" panose="020B0604030504040204" pitchFamily="50" charset="-128"/>
                        </a:rPr>
                        <a:t>単位</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2000年</a:t>
                      </a:r>
                      <a:b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b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a:t>
                      </a:r>
                      <a:r>
                        <a:rPr lang="en-US" sz="1400" b="1" u="none" strike="noStrike" dirty="0" err="1">
                          <a:solidFill>
                            <a:sysClr val="windowText" lastClr="000000"/>
                          </a:solidFill>
                          <a:effectLst/>
                          <a:latin typeface="Meiryo UI" panose="020B0604030504040204" pitchFamily="50" charset="-128"/>
                          <a:ea typeface="Meiryo UI" panose="020B0604030504040204" pitchFamily="50" charset="-128"/>
                        </a:rPr>
                        <a:t>基準年</a:t>
                      </a: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2022年</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a:txBody>
                    <a:bodyPr/>
                    <a:lstStyle/>
                    <a:p>
                      <a:pPr algn="ctr" fontAlgn="ctr"/>
                      <a:r>
                        <a:rPr lang="en-US" sz="1400" b="1" u="none" strike="noStrike" dirty="0">
                          <a:solidFill>
                            <a:schemeClr val="tx1"/>
                          </a:solidFill>
                          <a:effectLst/>
                          <a:latin typeface="Meiryo UI" panose="020B0604030504040204" pitchFamily="50" charset="-128"/>
                          <a:ea typeface="Meiryo UI" panose="020B0604030504040204" pitchFamily="50" charset="-128"/>
                        </a:rPr>
                        <a:t>2023年</a:t>
                      </a:r>
                      <a:endParaRPr 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2025年</a:t>
                      </a:r>
                      <a:r>
                        <a:rPr lang="en-US" sz="1200" b="1" u="none" strike="noStrike" dirty="0">
                          <a:solidFill>
                            <a:sysClr val="windowText" lastClr="000000"/>
                          </a:solidFill>
                          <a:effectLst/>
                          <a:latin typeface="Meiryo UI" panose="020B0604030504040204" pitchFamily="50" charset="-128"/>
                          <a:ea typeface="Meiryo UI" panose="020B0604030504040204" pitchFamily="50" charset="-128"/>
                        </a:rPr>
                        <a:t>（目標年）</a:t>
                      </a:r>
                      <a:b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b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の</a:t>
                      </a:r>
                      <a:r>
                        <a:rPr lang="ja-JP" altLang="en-US" sz="1400" b="1" u="none" strike="noStrike" dirty="0">
                          <a:solidFill>
                            <a:sysClr val="windowText" lastClr="000000"/>
                          </a:solidFill>
                          <a:effectLst/>
                          <a:latin typeface="Meiryo UI" panose="020B0604030504040204" pitchFamily="50" charset="-128"/>
                          <a:ea typeface="Meiryo UI" panose="020B0604030504040204" pitchFamily="50" charset="-128"/>
                        </a:rPr>
                        <a:t>参考</a:t>
                      </a: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値</a:t>
                      </a:r>
                      <a:r>
                        <a:rPr lang="en-US" altLang="ja-JP" sz="1400" b="1" u="none" strike="noStrike" baseline="30000" dirty="0">
                          <a:solidFill>
                            <a:sysClr val="windowText" lastClr="000000"/>
                          </a:solidFill>
                          <a:effectLst/>
                          <a:latin typeface="Meiryo UI" panose="020B0604030504040204" pitchFamily="50" charset="-128"/>
                          <a:ea typeface="Meiryo UI" panose="020B0604030504040204" pitchFamily="50" charset="-128"/>
                        </a:rPr>
                        <a:t>※3</a:t>
                      </a:r>
                      <a:endParaRPr lang="ja-JP" sz="1400" b="1" i="0" u="none" strike="noStrike" baseline="30000"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777332077"/>
                  </a:ext>
                </a:extLst>
              </a:tr>
              <a:tr h="281429">
                <a:tc>
                  <a:txBody>
                    <a:bodyPr/>
                    <a:lstStyle/>
                    <a:p>
                      <a:pPr algn="ctr" fontAlgn="ctr"/>
                      <a:r>
                        <a:rPr lang="ja-JP" sz="1400" u="none" strike="noStrike" dirty="0">
                          <a:solidFill>
                            <a:sysClr val="windowText" lastClr="000000"/>
                          </a:solidFill>
                          <a:effectLst/>
                        </a:rPr>
                        <a:t>人工排熱</a:t>
                      </a:r>
                      <a:endParaRPr lang="ja-JP" sz="14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just" fontAlgn="ctr"/>
                      <a:r>
                        <a:rPr lang="en-US" altLang="ja-JP" sz="1400" u="none" strike="noStrike" dirty="0">
                          <a:solidFill>
                            <a:sysClr val="windowText" lastClr="000000"/>
                          </a:solidFill>
                          <a:effectLst/>
                          <a:latin typeface="Meiryo UI" panose="020B0604030504040204" pitchFamily="50" charset="-128"/>
                          <a:ea typeface="Meiryo UI" panose="020B0604030504040204" pitchFamily="50" charset="-128"/>
                        </a:rPr>
                        <a:t> </a:t>
                      </a: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①省エネ活動</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実施率（％）</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1" i="0" u="none" strike="noStrike" dirty="0">
                          <a:solidFill>
                            <a:sysClr val="windowText" lastClr="000000"/>
                          </a:solidFill>
                          <a:effectLst/>
                          <a:latin typeface="Meiryo UI" panose="020B0604030504040204" pitchFamily="50" charset="-128"/>
                          <a:ea typeface="Meiryo UI" panose="020B0604030504040204" pitchFamily="50" charset="-128"/>
                        </a:rPr>
                        <a:t>17.2</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0" i="0" u="none" strike="noStrike" dirty="0">
                          <a:solidFill>
                            <a:sysClr val="windowText" lastClr="000000"/>
                          </a:solidFill>
                          <a:effectLst/>
                          <a:latin typeface="Meiryo UI" panose="020B0604030504040204" pitchFamily="50" charset="-128"/>
                          <a:ea typeface="Meiryo UI" panose="020B0604030504040204" pitchFamily="50" charset="-128"/>
                        </a:rPr>
                        <a:t>36.5</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1" i="0" u="none" strike="noStrike" dirty="0">
                          <a:solidFill>
                            <a:schemeClr val="tx1"/>
                          </a:solidFill>
                          <a:effectLst/>
                          <a:latin typeface="Meiryo UI" panose="020B0604030504040204" pitchFamily="50" charset="-128"/>
                          <a:ea typeface="Meiryo UI" panose="020B0604030504040204" pitchFamily="50" charset="-128"/>
                        </a:rPr>
                        <a:t>34.1</a:t>
                      </a:r>
                      <a:endParaRPr 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86.7</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4108276537"/>
                  </a:ext>
                </a:extLst>
              </a:tr>
              <a:tr h="281429">
                <a:tc rowSpan="4">
                  <a:txBody>
                    <a:bodyPr/>
                    <a:lstStyle/>
                    <a:p>
                      <a:pPr algn="ctr" fontAlgn="ctr"/>
                      <a:r>
                        <a:rPr lang="ja-JP" sz="1400" u="none" strike="noStrike" dirty="0">
                          <a:solidFill>
                            <a:sysClr val="windowText" lastClr="000000"/>
                          </a:solidFill>
                          <a:effectLst/>
                        </a:rPr>
                        <a:t>建築物および</a:t>
                      </a:r>
                      <a:br>
                        <a:rPr lang="ja-JP" sz="1400" u="none" strike="noStrike" dirty="0">
                          <a:solidFill>
                            <a:sysClr val="windowText" lastClr="000000"/>
                          </a:solidFill>
                          <a:effectLst/>
                        </a:rPr>
                      </a:br>
                      <a:r>
                        <a:rPr lang="ja-JP" sz="1400" u="none" strike="noStrike" dirty="0">
                          <a:solidFill>
                            <a:sysClr val="windowText" lastClr="000000"/>
                          </a:solidFill>
                          <a:effectLst/>
                        </a:rPr>
                        <a:t>その敷地</a:t>
                      </a:r>
                      <a:endParaRPr lang="ja-JP" sz="14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just" fontAlgn="ctr"/>
                      <a:r>
                        <a:rPr lang="en-US" altLang="ja-JP" sz="1400" u="none" strike="noStrike" dirty="0">
                          <a:solidFill>
                            <a:sysClr val="windowText" lastClr="000000"/>
                          </a:solidFill>
                          <a:effectLst/>
                          <a:latin typeface="Meiryo UI" panose="020B0604030504040204" pitchFamily="50" charset="-128"/>
                          <a:ea typeface="Meiryo UI" panose="020B0604030504040204" pitchFamily="50" charset="-128"/>
                        </a:rPr>
                        <a:t> </a:t>
                      </a: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②高反射塗装・瓦</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rowSpan="4">
                  <a:txBody>
                    <a:bodyPr/>
                    <a:lstStyle/>
                    <a:p>
                      <a:pPr algn="ctr" fontAlgn="ct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普及率（％）</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ja-JP" sz="1400" b="1" u="none" strike="noStrike" dirty="0">
                          <a:solidFill>
                            <a:sysClr val="windowText" lastClr="000000"/>
                          </a:solidFill>
                          <a:effectLst/>
                          <a:latin typeface="Meiryo UI" panose="020B0604030504040204" pitchFamily="50" charset="-128"/>
                          <a:ea typeface="Meiryo UI" panose="020B0604030504040204" pitchFamily="50" charset="-128"/>
                        </a:rPr>
                        <a:t>－</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400" b="0" i="0" u="none" strike="noStrike" dirty="0">
                          <a:solidFill>
                            <a:sysClr val="windowText" lastClr="000000"/>
                          </a:solidFill>
                          <a:effectLst/>
                          <a:latin typeface="Meiryo UI" panose="020B0604030504040204" pitchFamily="50" charset="-128"/>
                          <a:ea typeface="Meiryo UI" panose="020B0604030504040204" pitchFamily="50" charset="-128"/>
                        </a:rPr>
                        <a:t>8.4</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400" b="1" i="0" u="none" strike="noStrike" dirty="0">
                          <a:solidFill>
                            <a:schemeClr val="tx1"/>
                          </a:solidFill>
                          <a:effectLst/>
                          <a:latin typeface="Meiryo UI" panose="020B0604030504040204" pitchFamily="50" charset="-128"/>
                          <a:ea typeface="Meiryo UI" panose="020B0604030504040204" pitchFamily="50" charset="-128"/>
                        </a:rPr>
                        <a:t>9.0</a:t>
                      </a:r>
                      <a:endParaRPr 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13.8</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214645919"/>
                  </a:ext>
                </a:extLst>
              </a:tr>
              <a:tr h="281429">
                <a:tc vMerge="1">
                  <a:txBody>
                    <a:bodyPr/>
                    <a:lstStyle/>
                    <a:p>
                      <a:endParaRPr kumimoji="1" lang="ja-JP" altLang="en-US"/>
                    </a:p>
                  </a:txBody>
                  <a:tcPr/>
                </a:tc>
                <a:tc>
                  <a:txBody>
                    <a:bodyPr/>
                    <a:lstStyle/>
                    <a:p>
                      <a:pPr algn="just" fontAlgn="ctr"/>
                      <a:r>
                        <a:rPr lang="en-US" altLang="ja-JP" sz="1400" u="none" strike="noStrike" dirty="0">
                          <a:solidFill>
                            <a:sysClr val="windowText" lastClr="000000"/>
                          </a:solidFill>
                          <a:effectLst/>
                          <a:latin typeface="Meiryo UI" panose="020B0604030504040204" pitchFamily="50" charset="-128"/>
                          <a:ea typeface="Meiryo UI" panose="020B0604030504040204" pitchFamily="50" charset="-128"/>
                        </a:rPr>
                        <a:t> </a:t>
                      </a: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③屋上緑化</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vMerge="1">
                  <a:txBody>
                    <a:bodyPr/>
                    <a:lstStyle/>
                    <a:p>
                      <a:endParaRPr kumimoji="1" lang="ja-JP" altLang="en-US"/>
                    </a:p>
                  </a:txBody>
                  <a:tcPr/>
                </a:tc>
                <a:tc>
                  <a:txBody>
                    <a:bodyPr/>
                    <a:lstStyle/>
                    <a:p>
                      <a:pPr algn="ctr" fontAlgn="ctr"/>
                      <a:r>
                        <a:rPr lang="ja-JP" sz="1400" b="1" u="none" strike="noStrike" dirty="0">
                          <a:solidFill>
                            <a:sysClr val="windowText" lastClr="000000"/>
                          </a:solidFill>
                          <a:effectLst/>
                          <a:latin typeface="Meiryo UI" panose="020B0604030504040204" pitchFamily="50" charset="-128"/>
                          <a:ea typeface="Meiryo UI" panose="020B0604030504040204" pitchFamily="50" charset="-128"/>
                        </a:rPr>
                        <a:t>－</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400" b="0" i="0" u="none" strike="noStrike" dirty="0">
                          <a:solidFill>
                            <a:sysClr val="windowText" lastClr="000000"/>
                          </a:solidFill>
                          <a:effectLst/>
                          <a:latin typeface="Meiryo UI" panose="020B0604030504040204" pitchFamily="50" charset="-128"/>
                          <a:ea typeface="Meiryo UI" panose="020B0604030504040204" pitchFamily="50" charset="-128"/>
                        </a:rPr>
                        <a:t>0.2</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400" b="1" i="0" u="none" strike="noStrike" dirty="0">
                          <a:solidFill>
                            <a:schemeClr val="tx1"/>
                          </a:solidFill>
                          <a:effectLst/>
                          <a:latin typeface="Meiryo UI" panose="020B0604030504040204" pitchFamily="50" charset="-128"/>
                          <a:ea typeface="Meiryo UI" panose="020B0604030504040204" pitchFamily="50" charset="-128"/>
                        </a:rPr>
                        <a:t>0.2</a:t>
                      </a:r>
                      <a:endParaRPr 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0.2</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144570793"/>
                  </a:ext>
                </a:extLst>
              </a:tr>
              <a:tr h="281429">
                <a:tc vMerge="1">
                  <a:txBody>
                    <a:bodyPr/>
                    <a:lstStyle/>
                    <a:p>
                      <a:endParaRPr kumimoji="1" lang="ja-JP" altLang="en-US"/>
                    </a:p>
                  </a:txBody>
                  <a:tcPr/>
                </a:tc>
                <a:tc>
                  <a:txBody>
                    <a:bodyPr/>
                    <a:lstStyle/>
                    <a:p>
                      <a:pPr algn="just" fontAlgn="ctr"/>
                      <a:r>
                        <a:rPr lang="en-US" altLang="ja-JP" sz="1400" u="none" strike="noStrike" dirty="0">
                          <a:solidFill>
                            <a:sysClr val="windowText" lastClr="000000"/>
                          </a:solidFill>
                          <a:effectLst/>
                          <a:latin typeface="Meiryo UI" panose="020B0604030504040204" pitchFamily="50" charset="-128"/>
                          <a:ea typeface="Meiryo UI" panose="020B0604030504040204" pitchFamily="50" charset="-128"/>
                        </a:rPr>
                        <a:t> </a:t>
                      </a: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④壁面緑化</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vMerge="1">
                  <a:txBody>
                    <a:bodyPr/>
                    <a:lstStyle/>
                    <a:p>
                      <a:endParaRPr kumimoji="1" lang="ja-JP" altLang="en-US"/>
                    </a:p>
                  </a:txBody>
                  <a:tcPr/>
                </a:tc>
                <a:tc>
                  <a:txBody>
                    <a:bodyPr/>
                    <a:lstStyle/>
                    <a:p>
                      <a:pPr algn="ctr" fontAlgn="ctr"/>
                      <a:r>
                        <a:rPr lang="ja-JP" sz="1400" b="1" u="none" strike="noStrike" dirty="0">
                          <a:solidFill>
                            <a:sysClr val="windowText" lastClr="000000"/>
                          </a:solidFill>
                          <a:effectLst/>
                          <a:latin typeface="Meiryo UI" panose="020B0604030504040204" pitchFamily="50" charset="-128"/>
                          <a:ea typeface="Meiryo UI" panose="020B0604030504040204" pitchFamily="50" charset="-128"/>
                        </a:rPr>
                        <a:t>－</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400" b="0" i="0" u="none" strike="noStrike" dirty="0">
                          <a:solidFill>
                            <a:sysClr val="windowText" lastClr="000000"/>
                          </a:solidFill>
                          <a:effectLst/>
                          <a:latin typeface="Meiryo UI" panose="020B0604030504040204" pitchFamily="50" charset="-128"/>
                          <a:ea typeface="Meiryo UI" panose="020B0604030504040204" pitchFamily="50" charset="-128"/>
                        </a:rPr>
                        <a:t>0.05</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400" b="1" i="0" u="none" strike="noStrike" dirty="0">
                          <a:solidFill>
                            <a:schemeClr val="tx1"/>
                          </a:solidFill>
                          <a:effectLst/>
                          <a:latin typeface="Meiryo UI" panose="020B0604030504040204" pitchFamily="50" charset="-128"/>
                          <a:ea typeface="Meiryo UI" panose="020B0604030504040204" pitchFamily="50" charset="-128"/>
                        </a:rPr>
                        <a:t>0.04</a:t>
                      </a:r>
                      <a:endParaRPr 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0.04</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200048530"/>
                  </a:ext>
                </a:extLst>
              </a:tr>
              <a:tr h="281429">
                <a:tc vMerge="1">
                  <a:txBody>
                    <a:bodyPr/>
                    <a:lstStyle/>
                    <a:p>
                      <a:endParaRPr kumimoji="1" lang="ja-JP" altLang="en-US"/>
                    </a:p>
                  </a:txBody>
                  <a:tcPr/>
                </a:tc>
                <a:tc>
                  <a:txBody>
                    <a:bodyPr/>
                    <a:lstStyle/>
                    <a:p>
                      <a:pPr algn="just" fontAlgn="ctr"/>
                      <a:r>
                        <a:rPr lang="en-US" altLang="ja-JP" sz="1400" u="none" strike="noStrike" dirty="0">
                          <a:solidFill>
                            <a:sysClr val="windowText" lastClr="000000"/>
                          </a:solidFill>
                          <a:effectLst/>
                          <a:latin typeface="Meiryo UI" panose="020B0604030504040204" pitchFamily="50" charset="-128"/>
                          <a:ea typeface="Meiryo UI" panose="020B0604030504040204" pitchFamily="50" charset="-128"/>
                        </a:rPr>
                        <a:t> </a:t>
                      </a: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⑤太陽光パネル</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vMerge="1">
                  <a:txBody>
                    <a:bodyPr/>
                    <a:lstStyle/>
                    <a:p>
                      <a:endParaRPr kumimoji="1" lang="ja-JP" altLang="en-US"/>
                    </a:p>
                  </a:txBody>
                  <a:tcPr/>
                </a:tc>
                <a:tc>
                  <a:txBody>
                    <a:bodyPr/>
                    <a:lstStyle/>
                    <a:p>
                      <a:pPr algn="ctr" fontAlgn="ctr"/>
                      <a:r>
                        <a:rPr lang="ja-JP" sz="1400" b="1" u="none" strike="noStrike" dirty="0">
                          <a:solidFill>
                            <a:sysClr val="windowText" lastClr="000000"/>
                          </a:solidFill>
                          <a:effectLst/>
                          <a:latin typeface="Meiryo UI" panose="020B0604030504040204" pitchFamily="50" charset="-128"/>
                          <a:ea typeface="Meiryo UI" panose="020B0604030504040204" pitchFamily="50" charset="-128"/>
                        </a:rPr>
                        <a:t>－</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400" b="0" i="0" u="none" strike="noStrike" dirty="0">
                          <a:solidFill>
                            <a:sysClr val="windowText" lastClr="000000"/>
                          </a:solidFill>
                          <a:effectLst/>
                          <a:latin typeface="Meiryo UI" panose="020B0604030504040204" pitchFamily="50" charset="-128"/>
                          <a:ea typeface="Meiryo UI" panose="020B0604030504040204" pitchFamily="50" charset="-128"/>
                        </a:rPr>
                        <a:t>3.6</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altLang="ja-JP" sz="1400" b="1" i="0" u="none" strike="noStrike" dirty="0">
                          <a:solidFill>
                            <a:schemeClr val="tx1"/>
                          </a:solidFill>
                          <a:effectLst/>
                          <a:latin typeface="Meiryo UI" panose="020B0604030504040204" pitchFamily="50" charset="-128"/>
                          <a:ea typeface="Meiryo UI" panose="020B0604030504040204" pitchFamily="50" charset="-128"/>
                        </a:rPr>
                        <a:t>3.9</a:t>
                      </a:r>
                      <a:endParaRPr 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5.4</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506280497"/>
                  </a:ext>
                </a:extLst>
              </a:tr>
              <a:tr h="392686">
                <a:tc rowSpan="3">
                  <a:txBody>
                    <a:bodyPr/>
                    <a:lstStyle/>
                    <a:p>
                      <a:pPr algn="ctr" fontAlgn="ctr"/>
                      <a:r>
                        <a:rPr lang="ja-JP" sz="1400" u="none" strike="noStrike" dirty="0">
                          <a:solidFill>
                            <a:sysClr val="windowText" lastClr="000000"/>
                          </a:solidFill>
                          <a:effectLst/>
                        </a:rPr>
                        <a:t>地表面対策</a:t>
                      </a:r>
                      <a:endParaRPr lang="ja-JP" sz="1400" b="0" i="0" u="none" strike="noStrike" dirty="0">
                        <a:solidFill>
                          <a:sysClr val="windowText" lastClr="000000"/>
                        </a:solidFill>
                        <a:effectLst/>
                        <a:latin typeface="ＭＳ Ｐゴシック" panose="020B0600070205080204" pitchFamily="50" charset="-128"/>
                        <a:ea typeface="ＭＳ Ｐゴシック" panose="020B060007020508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just" fontAlgn="ctr"/>
                      <a:r>
                        <a:rPr lang="en-US" altLang="ja-JP" sz="1400" u="none" strike="noStrike" dirty="0">
                          <a:solidFill>
                            <a:sysClr val="windowText" lastClr="000000"/>
                          </a:solidFill>
                          <a:effectLst/>
                          <a:latin typeface="Meiryo UI" panose="020B0604030504040204" pitchFamily="50" charset="-128"/>
                          <a:ea typeface="Meiryo UI" panose="020B0604030504040204" pitchFamily="50" charset="-128"/>
                        </a:rPr>
                        <a:t> </a:t>
                      </a: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⑥透水性・保水性舗装（道路）</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rowSpan="2">
                  <a:txBody>
                    <a:bodyPr/>
                    <a:lstStyle/>
                    <a:p>
                      <a:pPr algn="ctr" fontAlgn="ctr"/>
                      <a:r>
                        <a:rPr lang="ja-JP" sz="1400" u="none" strike="noStrike">
                          <a:solidFill>
                            <a:sysClr val="windowText" lastClr="000000"/>
                          </a:solidFill>
                          <a:effectLst/>
                          <a:latin typeface="Meiryo UI" panose="020B0604030504040204" pitchFamily="50" charset="-128"/>
                          <a:ea typeface="Meiryo UI" panose="020B0604030504040204" pitchFamily="50" charset="-128"/>
                        </a:rPr>
                        <a:t>普及率（％）</a:t>
                      </a:r>
                      <a:endParaRPr lang="ja-JP" sz="1400" b="0" i="0" u="none" strike="noStrike">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ja-JP" sz="1400" b="1" u="none" strike="noStrike" dirty="0">
                          <a:solidFill>
                            <a:sysClr val="windowText" lastClr="000000"/>
                          </a:solidFill>
                          <a:effectLst/>
                          <a:latin typeface="Meiryo UI" panose="020B0604030504040204" pitchFamily="50" charset="-128"/>
                          <a:ea typeface="Meiryo UI" panose="020B0604030504040204" pitchFamily="50" charset="-128"/>
                        </a:rPr>
                        <a:t>－</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0" i="0" u="none" strike="noStrike" dirty="0">
                          <a:solidFill>
                            <a:sysClr val="windowText" lastClr="000000"/>
                          </a:solidFill>
                          <a:effectLst/>
                          <a:latin typeface="Meiryo UI" panose="020B0604030504040204" pitchFamily="50" charset="-128"/>
                          <a:ea typeface="Meiryo UI" panose="020B0604030504040204" pitchFamily="50" charset="-128"/>
                        </a:rPr>
                        <a:t>2.2</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1" i="0" u="none" strike="noStrike" dirty="0">
                          <a:solidFill>
                            <a:schemeClr val="tx1"/>
                          </a:solidFill>
                          <a:effectLst/>
                          <a:latin typeface="Meiryo UI" panose="020B0604030504040204" pitchFamily="50" charset="-128"/>
                          <a:ea typeface="Meiryo UI" panose="020B0604030504040204" pitchFamily="50" charset="-128"/>
                        </a:rPr>
                        <a:t>2.3</a:t>
                      </a:r>
                      <a:endParaRPr 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3.2</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3480566126"/>
                  </a:ext>
                </a:extLst>
              </a:tr>
              <a:tr h="281429">
                <a:tc vMerge="1">
                  <a:txBody>
                    <a:bodyPr/>
                    <a:lstStyle/>
                    <a:p>
                      <a:endParaRPr kumimoji="1" lang="ja-JP" altLang="en-US"/>
                    </a:p>
                  </a:txBody>
                  <a:tcPr/>
                </a:tc>
                <a:tc>
                  <a:txBody>
                    <a:bodyPr/>
                    <a:lstStyle/>
                    <a:p>
                      <a:pPr algn="just" fontAlgn="ctr"/>
                      <a:r>
                        <a:rPr lang="en-US" altLang="ja-JP" sz="1400" u="none" strike="noStrike" dirty="0">
                          <a:solidFill>
                            <a:sysClr val="windowText" lastClr="000000"/>
                          </a:solidFill>
                          <a:effectLst/>
                          <a:latin typeface="Meiryo UI" panose="020B0604030504040204" pitchFamily="50" charset="-128"/>
                          <a:ea typeface="Meiryo UI" panose="020B0604030504040204" pitchFamily="50" charset="-128"/>
                        </a:rPr>
                        <a:t> </a:t>
                      </a: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⑦高反射舗装</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vMerge="1">
                  <a:txBody>
                    <a:bodyPr/>
                    <a:lstStyle/>
                    <a:p>
                      <a:endParaRPr kumimoji="1" lang="ja-JP" altLang="en-US"/>
                    </a:p>
                  </a:txBody>
                  <a:tcPr/>
                </a:tc>
                <a:tc>
                  <a:txBody>
                    <a:bodyPr/>
                    <a:lstStyle/>
                    <a:p>
                      <a:pPr algn="ctr" fontAlgn="ctr"/>
                      <a:r>
                        <a:rPr lang="ja-JP" sz="1400" b="1" u="none" strike="noStrike" dirty="0">
                          <a:solidFill>
                            <a:sysClr val="windowText" lastClr="000000"/>
                          </a:solidFill>
                          <a:effectLst/>
                          <a:latin typeface="Meiryo UI" panose="020B0604030504040204" pitchFamily="50" charset="-128"/>
                          <a:ea typeface="Meiryo UI" panose="020B0604030504040204" pitchFamily="50" charset="-128"/>
                        </a:rPr>
                        <a:t>－</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0" i="0" u="none" strike="noStrike" dirty="0">
                          <a:solidFill>
                            <a:sysClr val="windowText" lastClr="000000"/>
                          </a:solidFill>
                          <a:effectLst/>
                          <a:latin typeface="Meiryo UI" panose="020B0604030504040204" pitchFamily="50" charset="-128"/>
                          <a:ea typeface="Meiryo UI" panose="020B0604030504040204" pitchFamily="50" charset="-128"/>
                        </a:rPr>
                        <a:t>0.03</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1" i="0" u="none" strike="noStrike" dirty="0">
                          <a:solidFill>
                            <a:schemeClr val="tx1"/>
                          </a:solidFill>
                          <a:effectLst/>
                          <a:latin typeface="Meiryo UI" panose="020B0604030504040204" pitchFamily="50" charset="-128"/>
                          <a:ea typeface="Meiryo UI" panose="020B0604030504040204" pitchFamily="50" charset="-128"/>
                        </a:rPr>
                        <a:t>0.03</a:t>
                      </a:r>
                      <a:endParaRPr 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0.03</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535669805"/>
                  </a:ext>
                </a:extLst>
              </a:tr>
              <a:tr h="392686">
                <a:tc vMerge="1">
                  <a:txBody>
                    <a:bodyPr/>
                    <a:lstStyle/>
                    <a:p>
                      <a:endParaRPr kumimoji="1" lang="ja-JP" altLang="en-US"/>
                    </a:p>
                  </a:txBody>
                  <a:tcPr/>
                </a:tc>
                <a:tc>
                  <a:txBody>
                    <a:bodyPr/>
                    <a:lstStyle/>
                    <a:p>
                      <a:pPr algn="just" fontAlgn="ctr"/>
                      <a:r>
                        <a:rPr lang="en-US" altLang="ja-JP" sz="1400" u="none" strike="noStrike" dirty="0">
                          <a:solidFill>
                            <a:sysClr val="windowText" lastClr="000000"/>
                          </a:solidFill>
                          <a:effectLst/>
                          <a:latin typeface="Meiryo UI" panose="020B0604030504040204" pitchFamily="50" charset="-128"/>
                          <a:ea typeface="Meiryo UI" panose="020B0604030504040204" pitchFamily="50" charset="-128"/>
                        </a:rPr>
                        <a:t> </a:t>
                      </a: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⑧緑化（低・高木緑化）</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ja-JP" sz="1400" u="none" strike="noStrike" dirty="0">
                          <a:solidFill>
                            <a:sysClr val="windowText" lastClr="000000"/>
                          </a:solidFill>
                          <a:effectLst/>
                          <a:latin typeface="Meiryo UI" panose="020B0604030504040204" pitchFamily="50" charset="-128"/>
                          <a:ea typeface="Meiryo UI" panose="020B0604030504040204" pitchFamily="50" charset="-128"/>
                        </a:rPr>
                        <a:t>緑被率（％）</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1" i="0" u="none" strike="noStrike" dirty="0">
                          <a:solidFill>
                            <a:sysClr val="windowText" lastClr="000000"/>
                          </a:solidFill>
                          <a:effectLst/>
                          <a:latin typeface="Meiryo UI" panose="020B0604030504040204" pitchFamily="50" charset="-128"/>
                          <a:ea typeface="Meiryo UI" panose="020B0604030504040204" pitchFamily="50" charset="-128"/>
                        </a:rPr>
                        <a:t>14</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0" i="0" u="none" strike="noStrike" dirty="0">
                          <a:solidFill>
                            <a:sysClr val="windowText" lastClr="000000"/>
                          </a:solidFill>
                          <a:effectLst/>
                          <a:latin typeface="Meiryo UI" panose="020B0604030504040204" pitchFamily="50" charset="-128"/>
                          <a:ea typeface="Meiryo UI" panose="020B0604030504040204" pitchFamily="50" charset="-128"/>
                        </a:rPr>
                        <a:t>14</a:t>
                      </a:r>
                      <a:endParaRPr lang="ja-JP" sz="1400" b="0"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altLang="ja-JP" sz="1400" b="1" i="0" u="none" strike="noStrike" dirty="0">
                          <a:solidFill>
                            <a:schemeClr val="tx1"/>
                          </a:solidFill>
                          <a:effectLst/>
                          <a:latin typeface="Meiryo UI" panose="020B0604030504040204" pitchFamily="50" charset="-128"/>
                          <a:ea typeface="Meiryo UI" panose="020B0604030504040204" pitchFamily="50" charset="-128"/>
                        </a:rPr>
                        <a:t>14</a:t>
                      </a:r>
                      <a:endParaRPr lang="ja-JP" sz="1400" b="1" i="0" u="none" strike="noStrike" dirty="0">
                        <a:solidFill>
                          <a:schemeClr val="tx1"/>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tc>
                  <a:txBody>
                    <a:bodyPr/>
                    <a:lstStyle/>
                    <a:p>
                      <a:pPr algn="ctr" fontAlgn="ctr"/>
                      <a:r>
                        <a:rPr lang="en-US" sz="1400" b="1" u="none" strike="noStrike" dirty="0">
                          <a:solidFill>
                            <a:sysClr val="windowText" lastClr="000000"/>
                          </a:solidFill>
                          <a:effectLst/>
                          <a:latin typeface="Meiryo UI" panose="020B0604030504040204" pitchFamily="50" charset="-128"/>
                          <a:ea typeface="Meiryo UI" panose="020B0604030504040204" pitchFamily="50" charset="-128"/>
                        </a:rPr>
                        <a:t>20</a:t>
                      </a:r>
                      <a:endParaRPr lang="ja-JP" sz="1400" b="1" i="0" u="none" strike="noStrike" dirty="0">
                        <a:solidFill>
                          <a:sysClr val="windowText" lastClr="000000"/>
                        </a:solidFill>
                        <a:effectLst/>
                        <a:latin typeface="Meiryo UI" panose="020B0604030504040204" pitchFamily="50" charset="-128"/>
                        <a:ea typeface="Meiryo UI" panose="020B0604030504040204" pitchFamily="50" charset="-128"/>
                      </a:endParaRPr>
                    </a:p>
                  </a:txBody>
                  <a:tcPr marL="6350" marR="6350" marT="635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926615423"/>
                  </a:ext>
                </a:extLst>
              </a:tr>
            </a:tbl>
          </a:graphicData>
        </a:graphic>
      </p:graphicFrame>
      <p:pic>
        <p:nvPicPr>
          <p:cNvPr id="1027" name="図 1">
            <a:extLst>
              <a:ext uri="{FF2B5EF4-FFF2-40B4-BE49-F238E27FC236}">
                <a16:creationId xmlns:a16="http://schemas.microsoft.com/office/drawing/2014/main" id="{05F772AE-6F5E-4CD4-8B5B-84BE5FB5930B}"/>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0151687" y="7574515"/>
            <a:ext cx="2229644" cy="1141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グリコマニュファクチャリングジャパン株式会社大阪工場の写真">
            <a:extLst>
              <a:ext uri="{FF2B5EF4-FFF2-40B4-BE49-F238E27FC236}">
                <a16:creationId xmlns:a16="http://schemas.microsoft.com/office/drawing/2014/main" id="{132C27DE-5214-4837-A7C7-BD375B1924E8}"/>
              </a:ext>
            </a:extLst>
          </p:cNvPr>
          <p:cNvPicPr>
            <a:picLocks noChangeAspect="1" noChangeArrowheads="1"/>
          </p:cNvPicPr>
          <p:nvPr/>
        </p:nvPicPr>
        <p:blipFill rotWithShape="1">
          <a:blip r:embed="rId16" cstate="print">
            <a:extLst>
              <a:ext uri="{28A0092B-C50C-407E-A947-70E740481C1C}">
                <a14:useLocalDpi xmlns:a14="http://schemas.microsoft.com/office/drawing/2010/main" val="0"/>
              </a:ext>
            </a:extLst>
          </a:blip>
          <a:srcRect/>
          <a:stretch/>
        </p:blipFill>
        <p:spPr bwMode="auto">
          <a:xfrm>
            <a:off x="10151687" y="5448672"/>
            <a:ext cx="2229644" cy="1368153"/>
          </a:xfrm>
          <a:prstGeom prst="rect">
            <a:avLst/>
          </a:prstGeom>
          <a:noFill/>
          <a:extLst>
            <a:ext uri="{909E8E84-426E-40DD-AFC4-6F175D3DCCD1}">
              <a14:hiddenFill xmlns:a14="http://schemas.microsoft.com/office/drawing/2010/main">
                <a:solidFill>
                  <a:srgbClr val="FFFFFF"/>
                </a:solidFill>
              </a14:hiddenFill>
            </a:ext>
          </a:extLst>
        </p:spPr>
      </p:pic>
      <p:sp>
        <p:nvSpPr>
          <p:cNvPr id="31" name="正方形/長方形 30">
            <a:extLst>
              <a:ext uri="{FF2B5EF4-FFF2-40B4-BE49-F238E27FC236}">
                <a16:creationId xmlns:a16="http://schemas.microsoft.com/office/drawing/2014/main" id="{A802D60D-640D-467D-9F18-BB9230E7E000}"/>
              </a:ext>
            </a:extLst>
          </p:cNvPr>
          <p:cNvSpPr/>
          <p:nvPr/>
        </p:nvSpPr>
        <p:spPr>
          <a:xfrm>
            <a:off x="856184" y="1200200"/>
            <a:ext cx="10873208" cy="274878"/>
          </a:xfrm>
          <a:prstGeom prst="rect">
            <a:avLst/>
          </a:prstGeom>
          <a:ln w="25400">
            <a:noFill/>
          </a:ln>
        </p:spPr>
        <p:txBody>
          <a:bodyPr wrap="square" bIns="36000" anchor="ctr" anchorCtr="0">
            <a:spAutoFit/>
          </a:bodyPr>
          <a:lstStyle/>
          <a:p>
            <a:pPr>
              <a:lnSpc>
                <a:spcPts val="15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ヒートアイランド対策による大気熱負荷量変化のシミュレーションを①～⑧の取組指標を用いて実施。</a:t>
            </a:r>
            <a:endParaRPr lang="en-US" altLang="ja-JP"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正方形/長方形 32">
            <a:extLst>
              <a:ext uri="{FF2B5EF4-FFF2-40B4-BE49-F238E27FC236}">
                <a16:creationId xmlns:a16="http://schemas.microsoft.com/office/drawing/2014/main" id="{EEB82A37-04C4-4E60-8CAE-6FE3070DA801}"/>
              </a:ext>
            </a:extLst>
          </p:cNvPr>
          <p:cNvSpPr/>
          <p:nvPr/>
        </p:nvSpPr>
        <p:spPr>
          <a:xfrm>
            <a:off x="7768952" y="4800600"/>
            <a:ext cx="4824536" cy="257309"/>
          </a:xfrm>
          <a:prstGeom prst="rect">
            <a:avLst/>
          </a:prstGeom>
          <a:ln w="25400">
            <a:noFill/>
          </a:ln>
        </p:spPr>
        <p:txBody>
          <a:bodyPr wrap="square" bIns="36000" anchor="ctr" anchorCtr="0">
            <a:spAutoFit/>
          </a:bodyPr>
          <a:lstStyle/>
          <a:p>
            <a:pPr marL="288000" indent="-288000" algn="r">
              <a:lnSpc>
                <a:spcPts val="1500"/>
              </a:lnSpc>
            </a:pPr>
            <a:r>
              <a:rPr lang="en-US" altLang="ja-JP" sz="1200" dirty="0">
                <a:latin typeface="Meiryo UI" panose="020B0604030504040204" pitchFamily="50" charset="-128"/>
                <a:ea typeface="Meiryo UI" panose="020B0604030504040204" pitchFamily="50" charset="-128"/>
                <a:cs typeface="Meiryo UI" panose="020B0604030504040204" pitchFamily="50" charset="-128"/>
              </a:rPr>
              <a:t>※3</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　シミュレーションにおいて目標を達成する場合の各項目の参考例</a:t>
            </a: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8992112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38">
            <a:extLst>
              <a:ext uri="{FF2B5EF4-FFF2-40B4-BE49-F238E27FC236}">
                <a16:creationId xmlns:a16="http://schemas.microsoft.com/office/drawing/2014/main" id="{35D4B9DF-7961-478E-B514-03218579EE6F}"/>
              </a:ext>
            </a:extLst>
          </p:cNvPr>
          <p:cNvSpPr/>
          <p:nvPr/>
        </p:nvSpPr>
        <p:spPr>
          <a:xfrm>
            <a:off x="136800" y="612479"/>
            <a:ext cx="12528000" cy="4494794"/>
          </a:xfrm>
          <a:prstGeom prst="roundRect">
            <a:avLst>
              <a:gd name="adj" fmla="val 0"/>
            </a:avLst>
          </a:prstGeom>
          <a:solidFill>
            <a:schemeClr val="bg1"/>
          </a:solidFill>
          <a:ln w="12700">
            <a:solidFill>
              <a:srgbClr val="006600"/>
            </a:solidFill>
          </a:ln>
          <a:effectLst>
            <a:outerShdw blurRad="63500" dist="508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p>
        </p:txBody>
      </p:sp>
      <p:sp>
        <p:nvSpPr>
          <p:cNvPr id="7" name="角丸四角形 32">
            <a:extLst>
              <a:ext uri="{FF2B5EF4-FFF2-40B4-BE49-F238E27FC236}">
                <a16:creationId xmlns:a16="http://schemas.microsoft.com/office/drawing/2014/main" id="{DFFC54B3-5543-48E4-9802-8C1B594AE80E}"/>
              </a:ext>
            </a:extLst>
          </p:cNvPr>
          <p:cNvSpPr/>
          <p:nvPr/>
        </p:nvSpPr>
        <p:spPr>
          <a:xfrm>
            <a:off x="157782" y="642447"/>
            <a:ext cx="3240000" cy="318924"/>
          </a:xfrm>
          <a:prstGeom prst="roundRect">
            <a:avLst>
              <a:gd name="adj" fmla="val 0"/>
            </a:avLst>
          </a:prstGeom>
          <a:solidFill>
            <a:srgbClr val="3AA43A"/>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tIns="36000" bIns="36000" rtlCol="0" anchor="ctr">
            <a:spAutoFit/>
          </a:bodyPr>
          <a:lstStyle/>
          <a:p>
            <a:r>
              <a:rPr lang="ja-JP" altLang="en-US" sz="1600" b="1" dirty="0">
                <a:latin typeface="Meiryo UI" pitchFamily="50" charset="-128"/>
                <a:ea typeface="Meiryo UI" pitchFamily="50" charset="-128"/>
                <a:cs typeface="Meiryo UI" pitchFamily="50" charset="-128"/>
              </a:rPr>
              <a:t>目標２の進捗状況</a:t>
            </a:r>
            <a:endParaRPr lang="en-US" altLang="ja-JP" sz="1600" b="1" dirty="0">
              <a:latin typeface="Meiryo UI" pitchFamily="50" charset="-128"/>
              <a:ea typeface="Meiryo UI" pitchFamily="50" charset="-128"/>
              <a:cs typeface="Meiryo UI" pitchFamily="50" charset="-128"/>
            </a:endParaRPr>
          </a:p>
        </p:txBody>
      </p:sp>
      <p:graphicFrame>
        <p:nvGraphicFramePr>
          <p:cNvPr id="8" name="表 7">
            <a:extLst>
              <a:ext uri="{FF2B5EF4-FFF2-40B4-BE49-F238E27FC236}">
                <a16:creationId xmlns:a16="http://schemas.microsoft.com/office/drawing/2014/main" id="{2857D350-F092-4138-8DD4-CAB4EF7D36F9}"/>
              </a:ext>
            </a:extLst>
          </p:cNvPr>
          <p:cNvGraphicFramePr>
            <a:graphicFrameLocks noGrp="1"/>
          </p:cNvGraphicFramePr>
          <p:nvPr>
            <p:extLst>
              <p:ext uri="{D42A27DB-BD31-4B8C-83A1-F6EECF244321}">
                <p14:modId xmlns:p14="http://schemas.microsoft.com/office/powerpoint/2010/main" val="3262561833"/>
              </p:ext>
            </p:extLst>
          </p:nvPr>
        </p:nvGraphicFramePr>
        <p:xfrm>
          <a:off x="237218" y="1231092"/>
          <a:ext cx="10241354" cy="3787499"/>
        </p:xfrm>
        <a:graphic>
          <a:graphicData uri="http://schemas.openxmlformats.org/drawingml/2006/table">
            <a:tbl>
              <a:tblPr firstRow="1" bandRow="1">
                <a:tableStyleId>{F5AB1C69-6EDB-4FF4-983F-18BD219EF322}</a:tableStyleId>
              </a:tblPr>
              <a:tblGrid>
                <a:gridCol w="1522557">
                  <a:extLst>
                    <a:ext uri="{9D8B030D-6E8A-4147-A177-3AD203B41FA5}">
                      <a16:colId xmlns:a16="http://schemas.microsoft.com/office/drawing/2014/main" val="3071943201"/>
                    </a:ext>
                  </a:extLst>
                </a:gridCol>
                <a:gridCol w="8718797">
                  <a:extLst>
                    <a:ext uri="{9D8B030D-6E8A-4147-A177-3AD203B41FA5}">
                      <a16:colId xmlns:a16="http://schemas.microsoft.com/office/drawing/2014/main" val="1459275241"/>
                    </a:ext>
                  </a:extLst>
                </a:gridCol>
              </a:tblGrid>
              <a:tr h="321091">
                <a:tc>
                  <a:txBody>
                    <a:bodyPr/>
                    <a:lstStyle/>
                    <a:p>
                      <a:pPr algn="ctr"/>
                      <a:r>
                        <a:rPr kumimoji="1" lang="ja-JP" altLang="en-US" sz="1200" dirty="0">
                          <a:solidFill>
                            <a:schemeClr val="tx1"/>
                          </a:solidFill>
                          <a:latin typeface="Meiryo UI" panose="020B0604030504040204" pitchFamily="50" charset="-128"/>
                          <a:ea typeface="Meiryo UI" panose="020B0604030504040204" pitchFamily="50" charset="-128"/>
                        </a:rPr>
                        <a:t>計画で掲げた取組</a:t>
                      </a:r>
                    </a:p>
                  </a:txBody>
                  <a:tcPr anchor="ct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2024</a:t>
                      </a:r>
                      <a:r>
                        <a:rPr kumimoji="1" lang="ja-JP" altLang="en-US" sz="1200" dirty="0">
                          <a:solidFill>
                            <a:schemeClr val="tx1"/>
                          </a:solidFill>
                          <a:latin typeface="Meiryo UI" panose="020B0604030504040204" pitchFamily="50" charset="-128"/>
                          <a:ea typeface="Meiryo UI" panose="020B0604030504040204" pitchFamily="50" charset="-128"/>
                        </a:rPr>
                        <a:t>（令和</a:t>
                      </a:r>
                      <a:r>
                        <a:rPr kumimoji="1" lang="en-US" altLang="ja-JP" sz="1200" dirty="0">
                          <a:solidFill>
                            <a:schemeClr val="tx1"/>
                          </a:solidFill>
                          <a:latin typeface="Meiryo UI" panose="020B0604030504040204" pitchFamily="50" charset="-128"/>
                          <a:ea typeface="Meiryo UI" panose="020B0604030504040204" pitchFamily="50" charset="-128"/>
                        </a:rPr>
                        <a:t>6</a:t>
                      </a:r>
                      <a:r>
                        <a:rPr kumimoji="1" lang="ja-JP" altLang="en-US" sz="1200" dirty="0">
                          <a:solidFill>
                            <a:schemeClr val="tx1"/>
                          </a:solidFill>
                          <a:latin typeface="Meiryo UI" panose="020B0604030504040204" pitchFamily="50" charset="-128"/>
                          <a:ea typeface="Meiryo UI" panose="020B0604030504040204" pitchFamily="50" charset="-128"/>
                        </a:rPr>
                        <a:t>）年度の主な取組</a:t>
                      </a:r>
                    </a:p>
                  </a:txBody>
                  <a:tcPr anchor="ctr">
                    <a:solidFill>
                      <a:srgbClr val="9BBB59"/>
                    </a:solidFill>
                  </a:tcPr>
                </a:tc>
                <a:extLst>
                  <a:ext uri="{0D108BD9-81ED-4DB2-BD59-A6C34878D82A}">
                    <a16:rowId xmlns:a16="http://schemas.microsoft.com/office/drawing/2014/main" val="3433731871"/>
                  </a:ext>
                </a:extLst>
              </a:tr>
              <a:tr h="356768">
                <a:tc rowSpan="7">
                  <a:txBody>
                    <a:bodyPr/>
                    <a:lstStyle/>
                    <a:p>
                      <a:pPr algn="ctr"/>
                      <a:r>
                        <a:rPr kumimoji="1" lang="ja-JP" altLang="en-US" sz="1400" dirty="0">
                          <a:solidFill>
                            <a:schemeClr val="dk1"/>
                          </a:solidFill>
                          <a:latin typeface="Meiryo UI" panose="020B0604030504040204" pitchFamily="50" charset="-128"/>
                          <a:ea typeface="Meiryo UI" panose="020B0604030504040204" pitchFamily="50" charset="-128"/>
                        </a:rPr>
                        <a:t>適応策の推進</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300" dirty="0">
                          <a:solidFill>
                            <a:schemeClr val="tx1"/>
                          </a:solidFill>
                          <a:latin typeface="Meiryo UI" panose="020B0604030504040204" pitchFamily="50" charset="-128"/>
                          <a:ea typeface="Meiryo UI" panose="020B0604030504040204" pitchFamily="50" charset="-128"/>
                        </a:rPr>
                        <a:t>○府政だより</a:t>
                      </a:r>
                      <a:r>
                        <a:rPr kumimoji="1" lang="en-US" altLang="ja-JP" sz="1300" dirty="0">
                          <a:solidFill>
                            <a:schemeClr val="tx1"/>
                          </a:solidFill>
                          <a:latin typeface="Meiryo UI" panose="020B0604030504040204" pitchFamily="50" charset="-128"/>
                          <a:ea typeface="Meiryo UI" panose="020B0604030504040204" pitchFamily="50" charset="-128"/>
                        </a:rPr>
                        <a:t>7</a:t>
                      </a:r>
                      <a:r>
                        <a:rPr kumimoji="1" lang="ja-JP" altLang="en-US" sz="1300" dirty="0">
                          <a:solidFill>
                            <a:schemeClr val="tx1"/>
                          </a:solidFill>
                          <a:latin typeface="Meiryo UI" panose="020B0604030504040204" pitchFamily="50" charset="-128"/>
                          <a:ea typeface="Meiryo UI" panose="020B0604030504040204" pitchFamily="50" charset="-128"/>
                        </a:rPr>
                        <a:t>・８月合併号において熱中症予防普及啓発や、大阪府公式</a:t>
                      </a:r>
                      <a:r>
                        <a:rPr kumimoji="1" lang="en-US" altLang="ja-JP" sz="1300" dirty="0">
                          <a:solidFill>
                            <a:schemeClr val="tx1"/>
                          </a:solidFill>
                          <a:latin typeface="Meiryo UI" panose="020B0604030504040204" pitchFamily="50" charset="-128"/>
                          <a:ea typeface="Meiryo UI" panose="020B0604030504040204" pitchFamily="50" charset="-128"/>
                        </a:rPr>
                        <a:t>X(</a:t>
                      </a:r>
                      <a:r>
                        <a:rPr kumimoji="1" lang="ja-JP" altLang="en-US" sz="1300" dirty="0">
                          <a:solidFill>
                            <a:schemeClr val="tx1"/>
                          </a:solidFill>
                          <a:latin typeface="Meiryo UI" panose="020B0604030504040204" pitchFamily="50" charset="-128"/>
                          <a:ea typeface="Meiryo UI" panose="020B0604030504040204" pitchFamily="50" charset="-128"/>
                        </a:rPr>
                        <a:t>旧</a:t>
                      </a:r>
                      <a:r>
                        <a:rPr kumimoji="1" lang="en-US" altLang="ja-JP" sz="1300" dirty="0">
                          <a:solidFill>
                            <a:schemeClr val="tx1"/>
                          </a:solidFill>
                          <a:latin typeface="Meiryo UI" panose="020B0604030504040204" pitchFamily="50" charset="-128"/>
                          <a:ea typeface="Meiryo UI" panose="020B0604030504040204" pitchFamily="50" charset="-128"/>
                        </a:rPr>
                        <a:t>Twitter)</a:t>
                      </a:r>
                      <a:r>
                        <a:rPr kumimoji="1" lang="ja-JP" altLang="en-US" sz="1300" dirty="0">
                          <a:solidFill>
                            <a:schemeClr val="tx1"/>
                          </a:solidFill>
                          <a:latin typeface="Meiryo UI" panose="020B0604030504040204" pitchFamily="50" charset="-128"/>
                          <a:ea typeface="Meiryo UI" panose="020B0604030504040204" pitchFamily="50" charset="-128"/>
                        </a:rPr>
                        <a:t>、大阪府公式</a:t>
                      </a:r>
                      <a:r>
                        <a:rPr kumimoji="1" lang="en-US" altLang="ja-JP" sz="1300" dirty="0">
                          <a:solidFill>
                            <a:schemeClr val="tx1"/>
                          </a:solidFill>
                          <a:latin typeface="Meiryo UI" panose="020B0604030504040204" pitchFamily="50" charset="-128"/>
                          <a:ea typeface="Meiryo UI" panose="020B0604030504040204" pitchFamily="50" charset="-128"/>
                        </a:rPr>
                        <a:t>Facebook</a:t>
                      </a:r>
                      <a:r>
                        <a:rPr kumimoji="1" lang="ja-JP" altLang="en-US" sz="1300" dirty="0">
                          <a:solidFill>
                            <a:schemeClr val="tx1"/>
                          </a:solidFill>
                          <a:latin typeface="Meiryo UI" panose="020B0604030504040204" pitchFamily="50" charset="-128"/>
                          <a:ea typeface="Meiryo UI" panose="020B0604030504040204" pitchFamily="50" charset="-128"/>
                        </a:rPr>
                        <a:t>、大阪府</a:t>
                      </a:r>
                      <a:r>
                        <a:rPr kumimoji="1" lang="en-US" altLang="ja-JP" sz="1300" dirty="0">
                          <a:solidFill>
                            <a:schemeClr val="tx1"/>
                          </a:solidFill>
                          <a:latin typeface="Meiryo UI" panose="020B0604030504040204" pitchFamily="50" charset="-128"/>
                          <a:ea typeface="Meiryo UI" panose="020B0604030504040204" pitchFamily="50" charset="-128"/>
                        </a:rPr>
                        <a:t>TV</a:t>
                      </a:r>
                      <a:r>
                        <a:rPr kumimoji="1" lang="ja-JP" altLang="en-US" sz="1300" dirty="0">
                          <a:solidFill>
                            <a:schemeClr val="tx1"/>
                          </a:solidFill>
                          <a:latin typeface="Meiryo UI" panose="020B0604030504040204" pitchFamily="50" charset="-128"/>
                          <a:ea typeface="Meiryo UI" panose="020B0604030504040204" pitchFamily="50" charset="-128"/>
                        </a:rPr>
                        <a:t>、</a:t>
                      </a:r>
                      <a:endParaRPr kumimoji="1" lang="en-US" altLang="ja-JP" sz="1300" dirty="0">
                        <a:solidFill>
                          <a:schemeClr val="tx1"/>
                        </a:solidFill>
                        <a:latin typeface="Meiryo UI" panose="020B0604030504040204" pitchFamily="50" charset="-128"/>
                        <a:ea typeface="Meiryo UI" panose="020B0604030504040204" pitchFamily="50" charset="-128"/>
                      </a:endParaRPr>
                    </a:p>
                    <a:p>
                      <a:pPr algn="l"/>
                      <a:r>
                        <a:rPr kumimoji="1" lang="ja-JP" altLang="en-US" sz="1300" dirty="0">
                          <a:solidFill>
                            <a:schemeClr val="tx1"/>
                          </a:solidFill>
                          <a:latin typeface="Meiryo UI" panose="020B0604030504040204" pitchFamily="50" charset="-128"/>
                          <a:ea typeface="Meiryo UI" panose="020B0604030504040204" pitchFamily="50" charset="-128"/>
                        </a:rPr>
                        <a:t>　健活おおさか推進府民会議メールマガジンにおいて注意喚起</a:t>
                      </a:r>
                    </a:p>
                  </a:txBody>
                  <a:tcPr anchor="ctr"/>
                </a:tc>
                <a:extLst>
                  <a:ext uri="{0D108BD9-81ED-4DB2-BD59-A6C34878D82A}">
                    <a16:rowId xmlns:a16="http://schemas.microsoft.com/office/drawing/2014/main" val="311932975"/>
                  </a:ext>
                </a:extLst>
              </a:tr>
              <a:tr h="356768">
                <a:tc vMerge="1">
                  <a:txBody>
                    <a:bodyPr/>
                    <a:lstStyle/>
                    <a:p>
                      <a:pPr algn="ct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300" dirty="0">
                          <a:solidFill>
                            <a:schemeClr val="tx1"/>
                          </a:solidFill>
                          <a:latin typeface="Meiryo UI" panose="020B0604030504040204" pitchFamily="50" charset="-128"/>
                          <a:ea typeface="Meiryo UI" panose="020B0604030504040204" pitchFamily="50" charset="-128"/>
                        </a:rPr>
                        <a:t>〇教育関係者向けに１回、高齢者に関わる方向けに１回の熱中症対策をテーマとしたセミナーを実施</a:t>
                      </a:r>
                      <a:endParaRPr kumimoji="1" lang="en-US" altLang="ja-JP" sz="130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300" dirty="0">
                          <a:solidFill>
                            <a:schemeClr val="tx1"/>
                          </a:solidFill>
                          <a:latin typeface="Meiryo UI" panose="020B0604030504040204" pitchFamily="50" charset="-128"/>
                          <a:ea typeface="Meiryo UI" panose="020B0604030504040204" pitchFamily="50" charset="-128"/>
                        </a:rPr>
                        <a:t>○「気候変動と防災」をテーマとしたセミナーおよび市町村担当者向けの気候変動適応セミナーを実施</a:t>
                      </a:r>
                      <a:endParaRPr kumimoji="1" lang="ja-JP" altLang="en-US" sz="1300" strike="sngStrike"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38448673"/>
                  </a:ext>
                </a:extLst>
              </a:tr>
              <a:tr h="428333">
                <a:tc vMerge="1">
                  <a:txBody>
                    <a:bodyPr/>
                    <a:lstStyle/>
                    <a:p>
                      <a:pPr algn="ct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300" dirty="0">
                          <a:solidFill>
                            <a:schemeClr val="tx1"/>
                          </a:solidFill>
                          <a:latin typeface="Meiryo UI" panose="020B0604030504040204" pitchFamily="50" charset="-128"/>
                          <a:ea typeface="Meiryo UI" panose="020B0604030504040204" pitchFamily="50" charset="-128"/>
                        </a:rPr>
                        <a:t>○事業者との連携による各種媒体を通じた熱中症予防普及啓発</a:t>
                      </a:r>
                      <a:endParaRPr kumimoji="1" lang="en-US" altLang="ja-JP" sz="1300" dirty="0">
                        <a:solidFill>
                          <a:schemeClr val="tx1"/>
                        </a:solidFill>
                        <a:latin typeface="Meiryo UI" panose="020B0604030504040204" pitchFamily="50" charset="-128"/>
                        <a:ea typeface="Meiryo UI" panose="020B0604030504040204" pitchFamily="50" charset="-128"/>
                      </a:endParaRPr>
                    </a:p>
                    <a:p>
                      <a:pPr algn="l"/>
                      <a:r>
                        <a:rPr kumimoji="1" lang="ja-JP" altLang="en-US" sz="1300" dirty="0">
                          <a:solidFill>
                            <a:schemeClr val="tx1"/>
                          </a:solidFill>
                          <a:latin typeface="Meiryo UI" panose="020B0604030504040204" pitchFamily="50" charset="-128"/>
                          <a:ea typeface="Meiryo UI" panose="020B0604030504040204" pitchFamily="50" charset="-128"/>
                        </a:rPr>
                        <a:t>　</a:t>
                      </a:r>
                      <a:r>
                        <a:rPr kumimoji="1" lang="en-US" altLang="ja-JP" sz="1300" dirty="0">
                          <a:solidFill>
                            <a:schemeClr val="tx1"/>
                          </a:solidFill>
                          <a:latin typeface="Meiryo UI" panose="020B0604030504040204" pitchFamily="50" charset="-128"/>
                          <a:ea typeface="Meiryo UI" panose="020B0604030504040204" pitchFamily="50" charset="-128"/>
                        </a:rPr>
                        <a:t>〔</a:t>
                      </a:r>
                      <a:r>
                        <a:rPr kumimoji="1" lang="ja-JP" altLang="en-US" sz="1300" dirty="0">
                          <a:solidFill>
                            <a:schemeClr val="tx1"/>
                          </a:solidFill>
                          <a:latin typeface="Meiryo UI" panose="020B0604030504040204" pitchFamily="50" charset="-128"/>
                          <a:ea typeface="Meiryo UI" panose="020B0604030504040204" pitchFamily="50" charset="-128"/>
                        </a:rPr>
                        <a:t>デジタルサイネージで動画放映約</a:t>
                      </a:r>
                      <a:r>
                        <a:rPr kumimoji="1" lang="en-US" altLang="ja-JP" sz="1300" dirty="0">
                          <a:solidFill>
                            <a:schemeClr val="tx1"/>
                          </a:solidFill>
                          <a:latin typeface="Meiryo UI" panose="020B0604030504040204" pitchFamily="50" charset="-128"/>
                          <a:ea typeface="Meiryo UI" panose="020B0604030504040204" pitchFamily="50" charset="-128"/>
                        </a:rPr>
                        <a:t>900</a:t>
                      </a:r>
                      <a:r>
                        <a:rPr kumimoji="1" lang="ja-JP" altLang="en-US" sz="1300" dirty="0">
                          <a:solidFill>
                            <a:schemeClr val="tx1"/>
                          </a:solidFill>
                          <a:latin typeface="Meiryo UI" panose="020B0604030504040204" pitchFamily="50" charset="-128"/>
                          <a:ea typeface="Meiryo UI" panose="020B0604030504040204" pitchFamily="50" charset="-128"/>
                        </a:rPr>
                        <a:t>店舗</a:t>
                      </a:r>
                      <a:r>
                        <a:rPr kumimoji="1" lang="en-US" altLang="ja-JP" sz="1300" dirty="0">
                          <a:solidFill>
                            <a:schemeClr val="tx1"/>
                          </a:solidFill>
                          <a:latin typeface="Meiryo UI" panose="020B0604030504040204" pitchFamily="50" charset="-128"/>
                          <a:ea typeface="Meiryo UI" panose="020B0604030504040204" pitchFamily="50" charset="-128"/>
                        </a:rPr>
                        <a:t>【</a:t>
                      </a:r>
                      <a:r>
                        <a:rPr kumimoji="1" lang="ja-JP" altLang="en-US" sz="1300" dirty="0">
                          <a:solidFill>
                            <a:schemeClr val="tx1"/>
                          </a:solidFill>
                          <a:latin typeface="Meiryo UI" panose="020B0604030504040204" pitchFamily="50" charset="-128"/>
                          <a:ea typeface="Meiryo UI" panose="020B0604030504040204" pitchFamily="50" charset="-128"/>
                        </a:rPr>
                        <a:t>図７</a:t>
                      </a:r>
                      <a:r>
                        <a:rPr kumimoji="1" lang="en-US" altLang="ja-JP" sz="1300" dirty="0">
                          <a:solidFill>
                            <a:schemeClr val="tx1"/>
                          </a:solidFill>
                          <a:latin typeface="Meiryo UI" panose="020B0604030504040204" pitchFamily="50" charset="-128"/>
                          <a:ea typeface="Meiryo UI" panose="020B0604030504040204" pitchFamily="50" charset="-128"/>
                        </a:rPr>
                        <a:t>】</a:t>
                      </a:r>
                      <a:r>
                        <a:rPr kumimoji="1" lang="ja-JP" altLang="en-US" sz="1300" dirty="0">
                          <a:solidFill>
                            <a:schemeClr val="tx1"/>
                          </a:solidFill>
                          <a:latin typeface="Meiryo UI" panose="020B0604030504040204" pitchFamily="50" charset="-128"/>
                          <a:ea typeface="Meiryo UI" panose="020B0604030504040204" pitchFamily="50" charset="-128"/>
                        </a:rPr>
                        <a:t>、啓発チラシ、啓発ポスター、アプリを通じた注意喚起　等</a:t>
                      </a:r>
                      <a:r>
                        <a:rPr kumimoji="1" lang="en-US" altLang="ja-JP" sz="1300" dirty="0">
                          <a:solidFill>
                            <a:schemeClr val="tx1"/>
                          </a:solidFill>
                          <a:latin typeface="Meiryo UI" panose="020B0604030504040204" pitchFamily="50" charset="-128"/>
                          <a:ea typeface="Meiryo UI" panose="020B0604030504040204" pitchFamily="50" charset="-128"/>
                        </a:rPr>
                        <a:t>〕</a:t>
                      </a:r>
                      <a:endParaRPr kumimoji="1" lang="ja-JP" altLang="en-US" sz="1300" dirty="0">
                        <a:solidFill>
                          <a:schemeClr val="tx1"/>
                        </a:solidFill>
                        <a:latin typeface="Meiryo UI" panose="020B0604030504040204" pitchFamily="50" charset="-128"/>
                        <a:ea typeface="Meiryo UI" panose="020B0604030504040204" pitchFamily="50" charset="-128"/>
                      </a:endParaRPr>
                    </a:p>
                  </a:txBody>
                  <a:tcPr anchor="ctr">
                    <a:solidFill>
                      <a:srgbClr val="EFF3EA"/>
                    </a:solidFill>
                  </a:tcPr>
                </a:tc>
                <a:extLst>
                  <a:ext uri="{0D108BD9-81ED-4DB2-BD59-A6C34878D82A}">
                    <a16:rowId xmlns:a16="http://schemas.microsoft.com/office/drawing/2014/main" val="3412221773"/>
                  </a:ext>
                </a:extLst>
              </a:tr>
              <a:tr h="458077">
                <a:tc vMerge="1">
                  <a:txBody>
                    <a:bodyPr/>
                    <a:lstStyle/>
                    <a:p>
                      <a:pPr algn="ct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300" dirty="0">
                          <a:solidFill>
                            <a:schemeClr val="tx1"/>
                          </a:solidFill>
                          <a:latin typeface="Meiryo UI" panose="020B0604030504040204" pitchFamily="50" charset="-128"/>
                          <a:ea typeface="Meiryo UI" panose="020B0604030504040204" pitchFamily="50" charset="-128"/>
                        </a:rPr>
                        <a:t>○府ホームページにおいて「環境省公式</a:t>
                      </a:r>
                      <a:r>
                        <a:rPr kumimoji="1" lang="en-US" altLang="ja-JP" sz="1300" dirty="0">
                          <a:solidFill>
                            <a:schemeClr val="tx1"/>
                          </a:solidFill>
                          <a:latin typeface="Meiryo UI" panose="020B0604030504040204" pitchFamily="50" charset="-128"/>
                          <a:ea typeface="Meiryo UI" panose="020B0604030504040204" pitchFamily="50" charset="-128"/>
                        </a:rPr>
                        <a:t>LINE</a:t>
                      </a:r>
                      <a:r>
                        <a:rPr kumimoji="1" lang="ja-JP" altLang="en-US" sz="1300" dirty="0">
                          <a:solidFill>
                            <a:schemeClr val="tx1"/>
                          </a:solidFill>
                          <a:latin typeface="Meiryo UI" panose="020B0604030504040204" pitchFamily="50" charset="-128"/>
                          <a:ea typeface="Meiryo UI" panose="020B0604030504040204" pitchFamily="50" charset="-128"/>
                        </a:rPr>
                        <a:t>アカウント」や「暑さ指数及び熱中症警戒アラート等メール配信サービス」の登録促進</a:t>
                      </a:r>
                    </a:p>
                  </a:txBody>
                  <a:tcPr anchor="ctr"/>
                </a:tc>
                <a:extLst>
                  <a:ext uri="{0D108BD9-81ED-4DB2-BD59-A6C34878D82A}">
                    <a16:rowId xmlns:a16="http://schemas.microsoft.com/office/drawing/2014/main" val="19128793"/>
                  </a:ext>
                </a:extLst>
              </a:tr>
              <a:tr h="569931">
                <a:tc vMerge="1">
                  <a:txBody>
                    <a:bodyPr/>
                    <a:lstStyle/>
                    <a:p>
                      <a:pPr algn="ct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300" dirty="0">
                          <a:solidFill>
                            <a:schemeClr val="tx1"/>
                          </a:solidFill>
                          <a:latin typeface="Meiryo UI" panose="020B0604030504040204" pitchFamily="50" charset="-128"/>
                          <a:ea typeface="Meiryo UI" panose="020B0604030504040204" pitchFamily="50" charset="-128"/>
                        </a:rPr>
                        <a:t>○暑さマップの涼しいスポット公開</a:t>
                      </a:r>
                      <a:r>
                        <a:rPr kumimoji="1" lang="en-US" altLang="ja-JP" sz="1300" dirty="0">
                          <a:solidFill>
                            <a:schemeClr val="tx1"/>
                          </a:solidFill>
                          <a:latin typeface="Meiryo UI" panose="020B0604030504040204" pitchFamily="50" charset="-128"/>
                          <a:ea typeface="Meiryo UI" panose="020B0604030504040204" pitchFamily="50" charset="-128"/>
                        </a:rPr>
                        <a:t>〔</a:t>
                      </a:r>
                      <a:r>
                        <a:rPr kumimoji="1" lang="ja-JP" altLang="en-US" sz="1300" dirty="0">
                          <a:solidFill>
                            <a:schemeClr val="tx1"/>
                          </a:solidFill>
                          <a:latin typeface="Meiryo UI" panose="020B0604030504040204" pitchFamily="50" charset="-128"/>
                          <a:ea typeface="Meiryo UI" panose="020B0604030504040204" pitchFamily="50" charset="-128"/>
                        </a:rPr>
                        <a:t>日本ヒートアイランド学会が作成した暑さマップ（携帯アプリ）に「都市緑化を活用した猛暑</a:t>
                      </a:r>
                      <a:endParaRPr kumimoji="1" lang="en-US" altLang="ja-JP" sz="1300" dirty="0">
                        <a:solidFill>
                          <a:schemeClr val="tx1"/>
                        </a:solidFill>
                        <a:latin typeface="Meiryo UI" panose="020B0604030504040204" pitchFamily="50" charset="-128"/>
                        <a:ea typeface="Meiryo UI" panose="020B0604030504040204" pitchFamily="50" charset="-128"/>
                      </a:endParaRPr>
                    </a:p>
                    <a:p>
                      <a:pPr algn="l"/>
                      <a:r>
                        <a:rPr kumimoji="1" lang="ja-JP" altLang="en-US" sz="1300" dirty="0">
                          <a:solidFill>
                            <a:schemeClr val="tx1"/>
                          </a:solidFill>
                          <a:latin typeface="Meiryo UI" panose="020B0604030504040204" pitchFamily="50" charset="-128"/>
                          <a:ea typeface="Meiryo UI" panose="020B0604030504040204" pitchFamily="50" charset="-128"/>
                        </a:rPr>
                        <a:t>　対策事業」で整備した箇所を掲載</a:t>
                      </a:r>
                      <a:r>
                        <a:rPr kumimoji="1" lang="en-US" altLang="ja-JP" sz="1300" dirty="0">
                          <a:solidFill>
                            <a:schemeClr val="tx1"/>
                          </a:solidFill>
                          <a:latin typeface="Meiryo UI" panose="020B0604030504040204" pitchFamily="50" charset="-128"/>
                          <a:ea typeface="Meiryo UI" panose="020B0604030504040204" pitchFamily="50" charset="-128"/>
                        </a:rPr>
                        <a:t>〕</a:t>
                      </a:r>
                    </a:p>
                  </a:txBody>
                  <a:tcPr anchor="ctr"/>
                </a:tc>
                <a:extLst>
                  <a:ext uri="{0D108BD9-81ED-4DB2-BD59-A6C34878D82A}">
                    <a16:rowId xmlns:a16="http://schemas.microsoft.com/office/drawing/2014/main" val="2906449025"/>
                  </a:ext>
                </a:extLst>
              </a:tr>
              <a:tr h="484589">
                <a:tc vMerge="1">
                  <a:txBody>
                    <a:bodyPr/>
                    <a:lstStyle/>
                    <a:p>
                      <a:pPr algn="ct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300" dirty="0">
                          <a:latin typeface="Meiryo UI" panose="020B0604030504040204" pitchFamily="50" charset="-128"/>
                          <a:ea typeface="Meiryo UI" panose="020B0604030504040204" pitchFamily="50" charset="-128"/>
                        </a:rPr>
                        <a:t>○猛暑の際に外出先で暑さをしのげる涼しい空間（クールオアシス）を民間事業者（薬局・コンビニ・スーパー等）に提供いただく</a:t>
                      </a:r>
                      <a:endParaRPr kumimoji="1" lang="en-US" altLang="ja-JP" sz="1300" dirty="0">
                        <a:latin typeface="Meiryo UI" panose="020B0604030504040204" pitchFamily="50" charset="-128"/>
                        <a:ea typeface="Meiryo UI" panose="020B0604030504040204" pitchFamily="50" charset="-128"/>
                      </a:endParaRPr>
                    </a:p>
                    <a:p>
                      <a:pPr algn="l"/>
                      <a:r>
                        <a:rPr kumimoji="1" lang="ja-JP" altLang="en-US" sz="1300" dirty="0">
                          <a:latin typeface="Meiryo UI" panose="020B0604030504040204" pitchFamily="50" charset="-128"/>
                          <a:ea typeface="Meiryo UI" panose="020B0604030504040204" pitchFamily="50" charset="-128"/>
                        </a:rPr>
                        <a:t>　「おおさかクールオアシスプロジェクト」を実施（協力施設・店舗数　</a:t>
                      </a:r>
                      <a:r>
                        <a:rPr kumimoji="1" lang="en-US" altLang="ja-JP" sz="1300" dirty="0">
                          <a:latin typeface="Meiryo UI" panose="020B0604030504040204" pitchFamily="50" charset="-128"/>
                          <a:ea typeface="Meiryo UI" panose="020B0604030504040204" pitchFamily="50" charset="-128"/>
                        </a:rPr>
                        <a:t>2,100</a:t>
                      </a:r>
                      <a:r>
                        <a:rPr kumimoji="1" lang="ja-JP" altLang="en-US" sz="1300" dirty="0">
                          <a:latin typeface="Meiryo UI" panose="020B0604030504040204" pitchFamily="50" charset="-128"/>
                          <a:ea typeface="Meiryo UI" panose="020B0604030504040204" pitchFamily="50" charset="-128"/>
                        </a:rPr>
                        <a:t>軒）</a:t>
                      </a:r>
                      <a:endParaRPr kumimoji="1" lang="en-US" altLang="ja-JP" sz="1300" dirty="0">
                        <a:latin typeface="Meiryo UI" panose="020B0604030504040204" pitchFamily="50" charset="-128"/>
                        <a:ea typeface="Meiryo UI" panose="020B0604030504040204" pitchFamily="50" charset="-128"/>
                      </a:endParaRPr>
                    </a:p>
                  </a:txBody>
                  <a:tcPr anchor="ctr">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910789077"/>
                  </a:ext>
                </a:extLst>
              </a:tr>
              <a:tr h="201211">
                <a:tc vMerge="1">
                  <a:txBody>
                    <a:bodyPr/>
                    <a:lstStyle/>
                    <a:p>
                      <a:pPr algn="ct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300" b="0" dirty="0">
                          <a:latin typeface="Meiryo UI" panose="020B0604030504040204" pitchFamily="50" charset="-128"/>
                          <a:ea typeface="Meiryo UI" panose="020B0604030504040204" pitchFamily="50" charset="-128"/>
                        </a:rPr>
                        <a:t>〇クールオアシス及びクーリングシェルターを一つにまとめた「</a:t>
                      </a:r>
                      <a:r>
                        <a:rPr kumimoji="1" lang="en-US" altLang="ja-JP" sz="1300" b="0" dirty="0">
                          <a:latin typeface="Meiryo UI" panose="020B0604030504040204" pitchFamily="50" charset="-128"/>
                          <a:ea typeface="Meiryo UI" panose="020B0604030504040204" pitchFamily="50" charset="-128"/>
                        </a:rPr>
                        <a:t>OSAKA</a:t>
                      </a:r>
                      <a:r>
                        <a:rPr kumimoji="1" lang="ja-JP" altLang="en-US" sz="1300" b="0" dirty="0">
                          <a:latin typeface="Meiryo UI" panose="020B0604030504040204" pitchFamily="50" charset="-128"/>
                          <a:ea typeface="Meiryo UI" panose="020B0604030504040204" pitchFamily="50" charset="-128"/>
                        </a:rPr>
                        <a:t>ひんやりマップ」を公開</a:t>
                      </a:r>
                      <a:endParaRPr kumimoji="1" lang="en-US" altLang="ja-JP" sz="1300" b="0" dirty="0">
                        <a:latin typeface="Meiryo UI" panose="020B0604030504040204" pitchFamily="50" charset="-128"/>
                        <a:ea typeface="Meiryo UI" panose="020B0604030504040204" pitchFamily="50" charset="-128"/>
                      </a:endParaRPr>
                    </a:p>
                    <a:p>
                      <a:pPr algn="l"/>
                      <a:r>
                        <a:rPr kumimoji="1" lang="ja-JP" altLang="en-US" sz="1300" b="0" dirty="0">
                          <a:latin typeface="Meiryo UI" panose="020B0604030504040204" pitchFamily="50" charset="-128"/>
                          <a:ea typeface="Meiryo UI" panose="020B0604030504040204" pitchFamily="50" charset="-128"/>
                        </a:rPr>
                        <a:t>（スポット掲載</a:t>
                      </a:r>
                      <a:r>
                        <a:rPr kumimoji="1" lang="en-US" altLang="ja-JP" sz="1300" b="0" dirty="0">
                          <a:latin typeface="Meiryo UI" panose="020B0604030504040204" pitchFamily="50" charset="-128"/>
                          <a:ea typeface="Meiryo UI" panose="020B0604030504040204" pitchFamily="50" charset="-128"/>
                        </a:rPr>
                        <a:t>3,097</a:t>
                      </a:r>
                      <a:r>
                        <a:rPr kumimoji="1" lang="ja-JP" altLang="en-US" sz="1300" b="0" dirty="0">
                          <a:latin typeface="Meiryo UI" panose="020B0604030504040204" pitchFamily="50" charset="-128"/>
                          <a:ea typeface="Meiryo UI" panose="020B0604030504040204" pitchFamily="50" charset="-128"/>
                        </a:rPr>
                        <a:t>カ所、総アクセス数</a:t>
                      </a:r>
                      <a:r>
                        <a:rPr kumimoji="1" lang="en-US" altLang="ja-JP" sz="1300" b="0" dirty="0">
                          <a:latin typeface="Meiryo UI" panose="020B0604030504040204" pitchFamily="50" charset="-128"/>
                          <a:ea typeface="Meiryo UI" panose="020B0604030504040204" pitchFamily="50" charset="-128"/>
                        </a:rPr>
                        <a:t>120</a:t>
                      </a:r>
                      <a:r>
                        <a:rPr kumimoji="1" lang="ja-JP" altLang="en-US" sz="1300" b="0" dirty="0">
                          <a:latin typeface="Meiryo UI" panose="020B0604030504040204" pitchFamily="50" charset="-128"/>
                          <a:ea typeface="Meiryo UI" panose="020B0604030504040204" pitchFamily="50" charset="-128"/>
                        </a:rPr>
                        <a:t>万件）</a:t>
                      </a:r>
                    </a:p>
                  </a:txBody>
                  <a:tcPr anchor="ctr">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2897722090"/>
                  </a:ext>
                </a:extLst>
              </a:tr>
            </a:tbl>
          </a:graphicData>
        </a:graphic>
      </p:graphicFrame>
      <p:sp>
        <p:nvSpPr>
          <p:cNvPr id="11" name="正方形/長方形 10">
            <a:extLst>
              <a:ext uri="{FF2B5EF4-FFF2-40B4-BE49-F238E27FC236}">
                <a16:creationId xmlns:a16="http://schemas.microsoft.com/office/drawing/2014/main" id="{5C7082CC-6019-452B-AE7A-C3CDFBA55507}"/>
              </a:ext>
            </a:extLst>
          </p:cNvPr>
          <p:cNvSpPr/>
          <p:nvPr/>
        </p:nvSpPr>
        <p:spPr>
          <a:xfrm>
            <a:off x="212149" y="912168"/>
            <a:ext cx="2143536" cy="310529"/>
          </a:xfrm>
          <a:prstGeom prst="rect">
            <a:avLst/>
          </a:prstGeom>
          <a:ln w="25400">
            <a:noFill/>
          </a:ln>
        </p:spPr>
        <p:txBody>
          <a:bodyPr wrap="none" bIns="36000" anchor="ctr" anchorCtr="0">
            <a:spAutoFit/>
          </a:bodyPr>
          <a:lstStyle/>
          <a:p>
            <a:pPr>
              <a:lnSpc>
                <a:spcPts val="2000"/>
              </a:lnSpc>
            </a:pPr>
            <a:r>
              <a:rPr lang="ja-JP" altLang="en-US" sz="1400" dirty="0">
                <a:latin typeface="Meiryo UI" panose="020B0604030504040204" pitchFamily="50" charset="-128"/>
                <a:ea typeface="Meiryo UI" panose="020B0604030504040204" pitchFamily="50" charset="-128"/>
                <a:cs typeface="Meiryo UI" panose="020B0604030504040204" pitchFamily="50" charset="-128"/>
              </a:rPr>
              <a:t>〇計画に基づく庁内の取組</a:t>
            </a:r>
            <a:endParaRPr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角丸四角形 3">
            <a:extLst>
              <a:ext uri="{FF2B5EF4-FFF2-40B4-BE49-F238E27FC236}">
                <a16:creationId xmlns:a16="http://schemas.microsoft.com/office/drawing/2014/main" id="{0F38A307-8D77-4AD8-9AA3-80D2D8F3C604}"/>
              </a:ext>
            </a:extLst>
          </p:cNvPr>
          <p:cNvSpPr/>
          <p:nvPr/>
        </p:nvSpPr>
        <p:spPr>
          <a:xfrm>
            <a:off x="136800" y="5259652"/>
            <a:ext cx="12528000" cy="4300446"/>
          </a:xfrm>
          <a:prstGeom prst="roundRect">
            <a:avLst>
              <a:gd name="adj" fmla="val 0"/>
            </a:avLst>
          </a:prstGeom>
          <a:solidFill>
            <a:schemeClr val="bg1"/>
          </a:solidFill>
          <a:ln w="12700">
            <a:solidFill>
              <a:srgbClr val="006600"/>
            </a:solidFill>
          </a:ln>
          <a:effectLst>
            <a:outerShdw blurRad="63500" dist="50800" dir="2700000" algn="tl" rotWithShape="0">
              <a:prstClr val="black">
                <a:alpha val="40000"/>
              </a:prstClr>
            </a:outerShdw>
          </a:effectLst>
        </p:spPr>
        <p:style>
          <a:lnRef idx="1">
            <a:schemeClr val="accent5"/>
          </a:lnRef>
          <a:fillRef idx="2">
            <a:schemeClr val="accent5"/>
          </a:fillRef>
          <a:effectRef idx="1">
            <a:schemeClr val="accent5"/>
          </a:effectRef>
          <a:fontRef idx="minor">
            <a:schemeClr val="dk1"/>
          </a:fontRef>
        </p:style>
        <p:txBody>
          <a:bodyPr rtlCol="0" anchor="ctr"/>
          <a:lstStyle/>
          <a:p>
            <a:pPr>
              <a:lnSpc>
                <a:spcPct val="150000"/>
              </a:lnSpc>
            </a:pPr>
            <a:endParaRPr lang="ja-JP" altLang="en-US" sz="1960" dirty="0"/>
          </a:p>
        </p:txBody>
      </p:sp>
      <p:sp>
        <p:nvSpPr>
          <p:cNvPr id="14" name="角丸四角形 4">
            <a:extLst>
              <a:ext uri="{FF2B5EF4-FFF2-40B4-BE49-F238E27FC236}">
                <a16:creationId xmlns:a16="http://schemas.microsoft.com/office/drawing/2014/main" id="{7AC8D306-1DEA-4588-A76B-1FB67ED63411}"/>
              </a:ext>
            </a:extLst>
          </p:cNvPr>
          <p:cNvSpPr/>
          <p:nvPr/>
        </p:nvSpPr>
        <p:spPr>
          <a:xfrm>
            <a:off x="123204" y="5254521"/>
            <a:ext cx="6277596" cy="380480"/>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2000" b="1" dirty="0">
                <a:latin typeface="Meiryo UI" pitchFamily="50" charset="-128"/>
                <a:ea typeface="Meiryo UI" pitchFamily="50" charset="-128"/>
                <a:cs typeface="Meiryo UI" pitchFamily="50" charset="-128"/>
              </a:rPr>
              <a:t>気候変動対策部会における点検・評価結果</a:t>
            </a:r>
          </a:p>
        </p:txBody>
      </p:sp>
      <p:grpSp>
        <p:nvGrpSpPr>
          <p:cNvPr id="16" name="Group 40">
            <a:extLst>
              <a:ext uri="{FF2B5EF4-FFF2-40B4-BE49-F238E27FC236}">
                <a16:creationId xmlns:a16="http://schemas.microsoft.com/office/drawing/2014/main" id="{0658A07A-6D83-4A95-BA8F-72538846B091}"/>
              </a:ext>
            </a:extLst>
          </p:cNvPr>
          <p:cNvGrpSpPr>
            <a:grpSpLocks/>
          </p:cNvGrpSpPr>
          <p:nvPr/>
        </p:nvGrpSpPr>
        <p:grpSpPr bwMode="auto">
          <a:xfrm>
            <a:off x="14644" y="36331"/>
            <a:ext cx="7682300" cy="475271"/>
            <a:chOff x="737" y="402"/>
            <a:chExt cx="13540" cy="904"/>
          </a:xfrm>
        </p:grpSpPr>
        <p:sp>
          <p:nvSpPr>
            <p:cNvPr id="17" name="Rectangle 30">
              <a:extLst>
                <a:ext uri="{FF2B5EF4-FFF2-40B4-BE49-F238E27FC236}">
                  <a16:creationId xmlns:a16="http://schemas.microsoft.com/office/drawing/2014/main" id="{08624521-221E-4634-9148-991D6702FC3B}"/>
                </a:ext>
              </a:extLst>
            </p:cNvPr>
            <p:cNvSpPr>
              <a:spLocks noChangeArrowheads="1"/>
            </p:cNvSpPr>
            <p:nvPr/>
          </p:nvSpPr>
          <p:spPr bwMode="auto">
            <a:xfrm>
              <a:off x="13440" y="405"/>
              <a:ext cx="825" cy="624"/>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8" name="Rectangle 29">
              <a:extLst>
                <a:ext uri="{FF2B5EF4-FFF2-40B4-BE49-F238E27FC236}">
                  <a16:creationId xmlns:a16="http://schemas.microsoft.com/office/drawing/2014/main" id="{1FBB3D90-0456-4D40-8994-F02E67D91135}"/>
                </a:ext>
              </a:extLst>
            </p:cNvPr>
            <p:cNvSpPr>
              <a:spLocks noChangeArrowheads="1"/>
            </p:cNvSpPr>
            <p:nvPr/>
          </p:nvSpPr>
          <p:spPr bwMode="auto">
            <a:xfrm>
              <a:off x="737" y="402"/>
              <a:ext cx="13222" cy="684"/>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おおさかヒートアイランド対策推進計画の進捗状況について</a:t>
              </a:r>
              <a:r>
                <a:rPr lang="en-US" altLang="ja-JP" sz="1600" b="1" dirty="0">
                  <a:solidFill>
                    <a:schemeClr val="bg1"/>
                  </a:solidFill>
                  <a:latin typeface="Meiryo UI" panose="020B0604030504040204" pitchFamily="50" charset="-128"/>
                  <a:ea typeface="Meiryo UI" panose="020B0604030504040204" pitchFamily="50" charset="-128"/>
                </a:rPr>
                <a:t>(</a:t>
              </a:r>
              <a:r>
                <a:rPr lang="ja-JP" altLang="en-US" sz="1600" b="1" dirty="0">
                  <a:solidFill>
                    <a:schemeClr val="bg1"/>
                  </a:solidFill>
                  <a:latin typeface="Meiryo UI" panose="020B0604030504040204" pitchFamily="50" charset="-128"/>
                  <a:ea typeface="Meiryo UI" panose="020B0604030504040204" pitchFamily="50" charset="-128"/>
                </a:rPr>
                <a:t>気候変動対策</a:t>
              </a:r>
              <a:r>
                <a:rPr lang="ja-JP" altLang="en-US" sz="1600" b="1">
                  <a:solidFill>
                    <a:schemeClr val="bg1"/>
                  </a:solidFill>
                  <a:latin typeface="Meiryo UI" panose="020B0604030504040204" pitchFamily="50" charset="-128"/>
                  <a:ea typeface="Meiryo UI" panose="020B0604030504040204" pitchFamily="50" charset="-128"/>
                </a:rPr>
                <a:t>部会報告</a:t>
              </a:r>
              <a:r>
                <a:rPr lang="en-US" altLang="ja-JP" sz="1600" b="1">
                  <a:solidFill>
                    <a:schemeClr val="bg1"/>
                  </a:solidFill>
                  <a:latin typeface="Meiryo UI" panose="020B0604030504040204" pitchFamily="50" charset="-128"/>
                  <a:ea typeface="Meiryo UI" panose="020B0604030504040204" pitchFamily="50" charset="-128"/>
                </a:rPr>
                <a:t>)</a:t>
              </a:r>
              <a:endParaRPr lang="en-US" altLang="ja-JP" sz="1600" b="1" dirty="0">
                <a:solidFill>
                  <a:schemeClr val="bg1"/>
                </a:solidFill>
                <a:latin typeface="Meiryo UI" panose="020B0604030504040204" pitchFamily="50" charset="-128"/>
                <a:ea typeface="Meiryo UI" panose="020B0604030504040204" pitchFamily="50" charset="-128"/>
              </a:endParaRPr>
            </a:p>
          </p:txBody>
        </p:sp>
        <p:sp>
          <p:nvSpPr>
            <p:cNvPr id="19" name="Rectangle 31">
              <a:extLst>
                <a:ext uri="{FF2B5EF4-FFF2-40B4-BE49-F238E27FC236}">
                  <a16:creationId xmlns:a16="http://schemas.microsoft.com/office/drawing/2014/main" id="{49AD506A-3AF9-4490-A615-3091F9AE8883}"/>
                </a:ext>
              </a:extLst>
            </p:cNvPr>
            <p:cNvSpPr>
              <a:spLocks noChangeArrowheads="1"/>
            </p:cNvSpPr>
            <p:nvPr/>
          </p:nvSpPr>
          <p:spPr bwMode="auto">
            <a:xfrm>
              <a:off x="737" y="1014"/>
              <a:ext cx="13219" cy="292"/>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20" name="Rectangle 32">
              <a:extLst>
                <a:ext uri="{FF2B5EF4-FFF2-40B4-BE49-F238E27FC236}">
                  <a16:creationId xmlns:a16="http://schemas.microsoft.com/office/drawing/2014/main" id="{BD841929-6FA6-4827-82EC-ABEDFEA0A2E7}"/>
                </a:ext>
              </a:extLst>
            </p:cNvPr>
            <p:cNvSpPr>
              <a:spLocks noChangeArrowheads="1"/>
            </p:cNvSpPr>
            <p:nvPr/>
          </p:nvSpPr>
          <p:spPr bwMode="auto">
            <a:xfrm>
              <a:off x="13968" y="998"/>
              <a:ext cx="309" cy="305"/>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grpSp>
      <p:grpSp>
        <p:nvGrpSpPr>
          <p:cNvPr id="21" name="グループ化 20">
            <a:extLst>
              <a:ext uri="{FF2B5EF4-FFF2-40B4-BE49-F238E27FC236}">
                <a16:creationId xmlns:a16="http://schemas.microsoft.com/office/drawing/2014/main" id="{25C035CD-2A43-43EB-9BFC-76ABBD340216}"/>
              </a:ext>
            </a:extLst>
          </p:cNvPr>
          <p:cNvGrpSpPr>
            <a:grpSpLocks noChangeAspect="1"/>
          </p:cNvGrpSpPr>
          <p:nvPr/>
        </p:nvGrpSpPr>
        <p:grpSpPr>
          <a:xfrm>
            <a:off x="7760014" y="37134"/>
            <a:ext cx="4969454" cy="423459"/>
            <a:chOff x="6029203" y="46261"/>
            <a:chExt cx="5407394" cy="460777"/>
          </a:xfrm>
        </p:grpSpPr>
        <p:pic>
          <p:nvPicPr>
            <p:cNvPr id="22" name="図 5">
              <a:extLst>
                <a:ext uri="{FF2B5EF4-FFF2-40B4-BE49-F238E27FC236}">
                  <a16:creationId xmlns:a16="http://schemas.microsoft.com/office/drawing/2014/main" id="{D3DB1E15-3C24-4ABD-862B-96CE7F3257F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図 14">
              <a:extLst>
                <a:ext uri="{FF2B5EF4-FFF2-40B4-BE49-F238E27FC236}">
                  <a16:creationId xmlns:a16="http://schemas.microsoft.com/office/drawing/2014/main" id="{6722EB5B-9815-4E46-A43F-2FD904EEE98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図 17">
              <a:extLst>
                <a:ext uri="{FF2B5EF4-FFF2-40B4-BE49-F238E27FC236}">
                  <a16:creationId xmlns:a16="http://schemas.microsoft.com/office/drawing/2014/main" id="{4DC6EE41-44D0-47F0-B7C7-A14D4F7BA75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図 34">
              <a:extLst>
                <a:ext uri="{FF2B5EF4-FFF2-40B4-BE49-F238E27FC236}">
                  <a16:creationId xmlns:a16="http://schemas.microsoft.com/office/drawing/2014/main" id="{74131EAD-AEC4-45A6-A5E1-0385F7D968E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図 24">
              <a:extLst>
                <a:ext uri="{FF2B5EF4-FFF2-40B4-BE49-F238E27FC236}">
                  <a16:creationId xmlns:a16="http://schemas.microsoft.com/office/drawing/2014/main" id="{82EA2B9B-AA57-4564-BC39-65F23B23D24F}"/>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図 25">
              <a:extLst>
                <a:ext uri="{FF2B5EF4-FFF2-40B4-BE49-F238E27FC236}">
                  <a16:creationId xmlns:a16="http://schemas.microsoft.com/office/drawing/2014/main" id="{C447AF42-D7A0-4440-8BA2-81E2334CFF0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図 1">
              <a:extLst>
                <a:ext uri="{FF2B5EF4-FFF2-40B4-BE49-F238E27FC236}">
                  <a16:creationId xmlns:a16="http://schemas.microsoft.com/office/drawing/2014/main" id="{4289CFEC-205F-46B7-8398-3BDD1D88FC1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図 28">
              <a:extLst>
                <a:ext uri="{FF2B5EF4-FFF2-40B4-BE49-F238E27FC236}">
                  <a16:creationId xmlns:a16="http://schemas.microsoft.com/office/drawing/2014/main" id="{024D7DFE-2F02-4257-B530-A5A42D33E9E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図 32">
              <a:extLst>
                <a:ext uri="{FF2B5EF4-FFF2-40B4-BE49-F238E27FC236}">
                  <a16:creationId xmlns:a16="http://schemas.microsoft.com/office/drawing/2014/main" id="{C0B82F17-1EF1-4104-801F-72FD57794273}"/>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図 13">
              <a:extLst>
                <a:ext uri="{FF2B5EF4-FFF2-40B4-BE49-F238E27FC236}">
                  <a16:creationId xmlns:a16="http://schemas.microsoft.com/office/drawing/2014/main" id="{5ACB3D94-2D0C-4B53-A4A8-346DAB6704C9}"/>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図 31">
              <a:extLst>
                <a:ext uri="{FF2B5EF4-FFF2-40B4-BE49-F238E27FC236}">
                  <a16:creationId xmlns:a16="http://schemas.microsoft.com/office/drawing/2014/main" id="{FA92EFA6-6D24-4C77-B471-2792674A171F}"/>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33" name="図 32">
              <a:extLst>
                <a:ext uri="{FF2B5EF4-FFF2-40B4-BE49-F238E27FC236}">
                  <a16:creationId xmlns:a16="http://schemas.microsoft.com/office/drawing/2014/main" id="{3CDAF3A3-B8C8-44DF-8686-7BBB6044C4FC}"/>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sp>
        <p:nvSpPr>
          <p:cNvPr id="35" name="テキスト ボックス 34">
            <a:extLst>
              <a:ext uri="{FF2B5EF4-FFF2-40B4-BE49-F238E27FC236}">
                <a16:creationId xmlns:a16="http://schemas.microsoft.com/office/drawing/2014/main" id="{40106E8B-F224-439C-AB58-45039396348F}"/>
              </a:ext>
            </a:extLst>
          </p:cNvPr>
          <p:cNvSpPr txBox="1"/>
          <p:nvPr/>
        </p:nvSpPr>
        <p:spPr>
          <a:xfrm>
            <a:off x="10492025" y="3382506"/>
            <a:ext cx="2605519" cy="553998"/>
          </a:xfrm>
          <a:prstGeom prst="rect">
            <a:avLst/>
          </a:prstGeom>
          <a:noFill/>
        </p:spPr>
        <p:txBody>
          <a:bodyPr wrap="square" rtlCol="0">
            <a:spAutoFit/>
          </a:bodyPr>
          <a:lstStyle/>
          <a:p>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図７</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大阪府</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大塚製薬㈱</a:t>
            </a:r>
            <a:r>
              <a:rPr kumimoji="1" lang="en-US" altLang="ja-JP" sz="1000" dirty="0">
                <a:latin typeface="Meiryo UI" panose="020B0604030504040204" pitchFamily="50" charset="-128"/>
                <a:ea typeface="Meiryo UI" panose="020B0604030504040204" pitchFamily="50" charset="-128"/>
              </a:rPr>
              <a:t>×</a:t>
            </a:r>
          </a:p>
          <a:p>
            <a:r>
              <a:rPr kumimoji="1" lang="ja-JP" altLang="en-US" sz="1000" dirty="0">
                <a:latin typeface="Meiryo UI" panose="020B0604030504040204" pitchFamily="50" charset="-128"/>
                <a:ea typeface="Meiryo UI" panose="020B0604030504040204" pitchFamily="50" charset="-128"/>
              </a:rPr>
              <a:t>　　ファミリーマート㈱　デジタルサイネージ　</a:t>
            </a:r>
            <a:endParaRPr kumimoji="1" lang="en-US" altLang="ja-JP" sz="1000" dirty="0">
              <a:latin typeface="Meiryo UI" panose="020B0604030504040204" pitchFamily="50" charset="-128"/>
              <a:ea typeface="Meiryo UI" panose="020B0604030504040204" pitchFamily="50" charset="-128"/>
            </a:endParaRPr>
          </a:p>
          <a:p>
            <a:endParaRPr kumimoji="1" lang="en-US" altLang="ja-JP" sz="1000" dirty="0">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57993DF4-F362-45D4-B5CA-06BEC7C2B048}"/>
              </a:ext>
            </a:extLst>
          </p:cNvPr>
          <p:cNvSpPr/>
          <p:nvPr/>
        </p:nvSpPr>
        <p:spPr>
          <a:xfrm>
            <a:off x="101379" y="5520680"/>
            <a:ext cx="12889432" cy="4065472"/>
          </a:xfrm>
          <a:prstGeom prst="rect">
            <a:avLst/>
          </a:prstGeom>
          <a:noFill/>
        </p:spPr>
        <p:txBody>
          <a:bodyPr wrap="square">
            <a:spAutoFit/>
          </a:bodyPr>
          <a:lstStyle/>
          <a:p>
            <a:pPr>
              <a:lnSpc>
                <a:spcPts val="3500"/>
              </a:lnSpc>
            </a:pP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「おおさかヒートアイランド対策推進計画」の進捗状況及び、今後の推進方針としては、</a:t>
            </a:r>
            <a:endParaRPr lang="en-US" altLang="ja-JP"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3500"/>
              </a:lnSpc>
            </a:pPr>
            <a:r>
              <a:rPr lang="ja-JP" altLang="en-US" sz="18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計画進捗評価手法による熱帯夜日数</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（５年移動平均値の回帰推定値による地球温暖化の影響除外）</a:t>
            </a: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は、</a:t>
            </a:r>
            <a:r>
              <a:rPr lang="ja-JP" altLang="en-US"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基準年の</a:t>
            </a:r>
            <a:r>
              <a:rPr lang="en-US" altLang="ja-JP"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2000</a:t>
            </a:r>
            <a:r>
              <a:rPr lang="ja-JP" altLang="en-US"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年から比べて</a:t>
            </a:r>
            <a:endParaRPr lang="en-US" altLang="ja-JP"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3500"/>
              </a:lnSpc>
            </a:pPr>
            <a:r>
              <a:rPr lang="ja-JP" altLang="en-US" sz="18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０</a:t>
            </a:r>
            <a:r>
              <a:rPr lang="en-US" altLang="ja-JP"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.8</a:t>
            </a:r>
            <a:r>
              <a:rPr lang="ja-JP" altLang="en-US"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割（</a:t>
            </a:r>
            <a:r>
              <a:rPr lang="en-US" altLang="ja-JP"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3</a:t>
            </a:r>
            <a:r>
              <a:rPr lang="ja-JP" altLang="en-US"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日）の増加となっており、目標に達していない。</a:t>
            </a: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なお、計画進捗評価手法については、ここ数年の日本の夏の急激な気温上</a:t>
            </a:r>
            <a:endParaRPr lang="en-US" altLang="ja-JP"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3500"/>
              </a:lnSpc>
            </a:pP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昇の影響で、地球温暖化の影響を十分に除外できていない可能性があると考える。</a:t>
            </a:r>
            <a:endParaRPr lang="en-US" altLang="ja-JP"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3500"/>
              </a:lnSpc>
            </a:pP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・昨年度の環境審議会において、近年の気温上昇は顕著であり、ヒートアイランド現象と切り分けることが困難なほど地球温暖化の影響が</a:t>
            </a:r>
            <a:endParaRPr lang="en-US" altLang="ja-JP"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3500"/>
              </a:lnSpc>
            </a:pP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拡大していることから、今後は、</a:t>
            </a:r>
            <a:r>
              <a:rPr lang="ja-JP" altLang="en-US"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地球温暖化対策と⼀体的に施策・事業を進めていくことが必要と判断</a:t>
            </a: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され、今年度で計画期間が終了</a:t>
            </a:r>
            <a:endParaRPr lang="en-US" altLang="ja-JP"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3500"/>
              </a:lnSpc>
            </a:pP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する</a:t>
            </a:r>
            <a:r>
              <a:rPr lang="ja-JP" altLang="en-US" sz="18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本計画を「地球温暖化対策実行計画（区域施策編）」に統合</a:t>
            </a: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し、夏の暑熱環境の改善に向けた取組を引き続き推進するとともに、</a:t>
            </a:r>
            <a:endParaRPr lang="en-US" altLang="ja-JP"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3500"/>
              </a:lnSpc>
            </a:pP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暑さから身を守る適応策をより一層、推進していく。</a:t>
            </a:r>
            <a:endParaRPr lang="en-US" altLang="ja-JP"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3500"/>
              </a:lnSpc>
            </a:pPr>
            <a:r>
              <a:rPr lang="ja-JP" altLang="en-US" sz="18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ことを確認。</a:t>
            </a:r>
          </a:p>
        </p:txBody>
      </p:sp>
      <p:pic>
        <p:nvPicPr>
          <p:cNvPr id="2050" name="Picture 2" descr="ファミマ画像">
            <a:extLst>
              <a:ext uri="{FF2B5EF4-FFF2-40B4-BE49-F238E27FC236}">
                <a16:creationId xmlns:a16="http://schemas.microsoft.com/office/drawing/2014/main" id="{04E2D0E2-B09C-463F-9725-93E999D4054B}"/>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0578990" y="2033856"/>
            <a:ext cx="1997202" cy="1314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968095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2047</Words>
  <Application>Microsoft Office PowerPoint</Application>
  <PresentationFormat>A3 297x420 mm</PresentationFormat>
  <Paragraphs>181</Paragraphs>
  <Slides>4</Slides>
  <Notes>3</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BIZ UDゴシック</vt:lpstr>
      <vt:lpstr>Meiryo UI</vt:lpstr>
      <vt:lpstr>ＭＳ Ｐゴシック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2025-11-28T02:29:28Z</dcterms:created>
  <dcterms:modified xsi:type="dcterms:W3CDTF">2025-11-28T02:29:32Z</dcterms:modified>
</cp:coreProperties>
</file>