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77"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01"/>
    <a:srgbClr val="9BBB59"/>
    <a:srgbClr val="DEE7D1"/>
    <a:srgbClr val="666666"/>
    <a:srgbClr val="DEA900"/>
    <a:srgbClr val="FFF1C5"/>
    <a:srgbClr val="C5E0B4"/>
    <a:srgbClr val="FFE699"/>
    <a:srgbClr val="FFCD2F"/>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1382" autoAdjust="0"/>
  </p:normalViewPr>
  <p:slideViewPr>
    <p:cSldViewPr>
      <p:cViewPr varScale="1">
        <p:scale>
          <a:sx n="55" d="100"/>
          <a:sy n="55" d="100"/>
        </p:scale>
        <p:origin x="1224" y="5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2024/12/25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361248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2024/12/25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74">
            <a:extLst>
              <a:ext uri="{FF2B5EF4-FFF2-40B4-BE49-F238E27FC236}">
                <a16:creationId xmlns:a16="http://schemas.microsoft.com/office/drawing/2014/main" id="{9FE23662-4F10-F3A1-F5DB-27F26139209E}"/>
              </a:ext>
            </a:extLst>
          </p:cNvPr>
          <p:cNvSpPr/>
          <p:nvPr/>
        </p:nvSpPr>
        <p:spPr>
          <a:xfrm>
            <a:off x="93116" y="1978734"/>
            <a:ext cx="12529807" cy="6677582"/>
          </a:xfrm>
          <a:prstGeom prst="roundRect">
            <a:avLst>
              <a:gd name="adj" fmla="val 0"/>
            </a:avLst>
          </a:prstGeom>
          <a:solidFill>
            <a:schemeClr val="bg1"/>
          </a:solidFill>
          <a:ln w="9525">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kumimoji="0" lang="en-US" altLang="ja-JP" sz="2000" b="1" u="sng" kern="0" dirty="0">
              <a:solidFill>
                <a:schemeClr val="tx1"/>
              </a:solidFill>
              <a:latin typeface="Meiryo UI" panose="020B0604030504040204" pitchFamily="50" charset="-128"/>
              <a:ea typeface="Meiryo UI" panose="020B0604030504040204" pitchFamily="50" charset="-128"/>
            </a:endParaRPr>
          </a:p>
          <a:p>
            <a:endParaRPr lang="ja-JP" altLang="en-US" sz="1960" dirty="0"/>
          </a:p>
        </p:txBody>
      </p:sp>
      <p:graphicFrame>
        <p:nvGraphicFramePr>
          <p:cNvPr id="60" name="表 59">
            <a:extLst>
              <a:ext uri="{FF2B5EF4-FFF2-40B4-BE49-F238E27FC236}">
                <a16:creationId xmlns:a16="http://schemas.microsoft.com/office/drawing/2014/main" id="{3E92F2D2-4C61-5D81-07A5-9A7EFD9216F1}"/>
              </a:ext>
            </a:extLst>
          </p:cNvPr>
          <p:cNvGraphicFramePr>
            <a:graphicFrameLocks noGrp="1"/>
          </p:cNvGraphicFramePr>
          <p:nvPr>
            <p:extLst>
              <p:ext uri="{D42A27DB-BD31-4B8C-83A1-F6EECF244321}">
                <p14:modId xmlns:p14="http://schemas.microsoft.com/office/powerpoint/2010/main" val="1318045984"/>
              </p:ext>
            </p:extLst>
          </p:nvPr>
        </p:nvGraphicFramePr>
        <p:xfrm>
          <a:off x="195411" y="4969593"/>
          <a:ext cx="9072303" cy="3343021"/>
        </p:xfrm>
        <a:graphic>
          <a:graphicData uri="http://schemas.openxmlformats.org/drawingml/2006/table">
            <a:tbl>
              <a:tblPr firstRow="1" bandRow="1">
                <a:tableStyleId>{F5AB1C69-6EDB-4FF4-983F-18BD219EF322}</a:tableStyleId>
              </a:tblPr>
              <a:tblGrid>
                <a:gridCol w="2987483">
                  <a:extLst>
                    <a:ext uri="{9D8B030D-6E8A-4147-A177-3AD203B41FA5}">
                      <a16:colId xmlns:a16="http://schemas.microsoft.com/office/drawing/2014/main" val="2534687964"/>
                    </a:ext>
                  </a:extLst>
                </a:gridCol>
                <a:gridCol w="3060719">
                  <a:extLst>
                    <a:ext uri="{9D8B030D-6E8A-4147-A177-3AD203B41FA5}">
                      <a16:colId xmlns:a16="http://schemas.microsoft.com/office/drawing/2014/main" val="188733732"/>
                    </a:ext>
                  </a:extLst>
                </a:gridCol>
                <a:gridCol w="3024101">
                  <a:extLst>
                    <a:ext uri="{9D8B030D-6E8A-4147-A177-3AD203B41FA5}">
                      <a16:colId xmlns:a16="http://schemas.microsoft.com/office/drawing/2014/main" val="2423212092"/>
                    </a:ext>
                  </a:extLst>
                </a:gridCol>
              </a:tblGrid>
              <a:tr h="247948">
                <a:tc gridSpan="3">
                  <a:txBody>
                    <a:bodyPr/>
                    <a:lstStyle/>
                    <a:p>
                      <a:pPr algn="ct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目標</a:t>
                      </a:r>
                    </a:p>
                  </a:txBody>
                  <a:tcPr/>
                </a:tc>
                <a:tc hMerge="1">
                  <a:txBody>
                    <a:bodyPr/>
                    <a:lstStyle/>
                    <a:p>
                      <a:pPr algn="ctr"/>
                      <a:endParaRPr kumimoji="1" lang="ja-JP" altLang="en-US" sz="1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1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52783208"/>
                  </a:ext>
                </a:extLst>
              </a:tr>
              <a:tr h="247948">
                <a:tc>
                  <a:txBody>
                    <a:bodyPr/>
                    <a:lstStyle/>
                    <a:p>
                      <a:pPr algn="ctr"/>
                      <a:r>
                        <a:rPr kumimoji="1" lang="ja-JP" altLang="en-US" sz="1200" b="1" u="none" dirty="0">
                          <a:latin typeface="Meiryo UI" panose="020B0604030504040204" pitchFamily="50" charset="-128"/>
                          <a:ea typeface="Meiryo UI" panose="020B0604030504040204" pitchFamily="50" charset="-128"/>
                        </a:rPr>
                        <a:t>安全・安心で持続可能な地域形成</a:t>
                      </a:r>
                    </a:p>
                  </a:txBody>
                  <a:tcPr/>
                </a:tc>
                <a:tc>
                  <a:txBody>
                    <a:bodyPr/>
                    <a:lstStyle/>
                    <a:p>
                      <a:pPr algn="ctr"/>
                      <a:r>
                        <a:rPr kumimoji="1" lang="ja-JP" altLang="en-US" sz="1200" b="1" u="none" dirty="0">
                          <a:latin typeface="Meiryo UI" panose="020B0604030504040204" pitchFamily="50" charset="-128"/>
                          <a:ea typeface="Meiryo UI" panose="020B0604030504040204" pitchFamily="50" charset="-128"/>
                        </a:rPr>
                        <a:t>地域の魅力・暮らしの豊かさの向上</a:t>
                      </a:r>
                    </a:p>
                  </a:txBody>
                  <a:tcPr/>
                </a:tc>
                <a:tc>
                  <a:txBody>
                    <a:bodyPr/>
                    <a:lstStyle/>
                    <a:p>
                      <a:pPr algn="ct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全てのいのちの共生</a:t>
                      </a:r>
                      <a:endParaRPr kumimoji="1" lang="ja-JP" altLang="en-US" sz="1200" u="none"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86591035"/>
                  </a:ext>
                </a:extLst>
              </a:tr>
              <a:tr h="247948">
                <a:tc>
                  <a:txBody>
                    <a:bodyPr/>
                    <a:lstStyle/>
                    <a:p>
                      <a:pPr marL="85725" indent="-85725">
                        <a:lnSpc>
                          <a:spcPts val="1500"/>
                        </a:lnSpc>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流域治水や公園整備等による防災・減災機能の向上や都市緑化による暑熱環境の緩和など、みどりの多様な機能が発揮され、安全・安心に暮らせる地域となっている。</a:t>
                      </a:r>
                      <a:endParaRPr kumimoji="1" lang="en-US" altLang="ja-JP" sz="1200" dirty="0">
                        <a:latin typeface="Meiryo UI" panose="020B0604030504040204" pitchFamily="50" charset="-128"/>
                        <a:ea typeface="Meiryo UI" panose="020B0604030504040204" pitchFamily="50" charset="-128"/>
                      </a:endParaRPr>
                    </a:p>
                    <a:p>
                      <a:pPr marL="85725" indent="-85725">
                        <a:lnSpc>
                          <a:spcPts val="1500"/>
                        </a:lnSpc>
                        <a:spcBef>
                          <a:spcPts val="600"/>
                        </a:spcBef>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伐採木・間伐材等の木材利用の促進など、資源循環及びゼロカーボンに資する森林等の活用が進んでいる。</a:t>
                      </a:r>
                      <a:endParaRPr kumimoji="1" lang="en-US" altLang="ja-JP"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88900" marR="0" lvl="0" indent="-88900" algn="l" defTabSz="1280160" rtl="0" eaLnBrk="1" fontAlgn="auto"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dirty="0">
                          <a:latin typeface="Meiryo UI" panose="020B0604030504040204" pitchFamily="50" charset="-128"/>
                          <a:ea typeface="Meiryo UI" panose="020B0604030504040204" pitchFamily="50" charset="-128"/>
                        </a:rPr>
                        <a:t>都市の個性となる美しいみどりの景観や生活にゆとりと潤いをもたらすみどりが創出され、国際的な観点でまちの品格・魅力が高まり、地域のにぎわい、</a:t>
                      </a:r>
                      <a:r>
                        <a:rPr kumimoji="1" lang="en-US" altLang="ja-JP" sz="1200" dirty="0">
                          <a:latin typeface="Meiryo UI" panose="020B0604030504040204" pitchFamily="50" charset="-128"/>
                          <a:ea typeface="Meiryo UI" panose="020B0604030504040204" pitchFamily="50" charset="-128"/>
                        </a:rPr>
                        <a:t>Well-being</a:t>
                      </a:r>
                      <a:r>
                        <a:rPr kumimoji="1" lang="ja-JP" altLang="en-US" sz="1200" dirty="0">
                          <a:latin typeface="Meiryo UI" panose="020B0604030504040204" pitchFamily="50" charset="-128"/>
                          <a:ea typeface="Meiryo UI" panose="020B0604030504040204" pitchFamily="50" charset="-128"/>
                        </a:rPr>
                        <a:t>を実感できるまちとなっている。</a:t>
                      </a:r>
                      <a:endParaRPr kumimoji="1" lang="en-US" altLang="ja-JP" sz="1200" dirty="0">
                        <a:latin typeface="Meiryo UI" panose="020B0604030504040204" pitchFamily="50" charset="-128"/>
                        <a:ea typeface="Meiryo UI" panose="020B0604030504040204" pitchFamily="50" charset="-128"/>
                      </a:endParaRPr>
                    </a:p>
                    <a:p>
                      <a:pPr>
                        <a:lnSpc>
                          <a:spcPts val="1500"/>
                        </a:lnSpc>
                      </a:pP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92075" marR="0" lvl="0" indent="-92075" defTabSz="457200" eaLnBrk="1" fontAlgn="auto" latinLnBrk="0" hangingPunct="1">
                        <a:lnSpc>
                          <a:spcPts val="15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生物多様性の保全や自然資本の持続可能な利用の機運が醸成され、府域の自然環境の質の向上と保全・再生が進んでいる。</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92075" marR="0" lvl="0" indent="-92075" defTabSz="457200" eaLnBrk="1" fontAlgn="auto" latinLnBrk="0" hangingPunct="1">
                        <a:lnSpc>
                          <a:spcPts val="15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健全な生態系が育まれ、ヒトと動物の健康と環境保全の分野横断的な課題解決に向けた活動の輪が広がっている。</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a:lnSpc>
                          <a:spcPts val="1500"/>
                        </a:lnSpc>
                      </a:pP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416620728"/>
                  </a:ext>
                </a:extLst>
              </a:tr>
              <a:tr h="247948">
                <a:tc gridSpan="3">
                  <a:txBody>
                    <a:bodyPr/>
                    <a:lstStyle/>
                    <a:p>
                      <a:pPr algn="ctr"/>
                      <a:r>
                        <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基本戦略（取組方針）</a:t>
                      </a:r>
                    </a:p>
                  </a:txBody>
                  <a:tcPr>
                    <a:solidFill>
                      <a:srgbClr val="9BBB59"/>
                    </a:solidFill>
                  </a:tcPr>
                </a:tc>
                <a:tc hMerge="1">
                  <a:txBody>
                    <a:bodyPr/>
                    <a:lstStyle/>
                    <a:p>
                      <a:pPr algn="ct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solidFill>
                      <a:srgbClr val="9BBB59"/>
                    </a:solidFill>
                  </a:tcPr>
                </a:tc>
                <a:tc hMerge="1">
                  <a:txBody>
                    <a:bodyPr/>
                    <a:lstStyle/>
                    <a:p>
                      <a:pPr algn="ctr"/>
                      <a:endParaRPr kumimoji="1" lang="ja-JP" altLang="en-US" sz="11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solidFill>
                      <a:srgbClr val="9BBB59"/>
                    </a:solidFill>
                  </a:tcPr>
                </a:tc>
                <a:extLst>
                  <a:ext uri="{0D108BD9-81ED-4DB2-BD59-A6C34878D82A}">
                    <a16:rowId xmlns:a16="http://schemas.microsoft.com/office/drawing/2014/main" val="3597624180"/>
                  </a:ext>
                </a:extLst>
              </a:tr>
              <a:tr h="247948">
                <a:tc>
                  <a:txBody>
                    <a:bodyPr/>
                    <a:lstStyle/>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防災・減災機能、レジリエンスの向上</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暑熱環境の緩和</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82563" indent="-182563">
                        <a:spcBef>
                          <a:spcPts val="0"/>
                        </a:spcBef>
                        <a:spcAft>
                          <a:spcPts val="600"/>
                        </a:spcAft>
                        <a:buFont typeface="Wingdings" panose="05000000000000000000" pitchFamily="2" charset="2"/>
                        <a:buChar char="u"/>
                      </a:pPr>
                      <a:r>
                        <a:rPr kumimoji="1" lang="ja-JP" altLang="en-US" sz="1200" b="0" u="none" dirty="0">
                          <a:solidFill>
                            <a:schemeClr val="tx1"/>
                          </a:solidFill>
                          <a:latin typeface="Meiryo UI" panose="020B0604030504040204" pitchFamily="50" charset="-128"/>
                          <a:ea typeface="Meiryo UI" panose="020B0604030504040204" pitchFamily="50" charset="-128"/>
                        </a:rPr>
                        <a:t>資源循環及びゼロカーボンの促進</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268288" indent="-176213">
                        <a:spcBef>
                          <a:spcPts val="0"/>
                        </a:spcBef>
                        <a:spcAft>
                          <a:spcPts val="600"/>
                        </a:spcAft>
                      </a:pPr>
                      <a:r>
                        <a:rPr kumimoji="1" lang="ja-JP" altLang="en-US" sz="1200" b="0" u="none" dirty="0">
                          <a:solidFill>
                            <a:schemeClr val="tx1"/>
                          </a:solidFill>
                          <a:latin typeface="Meiryo UI" panose="020B0604030504040204" pitchFamily="50" charset="-128"/>
                          <a:ea typeface="Meiryo UI" panose="020B0604030504040204" pitchFamily="50" charset="-128"/>
                        </a:rPr>
                        <a:t>　</a:t>
                      </a:r>
                    </a:p>
                  </a:txBody>
                  <a:tcPr>
                    <a:solidFill>
                      <a:schemeClr val="bg1"/>
                    </a:solidFill>
                  </a:tcPr>
                </a:tc>
                <a:tc>
                  <a:txBody>
                    <a:bodyPr/>
                    <a:lstStyle/>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質の高い都市空間の形成</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Well-being</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既存ストックの有効活用・民間活力の導入</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みどりを使いこなす</a:t>
                      </a:r>
                      <a:r>
                        <a:rPr kumimoji="0" lang="en-US" altLang="ja-JP" sz="1200" b="0" i="0" u="none" strike="noStrike" kern="0" cap="none" spc="0" normalizeH="0" baseline="30000" noProof="0" dirty="0">
                          <a:ln>
                            <a:noFill/>
                          </a:ln>
                          <a:solidFill>
                            <a:schemeClr val="tx1"/>
                          </a:solidFill>
                          <a:effectLst/>
                          <a:uLnTx/>
                          <a:uFillTx/>
                          <a:latin typeface="Meiryo UI" panose="020B0604030504040204" pitchFamily="50" charset="-128"/>
                          <a:ea typeface="Meiryo UI" panose="020B0604030504040204" pitchFamily="50" charset="-128"/>
                        </a:rPr>
                        <a:t>※3</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仕組みづくり</a:t>
                      </a:r>
                      <a:endParaRPr kumimoji="1" lang="ja-JP" altLang="en-US" sz="1200" b="0" u="none" dirty="0">
                        <a:solidFill>
                          <a:schemeClr val="tx1"/>
                        </a:solidFill>
                        <a:latin typeface="Meiryo UI" panose="020B0604030504040204" pitchFamily="50" charset="-128"/>
                        <a:ea typeface="Meiryo UI" panose="020B0604030504040204" pitchFamily="50" charset="-128"/>
                      </a:endParaRPr>
                    </a:p>
                  </a:txBody>
                  <a:tcPr>
                    <a:solidFill>
                      <a:schemeClr val="bg1"/>
                    </a:solidFill>
                  </a:tcPr>
                </a:tc>
                <a:tc>
                  <a:txBody>
                    <a:bodyPr/>
                    <a:lstStyle/>
                    <a:p>
                      <a:pPr marL="180975" marR="0" lvl="0" indent="-180975"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自然資本の持続可能な利用、維持・再生</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0975" marR="0" lvl="0" indent="-180975" defTabSz="457200" eaLnBrk="1" fontAlgn="auto" latinLnBrk="0" hangingPunct="1">
                        <a:lnSpc>
                          <a:spcPct val="100000"/>
                        </a:lnSpc>
                        <a:spcBef>
                          <a:spcPts val="0"/>
                        </a:spcBef>
                        <a:spcAft>
                          <a:spcPts val="3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生物多様性の理解と生物多様性に資する行動の促進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80975" marR="0" lvl="0" indent="-180975" defTabSz="457200" eaLnBrk="1" fontAlgn="auto" latinLnBrk="0" hangingPunct="1">
                        <a:lnSpc>
                          <a:spcPct val="100000"/>
                        </a:lnSpc>
                        <a:spcBef>
                          <a:spcPts val="0"/>
                        </a:spcBef>
                        <a:spcAft>
                          <a:spcPts val="600"/>
                        </a:spcAft>
                        <a:buClrTx/>
                        <a:buSzTx/>
                        <a:buFont typeface="Wingdings" panose="05000000000000000000" pitchFamily="2" charset="2"/>
                        <a:buChar char="u"/>
                        <a:tabLst/>
                        <a:defRPr/>
                      </a:pP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ワンヘルス</a:t>
                      </a:r>
                      <a:r>
                        <a:rPr kumimoji="0" lang="en-US" altLang="ja-JP" sz="1200" b="0" i="0" u="none" strike="noStrike" kern="0" cap="none" spc="0" normalizeH="0" baseline="30000" noProof="0" dirty="0">
                          <a:ln>
                            <a:noFill/>
                          </a:ln>
                          <a:solidFill>
                            <a:schemeClr val="tx1"/>
                          </a:solidFill>
                          <a:effectLst/>
                          <a:uLnTx/>
                          <a:uFillTx/>
                          <a:latin typeface="Meiryo UI" panose="020B0604030504040204" pitchFamily="50" charset="-128"/>
                          <a:ea typeface="Meiryo UI" panose="020B0604030504040204" pitchFamily="50" charset="-128"/>
                        </a:rPr>
                        <a:t>※4</a:t>
                      </a:r>
                      <a:r>
                        <a:rPr kumimoji="0" lang="ja-JP" altLang="en-US"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の促進</a:t>
                      </a:r>
                      <a:endParaRPr kumimoji="0" lang="en-US" altLang="ja-JP" sz="12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2703632362"/>
                  </a:ext>
                </a:extLst>
              </a:tr>
            </a:tbl>
          </a:graphicData>
        </a:graphic>
      </p:graphicFrame>
      <p:sp>
        <p:nvSpPr>
          <p:cNvPr id="33" name="角丸四角形 92">
            <a:extLst>
              <a:ext uri="{FF2B5EF4-FFF2-40B4-BE49-F238E27FC236}">
                <a16:creationId xmlns:a16="http://schemas.microsoft.com/office/drawing/2014/main" id="{F7009D9E-B93B-5714-9B8F-32962E464B92}"/>
              </a:ext>
            </a:extLst>
          </p:cNvPr>
          <p:cNvSpPr/>
          <p:nvPr/>
        </p:nvSpPr>
        <p:spPr>
          <a:xfrm>
            <a:off x="101035" y="1988010"/>
            <a:ext cx="12521888"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．みどりのまちづくり推進に係る課題と今後の取組みの方向性等について</a:t>
            </a:r>
          </a:p>
        </p:txBody>
      </p:sp>
      <p:sp>
        <p:nvSpPr>
          <p:cNvPr id="75" name="角丸四角形 74"/>
          <p:cNvSpPr/>
          <p:nvPr/>
        </p:nvSpPr>
        <p:spPr>
          <a:xfrm>
            <a:off x="99541" y="649423"/>
            <a:ext cx="8091697"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00159" y="36330"/>
            <a:ext cx="7632425" cy="477898"/>
            <a:chOff x="737" y="402"/>
            <a:chExt cx="17403" cy="90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7303" y="413"/>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7074" cy="684"/>
            </a:xfrm>
            <a:prstGeom prst="rect">
              <a:avLst/>
            </a:prstGeom>
            <a:solidFill>
              <a:srgbClr val="008000"/>
            </a:solidFill>
            <a:ln w="9525">
              <a:solidFill>
                <a:srgbClr val="008000"/>
              </a:solidFill>
              <a:miter lim="800000"/>
              <a:headEnd/>
              <a:tailEnd/>
            </a:ln>
          </p:spPr>
          <p:txBody>
            <a:bodyPr vert="horz" wrap="square" lIns="74295" tIns="8890" rIns="0"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今後の「みどりの大阪推進計画」のあり方について</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（環境・みどり活動促進部会経過報告）</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707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7831" y="1006"/>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6" name="グループ化 5">
            <a:extLst>
              <a:ext uri="{FF2B5EF4-FFF2-40B4-BE49-F238E27FC236}">
                <a16:creationId xmlns:a16="http://schemas.microsoft.com/office/drawing/2014/main" id="{A4269DBE-D987-BB75-EE4B-FAC1E6E557AB}"/>
              </a:ext>
            </a:extLst>
          </p:cNvPr>
          <p:cNvGrpSpPr/>
          <p:nvPr/>
        </p:nvGrpSpPr>
        <p:grpSpPr>
          <a:xfrm>
            <a:off x="7878940" y="83865"/>
            <a:ext cx="3825052" cy="432000"/>
            <a:chOff x="7945781" y="84071"/>
            <a:chExt cx="3825052" cy="432000"/>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7829"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5643"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5849"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49628"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61801"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7972"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909046"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38833" y="84071"/>
              <a:ext cx="432000" cy="4320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45781" y="84071"/>
              <a:ext cx="432000" cy="432000"/>
            </a:xfrm>
            <a:prstGeom prst="rect">
              <a:avLst/>
            </a:prstGeom>
          </p:spPr>
        </p:pic>
      </p:grpSp>
      <p:sp>
        <p:nvSpPr>
          <p:cNvPr id="61" name="Text Box 2"/>
          <p:cNvSpPr txBox="1">
            <a:spLocks noChangeArrowheads="1"/>
          </p:cNvSpPr>
          <p:nvPr/>
        </p:nvSpPr>
        <p:spPr bwMode="auto">
          <a:xfrm>
            <a:off x="11794781" y="120080"/>
            <a:ext cx="937628"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６</a:t>
            </a:r>
            <a:r>
              <a:rPr lang="en-US" alt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テキスト ボックス 1"/>
          <p:cNvSpPr txBox="1"/>
          <p:nvPr/>
        </p:nvSpPr>
        <p:spPr>
          <a:xfrm>
            <a:off x="146525" y="925941"/>
            <a:ext cx="7838451" cy="295978"/>
          </a:xfrm>
          <a:prstGeom prst="rect">
            <a:avLst/>
          </a:prstGeom>
          <a:noFill/>
        </p:spPr>
        <p:txBody>
          <a:bodyPr wrap="square" rtlCol="0">
            <a:spAutoFit/>
          </a:bodyPr>
          <a:lstStyle/>
          <a:p>
            <a:pPr marL="171450" indent="-171450">
              <a:lnSpc>
                <a:spcPts val="1800"/>
              </a:lnSpc>
              <a:buFont typeface="Meiryo UI" panose="020B0604030504040204" pitchFamily="50" charset="-128"/>
              <a:buChar char="○"/>
            </a:pPr>
            <a:r>
              <a:rPr lang="ja-JP" altLang="en-US" sz="1200" dirty="0">
                <a:latin typeface="Meiryo UI" panose="020B0604030504040204" pitchFamily="50" charset="-128"/>
                <a:ea typeface="Meiryo UI" panose="020B0604030504040204" pitchFamily="50" charset="-128"/>
              </a:rPr>
              <a:t>今後のみどりの大阪推進計画のあり方について、</a:t>
            </a:r>
            <a:r>
              <a:rPr lang="en-US" altLang="ja-JP" sz="1200" dirty="0">
                <a:latin typeface="Meiryo UI" panose="020B0604030504040204" pitchFamily="50" charset="-128"/>
                <a:ea typeface="Meiryo UI" panose="020B0604030504040204" pitchFamily="50" charset="-128"/>
              </a:rPr>
              <a:t>2024</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日に環境審議会へ諮問し、２回の部会で検討。</a:t>
            </a:r>
            <a:endParaRPr lang="en-US" altLang="ja-JP" sz="1200" dirty="0">
              <a:latin typeface="Meiryo UI" panose="020B0604030504040204" pitchFamily="50" charset="-128"/>
              <a:ea typeface="Meiryo UI" panose="020B0604030504040204" pitchFamily="50" charset="-128"/>
            </a:endParaRPr>
          </a:p>
        </p:txBody>
      </p:sp>
      <p:sp>
        <p:nvSpPr>
          <p:cNvPr id="8" name="角丸四角形 92">
            <a:extLst>
              <a:ext uri="{FF2B5EF4-FFF2-40B4-BE49-F238E27FC236}">
                <a16:creationId xmlns:a16="http://schemas.microsoft.com/office/drawing/2014/main" id="{E3DB76C0-DB10-F8CD-46E1-B85AF7B5794A}"/>
              </a:ext>
            </a:extLst>
          </p:cNvPr>
          <p:cNvSpPr/>
          <p:nvPr/>
        </p:nvSpPr>
        <p:spPr>
          <a:xfrm>
            <a:off x="101011" y="595475"/>
            <a:ext cx="8090292"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．審議経過</a:t>
            </a:r>
          </a:p>
        </p:txBody>
      </p:sp>
      <p:sp>
        <p:nvSpPr>
          <p:cNvPr id="44" name="テキスト ボックス 43">
            <a:extLst>
              <a:ext uri="{FF2B5EF4-FFF2-40B4-BE49-F238E27FC236}">
                <a16:creationId xmlns:a16="http://schemas.microsoft.com/office/drawing/2014/main" id="{18EA6E2B-8B7E-FC21-CF80-39982FBA9882}"/>
              </a:ext>
            </a:extLst>
          </p:cNvPr>
          <p:cNvSpPr txBox="1"/>
          <p:nvPr/>
        </p:nvSpPr>
        <p:spPr>
          <a:xfrm>
            <a:off x="219243" y="1221004"/>
            <a:ext cx="8091697" cy="614079"/>
          </a:xfrm>
          <a:prstGeom prst="rect">
            <a:avLst/>
          </a:prstGeom>
          <a:noFill/>
        </p:spPr>
        <p:txBody>
          <a:bodyPr wrap="square" rtlCol="0">
            <a:spAutoFit/>
          </a:bodyPr>
          <a:lstStyle/>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（１）</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月　</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現行計画の進捗状況、国内外の動向・大阪の状況を踏まえたみどりのまちづくりを推進するにあたっての課題整理</a:t>
            </a:r>
            <a:endParaRPr lang="en-US" altLang="ja-JP" sz="1100" dirty="0">
              <a:latin typeface="Meiryo UI" panose="020B0604030504040204" pitchFamily="50" charset="-128"/>
              <a:ea typeface="Meiryo UI" panose="020B0604030504040204" pitchFamily="50" charset="-128"/>
            </a:endParaRPr>
          </a:p>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（２）</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a:latin typeface="Meiryo UI" panose="020B0604030504040204" pitchFamily="50" charset="-128"/>
                <a:ea typeface="Meiryo UI" panose="020B0604030504040204" pitchFamily="50" charset="-128"/>
              </a:rPr>
              <a:t>28</a:t>
            </a:r>
            <a:r>
              <a:rPr lang="ja-JP" altLang="en-US" sz="1100">
                <a:latin typeface="Meiryo UI" panose="020B0604030504040204" pitchFamily="50" charset="-128"/>
                <a:ea typeface="Meiryo UI" panose="020B0604030504040204" pitchFamily="50" charset="-128"/>
              </a:rPr>
              <a:t>日</a:t>
            </a:r>
            <a:r>
              <a:rPr lang="ja-JP" altLang="en-US" sz="1100" dirty="0">
                <a:latin typeface="Meiryo UI" panose="020B0604030504040204" pitchFamily="50" charset="-128"/>
                <a:ea typeface="Meiryo UI" panose="020B0604030504040204" pitchFamily="50" charset="-128"/>
              </a:rPr>
              <a:t>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話題提供・意見交換（都市緑地法等の改正について：国土交通省　近畿地方整備局）</a:t>
            </a:r>
            <a:endParaRPr lang="en-US" altLang="ja-JP" sz="1100" dirty="0">
              <a:latin typeface="Meiryo UI" panose="020B0604030504040204" pitchFamily="50" charset="-128"/>
              <a:ea typeface="Meiryo UI" panose="020B0604030504040204" pitchFamily="50" charset="-128"/>
            </a:endParaRPr>
          </a:p>
          <a:p>
            <a:pPr>
              <a:lnSpc>
                <a:spcPts val="1400"/>
              </a:lnSpc>
              <a:tabLst>
                <a:tab pos="1524000" algn="l"/>
              </a:tabLst>
            </a:pP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今後の取組みの方向性等について（将来像、基本的な考え方等）　　　　　　　　　　　　　　　　</a:t>
            </a:r>
            <a:endParaRPr lang="en-US" altLang="ja-JP" sz="1100"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8DEE3A18-2F7A-44CE-AC69-A5CB3F069CAD}"/>
              </a:ext>
            </a:extLst>
          </p:cNvPr>
          <p:cNvSpPr txBox="1"/>
          <p:nvPr/>
        </p:nvSpPr>
        <p:spPr>
          <a:xfrm>
            <a:off x="262307" y="2652670"/>
            <a:ext cx="4432128" cy="1688091"/>
          </a:xfrm>
          <a:prstGeom prst="rect">
            <a:avLst/>
          </a:prstGeom>
          <a:noFill/>
          <a:ln w="12700" cmpd="sng">
            <a:noFill/>
            <a:prstDash val="sysDash"/>
          </a:ln>
        </p:spPr>
        <p:txBody>
          <a:bodyPr wrap="square" rtlCol="0">
            <a:spAutoFit/>
          </a:bodyPr>
          <a:lstStyle/>
          <a:p>
            <a:pPr>
              <a:lnSpc>
                <a:spcPts val="1500"/>
              </a:lnSpc>
            </a:pPr>
            <a:r>
              <a:rPr kumimoji="1" lang="ja-JP" altLang="en-US" sz="1100" dirty="0">
                <a:latin typeface="Meiryo UI" panose="020B0604030504040204" pitchFamily="50" charset="-128"/>
                <a:ea typeface="Meiryo UI" panose="020B0604030504040204" pitchFamily="50" charset="-128"/>
              </a:rPr>
              <a:t>気候変動対策や生物多様性の確保、</a:t>
            </a:r>
            <a:r>
              <a:rPr kumimoji="0" lang="en-US" altLang="ja-JP" sz="11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Well-being</a:t>
            </a:r>
            <a:r>
              <a:rPr kumimoji="0" lang="en-US" altLang="ja-JP" sz="1100" b="0" i="0" u="none" strike="noStrike" kern="0" cap="none" spc="0" normalizeH="0" baseline="30000" noProof="0" dirty="0">
                <a:ln>
                  <a:noFill/>
                </a:ln>
                <a:solidFill>
                  <a:schemeClr val="tx1"/>
                </a:solidFill>
                <a:effectLst/>
                <a:uLnTx/>
                <a:uFillTx/>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の向上等の課題解決に向け、</a:t>
            </a:r>
            <a:r>
              <a:rPr kumimoji="1" lang="ja-JP" altLang="en-US" sz="1100" b="1" u="sng" dirty="0">
                <a:latin typeface="Meiryo UI" panose="020B0604030504040204" pitchFamily="50" charset="-128"/>
                <a:ea typeface="Meiryo UI" panose="020B0604030504040204" pitchFamily="50" charset="-128"/>
              </a:rPr>
              <a:t>みどりのネットワークは引き続き重要</a:t>
            </a:r>
            <a:r>
              <a:rPr kumimoji="1" lang="ja-JP" altLang="en-US" sz="1100" dirty="0">
                <a:latin typeface="Meiryo UI" panose="020B0604030504040204" pitchFamily="50" charset="-128"/>
                <a:ea typeface="Meiryo UI" panose="020B0604030504040204" pitchFamily="50" charset="-128"/>
              </a:rPr>
              <a:t>だが、土地利用の制約や財政面・人材面の問題等の様々な課題がある中で、さらなる緑地の拡充を図ることは容易ではない。</a:t>
            </a:r>
            <a:endParaRPr kumimoji="1" lang="en-US" altLang="ja-JP" sz="1100" dirty="0">
              <a:latin typeface="Meiryo UI" panose="020B0604030504040204" pitchFamily="50" charset="-128"/>
              <a:ea typeface="Meiryo UI" panose="020B0604030504040204" pitchFamily="50" charset="-128"/>
            </a:endParaRPr>
          </a:p>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500"/>
              </a:lnSpc>
              <a:spcBef>
                <a:spcPts val="600"/>
              </a:spcBef>
            </a:pPr>
            <a:r>
              <a:rPr kumimoji="1" lang="ja-JP" altLang="en-US" sz="1100" b="1" u="sng" dirty="0">
                <a:latin typeface="Meiryo UI" panose="020B0604030504040204" pitchFamily="50" charset="-128"/>
                <a:ea typeface="Meiryo UI" panose="020B0604030504040204" pitchFamily="50" charset="-128"/>
              </a:rPr>
              <a:t>既存の緑地の保全を図るとともに、質を高める施策に重点的に取り組む</a:t>
            </a:r>
            <a:r>
              <a:rPr kumimoji="1" lang="ja-JP" altLang="en-US" sz="1100" dirty="0">
                <a:latin typeface="Meiryo UI" panose="020B0604030504040204" pitchFamily="50" charset="-128"/>
                <a:ea typeface="Meiryo UI" panose="020B0604030504040204" pitchFamily="50" charset="-128"/>
              </a:rPr>
              <a:t>ことで、みどりのもつ多様な効果を最大限引き出し、大阪に住む・働く・訪れる人が、府内の様々な場所</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、その効果を実感できるようにすることが必要。</a:t>
            </a:r>
            <a:endParaRPr kumimoji="1" lang="en-US" altLang="ja-JP" sz="1100" dirty="0">
              <a:latin typeface="Meiryo UI" panose="020B0604030504040204" pitchFamily="50" charset="-128"/>
              <a:ea typeface="Meiryo UI" panose="020B0604030504040204" pitchFamily="50" charset="-128"/>
            </a:endParaRPr>
          </a:p>
        </p:txBody>
      </p:sp>
      <p:sp>
        <p:nvSpPr>
          <p:cNvPr id="4" name="角丸四角形 74">
            <a:extLst>
              <a:ext uri="{FF2B5EF4-FFF2-40B4-BE49-F238E27FC236}">
                <a16:creationId xmlns:a16="http://schemas.microsoft.com/office/drawing/2014/main" id="{1FBF0A73-8404-D220-542E-A125DAB64D43}"/>
              </a:ext>
            </a:extLst>
          </p:cNvPr>
          <p:cNvSpPr/>
          <p:nvPr/>
        </p:nvSpPr>
        <p:spPr>
          <a:xfrm>
            <a:off x="8266923" y="653878"/>
            <a:ext cx="4356000"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92">
            <a:extLst>
              <a:ext uri="{FF2B5EF4-FFF2-40B4-BE49-F238E27FC236}">
                <a16:creationId xmlns:a16="http://schemas.microsoft.com/office/drawing/2014/main" id="{1CDEF918-9425-6B75-210E-A8BCBCA44104}"/>
              </a:ext>
            </a:extLst>
          </p:cNvPr>
          <p:cNvSpPr/>
          <p:nvPr/>
        </p:nvSpPr>
        <p:spPr>
          <a:xfrm>
            <a:off x="8270035" y="599930"/>
            <a:ext cx="4356000"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参考</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都市緑地法の改正</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2024.11.8</a:t>
            </a:r>
            <a:r>
              <a:rPr lang="ja-JP" altLang="en-US" sz="1200" b="1" dirty="0">
                <a:latin typeface="Meiryo UI" pitchFamily="50" charset="-128"/>
                <a:ea typeface="Meiryo UI" pitchFamily="50" charset="-128"/>
                <a:cs typeface="Meiryo UI" pitchFamily="50" charset="-128"/>
              </a:rPr>
              <a:t>施行）</a:t>
            </a:r>
            <a:endParaRPr lang="en-US" altLang="ja-JP" sz="1400" b="1" dirty="0">
              <a:latin typeface="Meiryo UI" pitchFamily="50" charset="-128"/>
              <a:ea typeface="Meiryo UI" pitchFamily="50" charset="-128"/>
              <a:cs typeface="Meiryo UI" pitchFamily="50" charset="-128"/>
            </a:endParaRPr>
          </a:p>
        </p:txBody>
      </p:sp>
      <p:sp>
        <p:nvSpPr>
          <p:cNvPr id="7" name="テキスト ボックス 6">
            <a:extLst>
              <a:ext uri="{FF2B5EF4-FFF2-40B4-BE49-F238E27FC236}">
                <a16:creationId xmlns:a16="http://schemas.microsoft.com/office/drawing/2014/main" id="{5F8D4711-E6ED-B3AD-3770-BEBCECE3B0E0}"/>
              </a:ext>
            </a:extLst>
          </p:cNvPr>
          <p:cNvSpPr txBox="1"/>
          <p:nvPr/>
        </p:nvSpPr>
        <p:spPr>
          <a:xfrm>
            <a:off x="8259601" y="925941"/>
            <a:ext cx="4288349" cy="769441"/>
          </a:xfrm>
          <a:prstGeom prst="rect">
            <a:avLst/>
          </a:prstGeom>
          <a:noFill/>
        </p:spPr>
        <p:txBody>
          <a:bodyPr wrap="square" rtlCol="0">
            <a:spAutoFit/>
          </a:bodyPr>
          <a:lstStyle/>
          <a:p>
            <a:pPr marL="171450" indent="-171450">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都道府県における</a:t>
            </a:r>
            <a:r>
              <a:rPr lang="ja-JP" altLang="en-US" sz="1100" b="1" dirty="0">
                <a:latin typeface="Meiryo UI" panose="020B0604030504040204" pitchFamily="50" charset="-128"/>
                <a:ea typeface="Meiryo UI" panose="020B0604030504040204" pitchFamily="50" charset="-128"/>
              </a:rPr>
              <a:t>広域計画の策定が位置づけ</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marL="171450" indent="-171450">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国の緑の基本方針</a:t>
            </a:r>
            <a:r>
              <a:rPr lang="en-US" altLang="ja-JP" sz="1100" baseline="300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（案）において、緑地の保全及び緑化の推進に関する目標・基本的な事項等のほか、</a:t>
            </a:r>
            <a:r>
              <a:rPr lang="ja-JP" altLang="en-US" sz="1100" b="1" dirty="0">
                <a:latin typeface="Meiryo UI" panose="020B0604030504040204" pitchFamily="50" charset="-128"/>
                <a:ea typeface="Meiryo UI" panose="020B0604030504040204" pitchFamily="50" charset="-128"/>
              </a:rPr>
              <a:t>都道府県の広域計画の策定に関する基本的な事項</a:t>
            </a:r>
            <a:r>
              <a:rPr lang="ja-JP" altLang="en-US" sz="1100" dirty="0">
                <a:latin typeface="Meiryo UI" panose="020B0604030504040204" pitchFamily="50" charset="-128"/>
                <a:ea typeface="Meiryo UI" panose="020B0604030504040204" pitchFamily="50" charset="-128"/>
              </a:rPr>
              <a:t>が提示。</a:t>
            </a:r>
            <a:endParaRPr lang="en-US" altLang="ja-JP" sz="11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6ACD754-3F25-3DA8-46C1-C7498165DBCE}"/>
              </a:ext>
            </a:extLst>
          </p:cNvPr>
          <p:cNvSpPr txBox="1"/>
          <p:nvPr/>
        </p:nvSpPr>
        <p:spPr>
          <a:xfrm>
            <a:off x="9599082" y="1661754"/>
            <a:ext cx="3044423" cy="215444"/>
          </a:xfrm>
          <a:prstGeom prst="rect">
            <a:avLst/>
          </a:prstGeom>
          <a:noFill/>
        </p:spPr>
        <p:txBody>
          <a:bodyPr wrap="none" rtlCol="0">
            <a:spAutoFit/>
          </a:bodyPr>
          <a:lstStyle/>
          <a:p>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 都市</a:t>
            </a:r>
            <a:r>
              <a:rPr lang="ja-JP" altLang="en-US" sz="800" dirty="0">
                <a:latin typeface="Meiryo UI" panose="020B0604030504040204" pitchFamily="50" charset="-128"/>
                <a:ea typeface="Meiryo UI" panose="020B0604030504040204" pitchFamily="50" charset="-128"/>
              </a:rPr>
              <a:t>における緑地の保全及び緑化の推進に関する基本的な方針</a:t>
            </a:r>
            <a:endParaRPr kumimoji="1" lang="ja-JP" altLang="en-US" sz="800" dirty="0">
              <a:latin typeface="Meiryo UI" panose="020B0604030504040204" pitchFamily="50" charset="-128"/>
              <a:ea typeface="Meiryo UI" panose="020B0604030504040204" pitchFamily="50" charset="-128"/>
            </a:endParaRPr>
          </a:p>
        </p:txBody>
      </p:sp>
      <p:sp>
        <p:nvSpPr>
          <p:cNvPr id="31" name="四角形: 角を丸くする 30">
            <a:extLst>
              <a:ext uri="{FF2B5EF4-FFF2-40B4-BE49-F238E27FC236}">
                <a16:creationId xmlns:a16="http://schemas.microsoft.com/office/drawing/2014/main" id="{7A0CCE21-CD26-8E4E-85C9-492DF93CA285}"/>
              </a:ext>
            </a:extLst>
          </p:cNvPr>
          <p:cNvSpPr/>
          <p:nvPr/>
        </p:nvSpPr>
        <p:spPr>
          <a:xfrm>
            <a:off x="6275359" y="4250921"/>
            <a:ext cx="5576792" cy="406894"/>
          </a:xfrm>
          <a:prstGeom prst="roundRect">
            <a:avLst>
              <a:gd name="adj" fmla="val 23023"/>
            </a:avLst>
          </a:prstGeom>
          <a:noFill/>
          <a:ln w="1905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EFA59C75-3B41-FEF5-165E-CB2424541C38}"/>
              </a:ext>
            </a:extLst>
          </p:cNvPr>
          <p:cNvSpPr txBox="1"/>
          <p:nvPr/>
        </p:nvSpPr>
        <p:spPr>
          <a:xfrm>
            <a:off x="6294409" y="4256764"/>
            <a:ext cx="5578999" cy="400110"/>
          </a:xfrm>
          <a:prstGeom prst="rect">
            <a:avLst/>
          </a:prstGeom>
          <a:noFill/>
          <a:ln w="19050" cmpd="sng">
            <a:noFill/>
            <a:prstDash val="solid"/>
          </a:ln>
        </p:spPr>
        <p:txBody>
          <a:bodyPr wrap="square" rtlCol="0">
            <a:spAutoFit/>
          </a:bodyPr>
          <a:lstStyle/>
          <a:p>
            <a:pPr defTabSz="457200"/>
            <a:r>
              <a:rPr lang="ja-JP" altLang="en-US" sz="1000" dirty="0">
                <a:solidFill>
                  <a:prstClr val="black"/>
                </a:solidFill>
                <a:latin typeface="Meiryo UI" panose="020B0604030504040204" pitchFamily="50" charset="-128"/>
                <a:ea typeface="Meiryo UI" panose="020B0604030504040204" pitchFamily="50" charset="-128"/>
              </a:rPr>
              <a:t>森林や農地、道路・河川、公園、都市部（市街地）のみどり等の各施策・事業において、グリーンインフラの考え方を取り入れるとともに、相互の連携に留意し、広域的なみどりのネットワークを形成することが重要。</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1" name="二等辺三角形 40">
            <a:extLst>
              <a:ext uri="{FF2B5EF4-FFF2-40B4-BE49-F238E27FC236}">
                <a16:creationId xmlns:a16="http://schemas.microsoft.com/office/drawing/2014/main" id="{DB875AA5-CD8F-4E03-0BFA-7E9EE04504E9}"/>
              </a:ext>
            </a:extLst>
          </p:cNvPr>
          <p:cNvSpPr/>
          <p:nvPr/>
        </p:nvSpPr>
        <p:spPr>
          <a:xfrm>
            <a:off x="8083352" y="4070055"/>
            <a:ext cx="1728000" cy="108000"/>
          </a:xfrm>
          <a:prstGeom prst="triangle">
            <a:avLst/>
          </a:prstGeom>
          <a:solidFill>
            <a:srgbClr val="70AD47">
              <a:lumMod val="40000"/>
              <a:lumOff val="6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1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F292C782-C4B7-52B6-A355-02073C093E72}"/>
              </a:ext>
            </a:extLst>
          </p:cNvPr>
          <p:cNvSpPr txBox="1"/>
          <p:nvPr/>
        </p:nvSpPr>
        <p:spPr>
          <a:xfrm>
            <a:off x="6081961" y="2603458"/>
            <a:ext cx="6151487" cy="276999"/>
          </a:xfrm>
          <a:prstGeom prst="rect">
            <a:avLst/>
          </a:prstGeom>
          <a:solidFill>
            <a:srgbClr val="C5E0B4"/>
          </a:solidFill>
          <a:ln w="19050">
            <a:solidFill>
              <a:schemeClr val="accent3">
                <a:lumMod val="75000"/>
              </a:schemeClr>
            </a:solidFill>
          </a:ln>
        </p:spPr>
        <p:txBody>
          <a:bodyPr wrap="square" rtlCol="0">
            <a:spAutoFit/>
          </a:bodyPr>
          <a:lstStyle/>
          <a:p>
            <a:pPr marL="0" marR="0" lvl="0" indent="0" algn="ctr" defTabSz="4572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人と自然が共生し、</a:t>
            </a:r>
            <a: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Well-being</a:t>
            </a: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が実感できる大都市・大阪</a:t>
            </a:r>
            <a:endParaRPr kumimoji="0" lang="en-US" altLang="ja-JP" sz="1200" b="1" i="0" u="none" strike="noStrike" kern="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5D9AC9F-8F77-0459-409D-6897D293B368}"/>
              </a:ext>
            </a:extLst>
          </p:cNvPr>
          <p:cNvSpPr/>
          <p:nvPr/>
        </p:nvSpPr>
        <p:spPr>
          <a:xfrm>
            <a:off x="6081961" y="3342782"/>
            <a:ext cx="6151486" cy="594749"/>
          </a:xfrm>
          <a:prstGeom prst="rect">
            <a:avLst/>
          </a:prstGeom>
          <a:solidFill>
            <a:srgbClr val="FFC000">
              <a:lumMod val="40000"/>
              <a:lumOff val="60000"/>
            </a:srgbClr>
          </a:solidFill>
          <a:ln w="12700" cap="flat" cmpd="sng" algn="ctr">
            <a:solidFill>
              <a:srgbClr val="FFC000">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62236894-4010-E047-BC0E-154F4F430B99}"/>
              </a:ext>
            </a:extLst>
          </p:cNvPr>
          <p:cNvSpPr/>
          <p:nvPr/>
        </p:nvSpPr>
        <p:spPr>
          <a:xfrm>
            <a:off x="6081962" y="2950070"/>
            <a:ext cx="6151486" cy="324000"/>
          </a:xfrm>
          <a:prstGeom prst="rect">
            <a:avLst/>
          </a:prstGeom>
          <a:solidFill>
            <a:srgbClr val="70AD47">
              <a:lumMod val="40000"/>
              <a:lumOff val="60000"/>
            </a:srgbClr>
          </a:solidFill>
          <a:ln w="12700" cap="flat" cmpd="sng" algn="ctr">
            <a:solidFill>
              <a:srgbClr val="70AD47">
                <a:lumMod val="40000"/>
                <a:lumOff val="6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F5180A2F-2237-D5C4-1D56-FCE2F8FB2BE8}"/>
              </a:ext>
            </a:extLst>
          </p:cNvPr>
          <p:cNvSpPr txBox="1"/>
          <p:nvPr/>
        </p:nvSpPr>
        <p:spPr>
          <a:xfrm>
            <a:off x="6212982" y="2993518"/>
            <a:ext cx="2204027" cy="24198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安全・安心で持続可能な地域形成</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61AE22FB-14F3-D577-A847-A4AC56989C87}"/>
              </a:ext>
            </a:extLst>
          </p:cNvPr>
          <p:cNvSpPr txBox="1"/>
          <p:nvPr/>
        </p:nvSpPr>
        <p:spPr>
          <a:xfrm>
            <a:off x="7438504" y="3374986"/>
            <a:ext cx="3952625"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パートナーシップの充実・強化、人材育成と体制・資金の確保</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1044B6B7-871D-5EB9-1D38-7EB7F1EFF027}"/>
              </a:ext>
            </a:extLst>
          </p:cNvPr>
          <p:cNvSpPr txBox="1"/>
          <p:nvPr/>
        </p:nvSpPr>
        <p:spPr>
          <a:xfrm>
            <a:off x="8446969" y="2993959"/>
            <a:ext cx="2204027" cy="24198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地域の魅力・暮らしの豊かさの向上</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75B591D3-AC52-0798-657F-07E7B4108951}"/>
              </a:ext>
            </a:extLst>
          </p:cNvPr>
          <p:cNvSpPr txBox="1"/>
          <p:nvPr/>
        </p:nvSpPr>
        <p:spPr>
          <a:xfrm>
            <a:off x="10691446" y="2991197"/>
            <a:ext cx="1405143" cy="252000"/>
          </a:xfrm>
          <a:prstGeom prst="rect">
            <a:avLst/>
          </a:prstGeom>
          <a:solidFill>
            <a:sysClr val="window" lastClr="FFFFFF"/>
          </a:solidFill>
          <a:ln w="19050">
            <a:solidFill>
              <a:srgbClr val="70AD47">
                <a:lumMod val="40000"/>
                <a:lumOff val="60000"/>
              </a:srgbClr>
            </a:solidFill>
          </a:ln>
        </p:spPr>
        <p:txBody>
          <a:bodyPr wrap="square" tIns="36000" bIns="36000" rtlCol="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全てのいのちの共生</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B702B9BB-0B19-5AEE-1555-A94125E45FCB}"/>
              </a:ext>
            </a:extLst>
          </p:cNvPr>
          <p:cNvSpPr txBox="1"/>
          <p:nvPr/>
        </p:nvSpPr>
        <p:spPr>
          <a:xfrm>
            <a:off x="6372794" y="3653598"/>
            <a:ext cx="3018166"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地域（市町村）連携・広域（近畿圏）連携　</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AC5A2C27-EF46-10BB-10B6-D7F063BB86A3}"/>
              </a:ext>
            </a:extLst>
          </p:cNvPr>
          <p:cNvSpPr txBox="1"/>
          <p:nvPr/>
        </p:nvSpPr>
        <p:spPr>
          <a:xfrm>
            <a:off x="9463053" y="3653876"/>
            <a:ext cx="2162367" cy="241980"/>
          </a:xfrm>
          <a:prstGeom prst="rect">
            <a:avLst/>
          </a:prstGeom>
          <a:solidFill>
            <a:sysClr val="window" lastClr="FFFFFF"/>
          </a:solidFill>
          <a:ln w="19050">
            <a:noFill/>
          </a:ln>
        </p:spPr>
        <p:txBody>
          <a:bodyPr wrap="square" lIns="72000" tIns="36000" rIns="72000" bIns="36000" rtlCol="0" anchor="t" anchorCtr="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指標設定に基づく進捗管理</a:t>
            </a:r>
            <a:endParaRPr kumimoji="0" lang="en-US" altLang="ja-JP"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62" name="表 61">
            <a:extLst>
              <a:ext uri="{FF2B5EF4-FFF2-40B4-BE49-F238E27FC236}">
                <a16:creationId xmlns:a16="http://schemas.microsoft.com/office/drawing/2014/main" id="{3AABB204-1F0E-FE53-07DF-2D749FF553D2}"/>
              </a:ext>
            </a:extLst>
          </p:cNvPr>
          <p:cNvGraphicFramePr>
            <a:graphicFrameLocks noGrp="1"/>
          </p:cNvGraphicFramePr>
          <p:nvPr>
            <p:extLst>
              <p:ext uri="{D42A27DB-BD31-4B8C-83A1-F6EECF244321}">
                <p14:modId xmlns:p14="http://schemas.microsoft.com/office/powerpoint/2010/main" val="3802310252"/>
              </p:ext>
            </p:extLst>
          </p:nvPr>
        </p:nvGraphicFramePr>
        <p:xfrm>
          <a:off x="9303857" y="4960844"/>
          <a:ext cx="3254758" cy="3005020"/>
        </p:xfrm>
        <a:graphic>
          <a:graphicData uri="http://schemas.openxmlformats.org/drawingml/2006/table">
            <a:tbl>
              <a:tblPr firstRow="1" bandRow="1">
                <a:tableStyleId>{93296810-A885-4BE3-A3E7-6D5BEEA58F35}</a:tableStyleId>
              </a:tblPr>
              <a:tblGrid>
                <a:gridCol w="3254758">
                  <a:extLst>
                    <a:ext uri="{9D8B030D-6E8A-4147-A177-3AD203B41FA5}">
                      <a16:colId xmlns:a16="http://schemas.microsoft.com/office/drawing/2014/main" val="1275297899"/>
                    </a:ext>
                  </a:extLst>
                </a:gridCol>
              </a:tblGrid>
              <a:tr h="27706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rPr>
                        <a:t>実現に向けた方向性</a:t>
                      </a:r>
                    </a:p>
                  </a:txBody>
                  <a:tcPr>
                    <a:solidFill>
                      <a:srgbClr val="FFC301"/>
                    </a:solidFill>
                  </a:tcPr>
                </a:tc>
                <a:extLst>
                  <a:ext uri="{0D108BD9-81ED-4DB2-BD59-A6C34878D82A}">
                    <a16:rowId xmlns:a16="http://schemas.microsoft.com/office/drawing/2014/main" val="1074870017"/>
                  </a:ext>
                </a:extLst>
              </a:tr>
              <a:tr h="277060">
                <a:tc>
                  <a:txBody>
                    <a:bodyPr/>
                    <a:lstStyle/>
                    <a:p>
                      <a:pPr marL="182563" marR="0" lvl="0" indent="-182563" defTabSz="457200" eaLnBrk="1" fontAlgn="auto" latinLnBrk="0" hangingPunct="1">
                        <a:lnSpc>
                          <a:spcPct val="100000"/>
                        </a:lnSpc>
                        <a:spcBef>
                          <a:spcPts val="0"/>
                        </a:spcBef>
                        <a:spcAft>
                          <a:spcPts val="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パートナーシップの充実・強化、人材育成と</a:t>
                      </a:r>
                      <a:br>
                        <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体制・資金の確保</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地域（市町村）連携・広域（近畿圏）連携</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182563" defTabSz="457200" eaLnBrk="1" fontAlgn="auto" latinLnBrk="0" hangingPunct="1">
                        <a:lnSpc>
                          <a:spcPct val="100000"/>
                        </a:lnSpc>
                        <a:spcBef>
                          <a:spcPts val="0"/>
                        </a:spcBef>
                        <a:spcAft>
                          <a:spcPts val="600"/>
                        </a:spcAft>
                        <a:buClrTx/>
                        <a:buSzTx/>
                        <a:buFont typeface="BIZ UDPゴシック" panose="020B0400000000000000" pitchFamily="50" charset="-128"/>
                        <a:buChar char="○"/>
                        <a:tabLst/>
                        <a:defRPr/>
                      </a:pPr>
                      <a:r>
                        <a:rPr kumimoji="0"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指標設定に基づく進捗管理</a:t>
                      </a:r>
                      <a:endParaRPr kumimoji="0"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府民、民間事業者・団体、行政等の多様な主体の相互連携。</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産学官民の多様な主体の共創によるイノベーションの創出。</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緑地のさらなる充実に向けて活動する人材、資金・体制等の仕組みの確保。</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DX</a:t>
                      </a: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等の新技術を活用した効果的・効率的な手法、みどりの価値の見える化の検討。</a:t>
                      </a: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82563" marR="0" lvl="0" indent="-90488"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アウトカム指標等に基づき進捗管理をしながら、取組みが推進できている。</a:t>
                      </a:r>
                      <a:endParaRPr kumimoji="1" lang="ja-JP" altLang="en-US" sz="1200" dirty="0">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3846599658"/>
                  </a:ext>
                </a:extLst>
              </a:tr>
            </a:tbl>
          </a:graphicData>
        </a:graphic>
      </p:graphicFrame>
      <p:sp>
        <p:nvSpPr>
          <p:cNvPr id="10" name="正方形/長方形 9">
            <a:extLst>
              <a:ext uri="{FF2B5EF4-FFF2-40B4-BE49-F238E27FC236}">
                <a16:creationId xmlns:a16="http://schemas.microsoft.com/office/drawing/2014/main" id="{EF829324-6E7F-3410-7A5E-B11B3F672454}"/>
              </a:ext>
            </a:extLst>
          </p:cNvPr>
          <p:cNvSpPr/>
          <p:nvPr/>
        </p:nvSpPr>
        <p:spPr>
          <a:xfrm>
            <a:off x="245623" y="2636293"/>
            <a:ext cx="4498993" cy="1766137"/>
          </a:xfrm>
          <a:prstGeom prst="rect">
            <a:avLst/>
          </a:prstGeom>
          <a:noFill/>
          <a:ln w="19050">
            <a:solidFill>
              <a:schemeClr val="accent3">
                <a:lumMod val="40000"/>
                <a:lumOff val="6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74">
            <a:extLst>
              <a:ext uri="{FF2B5EF4-FFF2-40B4-BE49-F238E27FC236}">
                <a16:creationId xmlns:a16="http://schemas.microsoft.com/office/drawing/2014/main" id="{3A1B93A5-A1BC-2DEB-64C7-DF4490CD3471}"/>
              </a:ext>
            </a:extLst>
          </p:cNvPr>
          <p:cNvSpPr/>
          <p:nvPr/>
        </p:nvSpPr>
        <p:spPr>
          <a:xfrm>
            <a:off x="99540" y="8804799"/>
            <a:ext cx="12529807" cy="684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4" name="角丸四角形 92">
            <a:extLst>
              <a:ext uri="{FF2B5EF4-FFF2-40B4-BE49-F238E27FC236}">
                <a16:creationId xmlns:a16="http://schemas.microsoft.com/office/drawing/2014/main" id="{F46FB250-0DA6-23A2-BF4A-FEAAD3A2492D}"/>
              </a:ext>
            </a:extLst>
          </p:cNvPr>
          <p:cNvSpPr/>
          <p:nvPr/>
        </p:nvSpPr>
        <p:spPr>
          <a:xfrm>
            <a:off x="99533" y="8750850"/>
            <a:ext cx="12529838" cy="288147"/>
          </a:xfrm>
          <a:prstGeom prst="roundRect">
            <a:avLst>
              <a:gd name="adj" fmla="val 0"/>
            </a:avLst>
          </a:prstGeom>
          <a:solidFill>
            <a:srgbClr val="339933"/>
          </a:solidFill>
          <a:ln w="9525">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Ⅲ</a:t>
            </a:r>
            <a:r>
              <a:rPr lang="ja-JP" altLang="en-US" sz="1400" b="1" dirty="0">
                <a:latin typeface="Meiryo UI" pitchFamily="50" charset="-128"/>
                <a:ea typeface="Meiryo UI" pitchFamily="50" charset="-128"/>
                <a:cs typeface="Meiryo UI" pitchFamily="50" charset="-128"/>
              </a:rPr>
              <a:t>．今後の予定</a:t>
            </a:r>
            <a:endParaRPr lang="en-US" altLang="ja-JP" sz="1400" b="1" dirty="0">
              <a:latin typeface="Meiryo UI" pitchFamily="50" charset="-128"/>
              <a:ea typeface="Meiryo UI" pitchFamily="50" charset="-128"/>
              <a:cs typeface="Meiryo UI" pitchFamily="50" charset="-128"/>
            </a:endParaRPr>
          </a:p>
        </p:txBody>
      </p:sp>
      <p:sp>
        <p:nvSpPr>
          <p:cNvPr id="15" name="テキスト ボックス 14">
            <a:extLst>
              <a:ext uri="{FF2B5EF4-FFF2-40B4-BE49-F238E27FC236}">
                <a16:creationId xmlns:a16="http://schemas.microsoft.com/office/drawing/2014/main" id="{7F1293CF-1C80-4C1A-CA8D-285FF84B9F1B}"/>
              </a:ext>
            </a:extLst>
          </p:cNvPr>
          <p:cNvSpPr txBox="1"/>
          <p:nvPr/>
        </p:nvSpPr>
        <p:spPr>
          <a:xfrm>
            <a:off x="333072" y="9060891"/>
            <a:ext cx="11786736" cy="430887"/>
          </a:xfrm>
          <a:prstGeom prst="rect">
            <a:avLst/>
          </a:prstGeom>
          <a:noFill/>
        </p:spPr>
        <p:txBody>
          <a:bodyPr wrap="square" rtlCol="0">
            <a:spAutoFit/>
          </a:bodyPr>
          <a:lstStyle/>
          <a:p>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rPr>
              <a:t>月に環境・みどり活動促進部会を開催（３回程度）し、緑地の配置方針、施策の基本方針、指標などを議論し、</a:t>
            </a:r>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年度第２回環境審議会（</a:t>
            </a:r>
            <a:r>
              <a:rPr lang="en-US" altLang="ja-JP" sz="1100" dirty="0">
                <a:latin typeface="Meiryo UI" panose="020B0604030504040204" pitchFamily="50" charset="-128"/>
                <a:ea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rPr>
              <a:t>月頃開催予定）にて、部会でとりまとめた内容を報告予定。</a:t>
            </a:r>
            <a:endParaRPr kumimoji="1" lang="ja-JP" altLang="en-US" sz="1100" dirty="0"/>
          </a:p>
        </p:txBody>
      </p:sp>
      <p:sp>
        <p:nvSpPr>
          <p:cNvPr id="16" name="四角形: 角を丸くする 15">
            <a:extLst>
              <a:ext uri="{FF2B5EF4-FFF2-40B4-BE49-F238E27FC236}">
                <a16:creationId xmlns:a16="http://schemas.microsoft.com/office/drawing/2014/main" id="{0950D6FC-B527-7A2D-8991-58B4718A95AD}"/>
              </a:ext>
            </a:extLst>
          </p:cNvPr>
          <p:cNvSpPr/>
          <p:nvPr/>
        </p:nvSpPr>
        <p:spPr>
          <a:xfrm>
            <a:off x="5083911" y="2636031"/>
            <a:ext cx="864000" cy="216000"/>
          </a:xfrm>
          <a:prstGeom prst="roundRect">
            <a:avLst>
              <a:gd name="adj" fmla="val 38526"/>
            </a:avLst>
          </a:prstGeom>
          <a:solidFill>
            <a:srgbClr val="70AD47"/>
          </a:solidFill>
          <a:ln w="9525" cap="flat" cmpd="sng" algn="ctr">
            <a:solidFill>
              <a:srgbClr val="70AD47">
                <a:lumMod val="75000"/>
              </a:srgbClr>
            </a:solidFill>
            <a:prstDash val="solid"/>
            <a:miter lim="800000"/>
          </a:ln>
          <a:effectLst/>
        </p:spPr>
        <p:txBody>
          <a:bodyPr tIns="36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kern="0" dirty="0">
                <a:solidFill>
                  <a:prstClr val="white"/>
                </a:solidFill>
                <a:latin typeface="Meiryo UI" panose="020B0604030504040204" pitchFamily="50" charset="-128"/>
                <a:ea typeface="Meiryo UI" panose="020B0604030504040204" pitchFamily="50" charset="-128"/>
              </a:rPr>
              <a:t>将来像</a:t>
            </a:r>
            <a:endPar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D75AD195-AF5D-5506-7C1C-1B2E93AA5192}"/>
              </a:ext>
            </a:extLst>
          </p:cNvPr>
          <p:cNvSpPr/>
          <p:nvPr/>
        </p:nvSpPr>
        <p:spPr>
          <a:xfrm>
            <a:off x="5083911" y="3019205"/>
            <a:ext cx="864000" cy="216000"/>
          </a:xfrm>
          <a:prstGeom prst="roundRect">
            <a:avLst>
              <a:gd name="adj" fmla="val 38526"/>
            </a:avLst>
          </a:prstGeom>
          <a:solidFill>
            <a:srgbClr val="70AD47"/>
          </a:solidFill>
          <a:ln w="9525" cap="flat" cmpd="sng" algn="ctr">
            <a:solidFill>
              <a:srgbClr val="70AD47">
                <a:lumMod val="75000"/>
              </a:srgbClr>
            </a:solidFill>
            <a:prstDash val="solid"/>
            <a:miter lim="800000"/>
          </a:ln>
          <a:effectLst/>
        </p:spPr>
        <p:txBody>
          <a:bodyPr tIns="36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rPr>
              <a:t>目標</a:t>
            </a:r>
          </a:p>
        </p:txBody>
      </p:sp>
      <p:sp>
        <p:nvSpPr>
          <p:cNvPr id="18" name="四角形: 角を丸くする 17">
            <a:extLst>
              <a:ext uri="{FF2B5EF4-FFF2-40B4-BE49-F238E27FC236}">
                <a16:creationId xmlns:a16="http://schemas.microsoft.com/office/drawing/2014/main" id="{951E731B-1AEB-41E8-EA60-55F02E583323}"/>
              </a:ext>
            </a:extLst>
          </p:cNvPr>
          <p:cNvSpPr/>
          <p:nvPr/>
        </p:nvSpPr>
        <p:spPr>
          <a:xfrm>
            <a:off x="5083911" y="3477593"/>
            <a:ext cx="864000" cy="358631"/>
          </a:xfrm>
          <a:prstGeom prst="roundRect">
            <a:avLst>
              <a:gd name="adj" fmla="val 31027"/>
            </a:avLst>
          </a:prstGeom>
          <a:solidFill>
            <a:srgbClr val="FFC301"/>
          </a:solidFill>
          <a:ln w="9525" cap="flat" cmpd="sng" algn="ctr">
            <a:solidFill>
              <a:srgbClr val="DEA900"/>
            </a:solidFill>
            <a:prstDash val="solid"/>
            <a:miter lim="800000"/>
          </a:ln>
          <a:effectLst/>
        </p:spPr>
        <p:txBody>
          <a:bodyPr lIns="72000" tIns="36000" rIns="72000" b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kern="0" dirty="0">
                <a:solidFill>
                  <a:prstClr val="white"/>
                </a:solidFill>
                <a:latin typeface="Meiryo UI" panose="020B0604030504040204" pitchFamily="50" charset="-128"/>
                <a:ea typeface="Meiryo UI" panose="020B0604030504040204" pitchFamily="50" charset="-128"/>
              </a:rPr>
              <a:t>実現</a:t>
            </a:r>
            <a:r>
              <a:rPr kumimoji="0" lang="ja-JP" altLang="en-US" sz="1050" b="1" i="0" u="none" strike="noStrike" kern="0" cap="none" spc="0" normalizeH="0" baseline="0" noProof="0" dirty="0">
                <a:ln>
                  <a:noFill/>
                </a:ln>
                <a:solidFill>
                  <a:prstClr val="white"/>
                </a:solidFill>
                <a:uLnTx/>
                <a:uFillTx/>
                <a:latin typeface="Meiryo UI" panose="020B0604030504040204" pitchFamily="50" charset="-128"/>
                <a:ea typeface="Meiryo UI" panose="020B0604030504040204" pitchFamily="50" charset="-128"/>
              </a:rPr>
              <a:t>に向けた方向性</a:t>
            </a:r>
          </a:p>
        </p:txBody>
      </p:sp>
      <p:sp>
        <p:nvSpPr>
          <p:cNvPr id="21" name="角丸四角形 5">
            <a:extLst>
              <a:ext uri="{FF2B5EF4-FFF2-40B4-BE49-F238E27FC236}">
                <a16:creationId xmlns:a16="http://schemas.microsoft.com/office/drawing/2014/main" id="{D74AD29A-0FA5-0812-2639-4253945D2DBD}"/>
              </a:ext>
            </a:extLst>
          </p:cNvPr>
          <p:cNvSpPr/>
          <p:nvPr/>
        </p:nvSpPr>
        <p:spPr>
          <a:xfrm>
            <a:off x="142117" y="2357595"/>
            <a:ext cx="1636167"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＜課題整理＞</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sp>
        <p:nvSpPr>
          <p:cNvPr id="22" name="角丸四角形 5">
            <a:extLst>
              <a:ext uri="{FF2B5EF4-FFF2-40B4-BE49-F238E27FC236}">
                <a16:creationId xmlns:a16="http://schemas.microsoft.com/office/drawing/2014/main" id="{073037F4-C07C-F60E-3CE5-606A8FD7E120}"/>
              </a:ext>
            </a:extLst>
          </p:cNvPr>
          <p:cNvSpPr/>
          <p:nvPr/>
        </p:nvSpPr>
        <p:spPr>
          <a:xfrm>
            <a:off x="69742" y="4705293"/>
            <a:ext cx="2874674"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＜目標と実現に向けた基本戦略＞</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sp>
        <p:nvSpPr>
          <p:cNvPr id="29" name="矢印: 下 28">
            <a:extLst>
              <a:ext uri="{FF2B5EF4-FFF2-40B4-BE49-F238E27FC236}">
                <a16:creationId xmlns:a16="http://schemas.microsoft.com/office/drawing/2014/main" id="{FA0D56DF-52ED-4DE0-04E2-797FA371ADBC}"/>
              </a:ext>
            </a:extLst>
          </p:cNvPr>
          <p:cNvSpPr/>
          <p:nvPr/>
        </p:nvSpPr>
        <p:spPr>
          <a:xfrm>
            <a:off x="2225481" y="3419674"/>
            <a:ext cx="505780" cy="219917"/>
          </a:xfrm>
          <a:prstGeom prst="downArrow">
            <a:avLst/>
          </a:prstGeom>
          <a:solidFill>
            <a:schemeClr val="accent3">
              <a:lumMod val="40000"/>
              <a:lumOff val="60000"/>
            </a:schemeClr>
          </a:solidFill>
          <a:ln w="9525">
            <a:solidFill>
              <a:schemeClr val="accent3">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5">
            <a:extLst>
              <a:ext uri="{FF2B5EF4-FFF2-40B4-BE49-F238E27FC236}">
                <a16:creationId xmlns:a16="http://schemas.microsoft.com/office/drawing/2014/main" id="{83C03455-BF18-44E4-5389-EFBEE73FE6A2}"/>
              </a:ext>
            </a:extLst>
          </p:cNvPr>
          <p:cNvSpPr/>
          <p:nvPr/>
        </p:nvSpPr>
        <p:spPr>
          <a:xfrm>
            <a:off x="4894278" y="2327381"/>
            <a:ext cx="2874674"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b="1" kern="100" dirty="0">
                <a:solidFill>
                  <a:schemeClr val="tx1"/>
                </a:solidFill>
                <a:latin typeface="Meiryo UI" panose="020B0604030504040204" pitchFamily="50" charset="-128"/>
                <a:ea typeface="Meiryo UI" panose="020B0604030504040204" pitchFamily="50" charset="-128"/>
              </a:rPr>
              <a:t>＜将来像等＞</a:t>
            </a:r>
            <a:endParaRPr lang="en-US" altLang="ja-JP" sz="1200" b="1" kern="100" dirty="0">
              <a:solidFill>
                <a:schemeClr val="tx1"/>
              </a:solidFill>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975BF2DC-0BA7-33D5-D8C8-CC009BD939A7}"/>
              </a:ext>
            </a:extLst>
          </p:cNvPr>
          <p:cNvGrpSpPr/>
          <p:nvPr/>
        </p:nvGrpSpPr>
        <p:grpSpPr>
          <a:xfrm>
            <a:off x="195875" y="4970643"/>
            <a:ext cx="9057600" cy="3271733"/>
            <a:chOff x="195875" y="4886929"/>
            <a:chExt cx="9057600" cy="3140970"/>
          </a:xfrm>
        </p:grpSpPr>
        <p:sp>
          <p:nvSpPr>
            <p:cNvPr id="43" name="正方形/長方形 42">
              <a:extLst>
                <a:ext uri="{FF2B5EF4-FFF2-40B4-BE49-F238E27FC236}">
                  <a16:creationId xmlns:a16="http://schemas.microsoft.com/office/drawing/2014/main" id="{E36896FA-1EA5-F277-EE86-2FF4439F8734}"/>
                </a:ext>
              </a:extLst>
            </p:cNvPr>
            <p:cNvSpPr/>
            <p:nvPr/>
          </p:nvSpPr>
          <p:spPr>
            <a:xfrm>
              <a:off x="195875" y="4886929"/>
              <a:ext cx="9057600" cy="3140970"/>
            </a:xfrm>
            <a:prstGeom prst="rect">
              <a:avLst/>
            </a:prstGeom>
            <a:noFill/>
            <a:ln w="127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コネクタ 48">
              <a:extLst>
                <a:ext uri="{FF2B5EF4-FFF2-40B4-BE49-F238E27FC236}">
                  <a16:creationId xmlns:a16="http://schemas.microsoft.com/office/drawing/2014/main" id="{31DD9CD1-5320-42E2-9333-3C4C214900EE}"/>
                </a:ext>
              </a:extLst>
            </p:cNvPr>
            <p:cNvCxnSpPr/>
            <p:nvPr/>
          </p:nvCxnSpPr>
          <p:spPr>
            <a:xfrm>
              <a:off x="6240158" y="4916198"/>
              <a:ext cx="0" cy="3110505"/>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20E9FB2D-3D35-ED48-C353-4CCB7F1E21D8}"/>
                </a:ext>
              </a:extLst>
            </p:cNvPr>
            <p:cNvCxnSpPr/>
            <p:nvPr/>
          </p:nvCxnSpPr>
          <p:spPr>
            <a:xfrm>
              <a:off x="3179490" y="4913270"/>
              <a:ext cx="0" cy="3110505"/>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3" name="テキスト ボックス 2">
            <a:extLst>
              <a:ext uri="{FF2B5EF4-FFF2-40B4-BE49-F238E27FC236}">
                <a16:creationId xmlns:a16="http://schemas.microsoft.com/office/drawing/2014/main" id="{C351C6E0-0447-8B4E-80BF-023ABD18EA73}"/>
              </a:ext>
            </a:extLst>
          </p:cNvPr>
          <p:cNvSpPr txBox="1"/>
          <p:nvPr/>
        </p:nvSpPr>
        <p:spPr>
          <a:xfrm>
            <a:off x="6212981" y="8293612"/>
            <a:ext cx="6078859" cy="338554"/>
          </a:xfrm>
          <a:prstGeom prst="rect">
            <a:avLst/>
          </a:prstGeom>
          <a:noFill/>
          <a:ln w="12700">
            <a:noFill/>
            <a:prstDash val="sysDash"/>
          </a:ln>
        </p:spPr>
        <p:txBody>
          <a:bodyPr wrap="square" rtlCol="0">
            <a:spAutoFit/>
          </a:bodyPr>
          <a:lstStyle/>
          <a:p>
            <a:pPr marL="88900" indent="-88900" algn="l"/>
            <a:r>
              <a:rPr kumimoji="1" lang="en-US" altLang="ja-JP" sz="800" dirty="0">
                <a:latin typeface="Meiryo UI" panose="020B0604030504040204" pitchFamily="50" charset="-128"/>
                <a:ea typeface="Meiryo UI" panose="020B0604030504040204" pitchFamily="50" charset="-128"/>
              </a:rPr>
              <a:t>※4</a:t>
            </a:r>
            <a:r>
              <a:rPr kumimoji="1" lang="ja-JP" altLang="en-US" sz="800">
                <a:latin typeface="Meiryo UI" panose="020B0604030504040204" pitchFamily="50" charset="-128"/>
                <a:ea typeface="Meiryo UI" panose="020B0604030504040204" pitchFamily="50" charset="-128"/>
              </a:rPr>
              <a:t>　ワンヘルス</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One</a:t>
            </a: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Health</a:t>
            </a:r>
            <a:r>
              <a:rPr kumimoji="1" lang="ja-JP" altLang="en-US" sz="800" dirty="0">
                <a:latin typeface="Meiryo UI" panose="020B0604030504040204" pitchFamily="50" charset="-128"/>
                <a:ea typeface="Meiryo UI" panose="020B0604030504040204" pitchFamily="50" charset="-128"/>
              </a:rPr>
              <a:t>）：ヒトと動物、それを取り巻く環境（生態系）は、相互につながっていると包括的に捉え、ヒトと動物の健康と環境の保全を担う関係者が緊密な協力関係を構築し、分野横断的な課題の解決のために活動していこうという考え方。（厚生労働省</a:t>
            </a:r>
            <a:r>
              <a:rPr kumimoji="1" lang="en-US" altLang="ja-JP" sz="800" dirty="0">
                <a:latin typeface="Meiryo UI" panose="020B0604030504040204" pitchFamily="50" charset="-128"/>
                <a:ea typeface="Meiryo UI" panose="020B0604030504040204" pitchFamily="50" charset="-128"/>
              </a:rPr>
              <a:t>HP</a:t>
            </a:r>
            <a:r>
              <a:rPr kumimoji="1" lang="ja-JP" altLang="en-US" sz="800" dirty="0">
                <a:latin typeface="Meiryo UI" panose="020B0604030504040204" pitchFamily="50" charset="-128"/>
                <a:ea typeface="Meiryo UI" panose="020B0604030504040204" pitchFamily="50" charset="-128"/>
              </a:rPr>
              <a:t>）</a:t>
            </a:r>
          </a:p>
        </p:txBody>
      </p:sp>
      <p:sp>
        <p:nvSpPr>
          <p:cNvPr id="63" name="正方形/長方形 62">
            <a:extLst>
              <a:ext uri="{FF2B5EF4-FFF2-40B4-BE49-F238E27FC236}">
                <a16:creationId xmlns:a16="http://schemas.microsoft.com/office/drawing/2014/main" id="{7164886B-C8BD-74F2-129F-0D8884F4E408}"/>
              </a:ext>
            </a:extLst>
          </p:cNvPr>
          <p:cNvSpPr/>
          <p:nvPr/>
        </p:nvSpPr>
        <p:spPr>
          <a:xfrm>
            <a:off x="9310238" y="4986131"/>
            <a:ext cx="3237712" cy="3251949"/>
          </a:xfrm>
          <a:prstGeom prst="rect">
            <a:avLst/>
          </a:prstGeom>
          <a:noFill/>
          <a:ln w="12700">
            <a:solidFill>
              <a:srgbClr val="FFC30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286DF5B-0066-DE56-340C-CA5956BED327}"/>
              </a:ext>
            </a:extLst>
          </p:cNvPr>
          <p:cNvSpPr txBox="1"/>
          <p:nvPr/>
        </p:nvSpPr>
        <p:spPr>
          <a:xfrm>
            <a:off x="219243" y="4402430"/>
            <a:ext cx="3480440" cy="230832"/>
          </a:xfrm>
          <a:prstGeom prst="rect">
            <a:avLst/>
          </a:prstGeom>
          <a:noFill/>
        </p:spPr>
        <p:txBody>
          <a:bodyPr wrap="none" rtlCol="0">
            <a:spAutoFit/>
          </a:bodyPr>
          <a:lstStyle/>
          <a:p>
            <a:r>
              <a:rPr lang="en-US" altLang="ja-JP" sz="900" i="0" u="none" strike="noStrike" dirty="0">
                <a:effectLst/>
                <a:latin typeface="Meiryo UI" panose="020B0604030504040204" pitchFamily="50" charset="-128"/>
                <a:ea typeface="Meiryo UI" panose="020B0604030504040204" pitchFamily="50" charset="-128"/>
              </a:rPr>
              <a:t>※2</a:t>
            </a:r>
            <a:r>
              <a:rPr lang="ja-JP" altLang="en-US" sz="900" i="0" u="none" strike="noStrike" dirty="0">
                <a:effectLst/>
                <a:latin typeface="Meiryo UI" panose="020B0604030504040204" pitchFamily="50" charset="-128"/>
                <a:ea typeface="Meiryo UI" panose="020B0604030504040204" pitchFamily="50" charset="-128"/>
              </a:rPr>
              <a:t>　</a:t>
            </a:r>
            <a:r>
              <a:rPr lang="en-US" altLang="ja-JP" sz="900" i="0" u="none" strike="noStrike" dirty="0">
                <a:effectLst/>
                <a:latin typeface="Meiryo UI" panose="020B0604030504040204" pitchFamily="50" charset="-128"/>
                <a:ea typeface="Meiryo UI" panose="020B0604030504040204" pitchFamily="50" charset="-128"/>
              </a:rPr>
              <a:t>Well-being</a:t>
            </a:r>
            <a:r>
              <a:rPr lang="ja-JP" altLang="en-US" sz="900" i="0" u="none" strike="noStrike" dirty="0">
                <a:effectLst/>
                <a:latin typeface="Meiryo UI" panose="020B0604030504040204" pitchFamily="50" charset="-128"/>
                <a:ea typeface="Meiryo UI" panose="020B0604030504040204" pitchFamily="50" charset="-128"/>
              </a:rPr>
              <a:t>：</a:t>
            </a:r>
            <a:r>
              <a:rPr lang="ja-JP" altLang="ja-JP" sz="900" i="0" u="none" strike="noStrike" dirty="0">
                <a:effectLst/>
                <a:latin typeface="Meiryo UI" panose="020B0604030504040204" pitchFamily="50" charset="-128"/>
                <a:ea typeface="Meiryo UI" panose="020B0604030504040204" pitchFamily="50" charset="-128"/>
              </a:rPr>
              <a:t>身体的、精神的、社会的に良好な状態にあること</a:t>
            </a:r>
            <a:r>
              <a:rPr lang="ja-JP" altLang="en-US" sz="900" i="0" u="none" strike="noStrike" dirty="0">
                <a:effectLst/>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03A30B81-B60E-489C-8226-F4AE5A409604}"/>
              </a:ext>
            </a:extLst>
          </p:cNvPr>
          <p:cNvSpPr txBox="1"/>
          <p:nvPr/>
        </p:nvSpPr>
        <p:spPr>
          <a:xfrm>
            <a:off x="2865937" y="8300349"/>
            <a:ext cx="3409422" cy="338554"/>
          </a:xfrm>
          <a:prstGeom prst="rect">
            <a:avLst/>
          </a:prstGeom>
          <a:noFill/>
          <a:ln w="12700">
            <a:noFill/>
            <a:prstDash val="sysDash"/>
          </a:ln>
        </p:spPr>
        <p:txBody>
          <a:bodyPr wrap="square" rtlCol="0">
            <a:spAutoFit/>
          </a:bodyPr>
          <a:lstStyle/>
          <a:p>
            <a:pPr marL="714375" indent="-714375" algn="l"/>
            <a:r>
              <a:rPr kumimoji="1"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使いこなす：公園の特性等におうじた利用ルールの弾力化、新たな可能性を探る実験的な利活用の推進等（国土交通省</a:t>
            </a:r>
            <a:r>
              <a:rPr kumimoji="1" lang="en-US" altLang="ja-JP" sz="800" dirty="0">
                <a:latin typeface="Meiryo UI" panose="020B0604030504040204" pitchFamily="50" charset="-128"/>
                <a:ea typeface="Meiryo UI" panose="020B0604030504040204" pitchFamily="50" charset="-128"/>
              </a:rPr>
              <a:t>HP</a:t>
            </a:r>
            <a:r>
              <a:rPr kumimoji="1" lang="ja-JP" altLang="en-US" sz="8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2679637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94885544B626941B75767A5EBAF70C7" ma:contentTypeVersion="1" ma:contentTypeDescription="新しいドキュメントを作成します。" ma:contentTypeScope="" ma:versionID="f4dca4144607db11496ba5d7fe3ec138">
  <xsd:schema xmlns:xsd="http://www.w3.org/2001/XMLSchema" xmlns:xs="http://www.w3.org/2001/XMLSchema" xmlns:p="http://schemas.microsoft.com/office/2006/metadata/properties" xmlns:ns2="80f82245-02f6-4a22-bd83-c7fbcc6ebe8b" targetNamespace="http://schemas.microsoft.com/office/2006/metadata/properties" ma:root="true" ma:fieldsID="542fd28b4c2b8f7781b88483c6a88f47" ns2:_="">
    <xsd:import namespace="80f82245-02f6-4a22-bd83-c7fbcc6ebe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f82245-02f6-4a22-bd83-c7fbcc6ebe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2FDC7C-FF09-4A8C-89F2-1208A9376500}">
  <ds:schemaRefs>
    <ds:schemaRef ds:uri="http://schemas.microsoft.com/office/2006/metadata/properties"/>
    <ds:schemaRef ds:uri="http://schemas.openxmlformats.org/package/2006/metadata/core-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292EABC8-AA1C-47A3-B8CC-E656EBEE1235}">
  <ds:schemaRefs>
    <ds:schemaRef ds:uri="http://schemas.microsoft.com/sharepoint/v3/contenttype/forms"/>
  </ds:schemaRefs>
</ds:datastoreItem>
</file>

<file path=customXml/itemProps3.xml><?xml version="1.0" encoding="utf-8"?>
<ds:datastoreItem xmlns:ds="http://schemas.openxmlformats.org/officeDocument/2006/customXml" ds:itemID="{42904F07-3E7C-456A-AE79-ADCFAC02B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f82245-02f6-4a22-bd83-c7fbcc6ebe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1113</Words>
  <Application>Microsoft Office PowerPoint</Application>
  <PresentationFormat>A3 297x420 mm</PresentationFormat>
  <Paragraphs>65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ＭＳ Ｐゴシック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2024-12-25T04:50:48Z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0x010100794885544B626941B75767A5EBAF70C7</vt:lpwstr>
  </property>
</Properties>
</file>