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8"/>
  </p:notesMasterIdLst>
  <p:sldIdLst>
    <p:sldId id="262" r:id="rId5"/>
    <p:sldId id="263" r:id="rId6"/>
    <p:sldId id="265" r:id="rId7"/>
  </p:sldIdLst>
  <p:sldSz cx="12801600" cy="96012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E4FCE"/>
    <a:srgbClr val="006600"/>
    <a:srgbClr val="3AA43A"/>
    <a:srgbClr val="9BBB59"/>
    <a:srgbClr val="EFF3EA"/>
    <a:srgbClr val="000000"/>
    <a:srgbClr val="EDE1ED"/>
    <a:srgbClr val="0000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0" autoAdjust="0"/>
    <p:restoredTop sz="94434" autoAdjust="0"/>
  </p:normalViewPr>
  <p:slideViewPr>
    <p:cSldViewPr>
      <p:cViewPr varScale="1">
        <p:scale>
          <a:sx n="80" d="100"/>
          <a:sy n="80" d="100"/>
        </p:scale>
        <p:origin x="2130" y="108"/>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10.247.108.33\lib\04_&#27671;&#20505;&#22793;&#21205;&#32233;&#21644;&#12539;&#36969;&#24540;&#31574;&#25512;&#36914;G\02_&#12498;&#12540;&#12488;&#12450;&#12452;&#12521;&#12531;&#12489;&#23550;&#31574;\&#12295;&#12498;&#12540;&#12488;&#12450;&#12452;&#12521;&#12531;&#12489;&#23550;&#31574;&#25512;&#36914;&#35336;&#30011;&#12539;&#25351;&#27161;&#31561;\&#9675;&#29105;&#24111;&#22812;&#26085;&#25968;\&#9675;1_&#27671;&#35937;&#12487;&#12540;&#12479;&#12395;&#12424;&#12427;&#31639;&#20986;\R5\10&#26376;&#37096;&#20250;&#36039;&#26009;&#38306;&#20418;\r&#9679;R5&#20840;&#22269;&#26376;&#24179;&#22343;&#26368;&#20302;&#27671;&#28201;&#12398;&#25512;&#31227;(2011&#6537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4313395280907"/>
          <c:y val="6.528944298629337E-2"/>
          <c:w val="0.87530116633060173"/>
          <c:h val="0.72112459900845727"/>
        </c:manualLayout>
      </c:layout>
      <c:barChart>
        <c:barDir val="col"/>
        <c:grouping val="clustered"/>
        <c:varyColors val="0"/>
        <c:ser>
          <c:idx val="0"/>
          <c:order val="0"/>
          <c:tx>
            <c:v>2000年</c:v>
          </c:tx>
          <c:spPr>
            <a:solidFill>
              <a:srgbClr val="C00000"/>
            </a:solidFill>
            <a:ln>
              <a:noFill/>
            </a:ln>
          </c:spPr>
          <c:invertIfNegative val="0"/>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大阪</c:v>
              </c:pt>
              <c:pt idx="1">
                <c:v>豊中</c:v>
              </c:pt>
              <c:pt idx="2">
                <c:v>枚方</c:v>
              </c:pt>
              <c:pt idx="3">
                <c:v>3地点平均</c:v>
              </c:pt>
            </c:strLit>
          </c:cat>
          <c:val>
            <c:numRef>
              <c:f>('集計表（2019～2023）'!$B$9,'集計表（2019～2023）'!$D$9,'集計表（2019～2023）'!$F$9,'集計表（2019～2023）'!$H$9)</c:f>
              <c:numCache>
                <c:formatCode>General</c:formatCode>
                <c:ptCount val="4"/>
                <c:pt idx="0">
                  <c:v>46</c:v>
                </c:pt>
                <c:pt idx="1">
                  <c:v>36</c:v>
                </c:pt>
                <c:pt idx="2">
                  <c:v>29</c:v>
                </c:pt>
                <c:pt idx="3">
                  <c:v>37</c:v>
                </c:pt>
              </c:numCache>
            </c:numRef>
          </c:val>
          <c:extLst>
            <c:ext xmlns:c16="http://schemas.microsoft.com/office/drawing/2014/chart" uri="{C3380CC4-5D6E-409C-BE32-E72D297353CC}">
              <c16:uniqueId val="{00000000-E084-4135-827F-482984351EB1}"/>
            </c:ext>
          </c:extLst>
        </c:ser>
        <c:ser>
          <c:idx val="2"/>
          <c:order val="1"/>
          <c:tx>
            <c:v>2020</c:v>
          </c:tx>
          <c:spPr>
            <a:solidFill>
              <a:srgbClr val="0070C0"/>
            </a:solidFill>
          </c:spPr>
          <c:invertIfNegative val="0"/>
          <c:dLbls>
            <c:spPr>
              <a:noFill/>
              <a:ln>
                <a:noFill/>
              </a:ln>
              <a:effectLst/>
            </c:spPr>
            <c:txPr>
              <a:bodyPr wrap="square" lIns="38100" tIns="19050" rIns="38100" bIns="19050" anchor="ctr">
                <a:spAutoFit/>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('集計表（2018～2022）'!$C$15,'集計表（2018～2022）'!$E$15,'集計表（2018～2022）'!$G$15,'集計表（2018～2022）'!$I$15)</c:f>
              <c:numCache>
                <c:formatCode>General</c:formatCode>
                <c:ptCount val="4"/>
                <c:pt idx="0">
                  <c:v>40</c:v>
                </c:pt>
                <c:pt idx="1">
                  <c:v>31</c:v>
                </c:pt>
                <c:pt idx="2">
                  <c:v>21</c:v>
                </c:pt>
                <c:pt idx="3">
                  <c:v>30</c:v>
                </c:pt>
              </c:numCache>
            </c:numRef>
          </c:val>
          <c:extLst>
            <c:ext xmlns:c16="http://schemas.microsoft.com/office/drawing/2014/chart" uri="{C3380CC4-5D6E-409C-BE32-E72D297353CC}">
              <c16:uniqueId val="{00000001-E084-4135-827F-482984351EB1}"/>
            </c:ext>
          </c:extLst>
        </c:ser>
        <c:ser>
          <c:idx val="1"/>
          <c:order val="2"/>
          <c:tx>
            <c:v>2021年</c:v>
          </c:tx>
          <c:spPr>
            <a:solidFill>
              <a:srgbClr val="92D050"/>
            </a:solidFill>
            <a:ln>
              <a:noFill/>
            </a:ln>
          </c:spPr>
          <c:invertIfNegative val="0"/>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大阪</c:v>
              </c:pt>
              <c:pt idx="1">
                <c:v>豊中</c:v>
              </c:pt>
              <c:pt idx="2">
                <c:v>枚方</c:v>
              </c:pt>
              <c:pt idx="3">
                <c:v>3地点平均</c:v>
              </c:pt>
            </c:strLit>
          </c:cat>
          <c:val>
            <c:numRef>
              <c:f>('集計表（2019～2023）'!$C$15,'集計表（2019～2023）'!$E$15,'集計表（2019～2023）'!$G$15,'集計表（2019～2023）'!$I$15)</c:f>
              <c:numCache>
                <c:formatCode>General</c:formatCode>
                <c:ptCount val="4"/>
                <c:pt idx="0">
                  <c:v>41</c:v>
                </c:pt>
                <c:pt idx="1">
                  <c:v>32</c:v>
                </c:pt>
                <c:pt idx="2">
                  <c:v>20</c:v>
                </c:pt>
                <c:pt idx="3">
                  <c:v>31</c:v>
                </c:pt>
              </c:numCache>
            </c:numRef>
          </c:val>
          <c:extLst>
            <c:ext xmlns:c16="http://schemas.microsoft.com/office/drawing/2014/chart" uri="{C3380CC4-5D6E-409C-BE32-E72D297353CC}">
              <c16:uniqueId val="{00000002-E084-4135-827F-482984351EB1}"/>
            </c:ext>
          </c:extLst>
        </c:ser>
        <c:dLbls>
          <c:showLegendKey val="0"/>
          <c:showVal val="1"/>
          <c:showCatName val="0"/>
          <c:showSerName val="0"/>
          <c:showPercent val="0"/>
          <c:showBubbleSize val="0"/>
        </c:dLbls>
        <c:gapWidth val="75"/>
        <c:axId val="104692224"/>
        <c:axId val="174739968"/>
      </c:barChart>
      <c:catAx>
        <c:axId val="104692224"/>
        <c:scaling>
          <c:orientation val="minMax"/>
        </c:scaling>
        <c:delete val="0"/>
        <c:axPos val="b"/>
        <c:title>
          <c:tx>
            <c:rich>
              <a:bodyPr/>
              <a:lstStyle/>
              <a:p>
                <a:pPr>
                  <a:defRPr>
                    <a:solidFill>
                      <a:schemeClr val="tx1"/>
                    </a:solidFill>
                  </a:defRPr>
                </a:pPr>
                <a:r>
                  <a:rPr lang="ja-JP" altLang="en-US" b="0">
                    <a:solidFill>
                      <a:schemeClr val="tx1"/>
                    </a:solidFill>
                  </a:rPr>
                  <a:t>（</a:t>
                </a:r>
                <a:r>
                  <a:rPr lang="en-US" altLang="ja-JP" b="0">
                    <a:solidFill>
                      <a:schemeClr val="tx1"/>
                    </a:solidFill>
                  </a:rPr>
                  <a:t>5</a:t>
                </a:r>
                <a:r>
                  <a:rPr lang="ja-JP" altLang="en-US" b="0">
                    <a:solidFill>
                      <a:schemeClr val="tx1"/>
                    </a:solidFill>
                  </a:rPr>
                  <a:t>年移動平均）</a:t>
                </a:r>
              </a:p>
            </c:rich>
          </c:tx>
          <c:layout>
            <c:manualLayout>
              <c:xMode val="edge"/>
              <c:yMode val="edge"/>
              <c:x val="0.78036111111111106"/>
              <c:y val="0.91070392242636333"/>
            </c:manualLayout>
          </c:layout>
          <c:overlay val="0"/>
        </c:title>
        <c:numFmt formatCode="General" sourceLinked="1"/>
        <c:majorTickMark val="none"/>
        <c:minorTickMark val="none"/>
        <c:tickLblPos val="nextTo"/>
        <c:spPr>
          <a:ln>
            <a:solidFill>
              <a:schemeClr val="tx1"/>
            </a:solidFill>
          </a:ln>
        </c:spPr>
        <c:txPr>
          <a:bodyPr/>
          <a:lstStyle/>
          <a:p>
            <a:pPr>
              <a:defRPr>
                <a:solidFill>
                  <a:schemeClr val="tx1"/>
                </a:solidFill>
              </a:defRPr>
            </a:pPr>
            <a:endParaRPr lang="ja-JP"/>
          </a:p>
        </c:txPr>
        <c:crossAx val="174739968"/>
        <c:crosses val="autoZero"/>
        <c:auto val="1"/>
        <c:lblAlgn val="ctr"/>
        <c:lblOffset val="100"/>
        <c:noMultiLvlLbl val="0"/>
      </c:catAx>
      <c:valAx>
        <c:axId val="174739968"/>
        <c:scaling>
          <c:orientation val="minMax"/>
        </c:scaling>
        <c:delete val="0"/>
        <c:axPos val="l"/>
        <c:title>
          <c:tx>
            <c:rich>
              <a:bodyPr rot="0" vert="wordArtVertRtl"/>
              <a:lstStyle/>
              <a:p>
                <a:pPr>
                  <a:defRPr>
                    <a:solidFill>
                      <a:schemeClr val="tx1"/>
                    </a:solidFill>
                  </a:defRPr>
                </a:pPr>
                <a:r>
                  <a:rPr lang="ja-JP" altLang="en-US">
                    <a:solidFill>
                      <a:schemeClr val="tx1"/>
                    </a:solidFill>
                  </a:rPr>
                  <a:t>熱帯夜日数（日）</a:t>
                </a:r>
              </a:p>
            </c:rich>
          </c:tx>
          <c:overlay val="0"/>
        </c:title>
        <c:numFmt formatCode="General" sourceLinked="1"/>
        <c:majorTickMark val="in"/>
        <c:minorTickMark val="none"/>
        <c:tickLblPos val="nextTo"/>
        <c:spPr>
          <a:ln>
            <a:solidFill>
              <a:schemeClr val="tx1"/>
            </a:solidFill>
          </a:ln>
        </c:spPr>
        <c:txPr>
          <a:bodyPr/>
          <a:lstStyle/>
          <a:p>
            <a:pPr>
              <a:defRPr sz="1200">
                <a:solidFill>
                  <a:schemeClr val="tx1"/>
                </a:solidFill>
              </a:defRPr>
            </a:pPr>
            <a:endParaRPr lang="ja-JP"/>
          </a:p>
        </c:txPr>
        <c:crossAx val="104692224"/>
        <c:crosses val="autoZero"/>
        <c:crossBetween val="between"/>
        <c:majorUnit val="5"/>
      </c:valAx>
      <c:spPr>
        <a:noFill/>
      </c:spPr>
    </c:plotArea>
    <c:legend>
      <c:legendPos val="b"/>
      <c:overlay val="0"/>
      <c:txPr>
        <a:bodyPr/>
        <a:lstStyle/>
        <a:p>
          <a:pPr>
            <a:defRPr sz="1200">
              <a:solidFill>
                <a:schemeClr val="tx1"/>
              </a:solidFill>
            </a:defRPr>
          </a:pPr>
          <a:endParaRPr lang="ja-JP"/>
        </a:p>
      </c:txPr>
    </c:legend>
    <c:plotVisOnly val="1"/>
    <c:dispBlanksAs val="gap"/>
    <c:showDLblsOverMax val="0"/>
  </c:chart>
  <c:spPr>
    <a:noFill/>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0"/>
            <a:ext cx="2949575" cy="496888"/>
          </a:xfrm>
          <a:prstGeom prst="rect">
            <a:avLst/>
          </a:prstGeom>
        </p:spPr>
        <p:txBody>
          <a:bodyPr vert="horz" lIns="91412" tIns="45706" rIns="91412" bIns="45706" rtlCol="0"/>
          <a:lstStyle>
            <a:lvl1pPr algn="r">
              <a:defRPr sz="1200"/>
            </a:lvl1pPr>
          </a:lstStyle>
          <a:p>
            <a:fld id="{9EFDEC38-9E6E-4F38-A92F-57AC730FB332}" type="datetimeFigureOut">
              <a:rPr kumimoji="1" lang="ja-JP" altLang="en-US" smtClean="0"/>
              <a:t>2023/12/12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ー 4"/>
          <p:cNvSpPr>
            <a:spLocks noGrp="1"/>
          </p:cNvSpPr>
          <p:nvPr>
            <p:ph type="body" sz="quarter" idx="3"/>
          </p:nvPr>
        </p:nvSpPr>
        <p:spPr>
          <a:xfrm>
            <a:off x="681043" y="4721225"/>
            <a:ext cx="5445125" cy="4471988"/>
          </a:xfrm>
          <a:prstGeom prst="rect">
            <a:avLst/>
          </a:prstGeom>
        </p:spPr>
        <p:txBody>
          <a:bodyPr vert="horz" lIns="91412" tIns="45706" rIns="91412"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3"/>
            <a:ext cx="2949575" cy="496887"/>
          </a:xfrm>
          <a:prstGeom prst="rect">
            <a:avLst/>
          </a:prstGeom>
        </p:spPr>
        <p:txBody>
          <a:bodyPr vert="horz" lIns="91412" tIns="45706" rIns="91412" bIns="45706"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417542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2</a:t>
            </a:fld>
            <a:endParaRPr kumimoji="1" lang="ja-JP" altLang="en-US"/>
          </a:p>
        </p:txBody>
      </p:sp>
    </p:spTree>
    <p:extLst>
      <p:ext uri="{BB962C8B-B14F-4D97-AF65-F5344CB8AC3E}">
        <p14:creationId xmlns:p14="http://schemas.microsoft.com/office/powerpoint/2010/main" val="159165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2023/12/12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2023/12/12</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chart" Target="../charts/chart1.xm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14644" y="36331"/>
            <a:ext cx="7682300"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a:grpSpLocks noChangeAspect="1"/>
          </p:cNvGrpSpPr>
          <p:nvPr/>
        </p:nvGrpSpPr>
        <p:grpSpPr>
          <a:xfrm>
            <a:off x="7760014" y="37134"/>
            <a:ext cx="4969454" cy="423459"/>
            <a:chOff x="6029203" y="46261"/>
            <a:chExt cx="5407394" cy="460777"/>
          </a:xfrm>
        </p:grpSpPr>
        <p:pic>
          <p:nvPicPr>
            <p:cNvPr id="1026"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図 8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85" name="図 8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71" name="正方形/長方形 70"/>
          <p:cNvSpPr/>
          <p:nvPr/>
        </p:nvSpPr>
        <p:spPr>
          <a:xfrm>
            <a:off x="8543367" y="5604984"/>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99907" y="3144416"/>
            <a:ext cx="12397328" cy="5688632"/>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33" name="Rectangle 2"/>
          <p:cNvSpPr>
            <a:spLocks noChangeArrowheads="1"/>
          </p:cNvSpPr>
          <p:nvPr/>
        </p:nvSpPr>
        <p:spPr bwMode="auto">
          <a:xfrm>
            <a:off x="486949" y="1341702"/>
            <a:ext cx="11809795" cy="892832"/>
          </a:xfrm>
          <a:prstGeom prst="rect">
            <a:avLst/>
          </a:prstGeom>
          <a:solidFill>
            <a:srgbClr val="DAEEF3"/>
          </a:solidFill>
          <a:ln w="38100" cmpd="dbl">
            <a:solidFill>
              <a:srgbClr val="000000"/>
            </a:solidFill>
            <a:miter lim="800000"/>
            <a:headEnd/>
            <a:tailEnd/>
          </a:ln>
        </p:spPr>
        <p:txBody>
          <a:bodyPr vert="horz" wrap="square" lIns="74295" tIns="72000" rIns="74295" bIns="8890" numCol="1" anchor="t" anchorCtr="0" compatLnSpc="1">
            <a:prstTxWarp prst="textNoShape">
              <a:avLst/>
            </a:prstTxWarp>
          </a:bodyP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目標１：住宅地域における夏の夜間の気温を下げることにより、</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地球温暖化の影響を除外した</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熱帯夜日数</a:t>
            </a:r>
            <a:r>
              <a:rPr lang="en-US" altLang="ja-JP" sz="1600" b="1"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baseline="30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年より３割減らす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目標２：屋外空間における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既存のクールスポットの活用や創出</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をすることにより、屋外空間における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夏の昼間の暑熱環境を改善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p>
        </p:txBody>
      </p:sp>
      <p:sp>
        <p:nvSpPr>
          <p:cNvPr id="43" name="正方形/長方形 42"/>
          <p:cNvSpPr/>
          <p:nvPr/>
        </p:nvSpPr>
        <p:spPr>
          <a:xfrm>
            <a:off x="6558031" y="3264094"/>
            <a:ext cx="6071360" cy="1682512"/>
          </a:xfrm>
          <a:prstGeom prst="rect">
            <a:avLst/>
          </a:prstGeom>
        </p:spPr>
        <p:txBody>
          <a:bodyPr wrap="square" lIns="0" rIns="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本計画の進行管理では、地球温暖化の影響を除外した７～９月における熱</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帯夜日数を用いており、</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a:t>
            </a:r>
            <a:r>
              <a:rPr lang="en-US" altLang="ja-JP" sz="1400" b="1"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）の熱帯夜</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日数は</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日（図２）。</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(1998</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年平均</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日に対し</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割減少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前年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割減少）</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24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熱帯夜日数は、猛暑や冷夏といった年々の変動の影響を軽減するため、５年間の平均値を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2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用いて評価。</a:t>
            </a:r>
          </a:p>
        </p:txBody>
      </p:sp>
      <p:cxnSp>
        <p:nvCxnSpPr>
          <p:cNvPr id="12" name="直線コネクタ 11"/>
          <p:cNvCxnSpPr/>
          <p:nvPr/>
        </p:nvCxnSpPr>
        <p:spPr>
          <a:xfrm>
            <a:off x="6434559" y="3186033"/>
            <a:ext cx="0" cy="5514341"/>
          </a:xfrm>
          <a:prstGeom prst="line">
            <a:avLst/>
          </a:prstGeom>
          <a:ln>
            <a:solidFill>
              <a:srgbClr val="3AA43A"/>
            </a:solidFill>
            <a:prstDash val="sysDash"/>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2891952" y="2437223"/>
            <a:ext cx="9674443" cy="220573"/>
          </a:xfrm>
          <a:prstGeom prst="rect">
            <a:avLst/>
          </a:prstGeom>
          <a:noFill/>
        </p:spPr>
        <p:txBody>
          <a:bodyPr wrap="none">
            <a:spAutoFit/>
          </a:bodyPr>
          <a:lstStyle/>
          <a:p>
            <a:pPr>
              <a:lnSpc>
                <a:spcPts val="10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地球温暖化の影響を除外した熱帯夜日数：都市化の影響が少ない全国</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地点のデータから算出した地球温暖化による影響と考えられる気温上昇分を除いて算出した熱帯夜日数</a:t>
            </a:r>
          </a:p>
        </p:txBody>
      </p:sp>
      <p:sp>
        <p:nvSpPr>
          <p:cNvPr id="99" name="角丸四角形 98"/>
          <p:cNvSpPr/>
          <p:nvPr/>
        </p:nvSpPr>
        <p:spPr>
          <a:xfrm>
            <a:off x="229465" y="3173886"/>
            <a:ext cx="3240000" cy="318924"/>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600" b="1" dirty="0">
                <a:latin typeface="Meiryo UI" pitchFamily="50" charset="-128"/>
                <a:ea typeface="Meiryo UI" pitchFamily="50" charset="-128"/>
                <a:cs typeface="Meiryo UI" pitchFamily="50" charset="-128"/>
              </a:rPr>
              <a:t>目標１の進捗状況</a:t>
            </a:r>
            <a:endParaRPr lang="en-US" altLang="ja-JP" sz="1600" b="1" dirty="0">
              <a:latin typeface="Meiryo UI" pitchFamily="50" charset="-128"/>
              <a:ea typeface="Meiryo UI" pitchFamily="50" charset="-128"/>
              <a:cs typeface="Meiryo UI" pitchFamily="50" charset="-128"/>
            </a:endParaRPr>
          </a:p>
        </p:txBody>
      </p:sp>
      <p:sp>
        <p:nvSpPr>
          <p:cNvPr id="35" name="正方形/長方形 34"/>
          <p:cNvSpPr/>
          <p:nvPr/>
        </p:nvSpPr>
        <p:spPr>
          <a:xfrm>
            <a:off x="224727" y="4059474"/>
            <a:ext cx="6341907" cy="581891"/>
          </a:xfrm>
          <a:prstGeom prst="rect">
            <a:avLst/>
          </a:prstGeom>
        </p:spPr>
        <p:txBody>
          <a:bodyPr wrap="square">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○熱帯夜日数の状況（大阪、豊中、枚方の３地点の観測熱帯夜日数の平均）を</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図１に示す。 </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年の熱帯夜日数は</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日と前年（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日増加</a:t>
            </a:r>
          </a:p>
        </p:txBody>
      </p:sp>
      <p:sp>
        <p:nvSpPr>
          <p:cNvPr id="46" name="正方形/長方形 45"/>
          <p:cNvSpPr/>
          <p:nvPr/>
        </p:nvSpPr>
        <p:spPr>
          <a:xfrm>
            <a:off x="354975" y="3603174"/>
            <a:ext cx="1965603" cy="348813"/>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１．熱帯夜日数の状況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1466007" y="8298717"/>
            <a:ext cx="4104456" cy="348813"/>
          </a:xfrm>
          <a:prstGeom prst="rect">
            <a:avLst/>
          </a:prstGeom>
        </p:spPr>
        <p:txBody>
          <a:bodyPr wrap="square">
            <a:spAutoFit/>
          </a:bodyPr>
          <a:lstStyle/>
          <a:p>
            <a:pPr>
              <a:lnSpc>
                <a:spcPts val="20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図１ 年間熱帯夜日数の推移</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大阪府作成）</a:t>
            </a:r>
          </a:p>
        </p:txBody>
      </p:sp>
      <p:sp>
        <p:nvSpPr>
          <p:cNvPr id="44" name="正方形/長方形 43"/>
          <p:cNvSpPr/>
          <p:nvPr/>
        </p:nvSpPr>
        <p:spPr>
          <a:xfrm>
            <a:off x="6835575" y="8340929"/>
            <a:ext cx="5584611" cy="276999"/>
          </a:xfrm>
          <a:prstGeom prst="rect">
            <a:avLst/>
          </a:prstGeom>
        </p:spPr>
        <p:txBody>
          <a:bodyPr wrap="square">
            <a:spAutoFit/>
          </a:bodyPr>
          <a:lstStyle/>
          <a:p>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図２ 地球温暖化の影響を除外した熱帯夜日数の比較</a:t>
            </a:r>
            <a:r>
              <a:rPr lang="ja-JP"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（気象庁データより大阪府作成）</a:t>
            </a:r>
          </a:p>
        </p:txBody>
      </p:sp>
      <p:sp>
        <p:nvSpPr>
          <p:cNvPr id="2" name="角丸四角形 1"/>
          <p:cNvSpPr/>
          <p:nvPr/>
        </p:nvSpPr>
        <p:spPr>
          <a:xfrm>
            <a:off x="11019654" y="4756963"/>
            <a:ext cx="1400532" cy="3181715"/>
          </a:xfrm>
          <a:prstGeom prst="roundRect">
            <a:avLst>
              <a:gd name="adj" fmla="val 4201"/>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11419720" y="4830615"/>
            <a:ext cx="897682" cy="307777"/>
          </a:xfrm>
          <a:prstGeom prst="rect">
            <a:avLst/>
          </a:prstGeom>
          <a:noFill/>
        </p:spPr>
        <p:txBody>
          <a:bodyPr wrap="none" lIns="0" tIns="0" rIns="0" bIns="0" rtlCol="0">
            <a:spAutoFit/>
          </a:bodyPr>
          <a:lstStyle/>
          <a:p>
            <a:r>
              <a:rPr kumimoji="1" lang="en-US" altLang="ja-JP" sz="2000" b="1" dirty="0">
                <a:latin typeface="BIZ UDゴシック" panose="020B0400000000000000" pitchFamily="49" charset="-128"/>
                <a:ea typeface="BIZ UDゴシック" panose="020B0400000000000000" pitchFamily="49" charset="-128"/>
              </a:rPr>
              <a:t>1.6</a:t>
            </a:r>
            <a:r>
              <a:rPr kumimoji="1" lang="ja-JP" altLang="en-US" sz="2000" b="1" dirty="0">
                <a:latin typeface="BIZ UDゴシック" panose="020B0400000000000000" pitchFamily="49" charset="-128"/>
                <a:ea typeface="BIZ UDゴシック" panose="020B0400000000000000" pitchFamily="49" charset="-128"/>
              </a:rPr>
              <a:t>割減</a:t>
            </a:r>
          </a:p>
        </p:txBody>
      </p:sp>
      <p:cxnSp>
        <p:nvCxnSpPr>
          <p:cNvPr id="5" name="直線矢印コネクタ 4"/>
          <p:cNvCxnSpPr/>
          <p:nvPr/>
        </p:nvCxnSpPr>
        <p:spPr>
          <a:xfrm>
            <a:off x="11445267" y="5209174"/>
            <a:ext cx="730338" cy="314242"/>
          </a:xfrm>
          <a:prstGeom prst="straightConnector1">
            <a:avLst/>
          </a:prstGeom>
          <a:ln w="47625">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37" name="グラフ 36"/>
          <p:cNvGraphicFramePr>
            <a:graphicFrameLocks/>
          </p:cNvGraphicFramePr>
          <p:nvPr/>
        </p:nvGraphicFramePr>
        <p:xfrm>
          <a:off x="6669583" y="4984503"/>
          <a:ext cx="5639960" cy="3383976"/>
        </p:xfrm>
        <a:graphic>
          <a:graphicData uri="http://schemas.openxmlformats.org/drawingml/2006/chart">
            <c:chart xmlns:c="http://schemas.openxmlformats.org/drawingml/2006/chart" xmlns:r="http://schemas.openxmlformats.org/officeDocument/2006/relationships" r:id="rId15"/>
          </a:graphicData>
        </a:graphic>
      </p:graphicFrame>
      <p:pic>
        <p:nvPicPr>
          <p:cNvPr id="9" name="図 8">
            <a:extLst>
              <a:ext uri="{FF2B5EF4-FFF2-40B4-BE49-F238E27FC236}">
                <a16:creationId xmlns:a16="http://schemas.microsoft.com/office/drawing/2014/main" id="{E6A6FB46-07B9-49FF-9A0F-506E5B8AECF6}"/>
              </a:ext>
            </a:extLst>
          </p:cNvPr>
          <p:cNvPicPr>
            <a:picLocks noChangeAspect="1"/>
          </p:cNvPicPr>
          <p:nvPr/>
        </p:nvPicPr>
        <p:blipFill>
          <a:blip r:embed="rId16"/>
          <a:stretch>
            <a:fillRect/>
          </a:stretch>
        </p:blipFill>
        <p:spPr>
          <a:xfrm>
            <a:off x="354975" y="4772556"/>
            <a:ext cx="5847577" cy="3595923"/>
          </a:xfrm>
          <a:prstGeom prst="rect">
            <a:avLst/>
          </a:prstGeom>
        </p:spPr>
      </p:pic>
      <p:sp>
        <p:nvSpPr>
          <p:cNvPr id="38" name="正方形/長方形 37">
            <a:extLst>
              <a:ext uri="{FF2B5EF4-FFF2-40B4-BE49-F238E27FC236}">
                <a16:creationId xmlns:a16="http://schemas.microsoft.com/office/drawing/2014/main" id="{83C216E0-E78F-4F06-A4F6-04BDB565AE94}"/>
              </a:ext>
            </a:extLst>
          </p:cNvPr>
          <p:cNvSpPr/>
          <p:nvPr/>
        </p:nvSpPr>
        <p:spPr>
          <a:xfrm>
            <a:off x="10747812" y="570555"/>
            <a:ext cx="1944216" cy="486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160" rtl="0" eaLnBrk="1" latinLnBrk="0" hangingPunct="1">
              <a:defRPr kumimoji="1" sz="2520" kern="1200">
                <a:solidFill>
                  <a:schemeClr val="lt1"/>
                </a:solidFill>
                <a:latin typeface="+mn-lt"/>
                <a:ea typeface="+mn-ea"/>
                <a:cs typeface="+mn-cs"/>
              </a:defRPr>
            </a:lvl1pPr>
            <a:lvl2pPr marL="640080" algn="l" defTabSz="1280160" rtl="0" eaLnBrk="1" latinLnBrk="0" hangingPunct="1">
              <a:defRPr kumimoji="1" sz="2520" kern="1200">
                <a:solidFill>
                  <a:schemeClr val="lt1"/>
                </a:solidFill>
                <a:latin typeface="+mn-lt"/>
                <a:ea typeface="+mn-ea"/>
                <a:cs typeface="+mn-cs"/>
              </a:defRPr>
            </a:lvl2pPr>
            <a:lvl3pPr marL="1280160" algn="l" defTabSz="1280160" rtl="0" eaLnBrk="1" latinLnBrk="0" hangingPunct="1">
              <a:defRPr kumimoji="1" sz="2520" kern="1200">
                <a:solidFill>
                  <a:schemeClr val="lt1"/>
                </a:solidFill>
                <a:latin typeface="+mn-lt"/>
                <a:ea typeface="+mn-ea"/>
                <a:cs typeface="+mn-cs"/>
              </a:defRPr>
            </a:lvl3pPr>
            <a:lvl4pPr marL="1920240" algn="l" defTabSz="1280160" rtl="0" eaLnBrk="1" latinLnBrk="0" hangingPunct="1">
              <a:defRPr kumimoji="1" sz="2520" kern="1200">
                <a:solidFill>
                  <a:schemeClr val="lt1"/>
                </a:solidFill>
                <a:latin typeface="+mn-lt"/>
                <a:ea typeface="+mn-ea"/>
                <a:cs typeface="+mn-cs"/>
              </a:defRPr>
            </a:lvl4pPr>
            <a:lvl5pPr marL="2560320" algn="l" defTabSz="1280160" rtl="0" eaLnBrk="1" latinLnBrk="0" hangingPunct="1">
              <a:defRPr kumimoji="1" sz="2520" kern="1200">
                <a:solidFill>
                  <a:schemeClr val="lt1"/>
                </a:solidFill>
                <a:latin typeface="+mn-lt"/>
                <a:ea typeface="+mn-ea"/>
                <a:cs typeface="+mn-cs"/>
              </a:defRPr>
            </a:lvl5pPr>
            <a:lvl6pPr marL="3200400" algn="l" defTabSz="1280160" rtl="0" eaLnBrk="1" latinLnBrk="0" hangingPunct="1">
              <a:defRPr kumimoji="1" sz="2520" kern="1200">
                <a:solidFill>
                  <a:schemeClr val="lt1"/>
                </a:solidFill>
                <a:latin typeface="+mn-lt"/>
                <a:ea typeface="+mn-ea"/>
                <a:cs typeface="+mn-cs"/>
              </a:defRPr>
            </a:lvl6pPr>
            <a:lvl7pPr marL="3840480" algn="l" defTabSz="1280160" rtl="0" eaLnBrk="1" latinLnBrk="0" hangingPunct="1">
              <a:defRPr kumimoji="1" sz="2520" kern="1200">
                <a:solidFill>
                  <a:schemeClr val="lt1"/>
                </a:solidFill>
                <a:latin typeface="+mn-lt"/>
                <a:ea typeface="+mn-ea"/>
                <a:cs typeface="+mn-cs"/>
              </a:defRPr>
            </a:lvl7pPr>
            <a:lvl8pPr marL="4480560" algn="l" defTabSz="1280160" rtl="0" eaLnBrk="1" latinLnBrk="0" hangingPunct="1">
              <a:defRPr kumimoji="1" sz="2520" kern="1200">
                <a:solidFill>
                  <a:schemeClr val="lt1"/>
                </a:solidFill>
                <a:latin typeface="+mn-lt"/>
                <a:ea typeface="+mn-ea"/>
                <a:cs typeface="+mn-cs"/>
              </a:defRPr>
            </a:lvl8pPr>
            <a:lvl9pPr marL="5120640" algn="l" defTabSz="1280160" rtl="0" eaLnBrk="1" latinLnBrk="0" hangingPunct="1">
              <a:defRPr kumimoji="1" sz="2520" kern="1200">
                <a:solidFill>
                  <a:schemeClr val="lt1"/>
                </a:solidFill>
                <a:latin typeface="+mn-lt"/>
                <a:ea typeface="+mn-ea"/>
                <a:cs typeface="+mn-cs"/>
              </a:defRPr>
            </a:lvl9pPr>
          </a:lstStyle>
          <a:p>
            <a:pPr algn="ctr"/>
            <a:r>
              <a:rPr kumimoji="1" lang="ja-JP" altLang="en-US" sz="2000">
                <a:solidFill>
                  <a:schemeClr val="tx1"/>
                </a:solidFill>
              </a:rPr>
              <a:t>資料４－２</a:t>
            </a:r>
            <a:endParaRPr kumimoji="1" lang="ja-JP" altLang="en-US" sz="2000" dirty="0">
              <a:solidFill>
                <a:schemeClr val="tx1"/>
              </a:solidFill>
            </a:endParaRPr>
          </a:p>
        </p:txBody>
      </p:sp>
    </p:spTree>
    <p:extLst>
      <p:ext uri="{BB962C8B-B14F-4D97-AF65-F5344CB8AC3E}">
        <p14:creationId xmlns:p14="http://schemas.microsoft.com/office/powerpoint/2010/main" val="255706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135296" y="657300"/>
            <a:ext cx="12528000" cy="8823820"/>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solidFill>
                <a:schemeClr val="tx1"/>
              </a:solidFill>
            </a:endParaRPr>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23071" y="36331"/>
            <a:ext cx="7673873"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1" name="正方形/長方形 70"/>
          <p:cNvSpPr/>
          <p:nvPr/>
        </p:nvSpPr>
        <p:spPr>
          <a:xfrm>
            <a:off x="8345016" y="6211323"/>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1982907813"/>
              </p:ext>
            </p:extLst>
          </p:nvPr>
        </p:nvGraphicFramePr>
        <p:xfrm>
          <a:off x="268273" y="5388315"/>
          <a:ext cx="9739955" cy="3948789"/>
        </p:xfrm>
        <a:graphic>
          <a:graphicData uri="http://schemas.openxmlformats.org/drawingml/2006/table">
            <a:tbl>
              <a:tblPr firstRow="1" bandRow="1">
                <a:tableStyleId>{F5AB1C69-6EDB-4FF4-983F-18BD219EF322}</a:tableStyleId>
              </a:tblPr>
              <a:tblGrid>
                <a:gridCol w="1483491">
                  <a:extLst>
                    <a:ext uri="{9D8B030D-6E8A-4147-A177-3AD203B41FA5}">
                      <a16:colId xmlns:a16="http://schemas.microsoft.com/office/drawing/2014/main" val="1459275241"/>
                    </a:ext>
                  </a:extLst>
                </a:gridCol>
                <a:gridCol w="8256464">
                  <a:extLst>
                    <a:ext uri="{9D8B030D-6E8A-4147-A177-3AD203B41FA5}">
                      <a16:colId xmlns:a16="http://schemas.microsoft.com/office/drawing/2014/main" val="3731626996"/>
                    </a:ext>
                  </a:extLst>
                </a:gridCol>
              </a:tblGrid>
              <a:tr h="389284">
                <a:tc>
                  <a:txBody>
                    <a:bodyPr/>
                    <a:lstStyle/>
                    <a:p>
                      <a:pPr algn="ctr"/>
                      <a:r>
                        <a:rPr kumimoji="1" lang="ja-JP" altLang="en-US" sz="1200" kern="1200" dirty="0">
                          <a:solidFill>
                            <a:schemeClr val="dk1"/>
                          </a:solidFill>
                          <a:latin typeface="Meiryo UI" panose="020B0604030504040204" pitchFamily="50" charset="-128"/>
                          <a:ea typeface="Meiryo UI" panose="020B0604030504040204" pitchFamily="50" charset="-128"/>
                          <a:cs typeface="+mn-cs"/>
                        </a:rPr>
                        <a:t>計画で掲げた取組み</a:t>
                      </a:r>
                    </a:p>
                  </a:txBody>
                  <a:tcPr anchor="ctr">
                    <a:solidFill>
                      <a:srgbClr val="9BBB59"/>
                    </a:solidFill>
                  </a:tcPr>
                </a:tc>
                <a:tc>
                  <a:txBody>
                    <a:bodyPr/>
                    <a:lstStyle/>
                    <a:p>
                      <a:pPr algn="ctr"/>
                      <a:r>
                        <a:rPr kumimoji="1" lang="en-US" altLang="ja-JP" sz="1200" kern="1200" dirty="0">
                          <a:solidFill>
                            <a:schemeClr val="dk1"/>
                          </a:solidFill>
                          <a:latin typeface="Meiryo UI" panose="020B0604030504040204" pitchFamily="50" charset="-128"/>
                          <a:ea typeface="Meiryo UI" panose="020B0604030504040204" pitchFamily="50" charset="-128"/>
                          <a:cs typeface="+mn-cs"/>
                        </a:rPr>
                        <a:t>2022</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（令和</a:t>
                      </a:r>
                      <a:r>
                        <a:rPr kumimoji="1" lang="en-US" altLang="ja-JP" sz="1200" kern="1200" dirty="0">
                          <a:solidFill>
                            <a:schemeClr val="dk1"/>
                          </a:solidFill>
                          <a:latin typeface="Meiryo UI" panose="020B0604030504040204" pitchFamily="50" charset="-128"/>
                          <a:ea typeface="Meiryo UI" panose="020B0604030504040204" pitchFamily="50" charset="-128"/>
                          <a:cs typeface="+mn-cs"/>
                        </a:rPr>
                        <a:t>4</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）年度の主な取組み</a:t>
                      </a:r>
                    </a:p>
                  </a:txBody>
                  <a:tcPr anchor="ctr">
                    <a:solidFill>
                      <a:srgbClr val="9BBB59"/>
                    </a:solidFill>
                  </a:tcPr>
                </a:tc>
                <a:extLst>
                  <a:ext uri="{0D108BD9-81ED-4DB2-BD59-A6C34878D82A}">
                    <a16:rowId xmlns:a16="http://schemas.microsoft.com/office/drawing/2014/main" val="3433731871"/>
                  </a:ext>
                </a:extLst>
              </a:tr>
              <a:tr h="621680">
                <a:tc rowSpan="4">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人工排熱の低減</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○おおさか気候変動対策賞の実施</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受賞事業者：</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5</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事業者（緩和分野３件、適応分野</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図１</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1193297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○おおさか気候変動対策賞特別賞（愛称：“涼”デザイン建築賞）の実施</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特別賞：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6</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図２</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412221773"/>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○おおさか環境にやさしい建築賞の実施</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大阪府知事賞：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件、部門賞：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4</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9128793"/>
                  </a:ext>
                </a:extLst>
              </a:tr>
              <a:tr h="365693">
                <a:tc vMerge="1">
                  <a:txBody>
                    <a:bodyPr/>
                    <a:lstStyle/>
                    <a:p>
                      <a:pPr algn="ctr"/>
                      <a:endParaRPr kumimoji="1" lang="ja-JP" altLang="en-US" sz="1400" b="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○事業者向けエコドライブ講習会を実施</a:t>
                      </a:r>
                    </a:p>
                  </a:txBody>
                  <a:tcPr anchor="ctr"/>
                </a:tc>
                <a:extLst>
                  <a:ext uri="{0D108BD9-81ED-4DB2-BD59-A6C34878D82A}">
                    <a16:rowId xmlns:a16="http://schemas.microsoft.com/office/drawing/2014/main" val="135330642"/>
                  </a:ext>
                </a:extLst>
              </a:tr>
              <a:tr h="365693">
                <a:tc rowSpan="2">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建物・地表面の</a:t>
                      </a:r>
                      <a:endParaRPr kumimoji="1" lang="en-US" altLang="ja-JP" sz="1400" b="0" kern="1200" dirty="0">
                        <a:solidFill>
                          <a:schemeClr val="dk1"/>
                        </a:solidFill>
                        <a:latin typeface="Meiryo UI" panose="020B0604030504040204" pitchFamily="50" charset="-128"/>
                        <a:ea typeface="Meiryo UI" panose="020B0604030504040204" pitchFamily="50" charset="-128"/>
                        <a:cs typeface="+mn-cs"/>
                      </a:endParaRPr>
                    </a:p>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高温化抑制</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○森林環境税の活用による暑熱環境改善設備の設置</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採択件数：</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37</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件（駅前広場：</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6</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件、単独バス停：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290644902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○透水性舗装の整備　歩道</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施工実績：（府）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12,806㎡〕</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532544723"/>
                  </a:ext>
                </a:extLst>
              </a:tr>
              <a:tr h="365693">
                <a:tc rowSpan="2">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都市形態の改善</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○みどりの風促進区域における緑化推進</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民有地緑化：植栽樹木</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13</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本</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885284834"/>
                  </a:ext>
                </a:extLst>
              </a:tr>
              <a:tr h="621680">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○大阪府営公園マスタープランに基づく、多様な自然とふれあい、都市の環境を保全する公園づくりの推進</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〔2022</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年度末における府営公園開設面積</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1,008.7ha〕</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250139988"/>
                  </a:ext>
                </a:extLst>
              </a:tr>
            </a:tbl>
          </a:graphicData>
        </a:graphic>
      </p:graphicFrame>
      <p:sp>
        <p:nvSpPr>
          <p:cNvPr id="9" name="テキスト ボックス 8"/>
          <p:cNvSpPr txBox="1"/>
          <p:nvPr/>
        </p:nvSpPr>
        <p:spPr>
          <a:xfrm>
            <a:off x="10059416" y="6766882"/>
            <a:ext cx="2515967" cy="553998"/>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図１</a:t>
            </a:r>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おおさか気候変動対策賞</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（適応分野）</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（大阪府知事賞）関西エアポート株式会社</a:t>
            </a:r>
          </a:p>
        </p:txBody>
      </p:sp>
      <p:sp>
        <p:nvSpPr>
          <p:cNvPr id="44" name="テキスト ボックス 43"/>
          <p:cNvSpPr txBox="1"/>
          <p:nvPr/>
        </p:nvSpPr>
        <p:spPr>
          <a:xfrm>
            <a:off x="10059416" y="8695374"/>
            <a:ext cx="2603880" cy="707886"/>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図２</a:t>
            </a:r>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おおさか気候変動対策賞特別賞</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（愛称：“涼”デザイン建築賞）</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（特別賞</a:t>
            </a:r>
            <a:r>
              <a:rPr lang="en-US" altLang="ja-JP" sz="1000" dirty="0">
                <a:latin typeface="Meiryo UI" panose="020B0604030504040204" pitchFamily="50" charset="-128"/>
                <a:ea typeface="Meiryo UI" panose="020B0604030504040204" pitchFamily="50" charset="-128"/>
              </a:rPr>
              <a:t>6</a:t>
            </a:r>
            <a:r>
              <a:rPr lang="ja-JP" altLang="en-US" sz="1000" dirty="0">
                <a:solidFill>
                  <a:schemeClr val="dk1"/>
                </a:solidFill>
                <a:latin typeface="Meiryo UI" panose="020B0604030504040204" pitchFamily="50" charset="-128"/>
                <a:ea typeface="Meiryo UI" panose="020B0604030504040204" pitchFamily="50" charset="-128"/>
              </a:rPr>
              <a:t>件の１例）</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枚方市総合文化芸術センター</a:t>
            </a:r>
          </a:p>
        </p:txBody>
      </p:sp>
      <p:sp>
        <p:nvSpPr>
          <p:cNvPr id="38" name="正方形/長方形 37"/>
          <p:cNvSpPr/>
          <p:nvPr/>
        </p:nvSpPr>
        <p:spPr>
          <a:xfrm>
            <a:off x="242809" y="763648"/>
            <a:ext cx="2521844" cy="310529"/>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２．計画に基づく取組みの状況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a:grpSpLocks noChangeAspect="1"/>
          </p:cNvGrpSpPr>
          <p:nvPr/>
        </p:nvGrpSpPr>
        <p:grpSpPr>
          <a:xfrm>
            <a:off x="7768952" y="37134"/>
            <a:ext cx="4969454" cy="423459"/>
            <a:chOff x="6029203" y="46261"/>
            <a:chExt cx="5407394" cy="460777"/>
          </a:xfrm>
        </p:grpSpPr>
        <p:pic>
          <p:nvPicPr>
            <p:cNvPr id="37"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52" name="図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pic>
        <p:nvPicPr>
          <p:cNvPr id="6" name="図 5"/>
          <p:cNvPicPr>
            <a:picLocks noChangeAspect="1"/>
          </p:cNvPicPr>
          <p:nvPr/>
        </p:nvPicPr>
        <p:blipFill>
          <a:blip r:embed="rId15"/>
          <a:stretch>
            <a:fillRect/>
          </a:stretch>
        </p:blipFill>
        <p:spPr>
          <a:xfrm>
            <a:off x="10097489" y="7377201"/>
            <a:ext cx="2476545" cy="1256276"/>
          </a:xfrm>
          <a:prstGeom prst="rect">
            <a:avLst/>
          </a:prstGeom>
        </p:spPr>
      </p:pic>
      <p:pic>
        <p:nvPicPr>
          <p:cNvPr id="10" name="図 9"/>
          <p:cNvPicPr>
            <a:picLocks noChangeAspect="1"/>
          </p:cNvPicPr>
          <p:nvPr/>
        </p:nvPicPr>
        <p:blipFill>
          <a:blip r:embed="rId16"/>
          <a:stretch>
            <a:fillRect/>
          </a:stretch>
        </p:blipFill>
        <p:spPr>
          <a:xfrm>
            <a:off x="10166410" y="5198445"/>
            <a:ext cx="2338703" cy="1554107"/>
          </a:xfrm>
          <a:prstGeom prst="rect">
            <a:avLst/>
          </a:prstGeom>
        </p:spPr>
      </p:pic>
      <p:sp>
        <p:nvSpPr>
          <p:cNvPr id="56" name="正方形/長方形 55">
            <a:extLst>
              <a:ext uri="{FF2B5EF4-FFF2-40B4-BE49-F238E27FC236}">
                <a16:creationId xmlns:a16="http://schemas.microsoft.com/office/drawing/2014/main" id="{79B04465-41DE-4ED8-9CEE-C1D1ADA2861B}"/>
              </a:ext>
            </a:extLst>
          </p:cNvPr>
          <p:cNvSpPr/>
          <p:nvPr/>
        </p:nvSpPr>
        <p:spPr>
          <a:xfrm>
            <a:off x="232576" y="5066135"/>
            <a:ext cx="2302233" cy="310529"/>
          </a:xfrm>
          <a:prstGeom prst="rect">
            <a:avLst/>
          </a:prstGeom>
          <a:ln w="25400">
            <a:noFill/>
          </a:ln>
        </p:spPr>
        <p:txBody>
          <a:bodyPr wrap="none" bIns="36000" anchor="ctr" anchorCtr="0">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〇計画に基づく庁内の取組み</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a:extLst>
              <a:ext uri="{FF2B5EF4-FFF2-40B4-BE49-F238E27FC236}">
                <a16:creationId xmlns:a16="http://schemas.microsoft.com/office/drawing/2014/main" id="{3920FD0D-50C2-4722-975B-EF0A62BE2849}"/>
              </a:ext>
            </a:extLst>
          </p:cNvPr>
          <p:cNvSpPr/>
          <p:nvPr/>
        </p:nvSpPr>
        <p:spPr>
          <a:xfrm>
            <a:off x="232576" y="1128192"/>
            <a:ext cx="3307316" cy="310529"/>
          </a:xfrm>
          <a:prstGeom prst="rect">
            <a:avLst/>
          </a:prstGeom>
          <a:ln w="25400">
            <a:noFill/>
          </a:ln>
        </p:spPr>
        <p:txBody>
          <a:bodyPr wrap="none" bIns="36000" anchor="ctr" anchorCtr="0">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〇ヒートアイランド対策指標に基づく実施率</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a:extLst>
              <a:ext uri="{FF2B5EF4-FFF2-40B4-BE49-F238E27FC236}">
                <a16:creationId xmlns:a16="http://schemas.microsoft.com/office/drawing/2014/main" id="{B093FBB3-113E-47B4-BCAF-EB25ABAA227E}"/>
              </a:ext>
            </a:extLst>
          </p:cNvPr>
          <p:cNvSpPr/>
          <p:nvPr/>
        </p:nvSpPr>
        <p:spPr>
          <a:xfrm>
            <a:off x="232576" y="4494946"/>
            <a:ext cx="12075425" cy="449670"/>
          </a:xfrm>
          <a:prstGeom prst="rect">
            <a:avLst/>
          </a:prstGeom>
          <a:ln w="25400">
            <a:noFill/>
          </a:ln>
        </p:spPr>
        <p:txBody>
          <a:bodyPr wrap="square" bIns="36000" anchor="ctr" anchorCtr="0">
            <a:spAutoFit/>
          </a:bodyPr>
          <a:lstStyle/>
          <a:p>
            <a:pPr>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ネットアンケート、②高日射反射率塗料の出荷量推移（日本塗料工業会）、③④全国屋上・壁面緑化施工実績調査（国土交通省）、⑤府</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、⑥透水性・保水性舗装施工実績（府内市町村）、⑦遮熱性舗装施工実績（路面温度上昇抑制舗装研究会）⑧府環境白書  の資料より推計</a:t>
            </a:r>
          </a:p>
        </p:txBody>
      </p:sp>
      <p:graphicFrame>
        <p:nvGraphicFramePr>
          <p:cNvPr id="2" name="表 1">
            <a:extLst>
              <a:ext uri="{FF2B5EF4-FFF2-40B4-BE49-F238E27FC236}">
                <a16:creationId xmlns:a16="http://schemas.microsoft.com/office/drawing/2014/main" id="{649C1802-D2E0-4EB4-B049-FE1A9D62BCBF}"/>
              </a:ext>
            </a:extLst>
          </p:cNvPr>
          <p:cNvGraphicFramePr>
            <a:graphicFrameLocks noGrp="1"/>
          </p:cNvGraphicFramePr>
          <p:nvPr>
            <p:extLst>
              <p:ext uri="{D42A27DB-BD31-4B8C-83A1-F6EECF244321}">
                <p14:modId xmlns:p14="http://schemas.microsoft.com/office/powerpoint/2010/main" val="532900492"/>
              </p:ext>
            </p:extLst>
          </p:nvPr>
        </p:nvGraphicFramePr>
        <p:xfrm>
          <a:off x="370340" y="1421330"/>
          <a:ext cx="11937661" cy="3060097"/>
        </p:xfrm>
        <a:graphic>
          <a:graphicData uri="http://schemas.openxmlformats.org/drawingml/2006/table">
            <a:tbl>
              <a:tblPr>
                <a:tableStyleId>{AF606853-7671-496A-8E4F-DF71F8EC918B}</a:tableStyleId>
              </a:tblPr>
              <a:tblGrid>
                <a:gridCol w="1339706">
                  <a:extLst>
                    <a:ext uri="{9D8B030D-6E8A-4147-A177-3AD203B41FA5}">
                      <a16:colId xmlns:a16="http://schemas.microsoft.com/office/drawing/2014/main" val="2120887122"/>
                    </a:ext>
                  </a:extLst>
                </a:gridCol>
                <a:gridCol w="2283677">
                  <a:extLst>
                    <a:ext uri="{9D8B030D-6E8A-4147-A177-3AD203B41FA5}">
                      <a16:colId xmlns:a16="http://schemas.microsoft.com/office/drawing/2014/main" val="4283507734"/>
                    </a:ext>
                  </a:extLst>
                </a:gridCol>
                <a:gridCol w="1334390">
                  <a:extLst>
                    <a:ext uri="{9D8B030D-6E8A-4147-A177-3AD203B41FA5}">
                      <a16:colId xmlns:a16="http://schemas.microsoft.com/office/drawing/2014/main" val="1053710220"/>
                    </a:ext>
                  </a:extLst>
                </a:gridCol>
                <a:gridCol w="1744972">
                  <a:extLst>
                    <a:ext uri="{9D8B030D-6E8A-4147-A177-3AD203B41FA5}">
                      <a16:colId xmlns:a16="http://schemas.microsoft.com/office/drawing/2014/main" val="502691844"/>
                    </a:ext>
                  </a:extLst>
                </a:gridCol>
                <a:gridCol w="1744972">
                  <a:extLst>
                    <a:ext uri="{9D8B030D-6E8A-4147-A177-3AD203B41FA5}">
                      <a16:colId xmlns:a16="http://schemas.microsoft.com/office/drawing/2014/main" val="3716775420"/>
                    </a:ext>
                  </a:extLst>
                </a:gridCol>
                <a:gridCol w="1744972">
                  <a:extLst>
                    <a:ext uri="{9D8B030D-6E8A-4147-A177-3AD203B41FA5}">
                      <a16:colId xmlns:a16="http://schemas.microsoft.com/office/drawing/2014/main" val="50786770"/>
                    </a:ext>
                  </a:extLst>
                </a:gridCol>
                <a:gridCol w="1744972">
                  <a:extLst>
                    <a:ext uri="{9D8B030D-6E8A-4147-A177-3AD203B41FA5}">
                      <a16:colId xmlns:a16="http://schemas.microsoft.com/office/drawing/2014/main" val="673945339"/>
                    </a:ext>
                  </a:extLst>
                </a:gridCol>
              </a:tblGrid>
              <a:tr h="586151">
                <a:tc gridSpan="2">
                  <a:txBody>
                    <a:bodyPr/>
                    <a:lstStyle/>
                    <a:p>
                      <a:pPr algn="ctr" fontAlgn="ctr"/>
                      <a:r>
                        <a:rPr lang="ja-JP" sz="1400" b="1" u="none" strike="noStrike" dirty="0">
                          <a:solidFill>
                            <a:sysClr val="windowText" lastClr="000000"/>
                          </a:solidFill>
                          <a:effectLst/>
                        </a:rPr>
                        <a:t>項目</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sz="1400" b="1" u="none" strike="noStrike" dirty="0">
                          <a:solidFill>
                            <a:sysClr val="windowText" lastClr="000000"/>
                          </a:solidFill>
                          <a:effectLst/>
                        </a:rPr>
                        <a:t>単位</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sz="1400" b="1" u="none" strike="noStrike" dirty="0">
                          <a:solidFill>
                            <a:sysClr val="windowText" lastClr="000000"/>
                          </a:solidFill>
                          <a:effectLst/>
                        </a:rPr>
                        <a:t>2000年</a:t>
                      </a:r>
                      <a:br>
                        <a:rPr lang="en-US" sz="1400" b="1" u="none" strike="noStrike" dirty="0">
                          <a:solidFill>
                            <a:sysClr val="windowText" lastClr="000000"/>
                          </a:solidFill>
                          <a:effectLst/>
                        </a:rPr>
                      </a:br>
                      <a:r>
                        <a:rPr lang="en-US" sz="1400" b="1" u="none" strike="noStrike" dirty="0">
                          <a:solidFill>
                            <a:sysClr val="windowText" lastClr="000000"/>
                          </a:solidFill>
                          <a:effectLst/>
                        </a:rPr>
                        <a:t>（</a:t>
                      </a:r>
                      <a:r>
                        <a:rPr lang="en-US" sz="1400" b="1" u="none" strike="noStrike" dirty="0" err="1">
                          <a:solidFill>
                            <a:sysClr val="windowText" lastClr="000000"/>
                          </a:solidFill>
                          <a:effectLst/>
                        </a:rPr>
                        <a:t>基準年</a:t>
                      </a:r>
                      <a:r>
                        <a:rPr lang="en-US" sz="1400" b="1" u="none" strike="noStrike" dirty="0">
                          <a:solidFill>
                            <a:sysClr val="windowText" lastClr="000000"/>
                          </a:solidFill>
                          <a:effectLst/>
                        </a:rPr>
                        <a:t>）</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sz="1400" b="1" u="none" strike="noStrike" dirty="0">
                          <a:solidFill>
                            <a:sysClr val="windowText" lastClr="000000"/>
                          </a:solidFill>
                          <a:effectLst/>
                        </a:rPr>
                        <a:t>2020年</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sz="1400" b="1" u="none" strike="noStrike" dirty="0">
                          <a:solidFill>
                            <a:sysClr val="windowText" lastClr="000000"/>
                          </a:solidFill>
                          <a:effectLst/>
                        </a:rPr>
                        <a:t>2021年</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sz="1400" b="1" u="none" strike="noStrike" dirty="0">
                          <a:solidFill>
                            <a:sysClr val="windowText" lastClr="000000"/>
                          </a:solidFill>
                          <a:effectLst/>
                        </a:rPr>
                        <a:t>2025年</a:t>
                      </a:r>
                      <a:r>
                        <a:rPr lang="en-US" sz="1200" b="1" u="none" strike="noStrike" dirty="0">
                          <a:solidFill>
                            <a:sysClr val="windowText" lastClr="000000"/>
                          </a:solidFill>
                          <a:effectLst/>
                        </a:rPr>
                        <a:t>（目標年）</a:t>
                      </a:r>
                      <a:br>
                        <a:rPr lang="en-US" sz="1400" b="1" u="none" strike="noStrike" dirty="0">
                          <a:solidFill>
                            <a:sysClr val="windowText" lastClr="000000"/>
                          </a:solidFill>
                          <a:effectLst/>
                        </a:rPr>
                      </a:br>
                      <a:r>
                        <a:rPr lang="en-US" sz="1400" b="1" u="none" strike="noStrike" dirty="0" err="1">
                          <a:solidFill>
                            <a:sysClr val="windowText" lastClr="000000"/>
                          </a:solidFill>
                          <a:effectLst/>
                        </a:rPr>
                        <a:t>の推計値</a:t>
                      </a:r>
                      <a:endParaRPr lang="ja-JP" sz="1400" b="1"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77332077"/>
                  </a:ext>
                </a:extLst>
              </a:tr>
              <a:tr h="281429">
                <a:tc>
                  <a:txBody>
                    <a:bodyPr/>
                    <a:lstStyle/>
                    <a:p>
                      <a:pPr algn="ctr" fontAlgn="ctr"/>
                      <a:r>
                        <a:rPr lang="ja-JP" sz="1400" u="none" strike="noStrike" dirty="0">
                          <a:solidFill>
                            <a:sysClr val="windowText" lastClr="000000"/>
                          </a:solidFill>
                          <a:effectLst/>
                        </a:rPr>
                        <a:t>人工排熱</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①省エネ活動</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ja-JP" sz="1400" u="none" strike="noStrike" dirty="0">
                          <a:solidFill>
                            <a:sysClr val="windowText" lastClr="000000"/>
                          </a:solidFill>
                          <a:effectLst/>
                        </a:rPr>
                        <a:t>実施率（％）</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17.2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30.8</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34.1</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86.7</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08276537"/>
                  </a:ext>
                </a:extLst>
              </a:tr>
              <a:tr h="281429">
                <a:tc rowSpan="4">
                  <a:txBody>
                    <a:bodyPr/>
                    <a:lstStyle/>
                    <a:p>
                      <a:pPr algn="ctr" fontAlgn="ctr"/>
                      <a:r>
                        <a:rPr lang="ja-JP" sz="1400" u="none" strike="noStrike">
                          <a:solidFill>
                            <a:sysClr val="windowText" lastClr="000000"/>
                          </a:solidFill>
                          <a:effectLst/>
                        </a:rPr>
                        <a:t>建築物および</a:t>
                      </a:r>
                      <a:br>
                        <a:rPr lang="ja-JP" sz="1400" u="none" strike="noStrike">
                          <a:solidFill>
                            <a:sysClr val="windowText" lastClr="000000"/>
                          </a:solidFill>
                          <a:effectLst/>
                        </a:rPr>
                      </a:br>
                      <a:r>
                        <a:rPr lang="ja-JP" sz="1400" u="none" strike="noStrike">
                          <a:solidFill>
                            <a:sysClr val="windowText" lastClr="000000"/>
                          </a:solidFill>
                          <a:effectLst/>
                        </a:rPr>
                        <a:t>その敷地</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②高反射塗装・瓦</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rowSpan="4">
                  <a:txBody>
                    <a:bodyPr/>
                    <a:lstStyle/>
                    <a:p>
                      <a:pPr algn="ctr" fontAlgn="ctr"/>
                      <a:r>
                        <a:rPr lang="ja-JP" sz="1400" u="none" strike="noStrike" dirty="0">
                          <a:solidFill>
                            <a:sysClr val="windowText" lastClr="000000"/>
                          </a:solidFill>
                          <a:effectLst/>
                        </a:rPr>
                        <a:t>普及率（％）</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ja-JP" sz="1400" u="none" strike="noStrike">
                          <a:solidFill>
                            <a:sysClr val="windowText" lastClr="000000"/>
                          </a:solidFill>
                          <a:effectLst/>
                        </a:rPr>
                        <a:t>－</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a:solidFill>
                            <a:sysClr val="windowText" lastClr="000000"/>
                          </a:solidFill>
                          <a:effectLst/>
                        </a:rPr>
                        <a:t>7.1</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7.7</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13.8</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14645919"/>
                  </a:ext>
                </a:extLst>
              </a:tr>
              <a:tr h="281429">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③屋上緑化</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c>
                  <a:txBody>
                    <a:bodyPr/>
                    <a:lstStyle/>
                    <a:p>
                      <a:pPr algn="ctr" fontAlgn="ctr"/>
                      <a:r>
                        <a:rPr lang="ja-JP" sz="1400" u="none" strike="noStrike">
                          <a:solidFill>
                            <a:sysClr val="windowText" lastClr="000000"/>
                          </a:solidFill>
                          <a:effectLst/>
                        </a:rPr>
                        <a:t>－</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44570793"/>
                  </a:ext>
                </a:extLst>
              </a:tr>
              <a:tr h="281429">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④壁面緑化</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c>
                  <a:txBody>
                    <a:bodyPr/>
                    <a:lstStyle/>
                    <a:p>
                      <a:pPr algn="ctr" fontAlgn="ctr"/>
                      <a:r>
                        <a:rPr lang="ja-JP" sz="1400" u="none" strike="noStrike">
                          <a:solidFill>
                            <a:sysClr val="windowText" lastClr="000000"/>
                          </a:solidFill>
                          <a:effectLst/>
                        </a:rPr>
                        <a:t>－</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0.05</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0.05</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0.04</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00048530"/>
                  </a:ext>
                </a:extLst>
              </a:tr>
              <a:tr h="281429">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⑤太陽光パネル</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c>
                  <a:txBody>
                    <a:bodyPr/>
                    <a:lstStyle/>
                    <a:p>
                      <a:pPr algn="ctr" fontAlgn="ctr"/>
                      <a:r>
                        <a:rPr lang="ja-JP" sz="1400" u="none" strike="noStrike" dirty="0">
                          <a:solidFill>
                            <a:sysClr val="windowText" lastClr="000000"/>
                          </a:solidFill>
                          <a:effectLst/>
                        </a:rPr>
                        <a:t>－</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a:solidFill>
                            <a:sysClr val="windowText" lastClr="000000"/>
                          </a:solidFill>
                          <a:effectLst/>
                        </a:rPr>
                        <a:t>3.1</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3.4</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ysClr val="windowText" lastClr="000000"/>
                          </a:solidFill>
                          <a:effectLst/>
                        </a:rPr>
                        <a:t>5.4</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06280497"/>
                  </a:ext>
                </a:extLst>
              </a:tr>
              <a:tr h="392686">
                <a:tc rowSpan="3">
                  <a:txBody>
                    <a:bodyPr/>
                    <a:lstStyle/>
                    <a:p>
                      <a:pPr algn="ctr" fontAlgn="ctr"/>
                      <a:r>
                        <a:rPr lang="ja-JP" sz="1400" u="none" strike="noStrike" dirty="0">
                          <a:solidFill>
                            <a:sysClr val="windowText" lastClr="000000"/>
                          </a:solidFill>
                          <a:effectLst/>
                        </a:rPr>
                        <a:t>地表面対策</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⑥透水性・保水性舗装（道路）</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rowSpan="2">
                  <a:txBody>
                    <a:bodyPr/>
                    <a:lstStyle/>
                    <a:p>
                      <a:pPr algn="ctr" fontAlgn="ctr"/>
                      <a:r>
                        <a:rPr lang="ja-JP" sz="1400" u="none" strike="noStrike">
                          <a:solidFill>
                            <a:sysClr val="windowText" lastClr="000000"/>
                          </a:solidFill>
                          <a:effectLst/>
                        </a:rPr>
                        <a:t>普及率（％）</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ja-JP" sz="1400" u="none" strike="noStrike">
                          <a:solidFill>
                            <a:sysClr val="windowText" lastClr="000000"/>
                          </a:solidFill>
                          <a:effectLst/>
                        </a:rPr>
                        <a:t>－</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a:solidFill>
                            <a:sysClr val="windowText" lastClr="000000"/>
                          </a:solidFill>
                          <a:effectLst/>
                        </a:rPr>
                        <a:t>2</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2.2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3.2</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80566126"/>
                  </a:ext>
                </a:extLst>
              </a:tr>
              <a:tr h="281429">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⑦高反射舗装</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vMerge="1">
                  <a:txBody>
                    <a:bodyPr/>
                    <a:lstStyle/>
                    <a:p>
                      <a:endParaRPr kumimoji="1" lang="ja-JP" altLang="en-US"/>
                    </a:p>
                  </a:txBody>
                  <a:tcPr/>
                </a:tc>
                <a:tc>
                  <a:txBody>
                    <a:bodyPr/>
                    <a:lstStyle/>
                    <a:p>
                      <a:pPr algn="ctr" fontAlgn="ctr"/>
                      <a:r>
                        <a:rPr lang="ja-JP" sz="1400" u="none" strike="noStrike" dirty="0">
                          <a:solidFill>
                            <a:sysClr val="windowText" lastClr="000000"/>
                          </a:solidFill>
                          <a:effectLst/>
                        </a:rPr>
                        <a:t>－</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0.03</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0.03</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0.03</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35669805"/>
                  </a:ext>
                </a:extLst>
              </a:tr>
              <a:tr h="392686">
                <a:tc vMerge="1">
                  <a:txBody>
                    <a:bodyPr/>
                    <a:lstStyle/>
                    <a:p>
                      <a:endParaRPr kumimoji="1" lang="ja-JP" altLang="en-US"/>
                    </a:p>
                  </a:txBody>
                  <a:tcPr/>
                </a:tc>
                <a:tc>
                  <a:txBody>
                    <a:bodyPr/>
                    <a:lstStyle/>
                    <a:p>
                      <a:pPr algn="just" fontAlgn="ctr"/>
                      <a:r>
                        <a:rPr lang="en-US" altLang="ja-JP" sz="1400" u="none" strike="noStrike" dirty="0">
                          <a:solidFill>
                            <a:sysClr val="windowText" lastClr="000000"/>
                          </a:solidFill>
                          <a:effectLst/>
                        </a:rPr>
                        <a:t> </a:t>
                      </a:r>
                      <a:r>
                        <a:rPr lang="ja-JP" sz="1400" u="none" strike="noStrike" dirty="0">
                          <a:solidFill>
                            <a:sysClr val="windowText" lastClr="000000"/>
                          </a:solidFill>
                          <a:effectLst/>
                        </a:rPr>
                        <a:t>⑧緑化（低・高木緑化）</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ja-JP" sz="1400" u="none" strike="noStrike">
                          <a:solidFill>
                            <a:sysClr val="windowText" lastClr="000000"/>
                          </a:solidFill>
                          <a:effectLst/>
                        </a:rPr>
                        <a:t>緑被率（％）</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a:solidFill>
                            <a:sysClr val="windowText" lastClr="000000"/>
                          </a:solidFill>
                          <a:effectLst/>
                        </a:rPr>
                        <a:t>14</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a:solidFill>
                            <a:sysClr val="windowText" lastClr="000000"/>
                          </a:solidFill>
                          <a:effectLst/>
                        </a:rPr>
                        <a:t>14</a:t>
                      </a:r>
                      <a:endParaRPr lang="ja-JP" sz="1400" b="0" i="0" u="none" strike="noStrike">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14</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400" u="none" strike="noStrike" dirty="0">
                          <a:solidFill>
                            <a:sysClr val="windowText" lastClr="000000"/>
                          </a:solidFill>
                          <a:effectLst/>
                        </a:rPr>
                        <a:t>20</a:t>
                      </a:r>
                      <a:endParaRPr lang="ja-JP" sz="1400" b="0" i="0" u="none" strike="noStrike" dirty="0">
                        <a:solidFill>
                          <a:sysClr val="windowText" lastClr="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26615423"/>
                  </a:ext>
                </a:extLst>
              </a:tr>
            </a:tbl>
          </a:graphicData>
        </a:graphic>
      </p:graphicFrame>
    </p:spTree>
    <p:extLst>
      <p:ext uri="{BB962C8B-B14F-4D97-AF65-F5344CB8AC3E}">
        <p14:creationId xmlns:p14="http://schemas.microsoft.com/office/powerpoint/2010/main" val="288160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38">
            <a:extLst>
              <a:ext uri="{FF2B5EF4-FFF2-40B4-BE49-F238E27FC236}">
                <a16:creationId xmlns:a16="http://schemas.microsoft.com/office/drawing/2014/main" id="{35D4B9DF-7961-478E-B514-03218579EE6F}"/>
              </a:ext>
            </a:extLst>
          </p:cNvPr>
          <p:cNvSpPr/>
          <p:nvPr/>
        </p:nvSpPr>
        <p:spPr>
          <a:xfrm>
            <a:off x="136800" y="696144"/>
            <a:ext cx="12528000" cy="4494794"/>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7" name="角丸四角形 32">
            <a:extLst>
              <a:ext uri="{FF2B5EF4-FFF2-40B4-BE49-F238E27FC236}">
                <a16:creationId xmlns:a16="http://schemas.microsoft.com/office/drawing/2014/main" id="{DFFC54B3-5543-48E4-9802-8C1B594AE80E}"/>
              </a:ext>
            </a:extLst>
          </p:cNvPr>
          <p:cNvSpPr/>
          <p:nvPr/>
        </p:nvSpPr>
        <p:spPr>
          <a:xfrm>
            <a:off x="136104" y="696144"/>
            <a:ext cx="3240000" cy="318924"/>
          </a:xfrm>
          <a:prstGeom prst="roundRect">
            <a:avLst>
              <a:gd name="adj" fmla="val 0"/>
            </a:avLst>
          </a:prstGeom>
          <a:solidFill>
            <a:srgbClr val="3AA43A"/>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600" b="1" dirty="0">
                <a:latin typeface="Meiryo UI" pitchFamily="50" charset="-128"/>
                <a:ea typeface="Meiryo UI" pitchFamily="50" charset="-128"/>
                <a:cs typeface="Meiryo UI" pitchFamily="50" charset="-128"/>
              </a:rPr>
              <a:t>目標２の進捗状況</a:t>
            </a:r>
            <a:endParaRPr lang="en-US" altLang="ja-JP" sz="1600" b="1" dirty="0">
              <a:latin typeface="Meiryo UI" pitchFamily="50" charset="-128"/>
              <a:ea typeface="Meiryo UI" pitchFamily="50" charset="-128"/>
              <a:cs typeface="Meiryo UI" pitchFamily="50" charset="-128"/>
            </a:endParaRPr>
          </a:p>
        </p:txBody>
      </p:sp>
      <p:graphicFrame>
        <p:nvGraphicFramePr>
          <p:cNvPr id="8" name="表 7">
            <a:extLst>
              <a:ext uri="{FF2B5EF4-FFF2-40B4-BE49-F238E27FC236}">
                <a16:creationId xmlns:a16="http://schemas.microsoft.com/office/drawing/2014/main" id="{2857D350-F092-4138-8DD4-CAB4EF7D36F9}"/>
              </a:ext>
            </a:extLst>
          </p:cNvPr>
          <p:cNvGraphicFramePr>
            <a:graphicFrameLocks noGrp="1"/>
          </p:cNvGraphicFramePr>
          <p:nvPr>
            <p:extLst>
              <p:ext uri="{D42A27DB-BD31-4B8C-83A1-F6EECF244321}">
                <p14:modId xmlns:p14="http://schemas.microsoft.com/office/powerpoint/2010/main" val="3690641479"/>
              </p:ext>
            </p:extLst>
          </p:nvPr>
        </p:nvGraphicFramePr>
        <p:xfrm>
          <a:off x="330369" y="1420582"/>
          <a:ext cx="10377595" cy="3674103"/>
        </p:xfrm>
        <a:graphic>
          <a:graphicData uri="http://schemas.openxmlformats.org/drawingml/2006/table">
            <a:tbl>
              <a:tblPr firstRow="1" bandRow="1">
                <a:tableStyleId>{F5AB1C69-6EDB-4FF4-983F-18BD219EF322}</a:tableStyleId>
              </a:tblPr>
              <a:tblGrid>
                <a:gridCol w="1542812">
                  <a:extLst>
                    <a:ext uri="{9D8B030D-6E8A-4147-A177-3AD203B41FA5}">
                      <a16:colId xmlns:a16="http://schemas.microsoft.com/office/drawing/2014/main" val="3071943201"/>
                    </a:ext>
                  </a:extLst>
                </a:gridCol>
                <a:gridCol w="8834783">
                  <a:extLst>
                    <a:ext uri="{9D8B030D-6E8A-4147-A177-3AD203B41FA5}">
                      <a16:colId xmlns:a16="http://schemas.microsoft.com/office/drawing/2014/main" val="1459275241"/>
                    </a:ext>
                  </a:extLst>
                </a:gridCol>
              </a:tblGrid>
              <a:tr h="321091">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計画で掲げた取組み</a:t>
                      </a: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2022</a:t>
                      </a:r>
                      <a:r>
                        <a:rPr kumimoji="1" lang="ja-JP" altLang="en-US" sz="1200" dirty="0">
                          <a:solidFill>
                            <a:schemeClr val="tx1"/>
                          </a:solidFill>
                          <a:latin typeface="Meiryo UI" panose="020B0604030504040204" pitchFamily="50" charset="-128"/>
                          <a:ea typeface="Meiryo UI" panose="020B0604030504040204" pitchFamily="50" charset="-128"/>
                        </a:rPr>
                        <a:t>（令和</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）年度の主な取組み</a:t>
                      </a:r>
                    </a:p>
                  </a:txBody>
                  <a:tcPr anchor="ctr">
                    <a:solidFill>
                      <a:srgbClr val="9BBB59"/>
                    </a:solidFill>
                  </a:tcPr>
                </a:tc>
                <a:extLst>
                  <a:ext uri="{0D108BD9-81ED-4DB2-BD59-A6C34878D82A}">
                    <a16:rowId xmlns:a16="http://schemas.microsoft.com/office/drawing/2014/main" val="3433731871"/>
                  </a:ext>
                </a:extLst>
              </a:tr>
              <a:tr h="356768">
                <a:tc rowSpan="7">
                  <a:txBody>
                    <a:bodyPr/>
                    <a:lstStyle/>
                    <a:p>
                      <a:pPr algn="ctr"/>
                      <a:r>
                        <a:rPr kumimoji="1" lang="ja-JP" altLang="en-US" sz="1400" dirty="0">
                          <a:solidFill>
                            <a:schemeClr val="dk1"/>
                          </a:solidFill>
                          <a:latin typeface="Meiryo UI" panose="020B0604030504040204" pitchFamily="50" charset="-128"/>
                          <a:ea typeface="Meiryo UI" panose="020B0604030504040204" pitchFamily="50" charset="-128"/>
                        </a:rPr>
                        <a:t>適応策の推進</a:t>
                      </a:r>
                      <a:endPar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○府政だより</a:t>
                      </a:r>
                      <a:r>
                        <a:rPr kumimoji="1" lang="en-US" altLang="ja-JP" sz="1300" dirty="0">
                          <a:solidFill>
                            <a:schemeClr val="tx1"/>
                          </a:solidFill>
                          <a:latin typeface="Meiryo UI" panose="020B0604030504040204" pitchFamily="50" charset="-128"/>
                          <a:ea typeface="Meiryo UI" panose="020B0604030504040204" pitchFamily="50" charset="-128"/>
                        </a:rPr>
                        <a:t>7</a:t>
                      </a:r>
                      <a:r>
                        <a:rPr kumimoji="1" lang="ja-JP" altLang="en-US" sz="1300" dirty="0">
                          <a:solidFill>
                            <a:schemeClr val="tx1"/>
                          </a:solidFill>
                          <a:latin typeface="Meiryo UI" panose="020B0604030504040204" pitchFamily="50" charset="-128"/>
                          <a:ea typeface="Meiryo UI" panose="020B0604030504040204" pitchFamily="50" charset="-128"/>
                        </a:rPr>
                        <a:t>月号において熱中症予防普及啓発や、大阪府公式</a:t>
                      </a:r>
                      <a:r>
                        <a:rPr kumimoji="1" lang="en-US" altLang="ja-JP" sz="1300" dirty="0">
                          <a:solidFill>
                            <a:schemeClr val="tx1"/>
                          </a:solidFill>
                          <a:latin typeface="Meiryo UI" panose="020B0604030504040204" pitchFamily="50" charset="-128"/>
                          <a:ea typeface="Meiryo UI" panose="020B0604030504040204" pitchFamily="50" charset="-128"/>
                        </a:rPr>
                        <a:t>X(</a:t>
                      </a:r>
                      <a:r>
                        <a:rPr kumimoji="1" lang="ja-JP" altLang="en-US" sz="1300" dirty="0">
                          <a:solidFill>
                            <a:schemeClr val="tx1"/>
                          </a:solidFill>
                          <a:latin typeface="Meiryo UI" panose="020B0604030504040204" pitchFamily="50" charset="-128"/>
                          <a:ea typeface="Meiryo UI" panose="020B0604030504040204" pitchFamily="50" charset="-128"/>
                        </a:rPr>
                        <a:t>旧</a:t>
                      </a:r>
                      <a:r>
                        <a:rPr kumimoji="1" lang="en-US" altLang="ja-JP" sz="1300" dirty="0">
                          <a:solidFill>
                            <a:schemeClr val="tx1"/>
                          </a:solidFill>
                          <a:latin typeface="Meiryo UI" panose="020B0604030504040204" pitchFamily="50" charset="-128"/>
                          <a:ea typeface="Meiryo UI" panose="020B0604030504040204" pitchFamily="50" charset="-128"/>
                        </a:rPr>
                        <a:t>Twitter)</a:t>
                      </a:r>
                      <a:r>
                        <a:rPr kumimoji="1" lang="ja-JP" altLang="en-US" sz="1300" dirty="0" err="1">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大阪府公式</a:t>
                      </a:r>
                      <a:r>
                        <a:rPr kumimoji="1" lang="en-US" altLang="ja-JP" sz="1300" dirty="0">
                          <a:solidFill>
                            <a:schemeClr val="tx1"/>
                          </a:solidFill>
                          <a:latin typeface="Meiryo UI" panose="020B0604030504040204" pitchFamily="50" charset="-128"/>
                          <a:ea typeface="Meiryo UI" panose="020B0604030504040204" pitchFamily="50" charset="-128"/>
                        </a:rPr>
                        <a:t>Facebook</a:t>
                      </a:r>
                      <a:r>
                        <a:rPr kumimoji="1" lang="ja-JP" altLang="en-US" sz="1300" dirty="0">
                          <a:solidFill>
                            <a:schemeClr val="tx1"/>
                          </a:solidFill>
                          <a:latin typeface="Meiryo UI" panose="020B0604030504040204" pitchFamily="50" charset="-128"/>
                          <a:ea typeface="Meiryo UI" panose="020B0604030504040204" pitchFamily="50" charset="-128"/>
                        </a:rPr>
                        <a:t>おいて注意喚起</a:t>
                      </a:r>
                    </a:p>
                  </a:txBody>
                  <a:tcPr anchor="ctr"/>
                </a:tc>
                <a:extLst>
                  <a:ext uri="{0D108BD9-81ED-4DB2-BD59-A6C34878D82A}">
                    <a16:rowId xmlns:a16="http://schemas.microsoft.com/office/drawing/2014/main" val="311932975"/>
                  </a:ext>
                </a:extLst>
              </a:tr>
              <a:tr h="356768">
                <a:tc vMerge="1">
                  <a:txBody>
                    <a:bodyPr/>
                    <a:lstStyle/>
                    <a:p>
                      <a:endParaRPr kumimoji="1" lang="ja-JP" altLang="en-US"/>
                    </a:p>
                  </a:txBody>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〇教育関係者向けに２回、高齢者に関わる方向けに１回の熱中症対策をテーマとしたセミナーを実施</a:t>
                      </a:r>
                    </a:p>
                  </a:txBody>
                  <a:tcPr anchor="ctr"/>
                </a:tc>
                <a:extLst>
                  <a:ext uri="{0D108BD9-81ED-4DB2-BD59-A6C34878D82A}">
                    <a16:rowId xmlns:a16="http://schemas.microsoft.com/office/drawing/2014/main" val="438448673"/>
                  </a:ext>
                </a:extLst>
              </a:tr>
              <a:tr h="428333">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○事業者との連携による各種媒体を通じた熱中症予防普及啓発</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　</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ポスター：</a:t>
                      </a:r>
                      <a:r>
                        <a:rPr kumimoji="1" lang="en-US" altLang="ja-JP" sz="1300" dirty="0">
                          <a:solidFill>
                            <a:schemeClr val="tx1"/>
                          </a:solidFill>
                          <a:latin typeface="Meiryo UI" panose="020B0604030504040204" pitchFamily="50" charset="-128"/>
                          <a:ea typeface="Meiryo UI" panose="020B0604030504040204" pitchFamily="50" charset="-128"/>
                        </a:rPr>
                        <a:t>1,800</a:t>
                      </a:r>
                      <a:r>
                        <a:rPr kumimoji="1" lang="ja-JP" altLang="en-US" sz="1300" dirty="0">
                          <a:solidFill>
                            <a:schemeClr val="tx1"/>
                          </a:solidFill>
                          <a:latin typeface="Meiryo UI" panose="020B0604030504040204" pitchFamily="50" charset="-128"/>
                          <a:ea typeface="Meiryo UI" panose="020B0604030504040204" pitchFamily="50" charset="-128"/>
                        </a:rPr>
                        <a:t>枚、チラシ</a:t>
                      </a:r>
                      <a:r>
                        <a:rPr kumimoji="1" lang="en-US" altLang="ja-JP" sz="1300" dirty="0">
                          <a:solidFill>
                            <a:schemeClr val="tx1"/>
                          </a:solidFill>
                          <a:latin typeface="Meiryo UI" panose="020B0604030504040204" pitchFamily="50" charset="-128"/>
                          <a:ea typeface="Meiryo UI" panose="020B0604030504040204" pitchFamily="50" charset="-128"/>
                        </a:rPr>
                        <a:t>26,000</a:t>
                      </a:r>
                      <a:r>
                        <a:rPr kumimoji="1" lang="ja-JP" altLang="en-US" sz="1300" dirty="0">
                          <a:solidFill>
                            <a:schemeClr val="tx1"/>
                          </a:solidFill>
                          <a:latin typeface="Meiryo UI" panose="020B0604030504040204" pitchFamily="50" charset="-128"/>
                          <a:ea typeface="Meiryo UI" panose="020B0604030504040204" pitchFamily="50" charset="-128"/>
                        </a:rPr>
                        <a:t>枚、店舗における啓発</a:t>
                      </a:r>
                      <a:r>
                        <a:rPr kumimoji="1" lang="en-US" altLang="ja-JP" sz="1300" dirty="0">
                          <a:solidFill>
                            <a:schemeClr val="tx1"/>
                          </a:solidFill>
                          <a:latin typeface="Meiryo UI" panose="020B0604030504040204" pitchFamily="50" charset="-128"/>
                          <a:ea typeface="Meiryo UI" panose="020B0604030504040204" pitchFamily="50" charset="-128"/>
                        </a:rPr>
                        <a:t>POP</a:t>
                      </a:r>
                      <a:r>
                        <a:rPr kumimoji="1" lang="ja-JP" altLang="en-US" sz="1300" dirty="0" err="1">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アプリを通じた注意喚起</a:t>
                      </a:r>
                      <a:r>
                        <a:rPr kumimoji="1" lang="en-US" altLang="ja-JP" sz="1300" dirty="0">
                          <a:solidFill>
                            <a:schemeClr val="tx1"/>
                          </a:solidFill>
                          <a:latin typeface="Meiryo UI" panose="020B0604030504040204" pitchFamily="50" charset="-128"/>
                          <a:ea typeface="Meiryo UI" panose="020B0604030504040204" pitchFamily="50" charset="-128"/>
                        </a:rPr>
                        <a:t>〕</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solidFill>
                      <a:srgbClr val="EFF3EA"/>
                    </a:solidFill>
                  </a:tcPr>
                </a:tc>
                <a:extLst>
                  <a:ext uri="{0D108BD9-81ED-4DB2-BD59-A6C34878D82A}">
                    <a16:rowId xmlns:a16="http://schemas.microsoft.com/office/drawing/2014/main" val="3412221773"/>
                  </a:ext>
                </a:extLst>
              </a:tr>
              <a:tr h="606505">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○府ホームページにおいて「熱中症警戒アラート」のメール配信サービスへの登録を促進すると共に</a:t>
                      </a:r>
                      <a:r>
                        <a:rPr kumimoji="1" lang="ja-JP" altLang="en-US" sz="1300" b="0" dirty="0">
                          <a:solidFill>
                            <a:schemeClr val="tx1"/>
                          </a:solidFill>
                          <a:latin typeface="Meiryo UI" panose="020B0604030504040204" pitchFamily="50" charset="-128"/>
                          <a:ea typeface="Meiryo UI" panose="020B0604030504040204" pitchFamily="50" charset="-128"/>
                        </a:rPr>
                        <a:t>、</a:t>
                      </a:r>
                      <a:r>
                        <a:rPr kumimoji="1" lang="en-US" altLang="ja-JP" sz="1300" b="0" dirty="0">
                          <a:solidFill>
                            <a:schemeClr val="tx1"/>
                          </a:solidFill>
                          <a:latin typeface="Meiryo UI" panose="020B0604030504040204" pitchFamily="50" charset="-128"/>
                          <a:ea typeface="Meiryo UI" panose="020B0604030504040204" pitchFamily="50" charset="-128"/>
                        </a:rPr>
                        <a:t>WBGT</a:t>
                      </a:r>
                      <a:r>
                        <a:rPr kumimoji="1" lang="ja-JP" altLang="en-US" sz="1300" b="0" dirty="0">
                          <a:solidFill>
                            <a:schemeClr val="tx1"/>
                          </a:solidFill>
                          <a:latin typeface="Meiryo UI" panose="020B0604030504040204" pitchFamily="50" charset="-128"/>
                          <a:ea typeface="Meiryo UI" panose="020B0604030504040204" pitchFamily="50" charset="-128"/>
                        </a:rPr>
                        <a:t>（暑さ指数）計の</a:t>
                      </a:r>
                      <a:endParaRPr kumimoji="1" lang="en-US" altLang="ja-JP" sz="1300" b="0" dirty="0">
                        <a:solidFill>
                          <a:schemeClr val="tx1"/>
                        </a:solidFill>
                        <a:latin typeface="Meiryo UI" panose="020B0604030504040204" pitchFamily="50" charset="-128"/>
                        <a:ea typeface="Meiryo UI" panose="020B0604030504040204" pitchFamily="50" charset="-128"/>
                      </a:endParaRPr>
                    </a:p>
                    <a:p>
                      <a:pPr algn="l"/>
                      <a:r>
                        <a:rPr kumimoji="1" lang="ja-JP" altLang="en-US" sz="1300" b="0" dirty="0">
                          <a:solidFill>
                            <a:schemeClr val="tx1"/>
                          </a:solidFill>
                          <a:latin typeface="Meiryo UI" panose="020B0604030504040204" pitchFamily="50" charset="-128"/>
                          <a:ea typeface="Meiryo UI" panose="020B0604030504040204" pitchFamily="50" charset="-128"/>
                        </a:rPr>
                        <a:t>　電光表示パネルを設置して暑さ指数と熱中症危険度をリアルタイムに表示・・・・・・・・・・・・・・・・・</a:t>
                      </a:r>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図３</a:t>
                      </a:r>
                      <a:r>
                        <a:rPr kumimoji="1" lang="en-US" altLang="ja-JP" sz="1300" dirty="0">
                          <a:solidFill>
                            <a:schemeClr val="tx1"/>
                          </a:solidFill>
                          <a:latin typeface="Meiryo UI" panose="020B0604030504040204" pitchFamily="50" charset="-128"/>
                          <a:ea typeface="Meiryo UI" panose="020B0604030504040204" pitchFamily="50" charset="-128"/>
                        </a:rPr>
                        <a:t>】</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128793"/>
                  </a:ext>
                </a:extLst>
              </a:tr>
              <a:tr h="569931">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○暑さマップの涼しいスポット公開</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日本ヒートアイランド学会が作成した暑さマップ（携帯アプリ）に「都市緑化を活用した猛暑</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　対策事業」で整備した箇所を掲載</a:t>
                      </a:r>
                      <a:r>
                        <a:rPr kumimoji="1" lang="en-US" altLang="ja-JP" sz="1300" dirty="0">
                          <a:solidFill>
                            <a:schemeClr val="tx1"/>
                          </a:solidFill>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2906449025"/>
                  </a:ext>
                </a:extLst>
              </a:tr>
              <a:tr h="449307">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森林環境税の活用による「都市緑化を活用した猛暑対策事業」を通じた駅前広場などにおける植樹や暑熱環境改善設備</a:t>
                      </a:r>
                      <a:endParaRPr kumimoji="1" lang="en-US" altLang="ja-JP" sz="1300" dirty="0">
                        <a:latin typeface="Meiryo UI" panose="020B0604030504040204" pitchFamily="50" charset="-128"/>
                        <a:ea typeface="Meiryo UI" panose="020B0604030504040204" pitchFamily="50" charset="-128"/>
                      </a:endParaRPr>
                    </a:p>
                    <a:p>
                      <a:pPr algn="l"/>
                      <a:r>
                        <a:rPr kumimoji="1" lang="ja-JP" altLang="en-US" sz="1300" dirty="0">
                          <a:latin typeface="Meiryo UI" panose="020B0604030504040204" pitchFamily="50" charset="-128"/>
                          <a:ea typeface="Meiryo UI" panose="020B0604030504040204" pitchFamily="50" charset="-128"/>
                        </a:rPr>
                        <a:t>　の設置</a:t>
                      </a:r>
                      <a:r>
                        <a:rPr kumimoji="1" lang="en-US" altLang="ja-JP" sz="1300" dirty="0">
                          <a:latin typeface="Meiryo UI" panose="020B0604030504040204" pitchFamily="50" charset="-128"/>
                          <a:ea typeface="Meiryo UI" panose="020B0604030504040204" pitchFamily="50" charset="-128"/>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採択件数：</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37</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件（駅前広場：</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6</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件、単独バス停：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dirty="0">
                          <a:latin typeface="Meiryo UI" panose="020B0604030504040204" pitchFamily="50" charset="-128"/>
                          <a:ea typeface="Meiryo UI" panose="020B0604030504040204" pitchFamily="50" charset="-128"/>
                        </a:rPr>
                        <a:t>〕</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2544723"/>
                  </a:ext>
                </a:extLst>
              </a:tr>
              <a:tr h="449307">
                <a:tc vMerge="1">
                  <a:txBody>
                    <a:bodyPr/>
                    <a:lstStyle/>
                    <a:p>
                      <a:pPr algn="ctr"/>
                      <a:endPar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latin typeface="Meiryo UI" panose="020B0604030504040204" pitchFamily="50" charset="-128"/>
                          <a:ea typeface="Meiryo UI" panose="020B0604030504040204" pitchFamily="50" charset="-128"/>
                        </a:rPr>
                        <a:t>○事業者から、みどりのカーテンづくりの取組みとして、ゴーヤ種を提供いただき、保育園、幼稚園、小学校、</a:t>
                      </a:r>
                      <a:endParaRPr kumimoji="1" lang="en-US" altLang="ja-JP" sz="1300" dirty="0">
                        <a:latin typeface="Meiryo UI" panose="020B0604030504040204" pitchFamily="50" charset="-128"/>
                        <a:ea typeface="Meiryo UI" panose="020B0604030504040204" pitchFamily="50" charset="-128"/>
                      </a:endParaRPr>
                    </a:p>
                    <a:p>
                      <a:pPr algn="l"/>
                      <a:r>
                        <a:rPr kumimoji="1" lang="ja-JP" altLang="en-US" sz="1300" dirty="0">
                          <a:latin typeface="Meiryo UI" panose="020B0604030504040204" pitchFamily="50" charset="-128"/>
                          <a:ea typeface="Meiryo UI" panose="020B0604030504040204" pitchFamily="50" charset="-128"/>
                        </a:rPr>
                        <a:t>　介護老人保健施設、</a:t>
                      </a:r>
                      <a:r>
                        <a:rPr kumimoji="1" lang="en-US" altLang="ja-JP" sz="1300" dirty="0">
                          <a:latin typeface="Meiryo UI" panose="020B0604030504040204" pitchFamily="50" charset="-128"/>
                          <a:ea typeface="Meiryo UI" panose="020B0604030504040204" pitchFamily="50" charset="-128"/>
                        </a:rPr>
                        <a:t>NPO</a:t>
                      </a:r>
                      <a:r>
                        <a:rPr kumimoji="1" lang="ja-JP" altLang="en-US" sz="1300" dirty="0">
                          <a:latin typeface="Meiryo UI" panose="020B0604030504040204" pitchFamily="50" charset="-128"/>
                          <a:ea typeface="Meiryo UI" panose="020B0604030504040204" pitchFamily="50" charset="-128"/>
                        </a:rPr>
                        <a:t>法人などへ配布活用</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10789077"/>
                  </a:ext>
                </a:extLst>
              </a:tr>
            </a:tbl>
          </a:graphicData>
        </a:graphic>
      </p:graphicFrame>
      <p:sp>
        <p:nvSpPr>
          <p:cNvPr id="9" name="テキスト ボックス 8">
            <a:extLst>
              <a:ext uri="{FF2B5EF4-FFF2-40B4-BE49-F238E27FC236}">
                <a16:creationId xmlns:a16="http://schemas.microsoft.com/office/drawing/2014/main" id="{7595880A-89A2-45DD-BDF5-220C8DB0AF67}"/>
              </a:ext>
            </a:extLst>
          </p:cNvPr>
          <p:cNvSpPr txBox="1"/>
          <p:nvPr/>
        </p:nvSpPr>
        <p:spPr>
          <a:xfrm>
            <a:off x="10771517" y="4718820"/>
            <a:ext cx="2032395" cy="400110"/>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図</a:t>
            </a:r>
            <a:r>
              <a:rPr lang="ja-JP" altLang="en-US" sz="1000" dirty="0">
                <a:solidFill>
                  <a:srgbClr val="FF0000"/>
                </a:solidFill>
                <a:latin typeface="Meiryo UI" panose="020B0604030504040204" pitchFamily="50" charset="-128"/>
                <a:ea typeface="Meiryo UI" panose="020B0604030504040204" pitchFamily="50" charset="-128"/>
              </a:rPr>
              <a:t>１</a:t>
            </a:r>
            <a:r>
              <a:rPr lang="en-US" altLang="ja-JP" sz="1000" dirty="0">
                <a:solidFill>
                  <a:schemeClr val="dk1"/>
                </a:solidFill>
                <a:latin typeface="Meiryo UI" panose="020B0604030504040204" pitchFamily="50" charset="-128"/>
                <a:ea typeface="Meiryo UI" panose="020B0604030504040204" pitchFamily="50" charset="-128"/>
              </a:rPr>
              <a:t>】WBGT</a:t>
            </a:r>
            <a:r>
              <a:rPr lang="ja-JP" altLang="en-US" sz="1000" dirty="0">
                <a:solidFill>
                  <a:schemeClr val="dk1"/>
                </a:solidFill>
                <a:latin typeface="Meiryo UI" panose="020B0604030504040204" pitchFamily="50" charset="-128"/>
                <a:ea typeface="Meiryo UI" panose="020B0604030504040204" pitchFamily="50" charset="-128"/>
              </a:rPr>
              <a:t>（暑さ指数計）</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　　　　 の電光表示パネルの設置</a:t>
            </a:r>
          </a:p>
        </p:txBody>
      </p:sp>
      <p:pic>
        <p:nvPicPr>
          <p:cNvPr id="10" name="図 9">
            <a:extLst>
              <a:ext uri="{FF2B5EF4-FFF2-40B4-BE49-F238E27FC236}">
                <a16:creationId xmlns:a16="http://schemas.microsoft.com/office/drawing/2014/main" id="{30E16FDD-F12D-4D46-99E7-FDBD19DFB56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0898622" y="1175962"/>
            <a:ext cx="1531671" cy="3564000"/>
          </a:xfrm>
          <a:prstGeom prst="rect">
            <a:avLst/>
          </a:prstGeom>
          <a:ln w="12700">
            <a:solidFill>
              <a:schemeClr val="accent1"/>
            </a:solidFill>
          </a:ln>
        </p:spPr>
      </p:pic>
      <p:sp>
        <p:nvSpPr>
          <p:cNvPr id="11" name="正方形/長方形 10">
            <a:extLst>
              <a:ext uri="{FF2B5EF4-FFF2-40B4-BE49-F238E27FC236}">
                <a16:creationId xmlns:a16="http://schemas.microsoft.com/office/drawing/2014/main" id="{5C7082CC-6019-452B-AE7A-C3CDFBA55507}"/>
              </a:ext>
            </a:extLst>
          </p:cNvPr>
          <p:cNvSpPr/>
          <p:nvPr/>
        </p:nvSpPr>
        <p:spPr>
          <a:xfrm>
            <a:off x="201704" y="1075664"/>
            <a:ext cx="2302233" cy="310529"/>
          </a:xfrm>
          <a:prstGeom prst="rect">
            <a:avLst/>
          </a:prstGeom>
          <a:ln w="25400">
            <a:noFill/>
          </a:ln>
        </p:spPr>
        <p:txBody>
          <a:bodyPr wrap="none" bIns="36000" anchor="ctr" anchorCtr="0">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〇計画に基づく庁内の取組み</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3">
            <a:extLst>
              <a:ext uri="{FF2B5EF4-FFF2-40B4-BE49-F238E27FC236}">
                <a16:creationId xmlns:a16="http://schemas.microsoft.com/office/drawing/2014/main" id="{0F38A307-8D77-4AD8-9AA3-80D2D8F3C604}"/>
              </a:ext>
            </a:extLst>
          </p:cNvPr>
          <p:cNvSpPr/>
          <p:nvPr/>
        </p:nvSpPr>
        <p:spPr>
          <a:xfrm>
            <a:off x="177372" y="5376664"/>
            <a:ext cx="12425308" cy="4033384"/>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endParaRPr lang="ja-JP" altLang="en-US" sz="1960" dirty="0"/>
          </a:p>
        </p:txBody>
      </p:sp>
      <p:sp>
        <p:nvSpPr>
          <p:cNvPr id="14" name="角丸四角形 4">
            <a:extLst>
              <a:ext uri="{FF2B5EF4-FFF2-40B4-BE49-F238E27FC236}">
                <a16:creationId xmlns:a16="http://schemas.microsoft.com/office/drawing/2014/main" id="{7AC8D306-1DEA-4588-A76B-1FB67ED63411}"/>
              </a:ext>
            </a:extLst>
          </p:cNvPr>
          <p:cNvSpPr/>
          <p:nvPr/>
        </p:nvSpPr>
        <p:spPr>
          <a:xfrm>
            <a:off x="198920" y="5387372"/>
            <a:ext cx="6277596" cy="38048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2000" b="1" dirty="0">
                <a:latin typeface="Meiryo UI" pitchFamily="50" charset="-128"/>
                <a:ea typeface="Meiryo UI" pitchFamily="50" charset="-128"/>
                <a:cs typeface="Meiryo UI" pitchFamily="50" charset="-128"/>
              </a:rPr>
              <a:t>気候変動対策部会における点検・評価結果（案）</a:t>
            </a:r>
          </a:p>
        </p:txBody>
      </p:sp>
      <p:sp>
        <p:nvSpPr>
          <p:cNvPr id="15" name="正方形/長方形 14">
            <a:extLst>
              <a:ext uri="{FF2B5EF4-FFF2-40B4-BE49-F238E27FC236}">
                <a16:creationId xmlns:a16="http://schemas.microsoft.com/office/drawing/2014/main" id="{BB21AF93-8D03-4B1A-B8B0-7A235293E8F6}"/>
              </a:ext>
            </a:extLst>
          </p:cNvPr>
          <p:cNvSpPr/>
          <p:nvPr/>
        </p:nvSpPr>
        <p:spPr>
          <a:xfrm>
            <a:off x="322387" y="5959681"/>
            <a:ext cx="11962520" cy="3183051"/>
          </a:xfrm>
          <a:prstGeom prst="rect">
            <a:avLst/>
          </a:prstGeom>
          <a:noFill/>
        </p:spPr>
        <p:txBody>
          <a:bodyPr wrap="square">
            <a:spAutoFit/>
          </a:bodyPr>
          <a:lstStyle/>
          <a:p>
            <a:pPr>
              <a:lnSpc>
                <a:spcPts val="3500"/>
              </a:lnSpc>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「おおさかヒートアイランド対策推進計画」の進捗状況及び、今後の推進方針としては、</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ts val="35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・地球温暖化の影響を除外した熱帯夜日数は、</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基準年の</a:t>
            </a:r>
            <a:r>
              <a:rPr lang="en-US" altLang="ja-JP"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年から比べて</a:t>
            </a:r>
            <a:r>
              <a:rPr lang="en-US" altLang="ja-JP" sz="2400" b="1" u="sng" dirty="0">
                <a:latin typeface="Meiryo UI" panose="020B0604030504040204" pitchFamily="50" charset="-128"/>
                <a:ea typeface="Meiryo UI" panose="020B0604030504040204" pitchFamily="50" charset="-128"/>
                <a:cs typeface="Meiryo UI" panose="020B0604030504040204" pitchFamily="50" charset="-128"/>
              </a:rPr>
              <a:t>1.6</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割（６日）減少</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しているが、目標には達していないことから、</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府民の省エネ活動の実施率向上などの</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対策を着実に進めていく必要がある。</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ts val="35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・また、猛暑に対する、</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夏の昼間の暑熱環境の改善に向けた取組みも引き続き進めることが重要</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ことを確認。</a:t>
            </a:r>
          </a:p>
        </p:txBody>
      </p:sp>
      <p:grpSp>
        <p:nvGrpSpPr>
          <p:cNvPr id="16" name="Group 40">
            <a:extLst>
              <a:ext uri="{FF2B5EF4-FFF2-40B4-BE49-F238E27FC236}">
                <a16:creationId xmlns:a16="http://schemas.microsoft.com/office/drawing/2014/main" id="{0658A07A-6D83-4A95-BA8F-72538846B091}"/>
              </a:ext>
            </a:extLst>
          </p:cNvPr>
          <p:cNvGrpSpPr>
            <a:grpSpLocks/>
          </p:cNvGrpSpPr>
          <p:nvPr/>
        </p:nvGrpSpPr>
        <p:grpSpPr bwMode="auto">
          <a:xfrm>
            <a:off x="14644" y="36331"/>
            <a:ext cx="7682300" cy="475271"/>
            <a:chOff x="737" y="402"/>
            <a:chExt cx="13540" cy="904"/>
          </a:xfrm>
        </p:grpSpPr>
        <p:sp>
          <p:nvSpPr>
            <p:cNvPr id="17" name="Rectangle 30">
              <a:extLst>
                <a:ext uri="{FF2B5EF4-FFF2-40B4-BE49-F238E27FC236}">
                  <a16:creationId xmlns:a16="http://schemas.microsoft.com/office/drawing/2014/main" id="{08624521-221E-4634-9148-991D6702FC3B}"/>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Rectangle 29">
              <a:extLst>
                <a:ext uri="{FF2B5EF4-FFF2-40B4-BE49-F238E27FC236}">
                  <a16:creationId xmlns:a16="http://schemas.microsoft.com/office/drawing/2014/main" id="{1FBB3D90-0456-4D40-8994-F02E67D91135}"/>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19" name="Rectangle 31">
              <a:extLst>
                <a:ext uri="{FF2B5EF4-FFF2-40B4-BE49-F238E27FC236}">
                  <a16:creationId xmlns:a16="http://schemas.microsoft.com/office/drawing/2014/main" id="{49AD506A-3AF9-4490-A615-3091F9AE8883}"/>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Rectangle 32">
              <a:extLst>
                <a:ext uri="{FF2B5EF4-FFF2-40B4-BE49-F238E27FC236}">
                  <a16:creationId xmlns:a16="http://schemas.microsoft.com/office/drawing/2014/main" id="{BD841929-6FA6-4827-82EC-ABEDFEA0A2E7}"/>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1" name="グループ化 20">
            <a:extLst>
              <a:ext uri="{FF2B5EF4-FFF2-40B4-BE49-F238E27FC236}">
                <a16:creationId xmlns:a16="http://schemas.microsoft.com/office/drawing/2014/main" id="{25C035CD-2A43-43EB-9BFC-76ABBD340216}"/>
              </a:ext>
            </a:extLst>
          </p:cNvPr>
          <p:cNvGrpSpPr>
            <a:grpSpLocks noChangeAspect="1"/>
          </p:cNvGrpSpPr>
          <p:nvPr/>
        </p:nvGrpSpPr>
        <p:grpSpPr>
          <a:xfrm>
            <a:off x="7760014" y="37134"/>
            <a:ext cx="4969454" cy="423459"/>
            <a:chOff x="6029203" y="46261"/>
            <a:chExt cx="5407394" cy="460777"/>
          </a:xfrm>
        </p:grpSpPr>
        <p:pic>
          <p:nvPicPr>
            <p:cNvPr id="22" name="図 5">
              <a:extLst>
                <a:ext uri="{FF2B5EF4-FFF2-40B4-BE49-F238E27FC236}">
                  <a16:creationId xmlns:a16="http://schemas.microsoft.com/office/drawing/2014/main" id="{D3DB1E15-3C24-4ABD-862B-96CE7F3257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14">
              <a:extLst>
                <a:ext uri="{FF2B5EF4-FFF2-40B4-BE49-F238E27FC236}">
                  <a16:creationId xmlns:a16="http://schemas.microsoft.com/office/drawing/2014/main" id="{6722EB5B-9815-4E46-A43F-2FD904EEE9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17">
              <a:extLst>
                <a:ext uri="{FF2B5EF4-FFF2-40B4-BE49-F238E27FC236}">
                  <a16:creationId xmlns:a16="http://schemas.microsoft.com/office/drawing/2014/main" id="{4DC6EE41-44D0-47F0-B7C7-A14D4F7BA7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34">
              <a:extLst>
                <a:ext uri="{FF2B5EF4-FFF2-40B4-BE49-F238E27FC236}">
                  <a16:creationId xmlns:a16="http://schemas.microsoft.com/office/drawing/2014/main" id="{74131EAD-AEC4-45A6-A5E1-0385F7D968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4">
              <a:extLst>
                <a:ext uri="{FF2B5EF4-FFF2-40B4-BE49-F238E27FC236}">
                  <a16:creationId xmlns:a16="http://schemas.microsoft.com/office/drawing/2014/main" id="{82EA2B9B-AA57-4564-BC39-65F23B23D2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25">
              <a:extLst>
                <a:ext uri="{FF2B5EF4-FFF2-40B4-BE49-F238E27FC236}">
                  <a16:creationId xmlns:a16="http://schemas.microsoft.com/office/drawing/2014/main" id="{C447AF42-D7A0-4440-8BA2-81E2334CFF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1">
              <a:extLst>
                <a:ext uri="{FF2B5EF4-FFF2-40B4-BE49-F238E27FC236}">
                  <a16:creationId xmlns:a16="http://schemas.microsoft.com/office/drawing/2014/main" id="{4289CFEC-205F-46B7-8398-3BDD1D88FC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28">
              <a:extLst>
                <a:ext uri="{FF2B5EF4-FFF2-40B4-BE49-F238E27FC236}">
                  <a16:creationId xmlns:a16="http://schemas.microsoft.com/office/drawing/2014/main" id="{024D7DFE-2F02-4257-B530-A5A42D33E9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図 32">
              <a:extLst>
                <a:ext uri="{FF2B5EF4-FFF2-40B4-BE49-F238E27FC236}">
                  <a16:creationId xmlns:a16="http://schemas.microsoft.com/office/drawing/2014/main" id="{C0B82F17-1EF1-4104-801F-72FD577942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13">
              <a:extLst>
                <a:ext uri="{FF2B5EF4-FFF2-40B4-BE49-F238E27FC236}">
                  <a16:creationId xmlns:a16="http://schemas.microsoft.com/office/drawing/2014/main" id="{5ACB3D94-2D0C-4B53-A4A8-346DAB6704C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a:extLst>
                <a:ext uri="{FF2B5EF4-FFF2-40B4-BE49-F238E27FC236}">
                  <a16:creationId xmlns:a16="http://schemas.microsoft.com/office/drawing/2014/main" id="{FA92EFA6-6D24-4C77-B471-2792674A17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33" name="図 32">
              <a:extLst>
                <a:ext uri="{FF2B5EF4-FFF2-40B4-BE49-F238E27FC236}">
                  <a16:creationId xmlns:a16="http://schemas.microsoft.com/office/drawing/2014/main" id="{3CDAF3A3-B8C8-44DF-8686-7BBB6044C4F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Tree>
    <p:extLst>
      <p:ext uri="{BB962C8B-B14F-4D97-AF65-F5344CB8AC3E}">
        <p14:creationId xmlns:p14="http://schemas.microsoft.com/office/powerpoint/2010/main" val="40939753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9A17A-5331-407B-A81E-F2783014BB64}">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http://purl.org/dc/terms/"/>
    <ds:schemaRef ds:uri="a9b0d389-098a-4f82-adda-c0435a7f6245"/>
    <ds:schemaRef ds:uri="http://schemas.openxmlformats.org/package/2006/metadata/core-properties"/>
    <ds:schemaRef ds:uri="70d7d652-1edb-4486-adb7-569848e2bdac"/>
    <ds:schemaRef ds:uri="http://www.w3.org/XML/1998/namespace"/>
  </ds:schemaRefs>
</ds:datastoreItem>
</file>

<file path=customXml/itemProps2.xml><?xml version="1.0" encoding="utf-8"?>
<ds:datastoreItem xmlns:ds="http://schemas.openxmlformats.org/officeDocument/2006/customXml" ds:itemID="{EF6DC4AC-2385-4827-ADE7-2375167CE376}">
  <ds:schemaRefs>
    <ds:schemaRef ds:uri="http://schemas.microsoft.com/sharepoint/v3/contenttype/forms"/>
  </ds:schemaRefs>
</ds:datastoreItem>
</file>

<file path=customXml/itemProps3.xml><?xml version="1.0" encoding="utf-8"?>
<ds:datastoreItem xmlns:ds="http://schemas.openxmlformats.org/officeDocument/2006/customXml" ds:itemID="{9A0E81D4-4400-47AF-9AC0-37880203CE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1399</Words>
  <Application>Microsoft Office PowerPoint</Application>
  <PresentationFormat>A3 297x420 mm</PresentationFormat>
  <Paragraphs>131</Paragraphs>
  <Slides>3</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BIZ UDゴシック</vt: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2020-01-27T08:11:08Z</dcterms:created>
  <dcterms:modified xsi:type="dcterms:W3CDTF">2023-12-12T10:45:59Z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