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1"/>
  </p:sldMasterIdLst>
  <p:notesMasterIdLst>
    <p:notesMasterId r:id="rId4"/>
  </p:notesMasterIdLst>
  <p:sldIdLst>
    <p:sldId id="257" r:id="rId2"/>
    <p:sldId id="256" r:id="rId3"/>
  </p:sldIdLst>
  <p:sldSz cx="15119350" cy="1069181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89F7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030" autoAdjust="0"/>
    <p:restoredTop sz="93357" autoAdjust="0"/>
  </p:normalViewPr>
  <p:slideViewPr>
    <p:cSldViewPr snapToGrid="0">
      <p:cViewPr varScale="1">
        <p:scale>
          <a:sx n="67" d="100"/>
          <a:sy n="67" d="100"/>
        </p:scale>
        <p:origin x="1692"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2"/>
            <a:ext cx="2949678" cy="498559"/>
          </a:xfrm>
          <a:prstGeom prst="rect">
            <a:avLst/>
          </a:prstGeom>
        </p:spPr>
        <p:txBody>
          <a:bodyPr vert="horz" lIns="62971" tIns="31484" rIns="62971" bIns="31484" rtlCol="0"/>
          <a:lstStyle>
            <a:lvl1pPr algn="l">
              <a:defRPr sz="800"/>
            </a:lvl1pPr>
          </a:lstStyle>
          <a:p>
            <a:endParaRPr kumimoji="1" lang="ja-JP" altLang="en-US"/>
          </a:p>
        </p:txBody>
      </p:sp>
      <p:sp>
        <p:nvSpPr>
          <p:cNvPr id="3" name="日付プレースホルダー 2"/>
          <p:cNvSpPr>
            <a:spLocks noGrp="1"/>
          </p:cNvSpPr>
          <p:nvPr>
            <p:ph type="dt" idx="1"/>
          </p:nvPr>
        </p:nvSpPr>
        <p:spPr>
          <a:xfrm>
            <a:off x="3855348" y="2"/>
            <a:ext cx="2950766" cy="498559"/>
          </a:xfrm>
          <a:prstGeom prst="rect">
            <a:avLst/>
          </a:prstGeom>
        </p:spPr>
        <p:txBody>
          <a:bodyPr vert="horz" lIns="62971" tIns="31484" rIns="62971" bIns="31484" rtlCol="0"/>
          <a:lstStyle>
            <a:lvl1pPr algn="r">
              <a:defRPr sz="800"/>
            </a:lvl1pPr>
          </a:lstStyle>
          <a:p>
            <a:fld id="{1F23BE22-CCCB-4109-8A9D-C4F6EDC54622}" type="datetimeFigureOut">
              <a:rPr kumimoji="1" lang="ja-JP" altLang="en-US" smtClean="0"/>
              <a:t>2024/12/19</a:t>
            </a:fld>
            <a:endParaRPr kumimoji="1" lang="ja-JP" altLang="en-US"/>
          </a:p>
        </p:txBody>
      </p:sp>
      <p:sp>
        <p:nvSpPr>
          <p:cNvPr id="4" name="スライド イメージ プレースホルダー 3"/>
          <p:cNvSpPr>
            <a:spLocks noGrp="1" noRot="1" noChangeAspect="1"/>
          </p:cNvSpPr>
          <p:nvPr>
            <p:ph type="sldImg" idx="2"/>
          </p:nvPr>
        </p:nvSpPr>
        <p:spPr>
          <a:xfrm>
            <a:off x="1033463" y="1243013"/>
            <a:ext cx="4740275" cy="3352800"/>
          </a:xfrm>
          <a:prstGeom prst="rect">
            <a:avLst/>
          </a:prstGeom>
          <a:noFill/>
          <a:ln w="12700">
            <a:solidFill>
              <a:prstClr val="black"/>
            </a:solidFill>
          </a:ln>
        </p:spPr>
        <p:txBody>
          <a:bodyPr vert="horz" lIns="62971" tIns="31484" rIns="62971" bIns="31484" rtlCol="0" anchor="ctr"/>
          <a:lstStyle/>
          <a:p>
            <a:endParaRPr lang="ja-JP" altLang="en-US"/>
          </a:p>
        </p:txBody>
      </p:sp>
      <p:sp>
        <p:nvSpPr>
          <p:cNvPr id="5" name="ノート プレースホルダー 4"/>
          <p:cNvSpPr>
            <a:spLocks noGrp="1"/>
          </p:cNvSpPr>
          <p:nvPr>
            <p:ph type="body" sz="quarter" idx="3"/>
          </p:nvPr>
        </p:nvSpPr>
        <p:spPr>
          <a:xfrm>
            <a:off x="680612" y="4783534"/>
            <a:ext cx="5445978" cy="3913800"/>
          </a:xfrm>
          <a:prstGeom prst="rect">
            <a:avLst/>
          </a:prstGeom>
        </p:spPr>
        <p:txBody>
          <a:bodyPr vert="horz" lIns="62971" tIns="31484" rIns="62971" bIns="3148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781"/>
            <a:ext cx="2949678" cy="498559"/>
          </a:xfrm>
          <a:prstGeom prst="rect">
            <a:avLst/>
          </a:prstGeom>
        </p:spPr>
        <p:txBody>
          <a:bodyPr vert="horz" lIns="62971" tIns="31484" rIns="62971" bIns="31484" rtlCol="0" anchor="b"/>
          <a:lstStyle>
            <a:lvl1pPr algn="l">
              <a:defRPr sz="800"/>
            </a:lvl1pPr>
          </a:lstStyle>
          <a:p>
            <a:endParaRPr kumimoji="1" lang="ja-JP" altLang="en-US"/>
          </a:p>
        </p:txBody>
      </p:sp>
      <p:sp>
        <p:nvSpPr>
          <p:cNvPr id="7" name="スライド番号プレースホルダー 6"/>
          <p:cNvSpPr>
            <a:spLocks noGrp="1"/>
          </p:cNvSpPr>
          <p:nvPr>
            <p:ph type="sldNum" sz="quarter" idx="5"/>
          </p:nvPr>
        </p:nvSpPr>
        <p:spPr>
          <a:xfrm>
            <a:off x="3855348" y="9440781"/>
            <a:ext cx="2950766" cy="498559"/>
          </a:xfrm>
          <a:prstGeom prst="rect">
            <a:avLst/>
          </a:prstGeom>
        </p:spPr>
        <p:txBody>
          <a:bodyPr vert="horz" lIns="62971" tIns="31484" rIns="62971" bIns="31484" rtlCol="0" anchor="b"/>
          <a:lstStyle>
            <a:lvl1pPr algn="r">
              <a:defRPr sz="800"/>
            </a:lvl1pPr>
          </a:lstStyle>
          <a:p>
            <a:fld id="{EE026290-6C45-4643-8AA7-839D24B6E76A}" type="slidenum">
              <a:rPr kumimoji="1" lang="ja-JP" altLang="en-US" smtClean="0"/>
              <a:t>‹#›</a:t>
            </a:fld>
            <a:endParaRPr kumimoji="1" lang="ja-JP" altLang="en-US"/>
          </a:p>
        </p:txBody>
      </p:sp>
    </p:spTree>
    <p:extLst>
      <p:ext uri="{BB962C8B-B14F-4D97-AF65-F5344CB8AC3E}">
        <p14:creationId xmlns:p14="http://schemas.microsoft.com/office/powerpoint/2010/main" val="1037686103"/>
      </p:ext>
    </p:extLst>
  </p:cSld>
  <p:clrMap bg1="lt1" tx1="dk1" bg2="lt2" tx2="dk2" accent1="accent1" accent2="accent2" accent3="accent3" accent4="accent4" accent5="accent5" accent6="accent6" hlink="hlink" folHlink="folHlink"/>
  <p:notesStyle>
    <a:lvl1pPr marL="0" algn="l" defTabSz="1053480" rtl="0" eaLnBrk="1" latinLnBrk="0" hangingPunct="1">
      <a:defRPr kumimoji="1" sz="1383" kern="1200">
        <a:solidFill>
          <a:schemeClr val="tx1"/>
        </a:solidFill>
        <a:latin typeface="+mn-lt"/>
        <a:ea typeface="+mn-ea"/>
        <a:cs typeface="+mn-cs"/>
      </a:defRPr>
    </a:lvl1pPr>
    <a:lvl2pPr marL="526740" algn="l" defTabSz="1053480" rtl="0" eaLnBrk="1" latinLnBrk="0" hangingPunct="1">
      <a:defRPr kumimoji="1" sz="1383" kern="1200">
        <a:solidFill>
          <a:schemeClr val="tx1"/>
        </a:solidFill>
        <a:latin typeface="+mn-lt"/>
        <a:ea typeface="+mn-ea"/>
        <a:cs typeface="+mn-cs"/>
      </a:defRPr>
    </a:lvl2pPr>
    <a:lvl3pPr marL="1053480" algn="l" defTabSz="1053480" rtl="0" eaLnBrk="1" latinLnBrk="0" hangingPunct="1">
      <a:defRPr kumimoji="1" sz="1383" kern="1200">
        <a:solidFill>
          <a:schemeClr val="tx1"/>
        </a:solidFill>
        <a:latin typeface="+mn-lt"/>
        <a:ea typeface="+mn-ea"/>
        <a:cs typeface="+mn-cs"/>
      </a:defRPr>
    </a:lvl3pPr>
    <a:lvl4pPr marL="1580220" algn="l" defTabSz="1053480" rtl="0" eaLnBrk="1" latinLnBrk="0" hangingPunct="1">
      <a:defRPr kumimoji="1" sz="1383" kern="1200">
        <a:solidFill>
          <a:schemeClr val="tx1"/>
        </a:solidFill>
        <a:latin typeface="+mn-lt"/>
        <a:ea typeface="+mn-ea"/>
        <a:cs typeface="+mn-cs"/>
      </a:defRPr>
    </a:lvl4pPr>
    <a:lvl5pPr marL="2106960" algn="l" defTabSz="1053480" rtl="0" eaLnBrk="1" latinLnBrk="0" hangingPunct="1">
      <a:defRPr kumimoji="1" sz="1383" kern="1200">
        <a:solidFill>
          <a:schemeClr val="tx1"/>
        </a:solidFill>
        <a:latin typeface="+mn-lt"/>
        <a:ea typeface="+mn-ea"/>
        <a:cs typeface="+mn-cs"/>
      </a:defRPr>
    </a:lvl5pPr>
    <a:lvl6pPr marL="2633701" algn="l" defTabSz="1053480" rtl="0" eaLnBrk="1" latinLnBrk="0" hangingPunct="1">
      <a:defRPr kumimoji="1" sz="1383" kern="1200">
        <a:solidFill>
          <a:schemeClr val="tx1"/>
        </a:solidFill>
        <a:latin typeface="+mn-lt"/>
        <a:ea typeface="+mn-ea"/>
        <a:cs typeface="+mn-cs"/>
      </a:defRPr>
    </a:lvl6pPr>
    <a:lvl7pPr marL="3160441" algn="l" defTabSz="1053480" rtl="0" eaLnBrk="1" latinLnBrk="0" hangingPunct="1">
      <a:defRPr kumimoji="1" sz="1383" kern="1200">
        <a:solidFill>
          <a:schemeClr val="tx1"/>
        </a:solidFill>
        <a:latin typeface="+mn-lt"/>
        <a:ea typeface="+mn-ea"/>
        <a:cs typeface="+mn-cs"/>
      </a:defRPr>
    </a:lvl7pPr>
    <a:lvl8pPr marL="3687181" algn="l" defTabSz="1053480" rtl="0" eaLnBrk="1" latinLnBrk="0" hangingPunct="1">
      <a:defRPr kumimoji="1" sz="1383" kern="1200">
        <a:solidFill>
          <a:schemeClr val="tx1"/>
        </a:solidFill>
        <a:latin typeface="+mn-lt"/>
        <a:ea typeface="+mn-ea"/>
        <a:cs typeface="+mn-cs"/>
      </a:defRPr>
    </a:lvl8pPr>
    <a:lvl9pPr marL="4213921" algn="l" defTabSz="1053480" rtl="0" eaLnBrk="1" latinLnBrk="0" hangingPunct="1">
      <a:defRPr kumimoji="1" sz="1383"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133951" y="1749795"/>
            <a:ext cx="12851448" cy="3722335"/>
          </a:xfrm>
        </p:spPr>
        <p:txBody>
          <a:bodyPr anchor="b"/>
          <a:lstStyle>
            <a:lvl1pPr algn="ctr">
              <a:defRPr sz="9354"/>
            </a:lvl1pPr>
          </a:lstStyle>
          <a:p>
            <a:r>
              <a:rPr lang="ja-JP" altLang="en-US"/>
              <a:t>マスター タイトルの書式設定</a:t>
            </a:r>
            <a:endParaRPr lang="en-US" dirty="0"/>
          </a:p>
        </p:txBody>
      </p:sp>
      <p:sp>
        <p:nvSpPr>
          <p:cNvPr id="3" name="Subtitle 2"/>
          <p:cNvSpPr>
            <a:spLocks noGrp="1"/>
          </p:cNvSpPr>
          <p:nvPr>
            <p:ph type="subTitle" idx="1"/>
          </p:nvPr>
        </p:nvSpPr>
        <p:spPr>
          <a:xfrm>
            <a:off x="1889919" y="5615678"/>
            <a:ext cx="11339513" cy="2581379"/>
          </a:xfrm>
        </p:spPr>
        <p:txBody>
          <a:bodyPr/>
          <a:lstStyle>
            <a:lvl1pPr marL="0" indent="0" algn="ctr">
              <a:buNone/>
              <a:defRPr sz="3742"/>
            </a:lvl1pPr>
            <a:lvl2pPr marL="712775" indent="0" algn="ctr">
              <a:buNone/>
              <a:defRPr sz="3118"/>
            </a:lvl2pPr>
            <a:lvl3pPr marL="1425550" indent="0" algn="ctr">
              <a:buNone/>
              <a:defRPr sz="2806"/>
            </a:lvl3pPr>
            <a:lvl4pPr marL="2138324" indent="0" algn="ctr">
              <a:buNone/>
              <a:defRPr sz="2494"/>
            </a:lvl4pPr>
            <a:lvl5pPr marL="2851099" indent="0" algn="ctr">
              <a:buNone/>
              <a:defRPr sz="2494"/>
            </a:lvl5pPr>
            <a:lvl6pPr marL="3563874" indent="0" algn="ctr">
              <a:buNone/>
              <a:defRPr sz="2494"/>
            </a:lvl6pPr>
            <a:lvl7pPr marL="4276649" indent="0" algn="ctr">
              <a:buNone/>
              <a:defRPr sz="2494"/>
            </a:lvl7pPr>
            <a:lvl8pPr marL="4989424" indent="0" algn="ctr">
              <a:buNone/>
              <a:defRPr sz="2494"/>
            </a:lvl8pPr>
            <a:lvl9pPr marL="5702198" indent="0" algn="ctr">
              <a:buNone/>
              <a:defRPr sz="2494"/>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C024BC3-5DC2-4A6F-91CB-56B2F0F1B228}" type="datetimeFigureOut">
              <a:rPr kumimoji="1" lang="ja-JP" altLang="en-US" smtClean="0"/>
              <a:t>2024/12/19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47DF169-C2B5-419B-B123-2E2E1CB8F04A}" type="slidenum">
              <a:rPr kumimoji="1" lang="ja-JP" altLang="en-US" smtClean="0"/>
              <a:t>‹#›</a:t>
            </a:fld>
            <a:endParaRPr kumimoji="1" lang="ja-JP" altLang="en-US"/>
          </a:p>
        </p:txBody>
      </p:sp>
    </p:spTree>
    <p:extLst>
      <p:ext uri="{BB962C8B-B14F-4D97-AF65-F5344CB8AC3E}">
        <p14:creationId xmlns:p14="http://schemas.microsoft.com/office/powerpoint/2010/main" val="24204904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C024BC3-5DC2-4A6F-91CB-56B2F0F1B228}" type="datetimeFigureOut">
              <a:rPr kumimoji="1" lang="ja-JP" altLang="en-US" smtClean="0"/>
              <a:t>2024/12/19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47DF169-C2B5-419B-B123-2E2E1CB8F04A}" type="slidenum">
              <a:rPr kumimoji="1" lang="ja-JP" altLang="en-US" smtClean="0"/>
              <a:t>‹#›</a:t>
            </a:fld>
            <a:endParaRPr kumimoji="1" lang="ja-JP" altLang="en-US"/>
          </a:p>
        </p:txBody>
      </p:sp>
    </p:spTree>
    <p:extLst>
      <p:ext uri="{BB962C8B-B14F-4D97-AF65-F5344CB8AC3E}">
        <p14:creationId xmlns:p14="http://schemas.microsoft.com/office/powerpoint/2010/main" val="41021442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819786" y="569240"/>
            <a:ext cx="3260110" cy="90608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1039456" y="569240"/>
            <a:ext cx="9591338" cy="90608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C024BC3-5DC2-4A6F-91CB-56B2F0F1B228}" type="datetimeFigureOut">
              <a:rPr kumimoji="1" lang="ja-JP" altLang="en-US" smtClean="0"/>
              <a:t>2024/12/19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47DF169-C2B5-419B-B123-2E2E1CB8F04A}" type="slidenum">
              <a:rPr kumimoji="1" lang="ja-JP" altLang="en-US" smtClean="0"/>
              <a:t>‹#›</a:t>
            </a:fld>
            <a:endParaRPr kumimoji="1" lang="ja-JP" altLang="en-US"/>
          </a:p>
        </p:txBody>
      </p:sp>
    </p:spTree>
    <p:extLst>
      <p:ext uri="{BB962C8B-B14F-4D97-AF65-F5344CB8AC3E}">
        <p14:creationId xmlns:p14="http://schemas.microsoft.com/office/powerpoint/2010/main" val="10670539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C024BC3-5DC2-4A6F-91CB-56B2F0F1B228}" type="datetimeFigureOut">
              <a:rPr kumimoji="1" lang="ja-JP" altLang="en-US" smtClean="0"/>
              <a:t>2024/12/19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47DF169-C2B5-419B-B123-2E2E1CB8F04A}" type="slidenum">
              <a:rPr kumimoji="1" lang="ja-JP" altLang="en-US" smtClean="0"/>
              <a:t>‹#›</a:t>
            </a:fld>
            <a:endParaRPr kumimoji="1" lang="ja-JP" altLang="en-US"/>
          </a:p>
        </p:txBody>
      </p:sp>
    </p:spTree>
    <p:extLst>
      <p:ext uri="{BB962C8B-B14F-4D97-AF65-F5344CB8AC3E}">
        <p14:creationId xmlns:p14="http://schemas.microsoft.com/office/powerpoint/2010/main" val="5006894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031582" y="2665532"/>
            <a:ext cx="13040439" cy="4447496"/>
          </a:xfrm>
        </p:spPr>
        <p:txBody>
          <a:bodyPr anchor="b"/>
          <a:lstStyle>
            <a:lvl1pPr>
              <a:defRPr sz="9354"/>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031582" y="7155103"/>
            <a:ext cx="13040439" cy="2338833"/>
          </a:xfrm>
        </p:spPr>
        <p:txBody>
          <a:bodyPr/>
          <a:lstStyle>
            <a:lvl1pPr marL="0" indent="0">
              <a:buNone/>
              <a:defRPr sz="3742">
                <a:solidFill>
                  <a:schemeClr val="tx1"/>
                </a:solidFill>
              </a:defRPr>
            </a:lvl1pPr>
            <a:lvl2pPr marL="712775" indent="0">
              <a:buNone/>
              <a:defRPr sz="3118">
                <a:solidFill>
                  <a:schemeClr val="tx1">
                    <a:tint val="75000"/>
                  </a:schemeClr>
                </a:solidFill>
              </a:defRPr>
            </a:lvl2pPr>
            <a:lvl3pPr marL="1425550" indent="0">
              <a:buNone/>
              <a:defRPr sz="2806">
                <a:solidFill>
                  <a:schemeClr val="tx1">
                    <a:tint val="75000"/>
                  </a:schemeClr>
                </a:solidFill>
              </a:defRPr>
            </a:lvl3pPr>
            <a:lvl4pPr marL="2138324" indent="0">
              <a:buNone/>
              <a:defRPr sz="2494">
                <a:solidFill>
                  <a:schemeClr val="tx1">
                    <a:tint val="75000"/>
                  </a:schemeClr>
                </a:solidFill>
              </a:defRPr>
            </a:lvl4pPr>
            <a:lvl5pPr marL="2851099" indent="0">
              <a:buNone/>
              <a:defRPr sz="2494">
                <a:solidFill>
                  <a:schemeClr val="tx1">
                    <a:tint val="75000"/>
                  </a:schemeClr>
                </a:solidFill>
              </a:defRPr>
            </a:lvl5pPr>
            <a:lvl6pPr marL="3563874" indent="0">
              <a:buNone/>
              <a:defRPr sz="2494">
                <a:solidFill>
                  <a:schemeClr val="tx1">
                    <a:tint val="75000"/>
                  </a:schemeClr>
                </a:solidFill>
              </a:defRPr>
            </a:lvl6pPr>
            <a:lvl7pPr marL="4276649" indent="0">
              <a:buNone/>
              <a:defRPr sz="2494">
                <a:solidFill>
                  <a:schemeClr val="tx1">
                    <a:tint val="75000"/>
                  </a:schemeClr>
                </a:solidFill>
              </a:defRPr>
            </a:lvl7pPr>
            <a:lvl8pPr marL="4989424" indent="0">
              <a:buNone/>
              <a:defRPr sz="2494">
                <a:solidFill>
                  <a:schemeClr val="tx1">
                    <a:tint val="75000"/>
                  </a:schemeClr>
                </a:solidFill>
              </a:defRPr>
            </a:lvl8pPr>
            <a:lvl9pPr marL="5702198" indent="0">
              <a:buNone/>
              <a:defRPr sz="2494">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C024BC3-5DC2-4A6F-91CB-56B2F0F1B228}" type="datetimeFigureOut">
              <a:rPr kumimoji="1" lang="ja-JP" altLang="en-US" smtClean="0"/>
              <a:t>2024/12/19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47DF169-C2B5-419B-B123-2E2E1CB8F04A}" type="slidenum">
              <a:rPr kumimoji="1" lang="ja-JP" altLang="en-US" smtClean="0"/>
              <a:t>‹#›</a:t>
            </a:fld>
            <a:endParaRPr kumimoji="1" lang="ja-JP" altLang="en-US"/>
          </a:p>
        </p:txBody>
      </p:sp>
    </p:spTree>
    <p:extLst>
      <p:ext uri="{BB962C8B-B14F-4D97-AF65-F5344CB8AC3E}">
        <p14:creationId xmlns:p14="http://schemas.microsoft.com/office/powerpoint/2010/main" val="2237996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1039455" y="2846200"/>
            <a:ext cx="6425724"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7654171" y="2846200"/>
            <a:ext cx="6425724"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C024BC3-5DC2-4A6F-91CB-56B2F0F1B228}" type="datetimeFigureOut">
              <a:rPr kumimoji="1" lang="ja-JP" altLang="en-US" smtClean="0"/>
              <a:t>2024/12/19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47DF169-C2B5-419B-B123-2E2E1CB8F04A}" type="slidenum">
              <a:rPr kumimoji="1" lang="ja-JP" altLang="en-US" smtClean="0"/>
              <a:t>‹#›</a:t>
            </a:fld>
            <a:endParaRPr kumimoji="1" lang="ja-JP" altLang="en-US"/>
          </a:p>
        </p:txBody>
      </p:sp>
    </p:spTree>
    <p:extLst>
      <p:ext uri="{BB962C8B-B14F-4D97-AF65-F5344CB8AC3E}">
        <p14:creationId xmlns:p14="http://schemas.microsoft.com/office/powerpoint/2010/main" val="29673401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1041425" y="569242"/>
            <a:ext cx="13040439" cy="2066590"/>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1041426" y="2620980"/>
            <a:ext cx="63961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ja-JP" altLang="en-US"/>
              <a:t>マスター テキストの書式設定</a:t>
            </a:r>
          </a:p>
        </p:txBody>
      </p:sp>
      <p:sp>
        <p:nvSpPr>
          <p:cNvPr id="4" name="Content Placeholder 3"/>
          <p:cNvSpPr>
            <a:spLocks noGrp="1"/>
          </p:cNvSpPr>
          <p:nvPr>
            <p:ph sz="half" idx="2"/>
          </p:nvPr>
        </p:nvSpPr>
        <p:spPr>
          <a:xfrm>
            <a:off x="1041426" y="3905482"/>
            <a:ext cx="6396193"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7654172" y="2620980"/>
            <a:ext cx="64276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ja-JP" altLang="en-US"/>
              <a:t>マスター テキストの書式設定</a:t>
            </a:r>
          </a:p>
        </p:txBody>
      </p:sp>
      <p:sp>
        <p:nvSpPr>
          <p:cNvPr id="6" name="Content Placeholder 5"/>
          <p:cNvSpPr>
            <a:spLocks noGrp="1"/>
          </p:cNvSpPr>
          <p:nvPr>
            <p:ph sz="quarter" idx="4"/>
          </p:nvPr>
        </p:nvSpPr>
        <p:spPr>
          <a:xfrm>
            <a:off x="7654172" y="3905482"/>
            <a:ext cx="6427693"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C024BC3-5DC2-4A6F-91CB-56B2F0F1B228}" type="datetimeFigureOut">
              <a:rPr kumimoji="1" lang="ja-JP" altLang="en-US" smtClean="0"/>
              <a:t>2024/12/19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47DF169-C2B5-419B-B123-2E2E1CB8F04A}" type="slidenum">
              <a:rPr kumimoji="1" lang="ja-JP" altLang="en-US" smtClean="0"/>
              <a:t>‹#›</a:t>
            </a:fld>
            <a:endParaRPr kumimoji="1" lang="ja-JP" altLang="en-US"/>
          </a:p>
        </p:txBody>
      </p:sp>
    </p:spTree>
    <p:extLst>
      <p:ext uri="{BB962C8B-B14F-4D97-AF65-F5344CB8AC3E}">
        <p14:creationId xmlns:p14="http://schemas.microsoft.com/office/powerpoint/2010/main" val="24160864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C024BC3-5DC2-4A6F-91CB-56B2F0F1B228}" type="datetimeFigureOut">
              <a:rPr kumimoji="1" lang="ja-JP" altLang="en-US" smtClean="0"/>
              <a:t>2024/12/19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47DF169-C2B5-419B-B123-2E2E1CB8F04A}" type="slidenum">
              <a:rPr kumimoji="1" lang="ja-JP" altLang="en-US" smtClean="0"/>
              <a:t>‹#›</a:t>
            </a:fld>
            <a:endParaRPr kumimoji="1" lang="ja-JP" altLang="en-US"/>
          </a:p>
        </p:txBody>
      </p:sp>
    </p:spTree>
    <p:extLst>
      <p:ext uri="{BB962C8B-B14F-4D97-AF65-F5344CB8AC3E}">
        <p14:creationId xmlns:p14="http://schemas.microsoft.com/office/powerpoint/2010/main" val="18742023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024BC3-5DC2-4A6F-91CB-56B2F0F1B228}" type="datetimeFigureOut">
              <a:rPr kumimoji="1" lang="ja-JP" altLang="en-US" smtClean="0"/>
              <a:t>2024/12/19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47DF169-C2B5-419B-B123-2E2E1CB8F04A}" type="slidenum">
              <a:rPr kumimoji="1" lang="ja-JP" altLang="en-US" smtClean="0"/>
              <a:t>‹#›</a:t>
            </a:fld>
            <a:endParaRPr kumimoji="1" lang="ja-JP" altLang="en-US"/>
          </a:p>
        </p:txBody>
      </p:sp>
    </p:spTree>
    <p:extLst>
      <p:ext uri="{BB962C8B-B14F-4D97-AF65-F5344CB8AC3E}">
        <p14:creationId xmlns:p14="http://schemas.microsoft.com/office/powerpoint/2010/main" val="32491540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ja-JP" altLang="en-US"/>
              <a:t>マスター タイトルの書式設定</a:t>
            </a:r>
            <a:endParaRPr lang="en-US" dirty="0"/>
          </a:p>
        </p:txBody>
      </p:sp>
      <p:sp>
        <p:nvSpPr>
          <p:cNvPr id="3" name="Content Placeholder 2"/>
          <p:cNvSpPr>
            <a:spLocks noGrp="1"/>
          </p:cNvSpPr>
          <p:nvPr>
            <p:ph idx="1"/>
          </p:nvPr>
        </p:nvSpPr>
        <p:spPr>
          <a:xfrm>
            <a:off x="6427693" y="1539425"/>
            <a:ext cx="7654171" cy="7598117"/>
          </a:xfrm>
        </p:spPr>
        <p:txBody>
          <a:bodyPr/>
          <a:lstStyle>
            <a:lvl1pPr>
              <a:defRPr sz="4989"/>
            </a:lvl1pPr>
            <a:lvl2pPr>
              <a:defRPr sz="4365"/>
            </a:lvl2pPr>
            <a:lvl3pPr>
              <a:defRPr sz="3742"/>
            </a:lvl3pPr>
            <a:lvl4pPr>
              <a:defRPr sz="3118"/>
            </a:lvl4pPr>
            <a:lvl5pPr>
              <a:defRPr sz="3118"/>
            </a:lvl5pPr>
            <a:lvl6pPr>
              <a:defRPr sz="3118"/>
            </a:lvl6pPr>
            <a:lvl7pPr>
              <a:defRPr sz="3118"/>
            </a:lvl7pPr>
            <a:lvl8pPr>
              <a:defRPr sz="3118"/>
            </a:lvl8pPr>
            <a:lvl9pPr>
              <a:defRPr sz="3118"/>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C024BC3-5DC2-4A6F-91CB-56B2F0F1B228}" type="datetimeFigureOut">
              <a:rPr kumimoji="1" lang="ja-JP" altLang="en-US" smtClean="0"/>
              <a:t>2024/12/19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47DF169-C2B5-419B-B123-2E2E1CB8F04A}" type="slidenum">
              <a:rPr kumimoji="1" lang="ja-JP" altLang="en-US" smtClean="0"/>
              <a:t>‹#›</a:t>
            </a:fld>
            <a:endParaRPr kumimoji="1" lang="ja-JP" altLang="en-US"/>
          </a:p>
        </p:txBody>
      </p:sp>
    </p:spTree>
    <p:extLst>
      <p:ext uri="{BB962C8B-B14F-4D97-AF65-F5344CB8AC3E}">
        <p14:creationId xmlns:p14="http://schemas.microsoft.com/office/powerpoint/2010/main" val="34956845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6427693" y="1539425"/>
            <a:ext cx="7654171" cy="7598117"/>
          </a:xfrm>
        </p:spPr>
        <p:txBody>
          <a:bodyPr anchor="t"/>
          <a:lstStyle>
            <a:lvl1pPr marL="0" indent="0">
              <a:buNone/>
              <a:defRPr sz="4989"/>
            </a:lvl1pPr>
            <a:lvl2pPr marL="712775" indent="0">
              <a:buNone/>
              <a:defRPr sz="4365"/>
            </a:lvl2pPr>
            <a:lvl3pPr marL="1425550" indent="0">
              <a:buNone/>
              <a:defRPr sz="3742"/>
            </a:lvl3pPr>
            <a:lvl4pPr marL="2138324" indent="0">
              <a:buNone/>
              <a:defRPr sz="3118"/>
            </a:lvl4pPr>
            <a:lvl5pPr marL="2851099" indent="0">
              <a:buNone/>
              <a:defRPr sz="3118"/>
            </a:lvl5pPr>
            <a:lvl6pPr marL="3563874" indent="0">
              <a:buNone/>
              <a:defRPr sz="3118"/>
            </a:lvl6pPr>
            <a:lvl7pPr marL="4276649" indent="0">
              <a:buNone/>
              <a:defRPr sz="3118"/>
            </a:lvl7pPr>
            <a:lvl8pPr marL="4989424" indent="0">
              <a:buNone/>
              <a:defRPr sz="3118"/>
            </a:lvl8pPr>
            <a:lvl9pPr marL="5702198" indent="0">
              <a:buNone/>
              <a:defRPr sz="3118"/>
            </a:lvl9pPr>
          </a:lstStyle>
          <a:p>
            <a:r>
              <a:rPr lang="ja-JP" altLang="en-US"/>
              <a:t>図を追加</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C024BC3-5DC2-4A6F-91CB-56B2F0F1B228}" type="datetimeFigureOut">
              <a:rPr kumimoji="1" lang="ja-JP" altLang="en-US" smtClean="0"/>
              <a:t>2024/12/19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47DF169-C2B5-419B-B123-2E2E1CB8F04A}" type="slidenum">
              <a:rPr kumimoji="1" lang="ja-JP" altLang="en-US" smtClean="0"/>
              <a:t>‹#›</a:t>
            </a:fld>
            <a:endParaRPr kumimoji="1" lang="ja-JP" altLang="en-US"/>
          </a:p>
        </p:txBody>
      </p:sp>
    </p:spTree>
    <p:extLst>
      <p:ext uri="{BB962C8B-B14F-4D97-AF65-F5344CB8AC3E}">
        <p14:creationId xmlns:p14="http://schemas.microsoft.com/office/powerpoint/2010/main" val="33484426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39456" y="569242"/>
            <a:ext cx="13040439" cy="206659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039456" y="2846200"/>
            <a:ext cx="13040439" cy="678385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1039455" y="9909729"/>
            <a:ext cx="3401854" cy="569240"/>
          </a:xfrm>
          <a:prstGeom prst="rect">
            <a:avLst/>
          </a:prstGeom>
        </p:spPr>
        <p:txBody>
          <a:bodyPr vert="horz" lIns="91440" tIns="45720" rIns="91440" bIns="45720" rtlCol="0" anchor="ctr"/>
          <a:lstStyle>
            <a:lvl1pPr algn="l">
              <a:defRPr sz="1871">
                <a:solidFill>
                  <a:schemeClr val="tx1">
                    <a:tint val="75000"/>
                  </a:schemeClr>
                </a:solidFill>
              </a:defRPr>
            </a:lvl1pPr>
          </a:lstStyle>
          <a:p>
            <a:fld id="{7C024BC3-5DC2-4A6F-91CB-56B2F0F1B228}" type="datetimeFigureOut">
              <a:rPr kumimoji="1" lang="ja-JP" altLang="en-US" smtClean="0"/>
              <a:t>2024/12/19</a:t>
            </a:fld>
            <a:endParaRPr kumimoji="1" lang="ja-JP" altLang="en-US"/>
          </a:p>
        </p:txBody>
      </p:sp>
      <p:sp>
        <p:nvSpPr>
          <p:cNvPr id="5" name="Footer Placeholder 4"/>
          <p:cNvSpPr>
            <a:spLocks noGrp="1"/>
          </p:cNvSpPr>
          <p:nvPr>
            <p:ph type="ftr" sz="quarter" idx="3"/>
          </p:nvPr>
        </p:nvSpPr>
        <p:spPr>
          <a:xfrm>
            <a:off x="5008285" y="9909729"/>
            <a:ext cx="5102781" cy="569240"/>
          </a:xfrm>
          <a:prstGeom prst="rect">
            <a:avLst/>
          </a:prstGeom>
        </p:spPr>
        <p:txBody>
          <a:bodyPr vert="horz" lIns="91440" tIns="45720" rIns="91440" bIns="45720" rtlCol="0" anchor="ctr"/>
          <a:lstStyle>
            <a:lvl1pPr algn="ctr">
              <a:defRPr sz="1871">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10678041" y="9909729"/>
            <a:ext cx="3401854" cy="569240"/>
          </a:xfrm>
          <a:prstGeom prst="rect">
            <a:avLst/>
          </a:prstGeom>
        </p:spPr>
        <p:txBody>
          <a:bodyPr vert="horz" lIns="91440" tIns="45720" rIns="91440" bIns="45720" rtlCol="0" anchor="ctr"/>
          <a:lstStyle>
            <a:lvl1pPr algn="r">
              <a:defRPr sz="1871">
                <a:solidFill>
                  <a:schemeClr val="tx1">
                    <a:tint val="75000"/>
                  </a:schemeClr>
                </a:solidFill>
              </a:defRPr>
            </a:lvl1pPr>
          </a:lstStyle>
          <a:p>
            <a:fld id="{E47DF169-C2B5-419B-B123-2E2E1CB8F04A}" type="slidenum">
              <a:rPr kumimoji="1" lang="ja-JP" altLang="en-US" smtClean="0"/>
              <a:t>‹#›</a:t>
            </a:fld>
            <a:endParaRPr kumimoji="1" lang="ja-JP" altLang="en-US"/>
          </a:p>
        </p:txBody>
      </p:sp>
    </p:spTree>
    <p:extLst>
      <p:ext uri="{BB962C8B-B14F-4D97-AF65-F5344CB8AC3E}">
        <p14:creationId xmlns:p14="http://schemas.microsoft.com/office/powerpoint/2010/main" val="57034495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425550" rtl="0" eaLnBrk="1" latinLnBrk="0" hangingPunct="1">
        <a:lnSpc>
          <a:spcPct val="90000"/>
        </a:lnSpc>
        <a:spcBef>
          <a:spcPct val="0"/>
        </a:spcBef>
        <a:buNone/>
        <a:defRPr kumimoji="1" sz="6860" kern="1200">
          <a:solidFill>
            <a:schemeClr val="tx1"/>
          </a:solidFill>
          <a:latin typeface="+mj-lt"/>
          <a:ea typeface="+mj-ea"/>
          <a:cs typeface="+mj-cs"/>
        </a:defRPr>
      </a:lvl1pPr>
    </p:titleStyle>
    <p:bodyStyle>
      <a:lvl1pPr marL="356387" indent="-356387" algn="l" defTabSz="1425550" rtl="0" eaLnBrk="1" latinLnBrk="0" hangingPunct="1">
        <a:lnSpc>
          <a:spcPct val="90000"/>
        </a:lnSpc>
        <a:spcBef>
          <a:spcPts val="1559"/>
        </a:spcBef>
        <a:buFont typeface="Arial" panose="020B0604020202020204" pitchFamily="34" charset="0"/>
        <a:buChar char="•"/>
        <a:defRPr kumimoji="1" sz="4365" kern="1200">
          <a:solidFill>
            <a:schemeClr val="tx1"/>
          </a:solidFill>
          <a:latin typeface="+mn-lt"/>
          <a:ea typeface="+mn-ea"/>
          <a:cs typeface="+mn-cs"/>
        </a:defRPr>
      </a:lvl1pPr>
      <a:lvl2pPr marL="1069162" indent="-356387" algn="l" defTabSz="1425550" rtl="0" eaLnBrk="1" latinLnBrk="0" hangingPunct="1">
        <a:lnSpc>
          <a:spcPct val="90000"/>
        </a:lnSpc>
        <a:spcBef>
          <a:spcPts val="780"/>
        </a:spcBef>
        <a:buFont typeface="Arial" panose="020B0604020202020204" pitchFamily="34" charset="0"/>
        <a:buChar char="•"/>
        <a:defRPr kumimoji="1" sz="3742" kern="1200">
          <a:solidFill>
            <a:schemeClr val="tx1"/>
          </a:solidFill>
          <a:latin typeface="+mn-lt"/>
          <a:ea typeface="+mn-ea"/>
          <a:cs typeface="+mn-cs"/>
        </a:defRPr>
      </a:lvl2pPr>
      <a:lvl3pPr marL="1781937" indent="-356387" algn="l" defTabSz="1425550" rtl="0" eaLnBrk="1" latinLnBrk="0" hangingPunct="1">
        <a:lnSpc>
          <a:spcPct val="90000"/>
        </a:lnSpc>
        <a:spcBef>
          <a:spcPts val="780"/>
        </a:spcBef>
        <a:buFont typeface="Arial" panose="020B0604020202020204" pitchFamily="34" charset="0"/>
        <a:buChar char="•"/>
        <a:defRPr kumimoji="1" sz="3118" kern="1200">
          <a:solidFill>
            <a:schemeClr val="tx1"/>
          </a:solidFill>
          <a:latin typeface="+mn-lt"/>
          <a:ea typeface="+mn-ea"/>
          <a:cs typeface="+mn-cs"/>
        </a:defRPr>
      </a:lvl3pPr>
      <a:lvl4pPr marL="2494712"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4pPr>
      <a:lvl5pPr marL="3207487"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5pPr>
      <a:lvl6pPr marL="3920261"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6pPr>
      <a:lvl7pPr marL="4633036"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7pPr>
      <a:lvl8pPr marL="5345811"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8pPr>
      <a:lvl9pPr marL="6058586"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9pPr>
    </p:bodyStyle>
    <p:otherStyle>
      <a:defPPr>
        <a:defRPr lang="en-US"/>
      </a:defPPr>
      <a:lvl1pPr marL="0" algn="l" defTabSz="1425550" rtl="0" eaLnBrk="1" latinLnBrk="0" hangingPunct="1">
        <a:defRPr kumimoji="1" sz="2806" kern="1200">
          <a:solidFill>
            <a:schemeClr val="tx1"/>
          </a:solidFill>
          <a:latin typeface="+mn-lt"/>
          <a:ea typeface="+mn-ea"/>
          <a:cs typeface="+mn-cs"/>
        </a:defRPr>
      </a:lvl1pPr>
      <a:lvl2pPr marL="712775" algn="l" defTabSz="1425550" rtl="0" eaLnBrk="1" latinLnBrk="0" hangingPunct="1">
        <a:defRPr kumimoji="1" sz="2806" kern="1200">
          <a:solidFill>
            <a:schemeClr val="tx1"/>
          </a:solidFill>
          <a:latin typeface="+mn-lt"/>
          <a:ea typeface="+mn-ea"/>
          <a:cs typeface="+mn-cs"/>
        </a:defRPr>
      </a:lvl2pPr>
      <a:lvl3pPr marL="1425550" algn="l" defTabSz="1425550" rtl="0" eaLnBrk="1" latinLnBrk="0" hangingPunct="1">
        <a:defRPr kumimoji="1" sz="2806" kern="1200">
          <a:solidFill>
            <a:schemeClr val="tx1"/>
          </a:solidFill>
          <a:latin typeface="+mn-lt"/>
          <a:ea typeface="+mn-ea"/>
          <a:cs typeface="+mn-cs"/>
        </a:defRPr>
      </a:lvl3pPr>
      <a:lvl4pPr marL="2138324" algn="l" defTabSz="1425550" rtl="0" eaLnBrk="1" latinLnBrk="0" hangingPunct="1">
        <a:defRPr kumimoji="1" sz="2806" kern="1200">
          <a:solidFill>
            <a:schemeClr val="tx1"/>
          </a:solidFill>
          <a:latin typeface="+mn-lt"/>
          <a:ea typeface="+mn-ea"/>
          <a:cs typeface="+mn-cs"/>
        </a:defRPr>
      </a:lvl4pPr>
      <a:lvl5pPr marL="2851099" algn="l" defTabSz="1425550" rtl="0" eaLnBrk="1" latinLnBrk="0" hangingPunct="1">
        <a:defRPr kumimoji="1" sz="2806" kern="1200">
          <a:solidFill>
            <a:schemeClr val="tx1"/>
          </a:solidFill>
          <a:latin typeface="+mn-lt"/>
          <a:ea typeface="+mn-ea"/>
          <a:cs typeface="+mn-cs"/>
        </a:defRPr>
      </a:lvl5pPr>
      <a:lvl6pPr marL="3563874" algn="l" defTabSz="1425550" rtl="0" eaLnBrk="1" latinLnBrk="0" hangingPunct="1">
        <a:defRPr kumimoji="1" sz="2806" kern="1200">
          <a:solidFill>
            <a:schemeClr val="tx1"/>
          </a:solidFill>
          <a:latin typeface="+mn-lt"/>
          <a:ea typeface="+mn-ea"/>
          <a:cs typeface="+mn-cs"/>
        </a:defRPr>
      </a:lvl6pPr>
      <a:lvl7pPr marL="4276649" algn="l" defTabSz="1425550" rtl="0" eaLnBrk="1" latinLnBrk="0" hangingPunct="1">
        <a:defRPr kumimoji="1" sz="2806" kern="1200">
          <a:solidFill>
            <a:schemeClr val="tx1"/>
          </a:solidFill>
          <a:latin typeface="+mn-lt"/>
          <a:ea typeface="+mn-ea"/>
          <a:cs typeface="+mn-cs"/>
        </a:defRPr>
      </a:lvl7pPr>
      <a:lvl8pPr marL="4989424" algn="l" defTabSz="1425550" rtl="0" eaLnBrk="1" latinLnBrk="0" hangingPunct="1">
        <a:defRPr kumimoji="1" sz="2806" kern="1200">
          <a:solidFill>
            <a:schemeClr val="tx1"/>
          </a:solidFill>
          <a:latin typeface="+mn-lt"/>
          <a:ea typeface="+mn-ea"/>
          <a:cs typeface="+mn-cs"/>
        </a:defRPr>
      </a:lvl8pPr>
      <a:lvl9pPr marL="5702198" algn="l" defTabSz="1425550" rtl="0" eaLnBrk="1" latinLnBrk="0" hangingPunct="1">
        <a:defRPr kumimoji="1" sz="28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8.emf"/><Relationship Id="rId7" Type="http://schemas.openxmlformats.org/officeDocument/2006/relationships/image" Target="../media/image12.emf"/><Relationship Id="rId2" Type="http://schemas.openxmlformats.org/officeDocument/2006/relationships/image" Target="../media/image7.emf"/><Relationship Id="rId1" Type="http://schemas.openxmlformats.org/officeDocument/2006/relationships/slideLayout" Target="../slideLayouts/slideLayout1.xml"/><Relationship Id="rId6" Type="http://schemas.openxmlformats.org/officeDocument/2006/relationships/image" Target="../media/image11.emf"/><Relationship Id="rId5" Type="http://schemas.openxmlformats.org/officeDocument/2006/relationships/image" Target="../media/image10.emf"/><Relationship Id="rId4" Type="http://schemas.openxmlformats.org/officeDocument/2006/relationships/image" Target="../media/image9.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 name="AutoShape 1">
            <a:extLst>
              <a:ext uri="{FF2B5EF4-FFF2-40B4-BE49-F238E27FC236}">
                <a16:creationId xmlns:a16="http://schemas.microsoft.com/office/drawing/2014/main" id="{93232665-E5F3-4964-8269-F24DB204DD81}"/>
              </a:ext>
            </a:extLst>
          </p:cNvPr>
          <p:cNvSpPr>
            <a:spLocks noChangeArrowheads="1"/>
          </p:cNvSpPr>
          <p:nvPr/>
        </p:nvSpPr>
        <p:spPr bwMode="auto">
          <a:xfrm>
            <a:off x="8632546" y="8222535"/>
            <a:ext cx="6396457" cy="2371036"/>
          </a:xfrm>
          <a:prstGeom prst="roundRect">
            <a:avLst>
              <a:gd name="adj" fmla="val 1609"/>
            </a:avLst>
          </a:prstGeom>
          <a:noFill/>
          <a:ln w="6350">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82734" tIns="9900" rIns="82734" bIns="9900" numCol="1" anchor="t" anchorCtr="0" compatLnSpc="1">
            <a:prstTxWarp prst="textNoShape">
              <a:avLst/>
            </a:prstTxWarp>
          </a:bodyPr>
          <a:lstStyle/>
          <a:p>
            <a:endParaRPr lang="ja-JP" altLang="en-US" sz="2310">
              <a:latin typeface="+mn-ea"/>
            </a:endParaRPr>
          </a:p>
        </p:txBody>
      </p:sp>
      <p:sp>
        <p:nvSpPr>
          <p:cNvPr id="98" name="AutoShape 1">
            <a:extLst>
              <a:ext uri="{FF2B5EF4-FFF2-40B4-BE49-F238E27FC236}">
                <a16:creationId xmlns:a16="http://schemas.microsoft.com/office/drawing/2014/main" id="{A61C39E6-5846-4667-B4FE-C21FF2EFD094}"/>
              </a:ext>
            </a:extLst>
          </p:cNvPr>
          <p:cNvSpPr>
            <a:spLocks noChangeArrowheads="1"/>
          </p:cNvSpPr>
          <p:nvPr/>
        </p:nvSpPr>
        <p:spPr bwMode="auto">
          <a:xfrm>
            <a:off x="8636598" y="6023249"/>
            <a:ext cx="6396457" cy="2008438"/>
          </a:xfrm>
          <a:prstGeom prst="roundRect">
            <a:avLst>
              <a:gd name="adj" fmla="val 1609"/>
            </a:avLst>
          </a:prstGeom>
          <a:noFill/>
          <a:ln w="6350">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82734" tIns="9900" rIns="82734" bIns="9900" numCol="1" anchor="t" anchorCtr="0" compatLnSpc="1">
            <a:prstTxWarp prst="textNoShape">
              <a:avLst/>
            </a:prstTxWarp>
          </a:bodyPr>
          <a:lstStyle/>
          <a:p>
            <a:endParaRPr lang="ja-JP" altLang="en-US" sz="2310">
              <a:latin typeface="+mn-ea"/>
            </a:endParaRPr>
          </a:p>
        </p:txBody>
      </p:sp>
      <p:pic>
        <p:nvPicPr>
          <p:cNvPr id="89" name="Picture 2">
            <a:extLst>
              <a:ext uri="{FF2B5EF4-FFF2-40B4-BE49-F238E27FC236}">
                <a16:creationId xmlns:a16="http://schemas.microsoft.com/office/drawing/2014/main" id="{EF2500F0-130A-4BFE-A921-ACFC377B851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85659" y="8506533"/>
            <a:ext cx="2586087" cy="1933904"/>
          </a:xfrm>
          <a:prstGeom prst="rect">
            <a:avLst/>
          </a:prstGeom>
          <a:noFill/>
          <a:extLst>
            <a:ext uri="{909E8E84-426E-40DD-AFC4-6F175D3DCCD1}">
              <a14:hiddenFill xmlns:a14="http://schemas.microsoft.com/office/drawing/2010/main">
                <a:solidFill>
                  <a:srgbClr val="FFFFFF"/>
                </a:solidFill>
              </a14:hiddenFill>
            </a:ext>
          </a:extLst>
        </p:spPr>
      </p:pic>
      <p:pic>
        <p:nvPicPr>
          <p:cNvPr id="87" name="図 86">
            <a:extLst>
              <a:ext uri="{FF2B5EF4-FFF2-40B4-BE49-F238E27FC236}">
                <a16:creationId xmlns:a16="http://schemas.microsoft.com/office/drawing/2014/main" id="{C936A077-0FAE-45D8-9B50-971D8408181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17926" y="6208601"/>
            <a:ext cx="2461716" cy="2046829"/>
          </a:xfrm>
          <a:prstGeom prst="rect">
            <a:avLst/>
          </a:prstGeom>
        </p:spPr>
      </p:pic>
      <p:sp>
        <p:nvSpPr>
          <p:cNvPr id="95" name="正方形/長方形 94">
            <a:extLst>
              <a:ext uri="{FF2B5EF4-FFF2-40B4-BE49-F238E27FC236}">
                <a16:creationId xmlns:a16="http://schemas.microsoft.com/office/drawing/2014/main" id="{1EDD20C2-4D58-4F32-8C85-4EA87E275A02}"/>
              </a:ext>
            </a:extLst>
          </p:cNvPr>
          <p:cNvSpPr/>
          <p:nvPr/>
        </p:nvSpPr>
        <p:spPr>
          <a:xfrm>
            <a:off x="222484" y="6854389"/>
            <a:ext cx="5349239" cy="1587792"/>
          </a:xfrm>
          <a:prstGeom prst="rect">
            <a:avLst/>
          </a:prstGeom>
          <a:noFill/>
          <a:ln w="3175">
            <a:solidFill>
              <a:schemeClr val="tx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6" name="吹き出し: 四角形 95">
            <a:extLst>
              <a:ext uri="{FF2B5EF4-FFF2-40B4-BE49-F238E27FC236}">
                <a16:creationId xmlns:a16="http://schemas.microsoft.com/office/drawing/2014/main" id="{328E0EF4-7BE1-49D2-8FB3-05200F3B4D3C}"/>
              </a:ext>
            </a:extLst>
          </p:cNvPr>
          <p:cNvSpPr/>
          <p:nvPr/>
        </p:nvSpPr>
        <p:spPr>
          <a:xfrm>
            <a:off x="221298" y="8501292"/>
            <a:ext cx="5349239" cy="927620"/>
          </a:xfrm>
          <a:prstGeom prst="wedgeRectCallout">
            <a:avLst>
              <a:gd name="adj1" fmla="val 53953"/>
              <a:gd name="adj2" fmla="val 27508"/>
            </a:avLst>
          </a:prstGeom>
          <a:noFill/>
          <a:ln w="3175">
            <a:solidFill>
              <a:schemeClr val="tx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7" name="正方形/長方形 96">
            <a:extLst>
              <a:ext uri="{FF2B5EF4-FFF2-40B4-BE49-F238E27FC236}">
                <a16:creationId xmlns:a16="http://schemas.microsoft.com/office/drawing/2014/main" id="{970D4A5F-DDF2-46BA-97EA-FB0616AFE010}"/>
              </a:ext>
            </a:extLst>
          </p:cNvPr>
          <p:cNvSpPr/>
          <p:nvPr/>
        </p:nvSpPr>
        <p:spPr>
          <a:xfrm>
            <a:off x="221298" y="9501864"/>
            <a:ext cx="5349239" cy="1059456"/>
          </a:xfrm>
          <a:prstGeom prst="rect">
            <a:avLst/>
          </a:prstGeom>
          <a:noFill/>
          <a:ln w="3175">
            <a:solidFill>
              <a:schemeClr val="tx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吹き出し: 四角形 10">
            <a:extLst>
              <a:ext uri="{FF2B5EF4-FFF2-40B4-BE49-F238E27FC236}">
                <a16:creationId xmlns:a16="http://schemas.microsoft.com/office/drawing/2014/main" id="{925939EE-546A-4996-A3BF-7976EAFF120D}"/>
              </a:ext>
            </a:extLst>
          </p:cNvPr>
          <p:cNvSpPr/>
          <p:nvPr/>
        </p:nvSpPr>
        <p:spPr>
          <a:xfrm>
            <a:off x="222484" y="6216461"/>
            <a:ext cx="5349239" cy="586271"/>
          </a:xfrm>
          <a:prstGeom prst="wedgeRectCallout">
            <a:avLst>
              <a:gd name="adj1" fmla="val 56328"/>
              <a:gd name="adj2" fmla="val 40268"/>
            </a:avLst>
          </a:prstGeom>
          <a:noFill/>
          <a:ln w="3175">
            <a:solidFill>
              <a:schemeClr val="tx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サブタイトル 2"/>
          <p:cNvSpPr txBox="1">
            <a:spLocks/>
          </p:cNvSpPr>
          <p:nvPr/>
        </p:nvSpPr>
        <p:spPr>
          <a:xfrm>
            <a:off x="203360" y="58098"/>
            <a:ext cx="6836070" cy="773379"/>
          </a:xfrm>
          <a:prstGeom prst="rect">
            <a:avLst/>
          </a:prstGeom>
        </p:spPr>
        <p:txBody>
          <a:bodyPr vert="horz" lIns="164269" tIns="82135" rIns="164269" bIns="82135" rtlCol="0">
            <a:normAutofit fontScale="92500"/>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r>
              <a:rPr lang="ja-JP" altLang="en-US" sz="2800" b="1" dirty="0">
                <a:solidFill>
                  <a:schemeClr val="tx1"/>
                </a:solidFill>
                <a:latin typeface="+mn-ea"/>
                <a:cs typeface="Meiryo UI" panose="020B0604030504040204" pitchFamily="50" charset="-128"/>
              </a:rPr>
              <a:t>大阪府循環型社会推進計画の策定について</a:t>
            </a:r>
            <a:endParaRPr lang="en-US" altLang="ja-JP" sz="2800" b="1" dirty="0">
              <a:solidFill>
                <a:schemeClr val="tx1"/>
              </a:solidFill>
              <a:latin typeface="+mn-ea"/>
              <a:cs typeface="Meiryo UI" panose="020B0604030504040204" pitchFamily="50" charset="-128"/>
            </a:endParaRPr>
          </a:p>
        </p:txBody>
      </p:sp>
      <p:sp>
        <p:nvSpPr>
          <p:cNvPr id="6" name="正方形/長方形 5"/>
          <p:cNvSpPr/>
          <p:nvPr/>
        </p:nvSpPr>
        <p:spPr>
          <a:xfrm flipV="1">
            <a:off x="180190" y="587949"/>
            <a:ext cx="14748660" cy="70848"/>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1827" tIns="50913" rIns="101827" bIns="50913" numCol="1" spcCol="0" rtlCol="0" fromWordArt="0" anchor="ctr" anchorCtr="0" forceAA="0" compatLnSpc="1">
            <a:prstTxWarp prst="textNoShape">
              <a:avLst/>
            </a:prstTxWarp>
            <a:noAutofit/>
          </a:bodyPr>
          <a:lstStyle/>
          <a:p>
            <a:pPr algn="ctr"/>
            <a:endParaRPr lang="ja-JP" altLang="en-US" sz="2310">
              <a:latin typeface="+mn-ea"/>
            </a:endParaRPr>
          </a:p>
        </p:txBody>
      </p:sp>
      <p:sp>
        <p:nvSpPr>
          <p:cNvPr id="9" name="テキスト ボックス 8"/>
          <p:cNvSpPr txBox="1"/>
          <p:nvPr/>
        </p:nvSpPr>
        <p:spPr>
          <a:xfrm>
            <a:off x="8760917" y="8127261"/>
            <a:ext cx="2981981" cy="338554"/>
          </a:xfrm>
          <a:prstGeom prst="rect">
            <a:avLst/>
          </a:prstGeom>
          <a:solidFill>
            <a:schemeClr val="tx1">
              <a:lumMod val="75000"/>
              <a:lumOff val="25000"/>
            </a:schemeClr>
          </a:solidFill>
        </p:spPr>
        <p:txBody>
          <a:bodyPr wrap="square" rtlCol="0">
            <a:spAutoFit/>
          </a:bodyPr>
          <a:lstStyle/>
          <a:p>
            <a:r>
              <a:rPr kumimoji="1" lang="ja-JP" altLang="en-US" sz="1600" b="1">
                <a:solidFill>
                  <a:schemeClr val="bg1"/>
                </a:solidFill>
                <a:latin typeface="+mn-ea"/>
              </a:rPr>
              <a:t>４．スケジュール（案）</a:t>
            </a:r>
            <a:endParaRPr kumimoji="1" lang="ja-JP" altLang="en-US" sz="1600" b="1" dirty="0">
              <a:solidFill>
                <a:schemeClr val="bg1"/>
              </a:solidFill>
              <a:latin typeface="+mn-ea"/>
            </a:endParaRPr>
          </a:p>
        </p:txBody>
      </p:sp>
      <p:sp>
        <p:nvSpPr>
          <p:cNvPr id="10" name="Rectangle 2"/>
          <p:cNvSpPr>
            <a:spLocks noChangeArrowheads="1"/>
          </p:cNvSpPr>
          <p:nvPr/>
        </p:nvSpPr>
        <p:spPr bwMode="auto">
          <a:xfrm>
            <a:off x="423940" y="4667825"/>
            <a:ext cx="205707" cy="4583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01827" tIns="50913" rIns="101827" bIns="50913" numCol="1" anchor="ctr" anchorCtr="0" compatLnSpc="1">
            <a:prstTxWarp prst="textNoShape">
              <a:avLst/>
            </a:prstTxWarp>
            <a:spAutoFit/>
          </a:bodyPr>
          <a:lstStyle/>
          <a:p>
            <a:endParaRPr lang="ja-JP" altLang="en-US" sz="2310">
              <a:latin typeface="+mn-ea"/>
            </a:endParaRPr>
          </a:p>
        </p:txBody>
      </p:sp>
      <p:graphicFrame>
        <p:nvGraphicFramePr>
          <p:cNvPr id="25" name="表 24"/>
          <p:cNvGraphicFramePr>
            <a:graphicFrameLocks noGrp="1"/>
          </p:cNvGraphicFramePr>
          <p:nvPr>
            <p:extLst>
              <p:ext uri="{D42A27DB-BD31-4B8C-83A1-F6EECF244321}">
                <p14:modId xmlns:p14="http://schemas.microsoft.com/office/powerpoint/2010/main" val="1038259900"/>
              </p:ext>
            </p:extLst>
          </p:nvPr>
        </p:nvGraphicFramePr>
        <p:xfrm>
          <a:off x="8698122" y="8597983"/>
          <a:ext cx="6244524" cy="1527732"/>
        </p:xfrm>
        <a:graphic>
          <a:graphicData uri="http://schemas.openxmlformats.org/drawingml/2006/table">
            <a:tbl>
              <a:tblPr firstRow="1" bandRow="1">
                <a:tableStyleId>{073A0DAA-6AF3-43AB-8588-CEC1D06C72B9}</a:tableStyleId>
              </a:tblPr>
              <a:tblGrid>
                <a:gridCol w="628524">
                  <a:extLst>
                    <a:ext uri="{9D8B030D-6E8A-4147-A177-3AD203B41FA5}">
                      <a16:colId xmlns:a16="http://schemas.microsoft.com/office/drawing/2014/main" val="3558457406"/>
                    </a:ext>
                  </a:extLst>
                </a:gridCol>
                <a:gridCol w="468000">
                  <a:extLst>
                    <a:ext uri="{9D8B030D-6E8A-4147-A177-3AD203B41FA5}">
                      <a16:colId xmlns:a16="http://schemas.microsoft.com/office/drawing/2014/main" val="15037055"/>
                    </a:ext>
                  </a:extLst>
                </a:gridCol>
                <a:gridCol w="468000">
                  <a:extLst>
                    <a:ext uri="{9D8B030D-6E8A-4147-A177-3AD203B41FA5}">
                      <a16:colId xmlns:a16="http://schemas.microsoft.com/office/drawing/2014/main" val="3763341256"/>
                    </a:ext>
                  </a:extLst>
                </a:gridCol>
                <a:gridCol w="468000">
                  <a:extLst>
                    <a:ext uri="{9D8B030D-6E8A-4147-A177-3AD203B41FA5}">
                      <a16:colId xmlns:a16="http://schemas.microsoft.com/office/drawing/2014/main" val="4074643782"/>
                    </a:ext>
                  </a:extLst>
                </a:gridCol>
                <a:gridCol w="468000">
                  <a:extLst>
                    <a:ext uri="{9D8B030D-6E8A-4147-A177-3AD203B41FA5}">
                      <a16:colId xmlns:a16="http://schemas.microsoft.com/office/drawing/2014/main" val="2602836014"/>
                    </a:ext>
                  </a:extLst>
                </a:gridCol>
                <a:gridCol w="468000">
                  <a:extLst>
                    <a:ext uri="{9D8B030D-6E8A-4147-A177-3AD203B41FA5}">
                      <a16:colId xmlns:a16="http://schemas.microsoft.com/office/drawing/2014/main" val="4006380354"/>
                    </a:ext>
                  </a:extLst>
                </a:gridCol>
                <a:gridCol w="468000">
                  <a:extLst>
                    <a:ext uri="{9D8B030D-6E8A-4147-A177-3AD203B41FA5}">
                      <a16:colId xmlns:a16="http://schemas.microsoft.com/office/drawing/2014/main" val="3962248086"/>
                    </a:ext>
                  </a:extLst>
                </a:gridCol>
                <a:gridCol w="468000">
                  <a:extLst>
                    <a:ext uri="{9D8B030D-6E8A-4147-A177-3AD203B41FA5}">
                      <a16:colId xmlns:a16="http://schemas.microsoft.com/office/drawing/2014/main" val="2813232654"/>
                    </a:ext>
                  </a:extLst>
                </a:gridCol>
                <a:gridCol w="468000">
                  <a:extLst>
                    <a:ext uri="{9D8B030D-6E8A-4147-A177-3AD203B41FA5}">
                      <a16:colId xmlns:a16="http://schemas.microsoft.com/office/drawing/2014/main" val="3773397100"/>
                    </a:ext>
                  </a:extLst>
                </a:gridCol>
                <a:gridCol w="468000">
                  <a:extLst>
                    <a:ext uri="{9D8B030D-6E8A-4147-A177-3AD203B41FA5}">
                      <a16:colId xmlns:a16="http://schemas.microsoft.com/office/drawing/2014/main" val="4199813676"/>
                    </a:ext>
                  </a:extLst>
                </a:gridCol>
                <a:gridCol w="468000">
                  <a:extLst>
                    <a:ext uri="{9D8B030D-6E8A-4147-A177-3AD203B41FA5}">
                      <a16:colId xmlns:a16="http://schemas.microsoft.com/office/drawing/2014/main" val="1500543779"/>
                    </a:ext>
                  </a:extLst>
                </a:gridCol>
                <a:gridCol w="468000">
                  <a:extLst>
                    <a:ext uri="{9D8B030D-6E8A-4147-A177-3AD203B41FA5}">
                      <a16:colId xmlns:a16="http://schemas.microsoft.com/office/drawing/2014/main" val="2746619426"/>
                    </a:ext>
                  </a:extLst>
                </a:gridCol>
                <a:gridCol w="468000">
                  <a:extLst>
                    <a:ext uri="{9D8B030D-6E8A-4147-A177-3AD203B41FA5}">
                      <a16:colId xmlns:a16="http://schemas.microsoft.com/office/drawing/2014/main" val="459491219"/>
                    </a:ext>
                  </a:extLst>
                </a:gridCol>
              </a:tblGrid>
              <a:tr h="227946">
                <a:tc>
                  <a:txBody>
                    <a:bodyPr/>
                    <a:lstStyle/>
                    <a:p>
                      <a:endParaRPr kumimoji="1" lang="ja-JP" altLang="en-US" sz="1050" dirty="0">
                        <a:latin typeface="Meiryo UI" panose="020B0604030504040204" pitchFamily="50" charset="-128"/>
                        <a:ea typeface="Meiryo UI" panose="020B0604030504040204" pitchFamily="50" charset="-128"/>
                      </a:endParaRPr>
                    </a:p>
                  </a:txBody>
                  <a:tcPr marL="101827" marR="101827" marT="50913" marB="50913" anchor="ctr"/>
                </a:tc>
                <a:tc>
                  <a:txBody>
                    <a:bodyPr/>
                    <a:lstStyle/>
                    <a:p>
                      <a:pPr algn="ctr"/>
                      <a:r>
                        <a:rPr kumimoji="1" lang="en-US" altLang="ja-JP" sz="1050" dirty="0">
                          <a:latin typeface="游ゴシック" panose="020B0400000000000000" pitchFamily="50" charset="-128"/>
                          <a:ea typeface="游ゴシック" panose="020B0400000000000000" pitchFamily="50" charset="-128"/>
                        </a:rPr>
                        <a:t>4</a:t>
                      </a:r>
                      <a:r>
                        <a:rPr kumimoji="1" lang="ja-JP" altLang="en-US" sz="1050" dirty="0">
                          <a:latin typeface="游ゴシック" panose="020B0400000000000000" pitchFamily="50" charset="-128"/>
                          <a:ea typeface="游ゴシック" panose="020B0400000000000000" pitchFamily="50" charset="-128"/>
                        </a:rPr>
                        <a:t>月</a:t>
                      </a:r>
                    </a:p>
                  </a:txBody>
                  <a:tcPr marL="101827" marR="101827" marT="50913" marB="50913" anchor="ct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en-US" altLang="ja-JP" sz="1050" dirty="0">
                          <a:latin typeface="游ゴシック" panose="020B0400000000000000" pitchFamily="50" charset="-128"/>
                          <a:ea typeface="游ゴシック" panose="020B0400000000000000" pitchFamily="50" charset="-128"/>
                        </a:rPr>
                        <a:t>5</a:t>
                      </a:r>
                      <a:r>
                        <a:rPr kumimoji="1" lang="ja-JP" altLang="en-US" sz="1050" dirty="0">
                          <a:latin typeface="游ゴシック" panose="020B0400000000000000" pitchFamily="50" charset="-128"/>
                          <a:ea typeface="游ゴシック" panose="020B0400000000000000" pitchFamily="50" charset="-128"/>
                        </a:rPr>
                        <a:t>月</a:t>
                      </a:r>
                    </a:p>
                  </a:txBody>
                  <a:tcPr marL="101827" marR="101827" marT="50913" marB="50913" anchor="ctr"/>
                </a:tc>
                <a:tc>
                  <a:txBody>
                    <a:bodyPr/>
                    <a:lstStyle/>
                    <a:p>
                      <a:pPr algn="ctr"/>
                      <a:r>
                        <a:rPr kumimoji="1" lang="en-US" altLang="ja-JP" sz="1050" dirty="0">
                          <a:latin typeface="游ゴシック" panose="020B0400000000000000" pitchFamily="50" charset="-128"/>
                          <a:ea typeface="游ゴシック" panose="020B0400000000000000" pitchFamily="50" charset="-128"/>
                        </a:rPr>
                        <a:t>6</a:t>
                      </a:r>
                      <a:r>
                        <a:rPr kumimoji="1" lang="ja-JP" altLang="en-US" sz="1050" dirty="0">
                          <a:latin typeface="游ゴシック" panose="020B0400000000000000" pitchFamily="50" charset="-128"/>
                          <a:ea typeface="游ゴシック" panose="020B0400000000000000" pitchFamily="50" charset="-128"/>
                        </a:rPr>
                        <a:t>月</a:t>
                      </a:r>
                    </a:p>
                  </a:txBody>
                  <a:tcPr marL="101827" marR="101827" marT="50913" marB="50913" anchor="ct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en-US" altLang="ja-JP" sz="1050" dirty="0">
                          <a:latin typeface="游ゴシック" panose="020B0400000000000000" pitchFamily="50" charset="-128"/>
                          <a:ea typeface="游ゴシック" panose="020B0400000000000000" pitchFamily="50" charset="-128"/>
                        </a:rPr>
                        <a:t>7</a:t>
                      </a:r>
                      <a:r>
                        <a:rPr kumimoji="1" lang="ja-JP" altLang="en-US" sz="1050" dirty="0">
                          <a:latin typeface="游ゴシック" panose="020B0400000000000000" pitchFamily="50" charset="-128"/>
                          <a:ea typeface="游ゴシック" panose="020B0400000000000000" pitchFamily="50" charset="-128"/>
                        </a:rPr>
                        <a:t>月</a:t>
                      </a:r>
                    </a:p>
                  </a:txBody>
                  <a:tcPr marL="101827" marR="101827" marT="50913" marB="50913" anchor="ctr"/>
                </a:tc>
                <a:tc>
                  <a:txBody>
                    <a:bodyPr/>
                    <a:lstStyle/>
                    <a:p>
                      <a:pPr algn="ctr"/>
                      <a:r>
                        <a:rPr kumimoji="1" lang="en-US" altLang="ja-JP" sz="1050" dirty="0">
                          <a:latin typeface="游ゴシック" panose="020B0400000000000000" pitchFamily="50" charset="-128"/>
                          <a:ea typeface="游ゴシック" panose="020B0400000000000000" pitchFamily="50" charset="-128"/>
                        </a:rPr>
                        <a:t>8</a:t>
                      </a:r>
                      <a:r>
                        <a:rPr kumimoji="1" lang="ja-JP" altLang="en-US" sz="1050" dirty="0">
                          <a:latin typeface="游ゴシック" panose="020B0400000000000000" pitchFamily="50" charset="-128"/>
                          <a:ea typeface="游ゴシック" panose="020B0400000000000000" pitchFamily="50" charset="-128"/>
                        </a:rPr>
                        <a:t>月</a:t>
                      </a:r>
                    </a:p>
                  </a:txBody>
                  <a:tcPr marL="101827" marR="101827" marT="50913" marB="50913" anchor="ct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en-US" altLang="ja-JP" sz="1050" dirty="0">
                          <a:latin typeface="游ゴシック" panose="020B0400000000000000" pitchFamily="50" charset="-128"/>
                          <a:ea typeface="游ゴシック" panose="020B0400000000000000" pitchFamily="50" charset="-128"/>
                        </a:rPr>
                        <a:t>9</a:t>
                      </a:r>
                      <a:r>
                        <a:rPr kumimoji="1" lang="ja-JP" altLang="en-US" sz="1050" dirty="0">
                          <a:latin typeface="游ゴシック" panose="020B0400000000000000" pitchFamily="50" charset="-128"/>
                          <a:ea typeface="游ゴシック" panose="020B0400000000000000" pitchFamily="50" charset="-128"/>
                        </a:rPr>
                        <a:t>月</a:t>
                      </a:r>
                    </a:p>
                  </a:txBody>
                  <a:tcPr marL="101827" marR="101827" marT="50913" marB="50913" anchor="ctr"/>
                </a:tc>
                <a:tc>
                  <a:txBody>
                    <a:bodyPr/>
                    <a:lstStyle/>
                    <a:p>
                      <a:pPr algn="ctr"/>
                      <a:r>
                        <a:rPr kumimoji="1" lang="en-US" altLang="ja-JP" sz="1050" dirty="0">
                          <a:latin typeface="游ゴシック" panose="020B0400000000000000" pitchFamily="50" charset="-128"/>
                          <a:ea typeface="游ゴシック" panose="020B0400000000000000" pitchFamily="50" charset="-128"/>
                        </a:rPr>
                        <a:t>10</a:t>
                      </a:r>
                      <a:r>
                        <a:rPr kumimoji="1" lang="ja-JP" altLang="en-US" sz="1050" dirty="0">
                          <a:latin typeface="游ゴシック" panose="020B0400000000000000" pitchFamily="50" charset="-128"/>
                          <a:ea typeface="游ゴシック" panose="020B0400000000000000" pitchFamily="50" charset="-128"/>
                        </a:rPr>
                        <a:t>月</a:t>
                      </a:r>
                    </a:p>
                  </a:txBody>
                  <a:tcPr marL="101827" marR="101827" marT="50913" marB="50913" anchor="ct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en-US" altLang="ja-JP" sz="1050" dirty="0">
                          <a:latin typeface="游ゴシック" panose="020B0400000000000000" pitchFamily="50" charset="-128"/>
                          <a:ea typeface="游ゴシック" panose="020B0400000000000000" pitchFamily="50" charset="-128"/>
                        </a:rPr>
                        <a:t>11</a:t>
                      </a:r>
                      <a:r>
                        <a:rPr kumimoji="1" lang="ja-JP" altLang="en-US" sz="1050" dirty="0">
                          <a:latin typeface="游ゴシック" panose="020B0400000000000000" pitchFamily="50" charset="-128"/>
                          <a:ea typeface="游ゴシック" panose="020B0400000000000000" pitchFamily="50" charset="-128"/>
                        </a:rPr>
                        <a:t>月</a:t>
                      </a:r>
                    </a:p>
                  </a:txBody>
                  <a:tcPr marL="101827" marR="101827" marT="50913" marB="50913" anchor="ctr"/>
                </a:tc>
                <a:tc>
                  <a:txBody>
                    <a:bodyPr/>
                    <a:lstStyle/>
                    <a:p>
                      <a:pPr algn="ctr"/>
                      <a:r>
                        <a:rPr kumimoji="1" lang="en-US" altLang="ja-JP" sz="1050" dirty="0">
                          <a:latin typeface="游ゴシック" panose="020B0400000000000000" pitchFamily="50" charset="-128"/>
                          <a:ea typeface="游ゴシック" panose="020B0400000000000000" pitchFamily="50" charset="-128"/>
                        </a:rPr>
                        <a:t>12</a:t>
                      </a:r>
                      <a:r>
                        <a:rPr kumimoji="1" lang="ja-JP" altLang="en-US" sz="1050" dirty="0">
                          <a:latin typeface="游ゴシック" panose="020B0400000000000000" pitchFamily="50" charset="-128"/>
                          <a:ea typeface="游ゴシック" panose="020B0400000000000000" pitchFamily="50" charset="-128"/>
                        </a:rPr>
                        <a:t>月</a:t>
                      </a:r>
                    </a:p>
                  </a:txBody>
                  <a:tcPr marL="101827" marR="101827" marT="50913" marB="50913" anchor="ctr"/>
                </a:tc>
                <a:tc>
                  <a:txBody>
                    <a:bodyPr/>
                    <a:lstStyle/>
                    <a:p>
                      <a:pPr algn="ctr"/>
                      <a:r>
                        <a:rPr kumimoji="1" lang="en-US" altLang="ja-JP" sz="1050" dirty="0">
                          <a:latin typeface="游ゴシック" panose="020B0400000000000000" pitchFamily="50" charset="-128"/>
                          <a:ea typeface="游ゴシック" panose="020B0400000000000000" pitchFamily="50" charset="-128"/>
                        </a:rPr>
                        <a:t>1</a:t>
                      </a:r>
                      <a:r>
                        <a:rPr kumimoji="1" lang="ja-JP" altLang="en-US" sz="1050" dirty="0">
                          <a:latin typeface="游ゴシック" panose="020B0400000000000000" pitchFamily="50" charset="-128"/>
                          <a:ea typeface="游ゴシック" panose="020B0400000000000000" pitchFamily="50" charset="-128"/>
                        </a:rPr>
                        <a:t>月</a:t>
                      </a:r>
                    </a:p>
                  </a:txBody>
                  <a:tcPr marL="101827" marR="101827" marT="50913" marB="50913" anchor="ctr"/>
                </a:tc>
                <a:tc>
                  <a:txBody>
                    <a:bodyPr/>
                    <a:lstStyle/>
                    <a:p>
                      <a:pPr algn="ctr"/>
                      <a:r>
                        <a:rPr kumimoji="1" lang="en-US" altLang="ja-JP" sz="1050" dirty="0">
                          <a:latin typeface="游ゴシック" panose="020B0400000000000000" pitchFamily="50" charset="-128"/>
                          <a:ea typeface="游ゴシック" panose="020B0400000000000000" pitchFamily="50" charset="-128"/>
                        </a:rPr>
                        <a:t>2</a:t>
                      </a:r>
                      <a:r>
                        <a:rPr kumimoji="1" lang="ja-JP" altLang="en-US" sz="1050" dirty="0">
                          <a:latin typeface="游ゴシック" panose="020B0400000000000000" pitchFamily="50" charset="-128"/>
                          <a:ea typeface="游ゴシック" panose="020B0400000000000000" pitchFamily="50" charset="-128"/>
                        </a:rPr>
                        <a:t>月</a:t>
                      </a:r>
                    </a:p>
                  </a:txBody>
                  <a:tcPr marL="101827" marR="101827" marT="50913" marB="50913" anchor="ctr"/>
                </a:tc>
                <a:tc>
                  <a:txBody>
                    <a:bodyPr/>
                    <a:lstStyle/>
                    <a:p>
                      <a:pPr algn="ctr"/>
                      <a:r>
                        <a:rPr kumimoji="1" lang="en-US" altLang="ja-JP" sz="1050" dirty="0">
                          <a:latin typeface="游ゴシック" panose="020B0400000000000000" pitchFamily="50" charset="-128"/>
                          <a:ea typeface="游ゴシック" panose="020B0400000000000000" pitchFamily="50" charset="-128"/>
                        </a:rPr>
                        <a:t>3</a:t>
                      </a:r>
                      <a:r>
                        <a:rPr kumimoji="1" lang="ja-JP" altLang="en-US" sz="1050" dirty="0">
                          <a:latin typeface="游ゴシック" panose="020B0400000000000000" pitchFamily="50" charset="-128"/>
                          <a:ea typeface="游ゴシック" panose="020B0400000000000000" pitchFamily="50" charset="-128"/>
                        </a:rPr>
                        <a:t>月</a:t>
                      </a:r>
                    </a:p>
                  </a:txBody>
                  <a:tcPr marL="101827" marR="101827" marT="50913" marB="50913" anchor="ctr"/>
                </a:tc>
                <a:extLst>
                  <a:ext uri="{0D108BD9-81ED-4DB2-BD59-A6C34878D82A}">
                    <a16:rowId xmlns:a16="http://schemas.microsoft.com/office/drawing/2014/main" val="134192597"/>
                  </a:ext>
                </a:extLst>
              </a:tr>
              <a:tr h="378693">
                <a:tc>
                  <a:txBody>
                    <a:bodyPr/>
                    <a:lstStyle/>
                    <a:p>
                      <a:pPr algn="ctr"/>
                      <a:r>
                        <a:rPr kumimoji="1" lang="en-US" altLang="ja-JP" sz="1050" b="1" dirty="0">
                          <a:latin typeface="游ゴシック" panose="020B0400000000000000" pitchFamily="50" charset="-128"/>
                          <a:ea typeface="游ゴシック" panose="020B0400000000000000" pitchFamily="50" charset="-128"/>
                        </a:rPr>
                        <a:t>2024</a:t>
                      </a:r>
                      <a:r>
                        <a:rPr kumimoji="1" lang="ja-JP" altLang="en-US" sz="1050" b="1" dirty="0">
                          <a:latin typeface="游ゴシック" panose="020B0400000000000000" pitchFamily="50" charset="-128"/>
                          <a:ea typeface="游ゴシック" panose="020B0400000000000000" pitchFamily="50" charset="-128"/>
                        </a:rPr>
                        <a:t>年度</a:t>
                      </a:r>
                      <a:endParaRPr kumimoji="1" lang="en-US" altLang="ja-JP" sz="1050" b="1" dirty="0">
                        <a:latin typeface="游ゴシック" panose="020B0400000000000000" pitchFamily="50" charset="-128"/>
                        <a:ea typeface="游ゴシック" panose="020B0400000000000000" pitchFamily="50" charset="-128"/>
                      </a:endParaRPr>
                    </a:p>
                  </a:txBody>
                  <a:tcPr marL="101827" marR="101827" marT="50913" marB="50913" anchor="ctr"/>
                </a:tc>
                <a:tc>
                  <a:txBody>
                    <a:bodyPr/>
                    <a:lstStyle/>
                    <a:p>
                      <a:pPr algn="ctr"/>
                      <a:endParaRPr kumimoji="1" lang="ja-JP" altLang="en-US" sz="1050" dirty="0">
                        <a:latin typeface="游ゴシック" panose="020B0400000000000000" pitchFamily="50" charset="-128"/>
                        <a:ea typeface="游ゴシック" panose="020B0400000000000000" pitchFamily="50" charset="-128"/>
                      </a:endParaRPr>
                    </a:p>
                  </a:txBody>
                  <a:tcPr marL="101827" marR="101827" marT="50913" marB="50913" anchor="ctr"/>
                </a:tc>
                <a:tc>
                  <a:txBody>
                    <a:bodyPr/>
                    <a:lstStyle/>
                    <a:p>
                      <a:pPr algn="ctr"/>
                      <a:endParaRPr kumimoji="1" lang="ja-JP" altLang="en-US" sz="1050" dirty="0">
                        <a:latin typeface="游ゴシック" panose="020B0400000000000000" pitchFamily="50" charset="-128"/>
                        <a:ea typeface="游ゴシック" panose="020B0400000000000000" pitchFamily="50" charset="-128"/>
                      </a:endParaRPr>
                    </a:p>
                  </a:txBody>
                  <a:tcPr marL="101827" marR="101827" marT="50913" marB="50913" anchor="ctr"/>
                </a:tc>
                <a:tc>
                  <a:txBody>
                    <a:bodyPr/>
                    <a:lstStyle/>
                    <a:p>
                      <a:pPr algn="ctr"/>
                      <a:endParaRPr kumimoji="1" lang="ja-JP" altLang="en-US" sz="1050" dirty="0">
                        <a:latin typeface="游ゴシック" panose="020B0400000000000000" pitchFamily="50" charset="-128"/>
                        <a:ea typeface="游ゴシック" panose="020B0400000000000000" pitchFamily="50" charset="-128"/>
                      </a:endParaRPr>
                    </a:p>
                  </a:txBody>
                  <a:tcPr marL="101827" marR="101827" marT="50913" marB="50913" anchor="ctr"/>
                </a:tc>
                <a:tc>
                  <a:txBody>
                    <a:bodyPr/>
                    <a:lstStyle/>
                    <a:p>
                      <a:pPr algn="ctr"/>
                      <a:endParaRPr kumimoji="1" lang="ja-JP" altLang="en-US" sz="1050" dirty="0">
                        <a:latin typeface="游ゴシック" panose="020B0400000000000000" pitchFamily="50" charset="-128"/>
                        <a:ea typeface="游ゴシック" panose="020B0400000000000000" pitchFamily="50" charset="-128"/>
                      </a:endParaRPr>
                    </a:p>
                  </a:txBody>
                  <a:tcPr marL="101827" marR="101827" marT="50913" marB="50913" anchor="ctr"/>
                </a:tc>
                <a:tc>
                  <a:txBody>
                    <a:bodyPr/>
                    <a:lstStyle/>
                    <a:p>
                      <a:pPr algn="ctr"/>
                      <a:endParaRPr kumimoji="1" lang="ja-JP" altLang="en-US" sz="1050" dirty="0">
                        <a:latin typeface="游ゴシック" panose="020B0400000000000000" pitchFamily="50" charset="-128"/>
                        <a:ea typeface="游ゴシック" panose="020B0400000000000000" pitchFamily="50" charset="-128"/>
                      </a:endParaRPr>
                    </a:p>
                  </a:txBody>
                  <a:tcPr marL="101827" marR="101827" marT="50913" marB="50913" anchor="ctr"/>
                </a:tc>
                <a:tc>
                  <a:txBody>
                    <a:bodyPr/>
                    <a:lstStyle/>
                    <a:p>
                      <a:pPr algn="ctr"/>
                      <a:endParaRPr kumimoji="1" lang="ja-JP" altLang="en-US" sz="1050" dirty="0">
                        <a:latin typeface="游ゴシック" panose="020B0400000000000000" pitchFamily="50" charset="-128"/>
                        <a:ea typeface="游ゴシック" panose="020B0400000000000000" pitchFamily="50" charset="-128"/>
                      </a:endParaRPr>
                    </a:p>
                  </a:txBody>
                  <a:tcPr marL="101827" marR="101827" marT="50913" marB="50913" anchor="ctr"/>
                </a:tc>
                <a:tc>
                  <a:txBody>
                    <a:bodyPr/>
                    <a:lstStyle/>
                    <a:p>
                      <a:pPr algn="ctr"/>
                      <a:endParaRPr kumimoji="1" lang="ja-JP" altLang="en-US" sz="1050" dirty="0">
                        <a:latin typeface="游ゴシック" panose="020B0400000000000000" pitchFamily="50" charset="-128"/>
                        <a:ea typeface="游ゴシック" panose="020B0400000000000000" pitchFamily="50" charset="-128"/>
                      </a:endParaRPr>
                    </a:p>
                  </a:txBody>
                  <a:tcPr marL="101827" marR="101827" marT="50913" marB="50913" anchor="ctr"/>
                </a:tc>
                <a:tc>
                  <a:txBody>
                    <a:bodyPr/>
                    <a:lstStyle/>
                    <a:p>
                      <a:pPr algn="ctr"/>
                      <a:endParaRPr kumimoji="1" lang="ja-JP" altLang="en-US" sz="1050" dirty="0">
                        <a:latin typeface="游ゴシック" panose="020B0400000000000000" pitchFamily="50" charset="-128"/>
                        <a:ea typeface="游ゴシック" panose="020B0400000000000000" pitchFamily="50" charset="-128"/>
                      </a:endParaRPr>
                    </a:p>
                  </a:txBody>
                  <a:tcPr marL="101827" marR="101827" marT="50913" marB="50913" anchor="ctr"/>
                </a:tc>
                <a:tc>
                  <a:txBody>
                    <a:bodyPr/>
                    <a:lstStyle/>
                    <a:p>
                      <a:pPr algn="ctr"/>
                      <a:endParaRPr kumimoji="1" lang="ja-JP" altLang="en-US" sz="1050" dirty="0">
                        <a:latin typeface="游ゴシック" panose="020B0400000000000000" pitchFamily="50" charset="-128"/>
                        <a:ea typeface="游ゴシック" panose="020B0400000000000000" pitchFamily="50" charset="-128"/>
                      </a:endParaRPr>
                    </a:p>
                  </a:txBody>
                  <a:tcPr marL="101827" marR="101827" marT="50913" marB="50913" anchor="ctr"/>
                </a:tc>
                <a:tc>
                  <a:txBody>
                    <a:bodyPr/>
                    <a:lstStyle/>
                    <a:p>
                      <a:pPr algn="ctr"/>
                      <a:endParaRPr kumimoji="1" lang="ja-JP" altLang="en-US" sz="1050" dirty="0">
                        <a:latin typeface="游ゴシック" panose="020B0400000000000000" pitchFamily="50" charset="-128"/>
                        <a:ea typeface="游ゴシック" panose="020B0400000000000000" pitchFamily="50" charset="-128"/>
                      </a:endParaRPr>
                    </a:p>
                  </a:txBody>
                  <a:tcPr marL="101827" marR="101827" marT="50913" marB="50913" anchor="ctr"/>
                </a:tc>
                <a:tc>
                  <a:txBody>
                    <a:bodyPr/>
                    <a:lstStyle/>
                    <a:p>
                      <a:pPr algn="ctr"/>
                      <a:endParaRPr kumimoji="1" lang="ja-JP" altLang="en-US" sz="1050" dirty="0">
                        <a:latin typeface="游ゴシック" panose="020B0400000000000000" pitchFamily="50" charset="-128"/>
                        <a:ea typeface="游ゴシック" panose="020B0400000000000000" pitchFamily="50" charset="-128"/>
                      </a:endParaRPr>
                    </a:p>
                  </a:txBody>
                  <a:tcPr marL="101827" marR="101827" marT="50913" marB="50913" anchor="ctr"/>
                </a:tc>
                <a:tc>
                  <a:txBody>
                    <a:bodyPr/>
                    <a:lstStyle/>
                    <a:p>
                      <a:pPr algn="ctr"/>
                      <a:endParaRPr kumimoji="1" lang="ja-JP" altLang="en-US" sz="1050" dirty="0">
                        <a:latin typeface="游ゴシック" panose="020B0400000000000000" pitchFamily="50" charset="-128"/>
                        <a:ea typeface="游ゴシック" panose="020B0400000000000000" pitchFamily="50" charset="-128"/>
                      </a:endParaRPr>
                    </a:p>
                  </a:txBody>
                  <a:tcPr marL="101827" marR="101827" marT="50913" marB="50913" anchor="ctr"/>
                </a:tc>
                <a:extLst>
                  <a:ext uri="{0D108BD9-81ED-4DB2-BD59-A6C34878D82A}">
                    <a16:rowId xmlns:a16="http://schemas.microsoft.com/office/drawing/2014/main" val="3678782039"/>
                  </a:ext>
                </a:extLst>
              </a:tr>
              <a:tr h="684000">
                <a:tc>
                  <a:txBody>
                    <a:bodyPr/>
                    <a:lstStyle/>
                    <a:p>
                      <a:pPr algn="ctr"/>
                      <a:r>
                        <a:rPr kumimoji="1" lang="en-US" altLang="ja-JP" sz="1050" b="1" dirty="0">
                          <a:latin typeface="游ゴシック" panose="020B0400000000000000" pitchFamily="50" charset="-128"/>
                          <a:ea typeface="游ゴシック" panose="020B0400000000000000" pitchFamily="50" charset="-128"/>
                        </a:rPr>
                        <a:t>2025</a:t>
                      </a:r>
                      <a:r>
                        <a:rPr kumimoji="1" lang="ja-JP" altLang="en-US" sz="1050" b="1" dirty="0">
                          <a:latin typeface="游ゴシック" panose="020B0400000000000000" pitchFamily="50" charset="-128"/>
                          <a:ea typeface="游ゴシック" panose="020B0400000000000000" pitchFamily="50" charset="-128"/>
                        </a:rPr>
                        <a:t>年度</a:t>
                      </a:r>
                    </a:p>
                  </a:txBody>
                  <a:tcPr marL="101827" marR="101827" marT="50913" marB="50913" anchor="ctr"/>
                </a:tc>
                <a:tc>
                  <a:txBody>
                    <a:bodyPr/>
                    <a:lstStyle/>
                    <a:p>
                      <a:pPr algn="ctr"/>
                      <a:endParaRPr kumimoji="1" lang="ja-JP" altLang="en-US" sz="1050" dirty="0">
                        <a:latin typeface="游ゴシック" panose="020B0400000000000000" pitchFamily="50" charset="-128"/>
                        <a:ea typeface="游ゴシック" panose="020B0400000000000000" pitchFamily="50" charset="-128"/>
                      </a:endParaRPr>
                    </a:p>
                  </a:txBody>
                  <a:tcPr marL="101827" marR="101827" marT="50913" marB="50913" anchor="ctr"/>
                </a:tc>
                <a:tc>
                  <a:txBody>
                    <a:bodyPr/>
                    <a:lstStyle/>
                    <a:p>
                      <a:pPr algn="ctr"/>
                      <a:endParaRPr kumimoji="1" lang="ja-JP" altLang="en-US" sz="1050" dirty="0">
                        <a:latin typeface="游ゴシック" panose="020B0400000000000000" pitchFamily="50" charset="-128"/>
                        <a:ea typeface="游ゴシック" panose="020B0400000000000000" pitchFamily="50" charset="-128"/>
                      </a:endParaRPr>
                    </a:p>
                  </a:txBody>
                  <a:tcPr marL="101827" marR="101827" marT="50913" marB="50913" anchor="ctr"/>
                </a:tc>
                <a:tc>
                  <a:txBody>
                    <a:bodyPr/>
                    <a:lstStyle/>
                    <a:p>
                      <a:pPr algn="ctr"/>
                      <a:endParaRPr kumimoji="1" lang="ja-JP" altLang="en-US" sz="1050" dirty="0">
                        <a:latin typeface="游ゴシック" panose="020B0400000000000000" pitchFamily="50" charset="-128"/>
                        <a:ea typeface="游ゴシック" panose="020B0400000000000000" pitchFamily="50" charset="-128"/>
                      </a:endParaRPr>
                    </a:p>
                  </a:txBody>
                  <a:tcPr marL="101827" marR="101827" marT="50913" marB="50913" anchor="ctr"/>
                </a:tc>
                <a:tc>
                  <a:txBody>
                    <a:bodyPr/>
                    <a:lstStyle/>
                    <a:p>
                      <a:pPr algn="ctr"/>
                      <a:endParaRPr kumimoji="1" lang="ja-JP" altLang="en-US" sz="1050" dirty="0">
                        <a:latin typeface="游ゴシック" panose="020B0400000000000000" pitchFamily="50" charset="-128"/>
                        <a:ea typeface="游ゴシック" panose="020B0400000000000000" pitchFamily="50" charset="-128"/>
                      </a:endParaRPr>
                    </a:p>
                  </a:txBody>
                  <a:tcPr marL="101827" marR="101827" marT="50913" marB="50913" anchor="ctr"/>
                </a:tc>
                <a:tc>
                  <a:txBody>
                    <a:bodyPr/>
                    <a:lstStyle/>
                    <a:p>
                      <a:pPr algn="ctr"/>
                      <a:endParaRPr kumimoji="1" lang="ja-JP" altLang="en-US" sz="1050" dirty="0">
                        <a:latin typeface="游ゴシック" panose="020B0400000000000000" pitchFamily="50" charset="-128"/>
                        <a:ea typeface="游ゴシック" panose="020B0400000000000000" pitchFamily="50" charset="-128"/>
                      </a:endParaRPr>
                    </a:p>
                  </a:txBody>
                  <a:tcPr marL="101827" marR="101827" marT="50913" marB="50913" anchor="ctr"/>
                </a:tc>
                <a:tc>
                  <a:txBody>
                    <a:bodyPr/>
                    <a:lstStyle/>
                    <a:p>
                      <a:pPr algn="ctr"/>
                      <a:endParaRPr kumimoji="1" lang="ja-JP" altLang="en-US" sz="1050" dirty="0">
                        <a:latin typeface="游ゴシック" panose="020B0400000000000000" pitchFamily="50" charset="-128"/>
                        <a:ea typeface="游ゴシック" panose="020B0400000000000000" pitchFamily="50" charset="-128"/>
                      </a:endParaRPr>
                    </a:p>
                  </a:txBody>
                  <a:tcPr marL="101827" marR="101827" marT="50913" marB="50913" anchor="ctr"/>
                </a:tc>
                <a:tc>
                  <a:txBody>
                    <a:bodyPr/>
                    <a:lstStyle/>
                    <a:p>
                      <a:pPr algn="ctr"/>
                      <a:endParaRPr kumimoji="1" lang="ja-JP" altLang="en-US" sz="1050" dirty="0">
                        <a:latin typeface="游ゴシック" panose="020B0400000000000000" pitchFamily="50" charset="-128"/>
                        <a:ea typeface="游ゴシック" panose="020B0400000000000000" pitchFamily="50" charset="-128"/>
                      </a:endParaRPr>
                    </a:p>
                  </a:txBody>
                  <a:tcPr marL="101827" marR="101827" marT="50913" marB="50913" anchor="ctr"/>
                </a:tc>
                <a:tc>
                  <a:txBody>
                    <a:bodyPr/>
                    <a:lstStyle/>
                    <a:p>
                      <a:pPr algn="ctr"/>
                      <a:endParaRPr kumimoji="1" lang="ja-JP" altLang="en-US" sz="1050" dirty="0">
                        <a:latin typeface="游ゴシック" panose="020B0400000000000000" pitchFamily="50" charset="-128"/>
                        <a:ea typeface="游ゴシック" panose="020B0400000000000000" pitchFamily="50" charset="-128"/>
                      </a:endParaRPr>
                    </a:p>
                  </a:txBody>
                  <a:tcPr marL="101827" marR="101827" marT="50913" marB="50913" anchor="ctr"/>
                </a:tc>
                <a:tc>
                  <a:txBody>
                    <a:bodyPr/>
                    <a:lstStyle/>
                    <a:p>
                      <a:pPr algn="ctr"/>
                      <a:endParaRPr kumimoji="1" lang="ja-JP" altLang="en-US" sz="1050" dirty="0">
                        <a:latin typeface="游ゴシック" panose="020B0400000000000000" pitchFamily="50" charset="-128"/>
                        <a:ea typeface="游ゴシック" panose="020B0400000000000000" pitchFamily="50" charset="-128"/>
                      </a:endParaRPr>
                    </a:p>
                  </a:txBody>
                  <a:tcPr marL="101827" marR="101827" marT="50913" marB="50913" anchor="ctr"/>
                </a:tc>
                <a:tc>
                  <a:txBody>
                    <a:bodyPr/>
                    <a:lstStyle/>
                    <a:p>
                      <a:pPr algn="ctr"/>
                      <a:endParaRPr kumimoji="1" lang="ja-JP" altLang="en-US" sz="1050" dirty="0">
                        <a:latin typeface="游ゴシック" panose="020B0400000000000000" pitchFamily="50" charset="-128"/>
                        <a:ea typeface="游ゴシック" panose="020B0400000000000000" pitchFamily="50" charset="-128"/>
                      </a:endParaRPr>
                    </a:p>
                  </a:txBody>
                  <a:tcPr marL="101827" marR="101827" marT="50913" marB="50913" anchor="ctr"/>
                </a:tc>
                <a:tc>
                  <a:txBody>
                    <a:bodyPr/>
                    <a:lstStyle/>
                    <a:p>
                      <a:pPr algn="ctr"/>
                      <a:endParaRPr kumimoji="1" lang="ja-JP" altLang="en-US" sz="1050" dirty="0">
                        <a:latin typeface="游ゴシック" panose="020B0400000000000000" pitchFamily="50" charset="-128"/>
                        <a:ea typeface="游ゴシック" panose="020B0400000000000000" pitchFamily="50" charset="-128"/>
                      </a:endParaRPr>
                    </a:p>
                  </a:txBody>
                  <a:tcPr marL="101827" marR="101827" marT="50913" marB="50913" anchor="ctr"/>
                </a:tc>
                <a:tc>
                  <a:txBody>
                    <a:bodyPr/>
                    <a:lstStyle/>
                    <a:p>
                      <a:pPr algn="ctr"/>
                      <a:endParaRPr kumimoji="1" lang="ja-JP" altLang="en-US" sz="1050" dirty="0">
                        <a:latin typeface="游ゴシック" panose="020B0400000000000000" pitchFamily="50" charset="-128"/>
                        <a:ea typeface="游ゴシック" panose="020B0400000000000000" pitchFamily="50" charset="-128"/>
                      </a:endParaRPr>
                    </a:p>
                  </a:txBody>
                  <a:tcPr marL="101827" marR="101827" marT="50913" marB="50913" anchor="ctr"/>
                </a:tc>
                <a:extLst>
                  <a:ext uri="{0D108BD9-81ED-4DB2-BD59-A6C34878D82A}">
                    <a16:rowId xmlns:a16="http://schemas.microsoft.com/office/drawing/2014/main" val="4139647574"/>
                  </a:ext>
                </a:extLst>
              </a:tr>
            </a:tbl>
          </a:graphicData>
        </a:graphic>
      </p:graphicFrame>
      <p:sp>
        <p:nvSpPr>
          <p:cNvPr id="76" name="Rectangle 3"/>
          <p:cNvSpPr>
            <a:spLocks noChangeArrowheads="1"/>
          </p:cNvSpPr>
          <p:nvPr/>
        </p:nvSpPr>
        <p:spPr bwMode="auto">
          <a:xfrm>
            <a:off x="161257" y="1399764"/>
            <a:ext cx="2022740" cy="318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1827" tIns="50913" rIns="101827" bIns="50913" numCol="1" anchor="ctr" anchorCtr="0" compatLnSpc="1">
            <a:prstTxWarp prst="textNoShape">
              <a:avLst/>
            </a:prstTxWarp>
            <a:spAutoFit/>
          </a:bodyPr>
          <a:lstStyle>
            <a:lvl1pPr indent="13335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indent="0" defTabSz="1018276"/>
            <a:r>
              <a:rPr lang="ja-JP" altLang="en-US" sz="1400" b="1" dirty="0">
                <a:latin typeface="+mn-ea"/>
                <a:cs typeface="Times New Roman" panose="02020603050405020304" pitchFamily="18" charset="0"/>
              </a:rPr>
              <a:t>○ 計画の位置づけ</a:t>
            </a:r>
            <a:endParaRPr lang="ja-JP" altLang="ja-JP" sz="1400" dirty="0">
              <a:latin typeface="+mn-ea"/>
            </a:endParaRPr>
          </a:p>
        </p:txBody>
      </p:sp>
      <p:sp>
        <p:nvSpPr>
          <p:cNvPr id="78" name="テキスト ボックス 77"/>
          <p:cNvSpPr txBox="1"/>
          <p:nvPr/>
        </p:nvSpPr>
        <p:spPr>
          <a:xfrm>
            <a:off x="157193" y="1654031"/>
            <a:ext cx="6138173" cy="921684"/>
          </a:xfrm>
          <a:prstGeom prst="rect">
            <a:avLst/>
          </a:prstGeom>
          <a:noFill/>
        </p:spPr>
        <p:txBody>
          <a:bodyPr wrap="square" lIns="107845" tIns="53922" rIns="107845" bIns="53922" rtlCol="0">
            <a:spAutoFit/>
          </a:bodyPr>
          <a:lstStyle/>
          <a:p>
            <a:pPr marL="108000" indent="-108000" algn="just">
              <a:lnSpc>
                <a:spcPts val="1600"/>
              </a:lnSpc>
              <a:buFont typeface="Arial" panose="020B0604020202020204" pitchFamily="34" charset="0"/>
              <a:buChar char="•"/>
            </a:pPr>
            <a:r>
              <a:rPr lang="ja-JP" altLang="en-US" sz="1200" dirty="0">
                <a:latin typeface="+mn-ea"/>
              </a:rPr>
              <a:t>「廃棄物の処理及び清掃に関する法律</a:t>
            </a:r>
            <a:r>
              <a:rPr lang="zh-TW" altLang="en-US" sz="1200" dirty="0">
                <a:latin typeface="游ゴシック" panose="020B0400000000000000" pitchFamily="50" charset="-128"/>
                <a:ea typeface="游ゴシック" panose="020B0400000000000000" pitchFamily="50" charset="-128"/>
              </a:rPr>
              <a:t>（以下「廃棄物処理法」）</a:t>
            </a:r>
            <a:r>
              <a:rPr lang="ja-JP" altLang="en-US" sz="1200" dirty="0">
                <a:latin typeface="游ゴシック" panose="020B0400000000000000" pitchFamily="50" charset="-128"/>
                <a:ea typeface="游ゴシック" panose="020B0400000000000000" pitchFamily="50" charset="-128"/>
              </a:rPr>
              <a:t>」</a:t>
            </a:r>
            <a:r>
              <a:rPr lang="ja-JP" altLang="en-US" sz="1200" dirty="0">
                <a:latin typeface="+mn-ea"/>
              </a:rPr>
              <a:t>に基づく都道府県廃棄物処理計画</a:t>
            </a:r>
            <a:r>
              <a:rPr lang="en-US" altLang="ja-JP" sz="1000" dirty="0">
                <a:latin typeface="+mn-ea"/>
              </a:rPr>
              <a:t>(</a:t>
            </a:r>
            <a:r>
              <a:rPr lang="ja-JP" altLang="en-US" sz="1000" dirty="0">
                <a:latin typeface="+mn-ea"/>
              </a:rPr>
              <a:t>第５条の５</a:t>
            </a:r>
            <a:r>
              <a:rPr lang="en-US" altLang="ja-JP" sz="1000" dirty="0">
                <a:latin typeface="+mn-ea"/>
              </a:rPr>
              <a:t>)</a:t>
            </a:r>
          </a:p>
          <a:p>
            <a:pPr marL="108000" indent="-108000" algn="just">
              <a:lnSpc>
                <a:spcPts val="1600"/>
              </a:lnSpc>
              <a:buFont typeface="Arial" panose="020B0604020202020204" pitchFamily="34" charset="0"/>
              <a:buChar char="•"/>
            </a:pPr>
            <a:r>
              <a:rPr lang="ja-JP" altLang="en-US" sz="1200" dirty="0">
                <a:latin typeface="+mn-ea"/>
              </a:rPr>
              <a:t>「</a:t>
            </a:r>
            <a:r>
              <a:rPr lang="en-US" altLang="ja-JP" sz="1200" dirty="0">
                <a:latin typeface="+mn-ea"/>
              </a:rPr>
              <a:t>2030</a:t>
            </a:r>
            <a:r>
              <a:rPr lang="ja-JP" altLang="en-US" sz="1200" dirty="0">
                <a:latin typeface="+mn-ea"/>
              </a:rPr>
              <a:t>大阪府環境総合計画」の資源循環分野の個別計画</a:t>
            </a:r>
            <a:endParaRPr lang="en-US" altLang="ja-JP" sz="1200" dirty="0">
              <a:latin typeface="+mn-ea"/>
            </a:endParaRPr>
          </a:p>
          <a:p>
            <a:pPr marL="108000" indent="-108000" algn="just">
              <a:lnSpc>
                <a:spcPts val="1600"/>
              </a:lnSpc>
              <a:buFont typeface="Arial" panose="020B0604020202020204" pitchFamily="34" charset="0"/>
              <a:buChar char="•"/>
            </a:pPr>
            <a:r>
              <a:rPr lang="ja-JP" altLang="en-US" sz="1200" dirty="0">
                <a:latin typeface="+mn-ea"/>
              </a:rPr>
              <a:t>「大阪府循環型社会形成推進条例」に基づく基本方針</a:t>
            </a:r>
            <a:r>
              <a:rPr lang="en-US" altLang="ja-JP" sz="1000" dirty="0">
                <a:latin typeface="+mn-ea"/>
              </a:rPr>
              <a:t>(</a:t>
            </a:r>
            <a:r>
              <a:rPr lang="ja-JP" altLang="en-US" sz="1000" dirty="0">
                <a:latin typeface="+mn-ea"/>
              </a:rPr>
              <a:t>第６条</a:t>
            </a:r>
            <a:r>
              <a:rPr lang="en-US" altLang="ja-JP" sz="1000" dirty="0">
                <a:latin typeface="+mn-ea"/>
              </a:rPr>
              <a:t>)</a:t>
            </a:r>
            <a:r>
              <a:rPr lang="ja-JP" altLang="en-US" sz="1200" dirty="0">
                <a:latin typeface="+mn-ea"/>
              </a:rPr>
              <a:t>・行動指針</a:t>
            </a:r>
            <a:r>
              <a:rPr lang="ja-JP" altLang="en-US" sz="1000" dirty="0">
                <a:latin typeface="+mn-ea"/>
              </a:rPr>
              <a:t>（第８条）</a:t>
            </a:r>
          </a:p>
        </p:txBody>
      </p:sp>
      <p:sp>
        <p:nvSpPr>
          <p:cNvPr id="228" name="Rectangle 3"/>
          <p:cNvSpPr>
            <a:spLocks noChangeArrowheads="1"/>
          </p:cNvSpPr>
          <p:nvPr/>
        </p:nvSpPr>
        <p:spPr bwMode="auto">
          <a:xfrm>
            <a:off x="45058" y="1116990"/>
            <a:ext cx="2538485" cy="3490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1827" tIns="50913" rIns="101827" bIns="50913" numCol="1" anchor="ctr" anchorCtr="0" compatLnSpc="1">
            <a:prstTxWarp prst="textNoShape">
              <a:avLst/>
            </a:prstTxWarp>
            <a:spAutoFit/>
          </a:bodyPr>
          <a:lstStyle>
            <a:lvl1pPr indent="13335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indent="0" defTabSz="1018276"/>
            <a:r>
              <a:rPr lang="ja-JP" altLang="ja-JP" sz="1600" b="1" dirty="0">
                <a:latin typeface="+mn-ea"/>
                <a:cs typeface="Times New Roman" panose="02020603050405020304" pitchFamily="18" charset="0"/>
              </a:rPr>
              <a:t>【</a:t>
            </a:r>
            <a:r>
              <a:rPr lang="ja-JP" altLang="en-US" sz="1600" b="1" dirty="0">
                <a:latin typeface="+mn-ea"/>
                <a:cs typeface="Times New Roman" panose="02020603050405020304" pitchFamily="18" charset="0"/>
              </a:rPr>
              <a:t>計画の基本的事項</a:t>
            </a:r>
            <a:r>
              <a:rPr lang="ja-JP" altLang="ja-JP" sz="1600" b="1" dirty="0">
                <a:latin typeface="+mn-ea"/>
                <a:cs typeface="Times New Roman" panose="02020603050405020304" pitchFamily="18" charset="0"/>
              </a:rPr>
              <a:t>】</a:t>
            </a:r>
            <a:endParaRPr lang="ja-JP" altLang="ja-JP" sz="1600" dirty="0">
              <a:latin typeface="+mn-ea"/>
            </a:endParaRPr>
          </a:p>
        </p:txBody>
      </p:sp>
      <p:sp>
        <p:nvSpPr>
          <p:cNvPr id="231" name="AutoShape 1"/>
          <p:cNvSpPr>
            <a:spLocks noChangeArrowheads="1"/>
          </p:cNvSpPr>
          <p:nvPr/>
        </p:nvSpPr>
        <p:spPr bwMode="auto">
          <a:xfrm>
            <a:off x="106174" y="895183"/>
            <a:ext cx="14926881" cy="4871910"/>
          </a:xfrm>
          <a:prstGeom prst="roundRect">
            <a:avLst>
              <a:gd name="adj" fmla="val 1609"/>
            </a:avLst>
          </a:prstGeom>
          <a:noFill/>
          <a:ln w="6350">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82734" tIns="9900" rIns="82734" bIns="9900" numCol="1" anchor="t" anchorCtr="0" compatLnSpc="1">
            <a:prstTxWarp prst="textNoShape">
              <a:avLst/>
            </a:prstTxWarp>
          </a:bodyPr>
          <a:lstStyle/>
          <a:p>
            <a:endParaRPr lang="ja-JP" altLang="en-US" sz="2310">
              <a:latin typeface="+mn-ea"/>
            </a:endParaRPr>
          </a:p>
        </p:txBody>
      </p:sp>
      <p:sp>
        <p:nvSpPr>
          <p:cNvPr id="8" name="テキスト ボックス 7"/>
          <p:cNvSpPr txBox="1"/>
          <p:nvPr/>
        </p:nvSpPr>
        <p:spPr>
          <a:xfrm>
            <a:off x="180190" y="739804"/>
            <a:ext cx="7072931" cy="338554"/>
          </a:xfrm>
          <a:prstGeom prst="rect">
            <a:avLst/>
          </a:prstGeom>
          <a:solidFill>
            <a:schemeClr val="tx1">
              <a:lumMod val="75000"/>
              <a:lumOff val="25000"/>
            </a:schemeClr>
          </a:solidFill>
        </p:spPr>
        <p:txBody>
          <a:bodyPr wrap="square" rtlCol="0">
            <a:spAutoFit/>
          </a:bodyPr>
          <a:lstStyle/>
          <a:p>
            <a:r>
              <a:rPr kumimoji="1" lang="ja-JP" altLang="en-US" sz="1600" b="1" dirty="0">
                <a:solidFill>
                  <a:schemeClr val="bg1"/>
                </a:solidFill>
                <a:latin typeface="+mn-ea"/>
              </a:rPr>
              <a:t>１．現行計画（</a:t>
            </a:r>
            <a:r>
              <a:rPr kumimoji="1" lang="en-US" altLang="ja-JP" sz="1600" b="1" dirty="0">
                <a:solidFill>
                  <a:schemeClr val="bg1"/>
                </a:solidFill>
                <a:latin typeface="+mn-ea"/>
              </a:rPr>
              <a:t>2021</a:t>
            </a:r>
            <a:r>
              <a:rPr kumimoji="1" lang="ja-JP" altLang="en-US" sz="1600" b="1" dirty="0">
                <a:solidFill>
                  <a:schemeClr val="bg1"/>
                </a:solidFill>
                <a:latin typeface="+mn-ea"/>
              </a:rPr>
              <a:t>年３月策定：</a:t>
            </a:r>
            <a:r>
              <a:rPr kumimoji="1" lang="en-US" altLang="ja-JP" sz="1600" b="1" dirty="0">
                <a:solidFill>
                  <a:schemeClr val="bg1"/>
                </a:solidFill>
                <a:latin typeface="+mn-ea"/>
              </a:rPr>
              <a:t>2021</a:t>
            </a:r>
            <a:r>
              <a:rPr kumimoji="1" lang="ja-JP" altLang="en-US" sz="1600" b="1" dirty="0">
                <a:solidFill>
                  <a:schemeClr val="bg1"/>
                </a:solidFill>
                <a:latin typeface="+mn-ea"/>
              </a:rPr>
              <a:t>年度から</a:t>
            </a:r>
            <a:r>
              <a:rPr kumimoji="1" lang="en-US" altLang="ja-JP" sz="1600" b="1" dirty="0">
                <a:solidFill>
                  <a:schemeClr val="bg1"/>
                </a:solidFill>
                <a:latin typeface="+mn-ea"/>
              </a:rPr>
              <a:t>2025</a:t>
            </a:r>
            <a:r>
              <a:rPr kumimoji="1" lang="ja-JP" altLang="en-US" sz="1600" b="1" dirty="0">
                <a:solidFill>
                  <a:schemeClr val="bg1"/>
                </a:solidFill>
                <a:latin typeface="+mn-ea"/>
              </a:rPr>
              <a:t>年度までの５年間）</a:t>
            </a:r>
          </a:p>
        </p:txBody>
      </p:sp>
      <p:grpSp>
        <p:nvGrpSpPr>
          <p:cNvPr id="21" name="グループ化 20"/>
          <p:cNvGrpSpPr/>
          <p:nvPr/>
        </p:nvGrpSpPr>
        <p:grpSpPr>
          <a:xfrm>
            <a:off x="7047554" y="128683"/>
            <a:ext cx="4525804" cy="460569"/>
            <a:chOff x="8597226" y="127544"/>
            <a:chExt cx="4525804" cy="460569"/>
          </a:xfrm>
        </p:grpSpPr>
        <p:pic>
          <p:nvPicPr>
            <p:cNvPr id="19" name="図 1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597226" y="128986"/>
              <a:ext cx="2253081" cy="459127"/>
            </a:xfrm>
            <a:prstGeom prst="rect">
              <a:avLst/>
            </a:prstGeom>
          </p:spPr>
        </p:pic>
        <p:pic>
          <p:nvPicPr>
            <p:cNvPr id="20" name="図 1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843957" y="127544"/>
              <a:ext cx="2279073" cy="460350"/>
            </a:xfrm>
            <a:prstGeom prst="rect">
              <a:avLst/>
            </a:prstGeom>
          </p:spPr>
        </p:pic>
      </p:grpSp>
      <p:grpSp>
        <p:nvGrpSpPr>
          <p:cNvPr id="13" name="グループ化 12"/>
          <p:cNvGrpSpPr/>
          <p:nvPr/>
        </p:nvGrpSpPr>
        <p:grpSpPr>
          <a:xfrm>
            <a:off x="13496544" y="9740590"/>
            <a:ext cx="532152" cy="353724"/>
            <a:chOff x="11837728" y="9117615"/>
            <a:chExt cx="577962" cy="353724"/>
          </a:xfrm>
        </p:grpSpPr>
        <p:sp>
          <p:nvSpPr>
            <p:cNvPr id="43" name="角丸四角形 42"/>
            <p:cNvSpPr/>
            <p:nvPr/>
          </p:nvSpPr>
          <p:spPr>
            <a:xfrm>
              <a:off x="11837728" y="9117615"/>
              <a:ext cx="577962" cy="353724"/>
            </a:xfrm>
            <a:prstGeom prst="roundRect">
              <a:avLst>
                <a:gd name="adj" fmla="val 9666"/>
              </a:avLst>
            </a:prstGeom>
            <a:ln w="635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101827" tIns="50913" rIns="101827" bIns="50913" numCol="1" spcCol="0" rtlCol="0" fromWordArt="0" anchor="ctr" anchorCtr="0" forceAA="0" compatLnSpc="1">
              <a:prstTxWarp prst="textNoShape">
                <a:avLst/>
              </a:prstTxWarp>
              <a:noAutofit/>
            </a:bodyPr>
            <a:lstStyle/>
            <a:p>
              <a:pPr algn="ctr"/>
              <a:endParaRPr kumimoji="1" lang="ja-JP" altLang="en-US" sz="2310">
                <a:solidFill>
                  <a:schemeClr val="tx1"/>
                </a:solidFill>
                <a:latin typeface="+mn-ea"/>
              </a:endParaRPr>
            </a:p>
          </p:txBody>
        </p:sp>
        <p:sp>
          <p:nvSpPr>
            <p:cNvPr id="44" name="テキスト ボックス 43"/>
            <p:cNvSpPr txBox="1"/>
            <p:nvPr/>
          </p:nvSpPr>
          <p:spPr>
            <a:xfrm>
              <a:off x="11874536" y="9130971"/>
              <a:ext cx="513236" cy="307777"/>
            </a:xfrm>
            <a:prstGeom prst="rect">
              <a:avLst/>
            </a:prstGeom>
            <a:noFill/>
          </p:spPr>
          <p:txBody>
            <a:bodyPr wrap="square" lIns="0" tIns="0" rIns="0" bIns="0" rtlCol="0">
              <a:spAutoFit/>
            </a:bodyPr>
            <a:lstStyle/>
            <a:p>
              <a:pPr algn="ctr"/>
              <a:r>
                <a:rPr kumimoji="1" lang="ja-JP" altLang="en-US" sz="1050" dirty="0">
                  <a:latin typeface="+mn-ea"/>
                </a:rPr>
                <a:t>答申</a:t>
              </a:r>
              <a:endParaRPr kumimoji="1" lang="en-US" altLang="ja-JP" sz="1050" dirty="0">
                <a:latin typeface="+mn-ea"/>
              </a:endParaRPr>
            </a:p>
            <a:p>
              <a:pPr algn="ctr"/>
              <a:r>
                <a:rPr kumimoji="1" lang="en-US" altLang="ja-JP" sz="900" dirty="0">
                  <a:latin typeface="+mn-ea"/>
                </a:rPr>
                <a:t>(</a:t>
              </a:r>
              <a:r>
                <a:rPr kumimoji="1" lang="ja-JP" altLang="en-US" sz="900" dirty="0">
                  <a:latin typeface="+mn-ea"/>
                </a:rPr>
                <a:t>環境審</a:t>
              </a:r>
              <a:r>
                <a:rPr kumimoji="1" lang="en-US" altLang="ja-JP" sz="900" dirty="0">
                  <a:latin typeface="+mn-ea"/>
                </a:rPr>
                <a:t>)</a:t>
              </a:r>
              <a:endParaRPr kumimoji="1" lang="ja-JP" altLang="en-US" sz="900" dirty="0">
                <a:latin typeface="+mn-ea"/>
              </a:endParaRPr>
            </a:p>
          </p:txBody>
        </p:sp>
      </p:grpSp>
      <p:grpSp>
        <p:nvGrpSpPr>
          <p:cNvPr id="18" name="グループ化 17"/>
          <p:cNvGrpSpPr/>
          <p:nvPr/>
        </p:nvGrpSpPr>
        <p:grpSpPr>
          <a:xfrm>
            <a:off x="9327600" y="9685827"/>
            <a:ext cx="3324875" cy="382056"/>
            <a:chOff x="7240061" y="9423474"/>
            <a:chExt cx="4591037" cy="447814"/>
          </a:xfrm>
        </p:grpSpPr>
        <p:sp>
          <p:nvSpPr>
            <p:cNvPr id="58" name="右矢印 57"/>
            <p:cNvSpPr/>
            <p:nvPr/>
          </p:nvSpPr>
          <p:spPr>
            <a:xfrm>
              <a:off x="7282149" y="9423474"/>
              <a:ext cx="4548949" cy="447814"/>
            </a:xfrm>
            <a:prstGeom prst="rightArrow">
              <a:avLst>
                <a:gd name="adj1" fmla="val 61307"/>
                <a:gd name="adj2" fmla="val 50000"/>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1827" tIns="50913" rIns="101827" bIns="50913" numCol="1" spcCol="0" rtlCol="0" fromWordArt="0" anchor="ctr" anchorCtr="0" forceAA="0" compatLnSpc="1">
              <a:prstTxWarp prst="textNoShape">
                <a:avLst/>
              </a:prstTxWarp>
              <a:noAutofit/>
            </a:bodyPr>
            <a:lstStyle/>
            <a:p>
              <a:pPr algn="ctr"/>
              <a:endParaRPr kumimoji="1" lang="ja-JP" altLang="en-US" sz="1100">
                <a:latin typeface="+mn-ea"/>
              </a:endParaRPr>
            </a:p>
          </p:txBody>
        </p:sp>
        <p:sp>
          <p:nvSpPr>
            <p:cNvPr id="59" name="テキスト ボックス 58"/>
            <p:cNvSpPr txBox="1"/>
            <p:nvPr/>
          </p:nvSpPr>
          <p:spPr>
            <a:xfrm>
              <a:off x="7240061" y="9499548"/>
              <a:ext cx="3889865" cy="280846"/>
            </a:xfrm>
            <a:prstGeom prst="rect">
              <a:avLst/>
            </a:prstGeom>
            <a:noFill/>
          </p:spPr>
          <p:txBody>
            <a:bodyPr wrap="square" rtlCol="0">
              <a:spAutoFit/>
            </a:bodyPr>
            <a:lstStyle/>
            <a:p>
              <a:r>
                <a:rPr kumimoji="1" lang="ja-JP" altLang="en-US" sz="1100" dirty="0">
                  <a:latin typeface="+mn-ea"/>
                </a:rPr>
                <a:t>廃棄物実態調査（現況・目標推計）</a:t>
              </a:r>
            </a:p>
          </p:txBody>
        </p:sp>
      </p:grpSp>
      <p:grpSp>
        <p:nvGrpSpPr>
          <p:cNvPr id="12" name="グループ化 11"/>
          <p:cNvGrpSpPr/>
          <p:nvPr/>
        </p:nvGrpSpPr>
        <p:grpSpPr>
          <a:xfrm>
            <a:off x="14533513" y="9486313"/>
            <a:ext cx="371690" cy="594080"/>
            <a:chOff x="14559663" y="9159064"/>
            <a:chExt cx="371690" cy="594080"/>
          </a:xfrm>
        </p:grpSpPr>
        <p:sp>
          <p:nvSpPr>
            <p:cNvPr id="65" name="角丸四角形 64"/>
            <p:cNvSpPr/>
            <p:nvPr/>
          </p:nvSpPr>
          <p:spPr>
            <a:xfrm>
              <a:off x="14559663" y="9159064"/>
              <a:ext cx="371690" cy="594080"/>
            </a:xfrm>
            <a:prstGeom prst="roundRect">
              <a:avLst>
                <a:gd name="adj" fmla="val 6929"/>
              </a:avLst>
            </a:prstGeom>
            <a:solidFill>
              <a:schemeClr val="bg1"/>
            </a:solidFill>
            <a:ln w="635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101827" tIns="50913" rIns="101827" bIns="50913" numCol="1" spcCol="0" rtlCol="0" fromWordArt="0" anchor="ctr" anchorCtr="0" forceAA="0" compatLnSpc="1">
              <a:prstTxWarp prst="textNoShape">
                <a:avLst/>
              </a:prstTxWarp>
              <a:noAutofit/>
            </a:bodyPr>
            <a:lstStyle/>
            <a:p>
              <a:pPr algn="ctr"/>
              <a:endParaRPr kumimoji="1" lang="ja-JP" altLang="en-US" sz="1600">
                <a:latin typeface="+mn-ea"/>
              </a:endParaRPr>
            </a:p>
          </p:txBody>
        </p:sp>
        <p:sp>
          <p:nvSpPr>
            <p:cNvPr id="66" name="テキスト ボックス 65"/>
            <p:cNvSpPr txBox="1"/>
            <p:nvPr/>
          </p:nvSpPr>
          <p:spPr>
            <a:xfrm>
              <a:off x="14577165" y="9207063"/>
              <a:ext cx="325113" cy="523220"/>
            </a:xfrm>
            <a:prstGeom prst="rect">
              <a:avLst/>
            </a:prstGeom>
            <a:noFill/>
          </p:spPr>
          <p:txBody>
            <a:bodyPr wrap="square" rtlCol="0">
              <a:spAutoFit/>
            </a:bodyPr>
            <a:lstStyle/>
            <a:p>
              <a:r>
                <a:rPr kumimoji="1" lang="ja-JP" altLang="en-US" sz="1400" b="1" dirty="0">
                  <a:latin typeface="+mn-ea"/>
                </a:rPr>
                <a:t>策定</a:t>
              </a:r>
            </a:p>
          </p:txBody>
        </p:sp>
      </p:grpSp>
      <p:grpSp>
        <p:nvGrpSpPr>
          <p:cNvPr id="14" name="グループ化 13"/>
          <p:cNvGrpSpPr/>
          <p:nvPr/>
        </p:nvGrpSpPr>
        <p:grpSpPr>
          <a:xfrm>
            <a:off x="13818669" y="9467409"/>
            <a:ext cx="840746" cy="251865"/>
            <a:chOff x="13619223" y="9146795"/>
            <a:chExt cx="840746" cy="251865"/>
          </a:xfrm>
        </p:grpSpPr>
        <p:sp>
          <p:nvSpPr>
            <p:cNvPr id="219" name="角丸四角形 218"/>
            <p:cNvSpPr/>
            <p:nvPr/>
          </p:nvSpPr>
          <p:spPr>
            <a:xfrm>
              <a:off x="13759025" y="9146795"/>
              <a:ext cx="561143" cy="243100"/>
            </a:xfrm>
            <a:prstGeom prst="roundRect">
              <a:avLst>
                <a:gd name="adj" fmla="val 8424"/>
              </a:avLst>
            </a:prstGeom>
            <a:ln w="635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101827" tIns="50913" rIns="101827" bIns="50913" numCol="1" spcCol="0" rtlCol="0" fromWordArt="0" anchor="ctr" anchorCtr="0" forceAA="0" compatLnSpc="1">
              <a:prstTxWarp prst="textNoShape">
                <a:avLst/>
              </a:prstTxWarp>
              <a:noAutofit/>
            </a:bodyPr>
            <a:lstStyle/>
            <a:p>
              <a:pPr algn="ctr"/>
              <a:endParaRPr kumimoji="1" lang="ja-JP" altLang="en-US" sz="1100">
                <a:latin typeface="+mn-ea"/>
              </a:endParaRPr>
            </a:p>
          </p:txBody>
        </p:sp>
        <p:sp>
          <p:nvSpPr>
            <p:cNvPr id="220" name="テキスト ボックス 219"/>
            <p:cNvSpPr txBox="1"/>
            <p:nvPr/>
          </p:nvSpPr>
          <p:spPr>
            <a:xfrm>
              <a:off x="13619223" y="9152439"/>
              <a:ext cx="840746" cy="246221"/>
            </a:xfrm>
            <a:prstGeom prst="rect">
              <a:avLst/>
            </a:prstGeom>
            <a:noFill/>
          </p:spPr>
          <p:txBody>
            <a:bodyPr wrap="square" rtlCol="0">
              <a:spAutoFit/>
            </a:bodyPr>
            <a:lstStyle/>
            <a:p>
              <a:pPr algn="ctr"/>
              <a:r>
                <a:rPr kumimoji="1" lang="ja-JP" altLang="en-US" sz="1000" dirty="0">
                  <a:latin typeface="+mn-ea"/>
                </a:rPr>
                <a:t>パブコメ</a:t>
              </a:r>
            </a:p>
          </p:txBody>
        </p:sp>
      </p:grpSp>
      <p:sp>
        <p:nvSpPr>
          <p:cNvPr id="17" name="テキスト ボックス 16"/>
          <p:cNvSpPr txBox="1"/>
          <p:nvPr/>
        </p:nvSpPr>
        <p:spPr>
          <a:xfrm>
            <a:off x="10217055" y="9467961"/>
            <a:ext cx="607859" cy="261610"/>
          </a:xfrm>
          <a:prstGeom prst="rect">
            <a:avLst/>
          </a:prstGeom>
          <a:noFill/>
        </p:spPr>
        <p:txBody>
          <a:bodyPr wrap="none" rtlCol="0">
            <a:spAutoFit/>
          </a:bodyPr>
          <a:lstStyle/>
          <a:p>
            <a:r>
              <a:rPr kumimoji="1" lang="ja-JP" altLang="en-US" sz="1050" dirty="0">
                <a:latin typeface="+mn-ea"/>
              </a:rPr>
              <a:t>②部会</a:t>
            </a:r>
          </a:p>
        </p:txBody>
      </p:sp>
      <p:sp>
        <p:nvSpPr>
          <p:cNvPr id="129" name="テキスト ボックス 128"/>
          <p:cNvSpPr txBox="1"/>
          <p:nvPr/>
        </p:nvSpPr>
        <p:spPr>
          <a:xfrm>
            <a:off x="12082776" y="9467961"/>
            <a:ext cx="588623" cy="253916"/>
          </a:xfrm>
          <a:prstGeom prst="rect">
            <a:avLst/>
          </a:prstGeom>
          <a:noFill/>
        </p:spPr>
        <p:txBody>
          <a:bodyPr wrap="none" rtlCol="0">
            <a:spAutoFit/>
          </a:bodyPr>
          <a:lstStyle/>
          <a:p>
            <a:r>
              <a:rPr kumimoji="1" lang="ja-JP" altLang="en-US" sz="1050" dirty="0">
                <a:latin typeface="+mn-ea"/>
              </a:rPr>
              <a:t>③部会</a:t>
            </a:r>
          </a:p>
        </p:txBody>
      </p:sp>
      <p:sp>
        <p:nvSpPr>
          <p:cNvPr id="131" name="テキスト ボックス 130"/>
          <p:cNvSpPr txBox="1"/>
          <p:nvPr/>
        </p:nvSpPr>
        <p:spPr>
          <a:xfrm>
            <a:off x="12546822" y="9467961"/>
            <a:ext cx="607859" cy="261610"/>
          </a:xfrm>
          <a:prstGeom prst="rect">
            <a:avLst/>
          </a:prstGeom>
          <a:noFill/>
        </p:spPr>
        <p:txBody>
          <a:bodyPr wrap="none" rtlCol="0">
            <a:spAutoFit/>
          </a:bodyPr>
          <a:lstStyle/>
          <a:p>
            <a:r>
              <a:rPr kumimoji="1" lang="ja-JP" altLang="en-US" sz="1050" dirty="0">
                <a:latin typeface="+mn-ea"/>
              </a:rPr>
              <a:t>④部会</a:t>
            </a:r>
          </a:p>
        </p:txBody>
      </p:sp>
      <p:sp>
        <p:nvSpPr>
          <p:cNvPr id="132" name="テキスト ボックス 131"/>
          <p:cNvSpPr txBox="1"/>
          <p:nvPr/>
        </p:nvSpPr>
        <p:spPr>
          <a:xfrm>
            <a:off x="13026943" y="9467961"/>
            <a:ext cx="607859" cy="261610"/>
          </a:xfrm>
          <a:prstGeom prst="rect">
            <a:avLst/>
          </a:prstGeom>
          <a:noFill/>
        </p:spPr>
        <p:txBody>
          <a:bodyPr wrap="none" rtlCol="0">
            <a:spAutoFit/>
          </a:bodyPr>
          <a:lstStyle/>
          <a:p>
            <a:r>
              <a:rPr kumimoji="1" lang="ja-JP" altLang="en-US" sz="1050" dirty="0">
                <a:latin typeface="+mn-ea"/>
              </a:rPr>
              <a:t>⑤部会</a:t>
            </a:r>
          </a:p>
        </p:txBody>
      </p:sp>
      <p:sp>
        <p:nvSpPr>
          <p:cNvPr id="133" name="テキスト ボックス 132"/>
          <p:cNvSpPr txBox="1"/>
          <p:nvPr/>
        </p:nvSpPr>
        <p:spPr>
          <a:xfrm>
            <a:off x="13919662" y="9097337"/>
            <a:ext cx="607859" cy="261610"/>
          </a:xfrm>
          <a:prstGeom prst="rect">
            <a:avLst/>
          </a:prstGeom>
          <a:noFill/>
        </p:spPr>
        <p:txBody>
          <a:bodyPr wrap="none" rtlCol="0">
            <a:spAutoFit/>
          </a:bodyPr>
          <a:lstStyle/>
          <a:p>
            <a:r>
              <a:rPr kumimoji="1" lang="ja-JP" altLang="en-US" sz="1050" dirty="0">
                <a:latin typeface="+mn-ea"/>
              </a:rPr>
              <a:t>①部会</a:t>
            </a:r>
          </a:p>
        </p:txBody>
      </p:sp>
      <p:grpSp>
        <p:nvGrpSpPr>
          <p:cNvPr id="122" name="グループ化 121"/>
          <p:cNvGrpSpPr/>
          <p:nvPr/>
        </p:nvGrpSpPr>
        <p:grpSpPr>
          <a:xfrm>
            <a:off x="13013608" y="9058607"/>
            <a:ext cx="561786" cy="353724"/>
            <a:chOff x="12466378" y="9115710"/>
            <a:chExt cx="577962" cy="353724"/>
          </a:xfrm>
        </p:grpSpPr>
        <p:sp>
          <p:nvSpPr>
            <p:cNvPr id="123" name="角丸四角形 122"/>
            <p:cNvSpPr/>
            <p:nvPr/>
          </p:nvSpPr>
          <p:spPr>
            <a:xfrm>
              <a:off x="12466378" y="9115710"/>
              <a:ext cx="577962" cy="353724"/>
            </a:xfrm>
            <a:prstGeom prst="roundRect">
              <a:avLst>
                <a:gd name="adj" fmla="val 6434"/>
              </a:avLst>
            </a:prstGeom>
            <a:ln w="635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101827" tIns="50913" rIns="101827" bIns="50913" numCol="1" spcCol="0" rtlCol="0" fromWordArt="0" anchor="ctr" anchorCtr="0" forceAA="0" compatLnSpc="1">
              <a:prstTxWarp prst="textNoShape">
                <a:avLst/>
              </a:prstTxWarp>
              <a:noAutofit/>
            </a:bodyPr>
            <a:lstStyle/>
            <a:p>
              <a:pPr algn="ctr"/>
              <a:endParaRPr kumimoji="1" lang="ja-JP" altLang="en-US" sz="2310">
                <a:solidFill>
                  <a:schemeClr val="tx1"/>
                </a:solidFill>
                <a:latin typeface="+mn-ea"/>
              </a:endParaRPr>
            </a:p>
          </p:txBody>
        </p:sp>
        <p:sp>
          <p:nvSpPr>
            <p:cNvPr id="124" name="テキスト ボックス 123"/>
            <p:cNvSpPr txBox="1"/>
            <p:nvPr/>
          </p:nvSpPr>
          <p:spPr>
            <a:xfrm>
              <a:off x="12508266" y="9130971"/>
              <a:ext cx="513236" cy="307777"/>
            </a:xfrm>
            <a:prstGeom prst="rect">
              <a:avLst/>
            </a:prstGeom>
            <a:noFill/>
          </p:spPr>
          <p:txBody>
            <a:bodyPr wrap="square" lIns="0" tIns="0" rIns="0" bIns="0" rtlCol="0">
              <a:spAutoFit/>
            </a:bodyPr>
            <a:lstStyle/>
            <a:p>
              <a:pPr algn="ctr"/>
              <a:r>
                <a:rPr kumimoji="1" lang="ja-JP" altLang="en-US" sz="1050" dirty="0">
                  <a:latin typeface="+mn-ea"/>
                </a:rPr>
                <a:t>諮問</a:t>
              </a:r>
              <a:endParaRPr kumimoji="1" lang="en-US" altLang="ja-JP" sz="1050" dirty="0">
                <a:latin typeface="+mn-ea"/>
              </a:endParaRPr>
            </a:p>
            <a:p>
              <a:pPr algn="ctr"/>
              <a:r>
                <a:rPr kumimoji="1" lang="en-US" altLang="ja-JP" sz="900" dirty="0">
                  <a:latin typeface="+mn-ea"/>
                </a:rPr>
                <a:t>(</a:t>
              </a:r>
              <a:r>
                <a:rPr kumimoji="1" lang="ja-JP" altLang="en-US" sz="900" dirty="0">
                  <a:latin typeface="+mn-ea"/>
                </a:rPr>
                <a:t>環境審</a:t>
              </a:r>
              <a:r>
                <a:rPr kumimoji="1" lang="en-US" altLang="ja-JP" sz="900" dirty="0">
                  <a:latin typeface="+mn-ea"/>
                </a:rPr>
                <a:t>)</a:t>
              </a:r>
              <a:endParaRPr kumimoji="1" lang="ja-JP" altLang="en-US" sz="900" dirty="0">
                <a:latin typeface="+mn-ea"/>
              </a:endParaRPr>
            </a:p>
          </p:txBody>
        </p:sp>
      </p:grpSp>
      <p:sp>
        <p:nvSpPr>
          <p:cNvPr id="112" name="Rectangle 3">
            <a:extLst>
              <a:ext uri="{FF2B5EF4-FFF2-40B4-BE49-F238E27FC236}">
                <a16:creationId xmlns:a16="http://schemas.microsoft.com/office/drawing/2014/main" id="{A99858FF-CABE-414F-B4B8-D6A6E6A30976}"/>
              </a:ext>
            </a:extLst>
          </p:cNvPr>
          <p:cNvSpPr>
            <a:spLocks noChangeArrowheads="1"/>
          </p:cNvSpPr>
          <p:nvPr/>
        </p:nvSpPr>
        <p:spPr bwMode="auto">
          <a:xfrm>
            <a:off x="4285" y="3095345"/>
            <a:ext cx="1821180" cy="318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1827" tIns="50913" rIns="101827" bIns="50913" numCol="1" anchor="ctr" anchorCtr="0" compatLnSpc="1">
            <a:prstTxWarp prst="textNoShape">
              <a:avLst/>
            </a:prstTxWarp>
            <a:spAutoFit/>
          </a:bodyPr>
          <a:lstStyle>
            <a:lvl1pPr indent="13335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indent="148499" defTabSz="1018276"/>
            <a:r>
              <a:rPr lang="ja-JP" altLang="en-US" sz="1400" b="1" dirty="0">
                <a:latin typeface="+mn-ea"/>
                <a:cs typeface="Times New Roman" panose="02020603050405020304" pitchFamily="18" charset="0"/>
              </a:rPr>
              <a:t>○ 実施主体</a:t>
            </a:r>
            <a:endParaRPr lang="ja-JP" altLang="ja-JP" sz="1600" b="1" dirty="0">
              <a:latin typeface="+mn-ea"/>
            </a:endParaRPr>
          </a:p>
        </p:txBody>
      </p:sp>
      <p:pic>
        <p:nvPicPr>
          <p:cNvPr id="119" name="図 118">
            <a:extLst>
              <a:ext uri="{FF2B5EF4-FFF2-40B4-BE49-F238E27FC236}">
                <a16:creationId xmlns:a16="http://schemas.microsoft.com/office/drawing/2014/main" id="{21BB6490-9B9A-4461-9067-7E585C950320}"/>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a:stretch/>
        </p:blipFill>
        <p:spPr bwMode="auto">
          <a:xfrm>
            <a:off x="10466296" y="3156542"/>
            <a:ext cx="4344981" cy="2163574"/>
          </a:xfrm>
          <a:prstGeom prst="rect">
            <a:avLst/>
          </a:prstGeom>
          <a:noFill/>
          <a:ln>
            <a:noFill/>
          </a:ln>
        </p:spPr>
      </p:pic>
      <p:sp>
        <p:nvSpPr>
          <p:cNvPr id="135" name="Rectangle 3">
            <a:extLst>
              <a:ext uri="{FF2B5EF4-FFF2-40B4-BE49-F238E27FC236}">
                <a16:creationId xmlns:a16="http://schemas.microsoft.com/office/drawing/2014/main" id="{CF104736-57D9-42A9-BEBA-811A0CE3F29F}"/>
              </a:ext>
            </a:extLst>
          </p:cNvPr>
          <p:cNvSpPr>
            <a:spLocks noChangeArrowheads="1"/>
          </p:cNvSpPr>
          <p:nvPr/>
        </p:nvSpPr>
        <p:spPr bwMode="auto">
          <a:xfrm>
            <a:off x="6343380" y="1339349"/>
            <a:ext cx="8378459" cy="318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1827" tIns="50913" rIns="101827" bIns="50913" numCol="1" anchor="ctr" anchorCtr="0" compatLnSpc="1">
            <a:prstTxWarp prst="textNoShape">
              <a:avLst/>
            </a:prstTxWarp>
            <a:spAutoFit/>
          </a:bodyPr>
          <a:lstStyle>
            <a:lvl1pPr indent="13335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indent="0" defTabSz="1018276"/>
            <a:r>
              <a:rPr lang="ja-JP" altLang="en-US" sz="1400" b="1" dirty="0">
                <a:latin typeface="+mn-ea"/>
                <a:cs typeface="Times New Roman" panose="02020603050405020304" pitchFamily="18" charset="0"/>
              </a:rPr>
              <a:t>○ めざすべき将来像 ：大阪から世界へ、現在から未来へ　府民がつくる暮らしやすい資源循環型社会</a:t>
            </a:r>
          </a:p>
        </p:txBody>
      </p:sp>
      <p:sp>
        <p:nvSpPr>
          <p:cNvPr id="136" name="テキスト ボックス 135">
            <a:extLst>
              <a:ext uri="{FF2B5EF4-FFF2-40B4-BE49-F238E27FC236}">
                <a16:creationId xmlns:a16="http://schemas.microsoft.com/office/drawing/2014/main" id="{333D3CEA-FD5A-4122-9220-17C7A2459691}"/>
              </a:ext>
            </a:extLst>
          </p:cNvPr>
          <p:cNvSpPr txBox="1"/>
          <p:nvPr/>
        </p:nvSpPr>
        <p:spPr>
          <a:xfrm>
            <a:off x="6623121" y="2040316"/>
            <a:ext cx="8357737" cy="869469"/>
          </a:xfrm>
          <a:prstGeom prst="rect">
            <a:avLst/>
          </a:prstGeom>
          <a:noFill/>
        </p:spPr>
        <p:txBody>
          <a:bodyPr wrap="square" rtlCol="0">
            <a:spAutoFit/>
          </a:bodyPr>
          <a:lstStyle/>
          <a:p>
            <a:pPr marL="144000" indent="-144000" algn="just">
              <a:buFont typeface="Arial" panose="020B0604020202020204" pitchFamily="34" charset="0"/>
              <a:buChar char="•"/>
            </a:pPr>
            <a:r>
              <a:rPr kumimoji="1" lang="ja-JP" altLang="en-US" sz="1200" dirty="0">
                <a:latin typeface="+mn-ea"/>
              </a:rPr>
              <a:t>世界中の人々が知恵を出し合い、これからの世界を共創していく場となる</a:t>
            </a:r>
            <a:r>
              <a:rPr kumimoji="1" lang="en-US" altLang="ja-JP" sz="1200" dirty="0">
                <a:latin typeface="+mn-ea"/>
              </a:rPr>
              <a:t>2025</a:t>
            </a:r>
            <a:r>
              <a:rPr kumimoji="1" lang="ja-JP" altLang="en-US" sz="1200" dirty="0">
                <a:latin typeface="+mn-ea"/>
              </a:rPr>
              <a:t>年大阪・関西万博を経て、</a:t>
            </a:r>
            <a:r>
              <a:rPr kumimoji="1" lang="en-US" altLang="ja-JP" sz="1200" dirty="0">
                <a:latin typeface="+mn-ea"/>
              </a:rPr>
              <a:t>2030</a:t>
            </a:r>
            <a:r>
              <a:rPr kumimoji="1" lang="ja-JP" altLang="en-US" sz="1200" dirty="0">
                <a:latin typeface="+mn-ea"/>
              </a:rPr>
              <a:t>年に達成される</a:t>
            </a:r>
            <a:r>
              <a:rPr kumimoji="1" lang="en-US" altLang="ja-JP" sz="1200" dirty="0">
                <a:latin typeface="+mn-ea"/>
              </a:rPr>
              <a:t>SDGs</a:t>
            </a:r>
            <a:r>
              <a:rPr kumimoji="1" lang="ja-JP" altLang="en-US" sz="1200" dirty="0">
                <a:latin typeface="+mn-ea"/>
              </a:rPr>
              <a:t>の価値観が大阪から世界に広がり、ひとを救い、地球を守る取組が社会全体に浸透している。</a:t>
            </a:r>
            <a:endParaRPr kumimoji="1" lang="en-US" altLang="ja-JP" sz="1200" dirty="0">
              <a:latin typeface="+mn-ea"/>
            </a:endParaRPr>
          </a:p>
          <a:p>
            <a:pPr marL="144000" indent="-144000" algn="just">
              <a:spcBef>
                <a:spcPts val="300"/>
              </a:spcBef>
              <a:buFont typeface="Arial" panose="020B0604020202020204" pitchFamily="34" charset="0"/>
              <a:buChar char="•"/>
            </a:pPr>
            <a:r>
              <a:rPr kumimoji="1" lang="ja-JP" altLang="en-US" sz="1200" dirty="0">
                <a:latin typeface="+mn-ea"/>
              </a:rPr>
              <a:t>資源循環分野においては、</a:t>
            </a:r>
            <a:r>
              <a:rPr kumimoji="1" lang="en-US" altLang="ja-JP" sz="1200" dirty="0">
                <a:latin typeface="+mn-ea"/>
              </a:rPr>
              <a:t>2030</a:t>
            </a:r>
            <a:r>
              <a:rPr kumimoji="1" lang="ja-JP" altLang="en-US" sz="1200" dirty="0">
                <a:latin typeface="+mn-ea"/>
              </a:rPr>
              <a:t>年までに３Ｒの取組が一層進み、生じた廃棄物は、ほぼ全量が再生資源やエネルギーとして使用され、製品として購入されることによって循環し、最終処分量も必要最小限となっている。</a:t>
            </a:r>
          </a:p>
        </p:txBody>
      </p:sp>
      <p:sp>
        <p:nvSpPr>
          <p:cNvPr id="137" name="角丸四角形 75">
            <a:extLst>
              <a:ext uri="{FF2B5EF4-FFF2-40B4-BE49-F238E27FC236}">
                <a16:creationId xmlns:a16="http://schemas.microsoft.com/office/drawing/2014/main" id="{25C48DE6-FAB4-4D28-B006-E433634F1F30}"/>
              </a:ext>
            </a:extLst>
          </p:cNvPr>
          <p:cNvSpPr/>
          <p:nvPr/>
        </p:nvSpPr>
        <p:spPr>
          <a:xfrm>
            <a:off x="6681669" y="1711234"/>
            <a:ext cx="1635414" cy="288000"/>
          </a:xfrm>
          <a:prstGeom prst="roundRect">
            <a:avLst>
              <a:gd name="adj" fmla="val 50000"/>
            </a:avLst>
          </a:prstGeom>
          <a:solidFill>
            <a:schemeClr val="tx1">
              <a:lumMod val="75000"/>
              <a:lumOff val="25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90000" tIns="36000" rIns="90000" bIns="36000" anchor="ctr"/>
          <a:lstStyle/>
          <a:p>
            <a:pPr lvl="0" algn="ctr" defTabSz="914400">
              <a:defRPr/>
            </a:pPr>
            <a:r>
              <a:rPr kumimoji="0" lang="en-US" altLang="ja-JP" sz="1300" b="1" kern="0" dirty="0">
                <a:solidFill>
                  <a:prstClr val="white"/>
                </a:solidFill>
                <a:latin typeface="+mn-ea"/>
                <a:cs typeface="Meiryo UI" pitchFamily="50" charset="-128"/>
              </a:rPr>
              <a:t>2030</a:t>
            </a:r>
            <a:r>
              <a:rPr kumimoji="0" lang="ja-JP" altLang="en-US" sz="1300" b="1" kern="0" dirty="0">
                <a:solidFill>
                  <a:prstClr val="white"/>
                </a:solidFill>
                <a:latin typeface="+mn-ea"/>
                <a:cs typeface="Meiryo UI" pitchFamily="50" charset="-128"/>
              </a:rPr>
              <a:t>年の将来像</a:t>
            </a:r>
          </a:p>
        </p:txBody>
      </p:sp>
      <p:sp>
        <p:nvSpPr>
          <p:cNvPr id="138" name="テキスト ボックス 137">
            <a:extLst>
              <a:ext uri="{FF2B5EF4-FFF2-40B4-BE49-F238E27FC236}">
                <a16:creationId xmlns:a16="http://schemas.microsoft.com/office/drawing/2014/main" id="{BF7C1CB4-CCB3-473E-A806-97BA838544AF}"/>
              </a:ext>
            </a:extLst>
          </p:cNvPr>
          <p:cNvSpPr txBox="1"/>
          <p:nvPr/>
        </p:nvSpPr>
        <p:spPr>
          <a:xfrm>
            <a:off x="6623122" y="3333000"/>
            <a:ext cx="3850094" cy="2346796"/>
          </a:xfrm>
          <a:prstGeom prst="rect">
            <a:avLst/>
          </a:prstGeom>
          <a:noFill/>
        </p:spPr>
        <p:txBody>
          <a:bodyPr wrap="square" rtlCol="0">
            <a:spAutoFit/>
          </a:bodyPr>
          <a:lstStyle/>
          <a:p>
            <a:pPr marL="144000" indent="-144000" algn="just">
              <a:buFont typeface="Arial" panose="020B0604020202020204" pitchFamily="34" charset="0"/>
              <a:buChar char="•"/>
            </a:pPr>
            <a:r>
              <a:rPr kumimoji="1" lang="ja-JP" altLang="en-US" sz="1200" dirty="0">
                <a:latin typeface="+mn-ea"/>
              </a:rPr>
              <a:t>さらに、</a:t>
            </a:r>
            <a:r>
              <a:rPr kumimoji="1" lang="en-US" altLang="ja-JP" sz="1200" dirty="0">
                <a:latin typeface="+mn-ea"/>
              </a:rPr>
              <a:t>2050</a:t>
            </a:r>
            <a:r>
              <a:rPr kumimoji="1" lang="ja-JP" altLang="en-US" sz="1200" dirty="0">
                <a:latin typeface="+mn-ea"/>
              </a:rPr>
              <a:t>年には、環境、社会、企業統治の観点から企業投資を行う「</a:t>
            </a:r>
            <a:r>
              <a:rPr kumimoji="1" lang="en-US" altLang="ja-JP" sz="1200" dirty="0">
                <a:latin typeface="+mn-ea"/>
              </a:rPr>
              <a:t>ESG</a:t>
            </a:r>
            <a:r>
              <a:rPr kumimoji="1" lang="ja-JP" altLang="en-US" sz="1200" dirty="0">
                <a:latin typeface="+mn-ea"/>
              </a:rPr>
              <a:t>投資」が一層進み、拡大しつつある車や家等のシェアリングサービスが社会に浸透し、サーキュラーエコノミーに移行して、できるだけ少ない資源で最低限必要な物が生産され、全ての府民が持続可能なライフスタイルを実践している。</a:t>
            </a:r>
          </a:p>
          <a:p>
            <a:pPr marL="144000" indent="-144000" algn="just">
              <a:spcBef>
                <a:spcPts val="300"/>
              </a:spcBef>
              <a:buFont typeface="Arial" panose="020B0604020202020204" pitchFamily="34" charset="0"/>
              <a:buChar char="•"/>
            </a:pPr>
            <a:r>
              <a:rPr kumimoji="1" lang="ja-JP" altLang="en-US" sz="1200" dirty="0">
                <a:latin typeface="+mn-ea"/>
              </a:rPr>
              <a:t>また、プラスチックごみはリデュース、リユース又はリサイクル、それが技術的・経済的な観点等から難しい場合には熱回収も含め</a:t>
            </a:r>
            <a:r>
              <a:rPr kumimoji="1" lang="en-US" altLang="ja-JP" sz="1200" dirty="0">
                <a:latin typeface="+mn-ea"/>
              </a:rPr>
              <a:t>100%</a:t>
            </a:r>
            <a:r>
              <a:rPr kumimoji="1" lang="ja-JP" altLang="en-US" sz="1200" dirty="0">
                <a:latin typeface="+mn-ea"/>
              </a:rPr>
              <a:t>有効利用し、海に流出しないよう適切に管理され、「大阪ブルー・オーシャン・ビジョン」が達成されている。</a:t>
            </a:r>
          </a:p>
        </p:txBody>
      </p:sp>
      <p:sp>
        <p:nvSpPr>
          <p:cNvPr id="139" name="角丸四角形 75">
            <a:extLst>
              <a:ext uri="{FF2B5EF4-FFF2-40B4-BE49-F238E27FC236}">
                <a16:creationId xmlns:a16="http://schemas.microsoft.com/office/drawing/2014/main" id="{DEC12140-98E9-49AA-8558-B3B999912D20}"/>
              </a:ext>
            </a:extLst>
          </p:cNvPr>
          <p:cNvSpPr/>
          <p:nvPr/>
        </p:nvSpPr>
        <p:spPr>
          <a:xfrm>
            <a:off x="6724341" y="3020990"/>
            <a:ext cx="1635414" cy="288000"/>
          </a:xfrm>
          <a:prstGeom prst="roundRect">
            <a:avLst>
              <a:gd name="adj" fmla="val 50000"/>
            </a:avLst>
          </a:prstGeom>
          <a:solidFill>
            <a:schemeClr val="tx1">
              <a:lumMod val="75000"/>
              <a:lumOff val="25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90000" tIns="36000" rIns="90000" bIns="36000" anchor="ctr"/>
          <a:lstStyle/>
          <a:p>
            <a:pPr lvl="0" algn="ctr" defTabSz="914400">
              <a:defRPr/>
            </a:pPr>
            <a:r>
              <a:rPr kumimoji="0" lang="en-US" altLang="ja-JP" sz="1300" b="1" kern="0" dirty="0">
                <a:solidFill>
                  <a:prstClr val="white"/>
                </a:solidFill>
                <a:latin typeface="+mn-ea"/>
                <a:cs typeface="Meiryo UI" pitchFamily="50" charset="-128"/>
              </a:rPr>
              <a:t>2050</a:t>
            </a:r>
            <a:r>
              <a:rPr kumimoji="0" lang="ja-JP" altLang="en-US" sz="1300" b="1" kern="0" dirty="0">
                <a:solidFill>
                  <a:prstClr val="white"/>
                </a:solidFill>
                <a:latin typeface="+mn-ea"/>
                <a:cs typeface="Meiryo UI" pitchFamily="50" charset="-128"/>
              </a:rPr>
              <a:t>年の将来像</a:t>
            </a:r>
          </a:p>
        </p:txBody>
      </p:sp>
      <p:sp>
        <p:nvSpPr>
          <p:cNvPr id="141" name="テキスト ボックス 140">
            <a:extLst>
              <a:ext uri="{FF2B5EF4-FFF2-40B4-BE49-F238E27FC236}">
                <a16:creationId xmlns:a16="http://schemas.microsoft.com/office/drawing/2014/main" id="{C7D6C4D6-EE1D-4C2B-A74B-0D9302CDEA6B}"/>
              </a:ext>
            </a:extLst>
          </p:cNvPr>
          <p:cNvSpPr txBox="1"/>
          <p:nvPr/>
        </p:nvSpPr>
        <p:spPr>
          <a:xfrm>
            <a:off x="157192" y="3337748"/>
            <a:ext cx="6416673" cy="511315"/>
          </a:xfrm>
          <a:prstGeom prst="rect">
            <a:avLst/>
          </a:prstGeom>
          <a:noFill/>
        </p:spPr>
        <p:txBody>
          <a:bodyPr wrap="square" lIns="107845" tIns="53922" rIns="107845" bIns="53922" rtlCol="0">
            <a:spAutoFit/>
          </a:bodyPr>
          <a:lstStyle/>
          <a:p>
            <a:pPr marL="108000" indent="-108000" algn="just">
              <a:lnSpc>
                <a:spcPts val="1600"/>
              </a:lnSpc>
              <a:buFont typeface="Arial" panose="020B0604020202020204" pitchFamily="34" charset="0"/>
              <a:buChar char="•"/>
            </a:pPr>
            <a:r>
              <a:rPr lang="ja-JP" altLang="en-US" sz="1200" dirty="0">
                <a:latin typeface="+mn-ea"/>
              </a:rPr>
              <a:t>循環型社会の実現のためには、府民、事業者、市町村、府の各主体がそれぞれの果たすべき役割を認識した上で、連携・協働して、３</a:t>
            </a:r>
            <a:r>
              <a:rPr lang="en-US" altLang="ja-JP" sz="1200" dirty="0">
                <a:latin typeface="+mn-ea"/>
              </a:rPr>
              <a:t>R</a:t>
            </a:r>
            <a:r>
              <a:rPr lang="ja-JP" altLang="en-US" sz="1200" dirty="0">
                <a:latin typeface="+mn-ea"/>
              </a:rPr>
              <a:t>や適正処理に取り組んで行くことが必要</a:t>
            </a:r>
          </a:p>
        </p:txBody>
      </p:sp>
      <p:sp>
        <p:nvSpPr>
          <p:cNvPr id="142" name="Rectangle 3">
            <a:extLst>
              <a:ext uri="{FF2B5EF4-FFF2-40B4-BE49-F238E27FC236}">
                <a16:creationId xmlns:a16="http://schemas.microsoft.com/office/drawing/2014/main" id="{D63B3559-9946-4B83-AC4E-BFFB8E3E0B2D}"/>
              </a:ext>
            </a:extLst>
          </p:cNvPr>
          <p:cNvSpPr>
            <a:spLocks noChangeArrowheads="1"/>
          </p:cNvSpPr>
          <p:nvPr/>
        </p:nvSpPr>
        <p:spPr bwMode="auto">
          <a:xfrm>
            <a:off x="45058" y="3816055"/>
            <a:ext cx="4046884" cy="3490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1827" tIns="50913" rIns="101827" bIns="50913" numCol="1" anchor="ctr" anchorCtr="0" compatLnSpc="1">
            <a:prstTxWarp prst="textNoShape">
              <a:avLst/>
            </a:prstTxWarp>
            <a:spAutoFit/>
          </a:bodyPr>
          <a:lstStyle>
            <a:lvl1pPr indent="13335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indent="0" defTabSz="1018276"/>
            <a:r>
              <a:rPr lang="ja-JP" altLang="ja-JP" sz="1600" b="1" dirty="0">
                <a:latin typeface="+mn-ea"/>
                <a:cs typeface="Times New Roman" panose="02020603050405020304" pitchFamily="18" charset="0"/>
              </a:rPr>
              <a:t>【</a:t>
            </a:r>
            <a:r>
              <a:rPr lang="ja-JP" altLang="en-US" sz="1600" b="1" dirty="0">
                <a:latin typeface="+mn-ea"/>
                <a:cs typeface="Times New Roman" panose="02020603050405020304" pitchFamily="18" charset="0"/>
              </a:rPr>
              <a:t>目標達成に向けて講じる主な施策</a:t>
            </a:r>
            <a:r>
              <a:rPr lang="ja-JP" altLang="ja-JP" sz="1600" b="1" dirty="0">
                <a:latin typeface="+mn-ea"/>
                <a:cs typeface="Times New Roman" panose="02020603050405020304" pitchFamily="18" charset="0"/>
              </a:rPr>
              <a:t>】</a:t>
            </a:r>
            <a:endParaRPr lang="ja-JP" altLang="ja-JP" sz="1600" dirty="0">
              <a:latin typeface="+mn-ea"/>
            </a:endParaRPr>
          </a:p>
        </p:txBody>
      </p:sp>
      <p:pic>
        <p:nvPicPr>
          <p:cNvPr id="145" name="図 144" descr="施策の４つの柱&#10;１リデュース・リユースの推進&#10;２リサイクルの推進&#10;３プラスチックごみ対策の推進&#10;４適正処理の推進">
            <a:extLst>
              <a:ext uri="{FF2B5EF4-FFF2-40B4-BE49-F238E27FC236}">
                <a16:creationId xmlns:a16="http://schemas.microsoft.com/office/drawing/2014/main" id="{6A1193AF-2E08-435A-B75C-3B9FC6C608EC}"/>
              </a:ext>
            </a:extLst>
          </p:cNvPr>
          <p:cNvPicPr>
            <a:picLocks noChangeAspect="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991727" y="4144865"/>
            <a:ext cx="3358504" cy="1583651"/>
          </a:xfrm>
          <a:prstGeom prst="rect">
            <a:avLst/>
          </a:prstGeom>
          <a:noFill/>
          <a:ln>
            <a:noFill/>
          </a:ln>
        </p:spPr>
      </p:pic>
      <p:sp>
        <p:nvSpPr>
          <p:cNvPr id="146" name="テキスト ボックス 145">
            <a:extLst>
              <a:ext uri="{FF2B5EF4-FFF2-40B4-BE49-F238E27FC236}">
                <a16:creationId xmlns:a16="http://schemas.microsoft.com/office/drawing/2014/main" id="{979B52F2-30E8-496D-BAB4-3470C91F796D}"/>
              </a:ext>
            </a:extLst>
          </p:cNvPr>
          <p:cNvSpPr txBox="1"/>
          <p:nvPr/>
        </p:nvSpPr>
        <p:spPr>
          <a:xfrm>
            <a:off x="180744" y="4118457"/>
            <a:ext cx="2741907" cy="1537237"/>
          </a:xfrm>
          <a:prstGeom prst="rect">
            <a:avLst/>
          </a:prstGeom>
          <a:noFill/>
        </p:spPr>
        <p:txBody>
          <a:bodyPr wrap="square" lIns="107845" tIns="53922" rIns="107845" bIns="53922" rtlCol="0">
            <a:spAutoFit/>
          </a:bodyPr>
          <a:lstStyle/>
          <a:p>
            <a:pPr marL="144000" indent="-144000" algn="just">
              <a:lnSpc>
                <a:spcPts val="1600"/>
              </a:lnSpc>
              <a:buFont typeface="Arial" panose="020B0604020202020204" pitchFamily="34" charset="0"/>
              <a:buChar char="•"/>
            </a:pPr>
            <a:r>
              <a:rPr lang="ja-JP" altLang="en-US" sz="1200" dirty="0">
                <a:latin typeface="+mn-ea"/>
              </a:rPr>
              <a:t>府が講じる施策の柱を「リデュース・リユースの推進」「リサイクルの推進」「プラスチックごみ対策の推進」「適正処理の推進」の４つとし、目標の達成に向け、府民、事業者、市町村と連携して以下に示す施策を進めていきます。</a:t>
            </a:r>
            <a:endParaRPr lang="ja-JP" altLang="en-US" sz="1050" dirty="0">
              <a:latin typeface="+mn-ea"/>
            </a:endParaRPr>
          </a:p>
        </p:txBody>
      </p:sp>
      <p:sp>
        <p:nvSpPr>
          <p:cNvPr id="147" name="正方形/長方形 146">
            <a:extLst>
              <a:ext uri="{FF2B5EF4-FFF2-40B4-BE49-F238E27FC236}">
                <a16:creationId xmlns:a16="http://schemas.microsoft.com/office/drawing/2014/main" id="{5F04286D-4D15-4148-82EA-73405BBD1689}"/>
              </a:ext>
            </a:extLst>
          </p:cNvPr>
          <p:cNvSpPr/>
          <p:nvPr/>
        </p:nvSpPr>
        <p:spPr>
          <a:xfrm>
            <a:off x="11086174" y="5377460"/>
            <a:ext cx="3908624" cy="230832"/>
          </a:xfrm>
          <a:prstGeom prst="rect">
            <a:avLst/>
          </a:prstGeom>
        </p:spPr>
        <p:txBody>
          <a:bodyPr wrap="square">
            <a:spAutoFit/>
          </a:bodyPr>
          <a:lstStyle/>
          <a:p>
            <a:pPr algn="just"/>
            <a:r>
              <a:rPr lang="ja-JP" altLang="en-US" sz="900" dirty="0">
                <a:latin typeface="+mn-ea"/>
              </a:rPr>
              <a:t>オランダ政府「</a:t>
            </a:r>
            <a:r>
              <a:rPr lang="en-US" altLang="ja-JP" sz="900" dirty="0">
                <a:latin typeface="+mn-ea"/>
              </a:rPr>
              <a:t>From a linear to a circular economy</a:t>
            </a:r>
            <a:r>
              <a:rPr lang="ja-JP" altLang="en-US" sz="900" dirty="0">
                <a:latin typeface="+mn-ea"/>
              </a:rPr>
              <a:t>」を参考に作成</a:t>
            </a:r>
          </a:p>
        </p:txBody>
      </p:sp>
      <p:sp>
        <p:nvSpPr>
          <p:cNvPr id="148" name="テキスト ボックス 147">
            <a:extLst>
              <a:ext uri="{FF2B5EF4-FFF2-40B4-BE49-F238E27FC236}">
                <a16:creationId xmlns:a16="http://schemas.microsoft.com/office/drawing/2014/main" id="{8F5843E1-6A7C-4D44-AC14-196C3C36A0C2}"/>
              </a:ext>
            </a:extLst>
          </p:cNvPr>
          <p:cNvSpPr txBox="1"/>
          <p:nvPr/>
        </p:nvSpPr>
        <p:spPr>
          <a:xfrm>
            <a:off x="375734" y="2567198"/>
            <a:ext cx="5827353" cy="467122"/>
          </a:xfrm>
          <a:prstGeom prst="rect">
            <a:avLst/>
          </a:prstGeom>
          <a:noFill/>
          <a:ln w="6350">
            <a:solidFill>
              <a:schemeClr val="accent1">
                <a:shade val="50000"/>
              </a:schemeClr>
            </a:solidFill>
            <a:prstDash val="dash"/>
          </a:ln>
        </p:spPr>
        <p:txBody>
          <a:bodyPr wrap="square" lIns="96844" tIns="48422" rIns="96844" bIns="48422" rtlCol="0">
            <a:spAutoFit/>
          </a:bodyPr>
          <a:lstStyle/>
          <a:p>
            <a:r>
              <a:rPr lang="ja-JP" altLang="en-US" sz="1200" dirty="0">
                <a:latin typeface="游ゴシック" panose="020B0400000000000000" pitchFamily="50" charset="-128"/>
                <a:ea typeface="游ゴシック" panose="020B0400000000000000" pitchFamily="50" charset="-128"/>
              </a:rPr>
              <a:t>循環型社会の将来像（長期的視点）を見据えつつ、「</a:t>
            </a:r>
            <a:r>
              <a:rPr lang="en-US" altLang="ja-JP" sz="1200" dirty="0">
                <a:latin typeface="游ゴシック" panose="020B0400000000000000" pitchFamily="50" charset="-128"/>
                <a:ea typeface="游ゴシック" panose="020B0400000000000000" pitchFamily="50" charset="-128"/>
              </a:rPr>
              <a:t>2025</a:t>
            </a:r>
            <a:r>
              <a:rPr lang="ja-JP" altLang="en-US" sz="1200" dirty="0">
                <a:latin typeface="游ゴシック" panose="020B0400000000000000" pitchFamily="50" charset="-128"/>
                <a:ea typeface="游ゴシック" panose="020B0400000000000000" pitchFamily="50" charset="-128"/>
              </a:rPr>
              <a:t>年度の廃棄物排出量等の目標」、「循環型社会の構築に向けた施策」等をとりまとめたもの</a:t>
            </a:r>
            <a:endParaRPr lang="en-US" altLang="ja-JP" sz="1200" dirty="0">
              <a:latin typeface="游ゴシック" panose="020B0400000000000000" pitchFamily="50" charset="-128"/>
              <a:ea typeface="游ゴシック" panose="020B0400000000000000" pitchFamily="50" charset="-128"/>
            </a:endParaRPr>
          </a:p>
        </p:txBody>
      </p:sp>
      <p:sp>
        <p:nvSpPr>
          <p:cNvPr id="149" name="AutoShape 1">
            <a:extLst>
              <a:ext uri="{FF2B5EF4-FFF2-40B4-BE49-F238E27FC236}">
                <a16:creationId xmlns:a16="http://schemas.microsoft.com/office/drawing/2014/main" id="{6D53321D-BFCF-4A66-8AE0-262766A8D128}"/>
              </a:ext>
            </a:extLst>
          </p:cNvPr>
          <p:cNvSpPr>
            <a:spLocks noChangeArrowheads="1"/>
          </p:cNvSpPr>
          <p:nvPr/>
        </p:nvSpPr>
        <p:spPr bwMode="auto">
          <a:xfrm>
            <a:off x="115702" y="6026846"/>
            <a:ext cx="8321546" cy="4572000"/>
          </a:xfrm>
          <a:prstGeom prst="roundRect">
            <a:avLst>
              <a:gd name="adj" fmla="val 1609"/>
            </a:avLst>
          </a:prstGeom>
          <a:noFill/>
          <a:ln w="6350">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82734" tIns="9900" rIns="82734" bIns="9900" numCol="1" anchor="t" anchorCtr="0" compatLnSpc="1">
            <a:prstTxWarp prst="textNoShape">
              <a:avLst/>
            </a:prstTxWarp>
          </a:bodyPr>
          <a:lstStyle/>
          <a:p>
            <a:endParaRPr lang="ja-JP" altLang="en-US" sz="2310">
              <a:latin typeface="+mn-ea"/>
            </a:endParaRPr>
          </a:p>
        </p:txBody>
      </p:sp>
      <p:sp>
        <p:nvSpPr>
          <p:cNvPr id="252" name="テキスト ボックス 251"/>
          <p:cNvSpPr txBox="1"/>
          <p:nvPr/>
        </p:nvSpPr>
        <p:spPr>
          <a:xfrm>
            <a:off x="180189" y="5832401"/>
            <a:ext cx="6393675" cy="338554"/>
          </a:xfrm>
          <a:prstGeom prst="rect">
            <a:avLst/>
          </a:prstGeom>
          <a:solidFill>
            <a:schemeClr val="tx1">
              <a:lumMod val="75000"/>
              <a:lumOff val="25000"/>
            </a:schemeClr>
          </a:solidFill>
        </p:spPr>
        <p:txBody>
          <a:bodyPr wrap="square" rtlCol="0">
            <a:spAutoFit/>
          </a:bodyPr>
          <a:lstStyle/>
          <a:p>
            <a:r>
              <a:rPr kumimoji="1" lang="ja-JP" altLang="en-US" sz="1600" b="1" dirty="0">
                <a:solidFill>
                  <a:schemeClr val="bg1"/>
                </a:solidFill>
                <a:latin typeface="+mn-ea"/>
              </a:rPr>
              <a:t>２．資源循環分野における社会情勢の変化（現行計画の策定以降）</a:t>
            </a:r>
          </a:p>
        </p:txBody>
      </p:sp>
      <p:sp>
        <p:nvSpPr>
          <p:cNvPr id="121" name="テキスト ボックス 120"/>
          <p:cNvSpPr txBox="1"/>
          <p:nvPr/>
        </p:nvSpPr>
        <p:spPr>
          <a:xfrm>
            <a:off x="8760917" y="5832401"/>
            <a:ext cx="2616506" cy="338554"/>
          </a:xfrm>
          <a:prstGeom prst="rect">
            <a:avLst/>
          </a:prstGeom>
          <a:solidFill>
            <a:schemeClr val="tx1">
              <a:lumMod val="75000"/>
              <a:lumOff val="25000"/>
            </a:schemeClr>
          </a:solidFill>
        </p:spPr>
        <p:txBody>
          <a:bodyPr wrap="square" rtlCol="0">
            <a:spAutoFit/>
          </a:bodyPr>
          <a:lstStyle/>
          <a:p>
            <a:r>
              <a:rPr kumimoji="1" lang="ja-JP" altLang="en-US" sz="1600" b="1" dirty="0">
                <a:solidFill>
                  <a:schemeClr val="bg1"/>
                </a:solidFill>
                <a:latin typeface="+mn-ea"/>
              </a:rPr>
              <a:t>３．検討内容（案）　</a:t>
            </a:r>
          </a:p>
        </p:txBody>
      </p:sp>
      <p:sp>
        <p:nvSpPr>
          <p:cNvPr id="152" name="テキスト ボックス 151">
            <a:extLst>
              <a:ext uri="{FF2B5EF4-FFF2-40B4-BE49-F238E27FC236}">
                <a16:creationId xmlns:a16="http://schemas.microsoft.com/office/drawing/2014/main" id="{03862647-1B33-42D1-BDF1-ECA1487AA16E}"/>
              </a:ext>
            </a:extLst>
          </p:cNvPr>
          <p:cNvSpPr txBox="1"/>
          <p:nvPr/>
        </p:nvSpPr>
        <p:spPr>
          <a:xfrm>
            <a:off x="8687618" y="6201336"/>
            <a:ext cx="6267114" cy="1845013"/>
          </a:xfrm>
          <a:prstGeom prst="rect">
            <a:avLst/>
          </a:prstGeom>
          <a:noFill/>
        </p:spPr>
        <p:txBody>
          <a:bodyPr wrap="square" lIns="107845" tIns="53922" rIns="107845" bIns="53922" rtlCol="0">
            <a:spAutoFit/>
          </a:bodyPr>
          <a:lstStyle/>
          <a:p>
            <a:pPr marL="144000" indent="-144000" algn="just">
              <a:lnSpc>
                <a:spcPts val="1600"/>
              </a:lnSpc>
              <a:buFont typeface="Arial" panose="020B0604020202020204" pitchFamily="34" charset="0"/>
              <a:buChar char="•"/>
            </a:pPr>
            <a:r>
              <a:rPr lang="ja-JP" altLang="en-US" sz="1200" dirty="0">
                <a:latin typeface="+mn-ea"/>
              </a:rPr>
              <a:t>国の第五次循環型社会形成推進基本計画や、プラスチック資源循環法、再資源化事業等高度化法等を踏まえた新たな観点の追加（サーキュラーエコノミー、カーボンニュートラル）</a:t>
            </a:r>
            <a:endParaRPr lang="en-US" altLang="ja-JP" sz="1200" dirty="0">
              <a:latin typeface="+mn-ea"/>
            </a:endParaRPr>
          </a:p>
          <a:p>
            <a:pPr marL="144000" indent="-144000" algn="just">
              <a:lnSpc>
                <a:spcPts val="1600"/>
              </a:lnSpc>
              <a:spcBef>
                <a:spcPts val="200"/>
              </a:spcBef>
              <a:buFont typeface="Arial" panose="020B0604020202020204" pitchFamily="34" charset="0"/>
              <a:buChar char="•"/>
            </a:pPr>
            <a:r>
              <a:rPr lang="ja-JP" altLang="en-US" sz="1200" dirty="0">
                <a:latin typeface="+mn-ea"/>
              </a:rPr>
              <a:t>現行の「めざすべき将来像」の内容確認・更新</a:t>
            </a:r>
            <a:endParaRPr lang="en-US" altLang="ja-JP" sz="1200" dirty="0">
              <a:latin typeface="+mn-ea"/>
            </a:endParaRPr>
          </a:p>
          <a:p>
            <a:pPr marL="144000" indent="-144000" algn="just">
              <a:lnSpc>
                <a:spcPts val="1600"/>
              </a:lnSpc>
              <a:spcBef>
                <a:spcPts val="200"/>
              </a:spcBef>
              <a:buFont typeface="Arial" panose="020B0604020202020204" pitchFamily="34" charset="0"/>
              <a:buChar char="•"/>
            </a:pPr>
            <a:r>
              <a:rPr lang="ja-JP" altLang="en-US" sz="1200" dirty="0">
                <a:latin typeface="+mn-ea"/>
              </a:rPr>
              <a:t>廃棄物処理法の基本方針を踏まえた、一般廃棄物及び産業廃棄物の目標設定</a:t>
            </a:r>
            <a:endParaRPr lang="en-US" altLang="ja-JP" sz="1200" dirty="0">
              <a:latin typeface="+mn-ea"/>
            </a:endParaRPr>
          </a:p>
          <a:p>
            <a:pPr marL="144000" indent="-144000" algn="just">
              <a:lnSpc>
                <a:spcPts val="1600"/>
              </a:lnSpc>
              <a:spcBef>
                <a:spcPts val="200"/>
              </a:spcBef>
              <a:buFont typeface="Arial" panose="020B0604020202020204" pitchFamily="34" charset="0"/>
              <a:buChar char="•"/>
            </a:pPr>
            <a:r>
              <a:rPr lang="ja-JP" altLang="en-US" sz="1200" dirty="0">
                <a:latin typeface="+mn-ea"/>
              </a:rPr>
              <a:t>国の「プラスチック資源循環戦略」を踏まえた、プラスチックごみの目標設定</a:t>
            </a:r>
            <a:endParaRPr lang="en-US" altLang="ja-JP" sz="1200" dirty="0">
              <a:latin typeface="+mn-ea"/>
            </a:endParaRPr>
          </a:p>
          <a:p>
            <a:pPr marL="144000" indent="-144000" algn="just">
              <a:lnSpc>
                <a:spcPts val="1600"/>
              </a:lnSpc>
              <a:spcBef>
                <a:spcPts val="200"/>
              </a:spcBef>
              <a:buFont typeface="Arial" panose="020B0604020202020204" pitchFamily="34" charset="0"/>
              <a:buChar char="•"/>
            </a:pPr>
            <a:r>
              <a:rPr lang="ja-JP" altLang="en-US" sz="1200" dirty="0">
                <a:latin typeface="+mn-ea"/>
              </a:rPr>
              <a:t>新たな施策の基本方針と各主体の行動指針の検討（サーキュラーエコノミー、カーボンニュートラル、プラスチックごみ対策、適正処理の観点から検討）</a:t>
            </a:r>
          </a:p>
        </p:txBody>
      </p:sp>
      <p:sp>
        <p:nvSpPr>
          <p:cNvPr id="67" name="テキスト ボックス 66">
            <a:extLst>
              <a:ext uri="{FF2B5EF4-FFF2-40B4-BE49-F238E27FC236}">
                <a16:creationId xmlns:a16="http://schemas.microsoft.com/office/drawing/2014/main" id="{DD4644E0-7B9D-4999-93AD-C3FFF9B4B1B6}"/>
              </a:ext>
            </a:extLst>
          </p:cNvPr>
          <p:cNvSpPr txBox="1"/>
          <p:nvPr/>
        </p:nvSpPr>
        <p:spPr>
          <a:xfrm>
            <a:off x="102598" y="6217984"/>
            <a:ext cx="5099321" cy="276999"/>
          </a:xfrm>
          <a:prstGeom prst="rect">
            <a:avLst/>
          </a:prstGeom>
          <a:noFill/>
        </p:spPr>
        <p:txBody>
          <a:bodyPr wrap="square" rtlCol="0">
            <a:spAutoFit/>
          </a:bodyPr>
          <a:lstStyle/>
          <a:p>
            <a:r>
              <a:rPr kumimoji="1" lang="en-US" altLang="ja-JP" sz="1200" b="1" dirty="0">
                <a:latin typeface="游ゴシック" panose="020B0400000000000000" pitchFamily="50" charset="-128"/>
                <a:ea typeface="游ゴシック" panose="020B0400000000000000" pitchFamily="50" charset="-128"/>
              </a:rPr>
              <a:t>【</a:t>
            </a:r>
            <a:r>
              <a:rPr kumimoji="1" lang="ja-JP" altLang="en-US" sz="1200" b="1" dirty="0">
                <a:latin typeface="游ゴシック" panose="020B0400000000000000" pitchFamily="50" charset="-128"/>
                <a:ea typeface="游ゴシック" panose="020B0400000000000000" pitchFamily="50" charset="-128"/>
              </a:rPr>
              <a:t>第五次循環社会形成推進基本計画</a:t>
            </a:r>
            <a:r>
              <a:rPr kumimoji="1" lang="en-US" altLang="ja-JP" sz="1200" b="1" dirty="0">
                <a:latin typeface="游ゴシック" panose="020B0400000000000000" pitchFamily="50" charset="-128"/>
                <a:ea typeface="游ゴシック" panose="020B0400000000000000" pitchFamily="50" charset="-128"/>
              </a:rPr>
              <a:t>】</a:t>
            </a:r>
            <a:r>
              <a:rPr kumimoji="1" lang="ja-JP" altLang="en-US" sz="1100" dirty="0">
                <a:latin typeface="游ゴシック" panose="020B0400000000000000" pitchFamily="50" charset="-128"/>
                <a:ea typeface="游ゴシック" panose="020B0400000000000000" pitchFamily="50" charset="-128"/>
              </a:rPr>
              <a:t>（</a:t>
            </a:r>
            <a:r>
              <a:rPr kumimoji="1" lang="en-US" altLang="ja-JP" sz="1100" dirty="0">
                <a:latin typeface="游ゴシック" panose="020B0400000000000000" pitchFamily="50" charset="-128"/>
                <a:ea typeface="游ゴシック" panose="020B0400000000000000" pitchFamily="50" charset="-128"/>
              </a:rPr>
              <a:t>2024</a:t>
            </a:r>
            <a:r>
              <a:rPr kumimoji="1" lang="ja-JP" altLang="en-US" sz="1100" dirty="0">
                <a:latin typeface="游ゴシック" panose="020B0400000000000000" pitchFamily="50" charset="-128"/>
                <a:ea typeface="游ゴシック" panose="020B0400000000000000" pitchFamily="50" charset="-128"/>
              </a:rPr>
              <a:t>年８月公表・環境省）</a:t>
            </a:r>
            <a:endParaRPr kumimoji="1" lang="en-US" altLang="ja-JP" sz="1100" dirty="0">
              <a:latin typeface="游ゴシック" panose="020B0400000000000000" pitchFamily="50" charset="-128"/>
              <a:ea typeface="游ゴシック" panose="020B0400000000000000" pitchFamily="50" charset="-128"/>
            </a:endParaRPr>
          </a:p>
        </p:txBody>
      </p:sp>
      <p:sp>
        <p:nvSpPr>
          <p:cNvPr id="68" name="テキスト ボックス 67">
            <a:extLst>
              <a:ext uri="{FF2B5EF4-FFF2-40B4-BE49-F238E27FC236}">
                <a16:creationId xmlns:a16="http://schemas.microsoft.com/office/drawing/2014/main" id="{19323470-6C86-42D1-BD81-A76FEC6B6DA0}"/>
              </a:ext>
            </a:extLst>
          </p:cNvPr>
          <p:cNvSpPr txBox="1"/>
          <p:nvPr/>
        </p:nvSpPr>
        <p:spPr>
          <a:xfrm>
            <a:off x="197264" y="6412548"/>
            <a:ext cx="5332166" cy="430887"/>
          </a:xfrm>
          <a:prstGeom prst="rect">
            <a:avLst/>
          </a:prstGeom>
          <a:noFill/>
        </p:spPr>
        <p:txBody>
          <a:bodyPr wrap="square" rtlCol="0">
            <a:spAutoFit/>
          </a:bodyPr>
          <a:lstStyle/>
          <a:p>
            <a:pPr algn="just"/>
            <a:r>
              <a:rPr kumimoji="1" lang="ja-JP" altLang="en-US" sz="1100" dirty="0">
                <a:latin typeface="游ゴシック" panose="020B0400000000000000" pitchFamily="50" charset="-128"/>
                <a:ea typeface="游ゴシック" panose="020B0400000000000000" pitchFamily="50" charset="-128"/>
              </a:rPr>
              <a:t>循環型社会の形成に向けて資源生産性・循環利用率を高める取組を一段と強化するためには、循環経済（サーキュラーエコノミー）への移行を推進することが鍵</a:t>
            </a:r>
            <a:endParaRPr kumimoji="1" lang="en-US" altLang="ja-JP" sz="1100" dirty="0">
              <a:latin typeface="游ゴシック" panose="020B0400000000000000" pitchFamily="50" charset="-128"/>
              <a:ea typeface="游ゴシック" panose="020B0400000000000000" pitchFamily="50" charset="-128"/>
            </a:endParaRPr>
          </a:p>
        </p:txBody>
      </p:sp>
      <p:sp>
        <p:nvSpPr>
          <p:cNvPr id="73" name="テキスト ボックス 72">
            <a:extLst>
              <a:ext uri="{FF2B5EF4-FFF2-40B4-BE49-F238E27FC236}">
                <a16:creationId xmlns:a16="http://schemas.microsoft.com/office/drawing/2014/main" id="{B6288A6A-B191-4757-9DB6-2742100593A8}"/>
              </a:ext>
            </a:extLst>
          </p:cNvPr>
          <p:cNvSpPr txBox="1"/>
          <p:nvPr/>
        </p:nvSpPr>
        <p:spPr>
          <a:xfrm>
            <a:off x="102598" y="6855781"/>
            <a:ext cx="5464958" cy="461665"/>
          </a:xfrm>
          <a:prstGeom prst="rect">
            <a:avLst/>
          </a:prstGeom>
          <a:noFill/>
        </p:spPr>
        <p:txBody>
          <a:bodyPr wrap="square" rtlCol="0">
            <a:spAutoFit/>
          </a:bodyPr>
          <a:lstStyle/>
          <a:p>
            <a:r>
              <a:rPr kumimoji="1" lang="en-US" altLang="ja-JP" sz="1200" b="1" dirty="0">
                <a:latin typeface="游ゴシック" panose="020B0400000000000000" pitchFamily="50" charset="-128"/>
                <a:ea typeface="游ゴシック" panose="020B0400000000000000" pitchFamily="50" charset="-128"/>
              </a:rPr>
              <a:t>【</a:t>
            </a:r>
            <a:r>
              <a:rPr kumimoji="1" lang="ja-JP" altLang="en-US" sz="1200" b="1" dirty="0">
                <a:latin typeface="游ゴシック" panose="020B0400000000000000" pitchFamily="50" charset="-128"/>
                <a:ea typeface="游ゴシック" panose="020B0400000000000000" pitchFamily="50" charset="-128"/>
              </a:rPr>
              <a:t>プラスチックに係る資源循環の促進等に関する法律</a:t>
            </a:r>
            <a:r>
              <a:rPr kumimoji="1" lang="ja-JP" altLang="en-US" sz="1100" dirty="0">
                <a:latin typeface="游ゴシック" panose="020B0400000000000000" pitchFamily="50" charset="-128"/>
                <a:ea typeface="游ゴシック" panose="020B0400000000000000" pitchFamily="50" charset="-128"/>
              </a:rPr>
              <a:t>（以下「プラスチック</a:t>
            </a:r>
          </a:p>
          <a:p>
            <a:r>
              <a:rPr kumimoji="1" lang="ja-JP" altLang="en-US" sz="1100" dirty="0">
                <a:latin typeface="游ゴシック" panose="020B0400000000000000" pitchFamily="50" charset="-128"/>
                <a:ea typeface="游ゴシック" panose="020B0400000000000000" pitchFamily="50" charset="-128"/>
              </a:rPr>
              <a:t>　資源循環法」）</a:t>
            </a:r>
            <a:r>
              <a:rPr kumimoji="1" lang="en-US" altLang="ja-JP" sz="1100" dirty="0">
                <a:latin typeface="游ゴシック" panose="020B0400000000000000" pitchFamily="50" charset="-128"/>
                <a:ea typeface="游ゴシック" panose="020B0400000000000000" pitchFamily="50" charset="-128"/>
              </a:rPr>
              <a:t>】</a:t>
            </a:r>
            <a:r>
              <a:rPr kumimoji="1" lang="ja-JP" altLang="en-US" sz="1100" dirty="0">
                <a:latin typeface="游ゴシック" panose="020B0400000000000000" pitchFamily="50" charset="-128"/>
                <a:ea typeface="游ゴシック" panose="020B0400000000000000" pitchFamily="50" charset="-128"/>
              </a:rPr>
              <a:t>（</a:t>
            </a:r>
            <a:r>
              <a:rPr kumimoji="1" lang="en-US" altLang="ja-JP" sz="1100" dirty="0">
                <a:latin typeface="游ゴシック" panose="020B0400000000000000" pitchFamily="50" charset="-128"/>
                <a:ea typeface="游ゴシック" panose="020B0400000000000000" pitchFamily="50" charset="-128"/>
              </a:rPr>
              <a:t>2022</a:t>
            </a:r>
            <a:r>
              <a:rPr kumimoji="1" lang="ja-JP" altLang="en-US" sz="1100" dirty="0">
                <a:latin typeface="游ゴシック" panose="020B0400000000000000" pitchFamily="50" charset="-128"/>
                <a:ea typeface="游ゴシック" panose="020B0400000000000000" pitchFamily="50" charset="-128"/>
              </a:rPr>
              <a:t>年４月施行）</a:t>
            </a:r>
            <a:endParaRPr kumimoji="1" lang="en-US" altLang="ja-JP" sz="1100" dirty="0">
              <a:latin typeface="游ゴシック" panose="020B0400000000000000" pitchFamily="50" charset="-128"/>
              <a:ea typeface="游ゴシック" panose="020B0400000000000000" pitchFamily="50" charset="-128"/>
            </a:endParaRPr>
          </a:p>
        </p:txBody>
      </p:sp>
      <p:sp>
        <p:nvSpPr>
          <p:cNvPr id="74" name="テキスト ボックス 73">
            <a:extLst>
              <a:ext uri="{FF2B5EF4-FFF2-40B4-BE49-F238E27FC236}">
                <a16:creationId xmlns:a16="http://schemas.microsoft.com/office/drawing/2014/main" id="{0E3E8EEF-497C-4BE0-A0C4-12D922C5B631}"/>
              </a:ext>
            </a:extLst>
          </p:cNvPr>
          <p:cNvSpPr txBox="1"/>
          <p:nvPr/>
        </p:nvSpPr>
        <p:spPr>
          <a:xfrm>
            <a:off x="180189" y="7220930"/>
            <a:ext cx="5349240" cy="430887"/>
          </a:xfrm>
          <a:prstGeom prst="rect">
            <a:avLst/>
          </a:prstGeom>
          <a:noFill/>
        </p:spPr>
        <p:txBody>
          <a:bodyPr wrap="square" rtlCol="0">
            <a:spAutoFit/>
          </a:bodyPr>
          <a:lstStyle/>
          <a:p>
            <a:pPr algn="just"/>
            <a:r>
              <a:rPr kumimoji="1" lang="ja-JP" altLang="en-US" sz="1100" dirty="0">
                <a:latin typeface="游ゴシック" panose="020B0400000000000000" pitchFamily="50" charset="-128"/>
                <a:ea typeface="游ゴシック" panose="020B0400000000000000" pitchFamily="50" charset="-128"/>
              </a:rPr>
              <a:t>プラスチック使用製品の設計から廃棄物処理に至るまでのライフサイクル全体にわたって資源循環の促進等を測るもの</a:t>
            </a:r>
            <a:endParaRPr kumimoji="1" lang="en-US" altLang="ja-JP" sz="1100" dirty="0">
              <a:latin typeface="游ゴシック" panose="020B0400000000000000" pitchFamily="50" charset="-128"/>
              <a:ea typeface="游ゴシック" panose="020B0400000000000000" pitchFamily="50" charset="-128"/>
            </a:endParaRPr>
          </a:p>
        </p:txBody>
      </p:sp>
      <p:sp>
        <p:nvSpPr>
          <p:cNvPr id="75" name="テキスト ボックス 74">
            <a:extLst>
              <a:ext uri="{FF2B5EF4-FFF2-40B4-BE49-F238E27FC236}">
                <a16:creationId xmlns:a16="http://schemas.microsoft.com/office/drawing/2014/main" id="{385D7196-EEB4-43AD-A815-C39C79067401}"/>
              </a:ext>
            </a:extLst>
          </p:cNvPr>
          <p:cNvSpPr txBox="1"/>
          <p:nvPr/>
        </p:nvSpPr>
        <p:spPr>
          <a:xfrm>
            <a:off x="313687" y="7567401"/>
            <a:ext cx="1061958" cy="261610"/>
          </a:xfrm>
          <a:prstGeom prst="rect">
            <a:avLst/>
          </a:prstGeom>
          <a:noFill/>
        </p:spPr>
        <p:txBody>
          <a:bodyPr wrap="square" rtlCol="0">
            <a:spAutoFit/>
          </a:bodyPr>
          <a:lstStyle/>
          <a:p>
            <a:pPr algn="ctr"/>
            <a:r>
              <a:rPr kumimoji="1" lang="ja-JP" altLang="en-US" sz="1100" dirty="0">
                <a:latin typeface="游ゴシック" panose="020B0400000000000000" pitchFamily="50" charset="-128"/>
                <a:ea typeface="游ゴシック" panose="020B0400000000000000" pitchFamily="50" charset="-128"/>
              </a:rPr>
              <a:t>設計・製造</a:t>
            </a:r>
            <a:endParaRPr kumimoji="1" lang="en-US" altLang="ja-JP" sz="1100" dirty="0">
              <a:latin typeface="游ゴシック" panose="020B0400000000000000" pitchFamily="50" charset="-128"/>
              <a:ea typeface="游ゴシック" panose="020B0400000000000000" pitchFamily="50" charset="-128"/>
            </a:endParaRPr>
          </a:p>
        </p:txBody>
      </p:sp>
      <p:sp>
        <p:nvSpPr>
          <p:cNvPr id="77" name="テキスト ボックス 76">
            <a:extLst>
              <a:ext uri="{FF2B5EF4-FFF2-40B4-BE49-F238E27FC236}">
                <a16:creationId xmlns:a16="http://schemas.microsoft.com/office/drawing/2014/main" id="{F47534B3-A54D-4D82-838C-6E7AFAAB87E3}"/>
              </a:ext>
            </a:extLst>
          </p:cNvPr>
          <p:cNvSpPr txBox="1"/>
          <p:nvPr/>
        </p:nvSpPr>
        <p:spPr>
          <a:xfrm>
            <a:off x="313687" y="7813957"/>
            <a:ext cx="1061958" cy="261610"/>
          </a:xfrm>
          <a:prstGeom prst="rect">
            <a:avLst/>
          </a:prstGeom>
          <a:noFill/>
        </p:spPr>
        <p:txBody>
          <a:bodyPr wrap="square" rtlCol="0">
            <a:spAutoFit/>
          </a:bodyPr>
          <a:lstStyle/>
          <a:p>
            <a:pPr algn="ctr"/>
            <a:r>
              <a:rPr kumimoji="1" lang="ja-JP" altLang="en-US" sz="1100" dirty="0">
                <a:latin typeface="游ゴシック" panose="020B0400000000000000" pitchFamily="50" charset="-128"/>
                <a:ea typeface="游ゴシック" panose="020B0400000000000000" pitchFamily="50" charset="-128"/>
              </a:rPr>
              <a:t>販売・提供</a:t>
            </a:r>
            <a:endParaRPr kumimoji="1" lang="en-US" altLang="ja-JP" sz="1100" dirty="0">
              <a:latin typeface="游ゴシック" panose="020B0400000000000000" pitchFamily="50" charset="-128"/>
              <a:ea typeface="游ゴシック" panose="020B0400000000000000" pitchFamily="50" charset="-128"/>
            </a:endParaRPr>
          </a:p>
        </p:txBody>
      </p:sp>
      <p:sp>
        <p:nvSpPr>
          <p:cNvPr id="79" name="テキスト ボックス 78">
            <a:extLst>
              <a:ext uri="{FF2B5EF4-FFF2-40B4-BE49-F238E27FC236}">
                <a16:creationId xmlns:a16="http://schemas.microsoft.com/office/drawing/2014/main" id="{D16F3DAB-026E-4378-91CF-270F6D547E5C}"/>
              </a:ext>
            </a:extLst>
          </p:cNvPr>
          <p:cNvSpPr txBox="1"/>
          <p:nvPr/>
        </p:nvSpPr>
        <p:spPr>
          <a:xfrm>
            <a:off x="313687" y="8039307"/>
            <a:ext cx="1061958" cy="430887"/>
          </a:xfrm>
          <a:prstGeom prst="rect">
            <a:avLst/>
          </a:prstGeom>
          <a:noFill/>
        </p:spPr>
        <p:txBody>
          <a:bodyPr wrap="square" rtlCol="0">
            <a:spAutoFit/>
          </a:bodyPr>
          <a:lstStyle/>
          <a:p>
            <a:pPr algn="ctr"/>
            <a:r>
              <a:rPr kumimoji="1" lang="ja-JP" altLang="en-US" sz="1100" dirty="0">
                <a:latin typeface="游ゴシック" panose="020B0400000000000000" pitchFamily="50" charset="-128"/>
                <a:ea typeface="游ゴシック" panose="020B0400000000000000" pitchFamily="50" charset="-128"/>
              </a:rPr>
              <a:t>排出・回収</a:t>
            </a:r>
            <a:endParaRPr kumimoji="1" lang="en-US" altLang="ja-JP" sz="1100" dirty="0">
              <a:latin typeface="游ゴシック" panose="020B0400000000000000" pitchFamily="50" charset="-128"/>
              <a:ea typeface="游ゴシック" panose="020B0400000000000000" pitchFamily="50" charset="-128"/>
            </a:endParaRPr>
          </a:p>
          <a:p>
            <a:pPr algn="ctr"/>
            <a:r>
              <a:rPr kumimoji="1" lang="ja-JP" altLang="en-US" sz="1100" dirty="0">
                <a:latin typeface="游ゴシック" panose="020B0400000000000000" pitchFamily="50" charset="-128"/>
                <a:ea typeface="游ゴシック" panose="020B0400000000000000" pitchFamily="50" charset="-128"/>
              </a:rPr>
              <a:t>リサイクル</a:t>
            </a:r>
            <a:endParaRPr kumimoji="1" lang="en-US" altLang="ja-JP" sz="1100" dirty="0">
              <a:latin typeface="游ゴシック" panose="020B0400000000000000" pitchFamily="50" charset="-128"/>
              <a:ea typeface="游ゴシック" panose="020B0400000000000000" pitchFamily="50" charset="-128"/>
            </a:endParaRPr>
          </a:p>
        </p:txBody>
      </p:sp>
      <p:sp>
        <p:nvSpPr>
          <p:cNvPr id="80" name="テキスト ボックス 79">
            <a:extLst>
              <a:ext uri="{FF2B5EF4-FFF2-40B4-BE49-F238E27FC236}">
                <a16:creationId xmlns:a16="http://schemas.microsoft.com/office/drawing/2014/main" id="{8C859041-E0E8-4A38-98F1-290CF9FCCA0B}"/>
              </a:ext>
            </a:extLst>
          </p:cNvPr>
          <p:cNvSpPr txBox="1"/>
          <p:nvPr/>
        </p:nvSpPr>
        <p:spPr>
          <a:xfrm>
            <a:off x="1172627" y="7567401"/>
            <a:ext cx="4239260" cy="261610"/>
          </a:xfrm>
          <a:prstGeom prst="rect">
            <a:avLst/>
          </a:prstGeom>
          <a:noFill/>
        </p:spPr>
        <p:txBody>
          <a:bodyPr wrap="square" rtlCol="0">
            <a:spAutoFit/>
          </a:bodyPr>
          <a:lstStyle/>
          <a:p>
            <a:pPr algn="just"/>
            <a:r>
              <a:rPr kumimoji="1" lang="ja-JP" altLang="en-US" sz="1100" dirty="0">
                <a:latin typeface="游ゴシック" panose="020B0400000000000000" pitchFamily="50" charset="-128"/>
                <a:ea typeface="游ゴシック" panose="020B0400000000000000" pitchFamily="50" charset="-128"/>
              </a:rPr>
              <a:t>→ 環境配慮設計に関する指針の策定、適合した製品の認定</a:t>
            </a:r>
            <a:endParaRPr kumimoji="1" lang="en-US" altLang="ja-JP" sz="1100" dirty="0">
              <a:latin typeface="游ゴシック" panose="020B0400000000000000" pitchFamily="50" charset="-128"/>
              <a:ea typeface="游ゴシック" panose="020B0400000000000000" pitchFamily="50" charset="-128"/>
            </a:endParaRPr>
          </a:p>
        </p:txBody>
      </p:sp>
      <p:sp>
        <p:nvSpPr>
          <p:cNvPr id="81" name="テキスト ボックス 80">
            <a:extLst>
              <a:ext uri="{FF2B5EF4-FFF2-40B4-BE49-F238E27FC236}">
                <a16:creationId xmlns:a16="http://schemas.microsoft.com/office/drawing/2014/main" id="{B2C934CA-8EA3-4649-8312-32F7F9BE0DB6}"/>
              </a:ext>
            </a:extLst>
          </p:cNvPr>
          <p:cNvSpPr txBox="1"/>
          <p:nvPr/>
        </p:nvSpPr>
        <p:spPr>
          <a:xfrm>
            <a:off x="1172626" y="7818687"/>
            <a:ext cx="4483100" cy="261610"/>
          </a:xfrm>
          <a:prstGeom prst="rect">
            <a:avLst/>
          </a:prstGeom>
          <a:noFill/>
        </p:spPr>
        <p:txBody>
          <a:bodyPr wrap="square" rtlCol="0">
            <a:spAutoFit/>
          </a:bodyPr>
          <a:lstStyle/>
          <a:p>
            <a:pPr algn="just"/>
            <a:r>
              <a:rPr kumimoji="1" lang="ja-JP" altLang="en-US" sz="1100" dirty="0">
                <a:latin typeface="游ゴシック" panose="020B0400000000000000" pitchFamily="50" charset="-128"/>
                <a:ea typeface="游ゴシック" panose="020B0400000000000000" pitchFamily="50" charset="-128"/>
              </a:rPr>
              <a:t>→ ワンウェイプラの提供事業者が取り組むべき判断基準の策定</a:t>
            </a:r>
            <a:endParaRPr kumimoji="1" lang="en-US" altLang="ja-JP" sz="1100" dirty="0">
              <a:latin typeface="游ゴシック" panose="020B0400000000000000" pitchFamily="50" charset="-128"/>
              <a:ea typeface="游ゴシック" panose="020B0400000000000000" pitchFamily="50" charset="-128"/>
            </a:endParaRPr>
          </a:p>
        </p:txBody>
      </p:sp>
      <p:sp>
        <p:nvSpPr>
          <p:cNvPr id="82" name="テキスト ボックス 81">
            <a:extLst>
              <a:ext uri="{FF2B5EF4-FFF2-40B4-BE49-F238E27FC236}">
                <a16:creationId xmlns:a16="http://schemas.microsoft.com/office/drawing/2014/main" id="{C9F9E049-87B3-4C9C-AE1E-577A0C158A40}"/>
              </a:ext>
            </a:extLst>
          </p:cNvPr>
          <p:cNvSpPr txBox="1"/>
          <p:nvPr/>
        </p:nvSpPr>
        <p:spPr>
          <a:xfrm>
            <a:off x="1172627" y="8138088"/>
            <a:ext cx="4356802" cy="261610"/>
          </a:xfrm>
          <a:prstGeom prst="rect">
            <a:avLst/>
          </a:prstGeom>
          <a:noFill/>
        </p:spPr>
        <p:txBody>
          <a:bodyPr wrap="square" rtlCol="0">
            <a:spAutoFit/>
          </a:bodyPr>
          <a:lstStyle/>
          <a:p>
            <a:pPr algn="just"/>
            <a:r>
              <a:rPr kumimoji="1" lang="ja-JP" altLang="en-US" sz="1100" dirty="0">
                <a:latin typeface="游ゴシック" panose="020B0400000000000000" pitchFamily="50" charset="-128"/>
                <a:ea typeface="游ゴシック" panose="020B0400000000000000" pitchFamily="50" charset="-128"/>
              </a:rPr>
              <a:t>→ 市町村の分別収集等、製造事業者等による自主回収等</a:t>
            </a:r>
            <a:endParaRPr kumimoji="1" lang="en-US" altLang="ja-JP" sz="1100" dirty="0">
              <a:latin typeface="游ゴシック" panose="020B0400000000000000" pitchFamily="50" charset="-128"/>
              <a:ea typeface="游ゴシック" panose="020B0400000000000000" pitchFamily="50" charset="-128"/>
            </a:endParaRPr>
          </a:p>
        </p:txBody>
      </p:sp>
      <p:sp>
        <p:nvSpPr>
          <p:cNvPr id="83" name="二等辺三角形 82">
            <a:extLst>
              <a:ext uri="{FF2B5EF4-FFF2-40B4-BE49-F238E27FC236}">
                <a16:creationId xmlns:a16="http://schemas.microsoft.com/office/drawing/2014/main" id="{30C85E17-0245-4298-8CE1-8E2DC8488054}"/>
              </a:ext>
            </a:extLst>
          </p:cNvPr>
          <p:cNvSpPr/>
          <p:nvPr/>
        </p:nvSpPr>
        <p:spPr>
          <a:xfrm rot="10800000">
            <a:off x="675061" y="7777657"/>
            <a:ext cx="339209" cy="91213"/>
          </a:xfrm>
          <a:prstGeom prst="triangl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a:p>
        </p:txBody>
      </p:sp>
      <p:sp>
        <p:nvSpPr>
          <p:cNvPr id="84" name="フリーフォーム: 図形 83">
            <a:extLst>
              <a:ext uri="{FF2B5EF4-FFF2-40B4-BE49-F238E27FC236}">
                <a16:creationId xmlns:a16="http://schemas.microsoft.com/office/drawing/2014/main" id="{C45E8951-2E99-4EB4-B196-14406F093C44}"/>
              </a:ext>
            </a:extLst>
          </p:cNvPr>
          <p:cNvSpPr/>
          <p:nvPr/>
        </p:nvSpPr>
        <p:spPr>
          <a:xfrm>
            <a:off x="313290" y="7699396"/>
            <a:ext cx="137160" cy="562779"/>
          </a:xfrm>
          <a:custGeom>
            <a:avLst/>
            <a:gdLst>
              <a:gd name="connsiteX0" fmla="*/ 137160 w 137160"/>
              <a:gd name="connsiteY0" fmla="*/ 760095 h 760095"/>
              <a:gd name="connsiteX1" fmla="*/ 0 w 137160"/>
              <a:gd name="connsiteY1" fmla="*/ 760095 h 760095"/>
              <a:gd name="connsiteX2" fmla="*/ 0 w 137160"/>
              <a:gd name="connsiteY2" fmla="*/ 0 h 760095"/>
              <a:gd name="connsiteX3" fmla="*/ 121920 w 137160"/>
              <a:gd name="connsiteY3" fmla="*/ 0 h 760095"/>
            </a:gdLst>
            <a:ahLst/>
            <a:cxnLst>
              <a:cxn ang="0">
                <a:pos x="connsiteX0" y="connsiteY0"/>
              </a:cxn>
              <a:cxn ang="0">
                <a:pos x="connsiteX1" y="connsiteY1"/>
              </a:cxn>
              <a:cxn ang="0">
                <a:pos x="connsiteX2" y="connsiteY2"/>
              </a:cxn>
              <a:cxn ang="0">
                <a:pos x="connsiteX3" y="connsiteY3"/>
              </a:cxn>
            </a:cxnLst>
            <a:rect l="l" t="t" r="r" b="b"/>
            <a:pathLst>
              <a:path w="137160" h="760095">
                <a:moveTo>
                  <a:pt x="137160" y="760095"/>
                </a:moveTo>
                <a:lnTo>
                  <a:pt x="0" y="760095"/>
                </a:lnTo>
                <a:lnTo>
                  <a:pt x="0" y="0"/>
                </a:lnTo>
                <a:lnTo>
                  <a:pt x="121920" y="0"/>
                </a:lnTo>
              </a:path>
            </a:pathLst>
          </a:custGeom>
          <a:noFill/>
          <a:ln w="28575">
            <a:solidFill>
              <a:schemeClr val="tx1">
                <a:lumMod val="75000"/>
                <a:lumOff val="25000"/>
              </a:schemeClr>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a:p>
        </p:txBody>
      </p:sp>
      <p:sp>
        <p:nvSpPr>
          <p:cNvPr id="85" name="二等辺三角形 84">
            <a:extLst>
              <a:ext uri="{FF2B5EF4-FFF2-40B4-BE49-F238E27FC236}">
                <a16:creationId xmlns:a16="http://schemas.microsoft.com/office/drawing/2014/main" id="{3787E51A-26C7-4C58-AE3A-CCCB21704CA1}"/>
              </a:ext>
            </a:extLst>
          </p:cNvPr>
          <p:cNvSpPr/>
          <p:nvPr/>
        </p:nvSpPr>
        <p:spPr>
          <a:xfrm rot="10800000">
            <a:off x="675060" y="8022095"/>
            <a:ext cx="339209" cy="91213"/>
          </a:xfrm>
          <a:prstGeom prst="triangl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a:p>
        </p:txBody>
      </p:sp>
      <p:sp>
        <p:nvSpPr>
          <p:cNvPr id="86" name="テキスト ボックス 85">
            <a:extLst>
              <a:ext uri="{FF2B5EF4-FFF2-40B4-BE49-F238E27FC236}">
                <a16:creationId xmlns:a16="http://schemas.microsoft.com/office/drawing/2014/main" id="{59CBDDA2-6BB8-41F8-8B67-B735032E80E1}"/>
              </a:ext>
            </a:extLst>
          </p:cNvPr>
          <p:cNvSpPr txBox="1"/>
          <p:nvPr/>
        </p:nvSpPr>
        <p:spPr>
          <a:xfrm>
            <a:off x="102598" y="8494947"/>
            <a:ext cx="5475568" cy="461665"/>
          </a:xfrm>
          <a:prstGeom prst="rect">
            <a:avLst/>
          </a:prstGeom>
          <a:noFill/>
        </p:spPr>
        <p:txBody>
          <a:bodyPr wrap="square" rtlCol="0">
            <a:spAutoFit/>
          </a:bodyPr>
          <a:lstStyle/>
          <a:p>
            <a:r>
              <a:rPr kumimoji="1" lang="en-US" altLang="ja-JP" sz="1200" b="1" dirty="0">
                <a:latin typeface="游ゴシック" panose="020B0400000000000000" pitchFamily="50" charset="-128"/>
                <a:ea typeface="游ゴシック" panose="020B0400000000000000" pitchFamily="50" charset="-128"/>
              </a:rPr>
              <a:t>【</a:t>
            </a:r>
            <a:r>
              <a:rPr kumimoji="1" lang="ja-JP" altLang="en-US" sz="1200" b="1" dirty="0">
                <a:latin typeface="游ゴシック" panose="020B0400000000000000" pitchFamily="50" charset="-128"/>
                <a:ea typeface="游ゴシック" panose="020B0400000000000000" pitchFamily="50" charset="-128"/>
              </a:rPr>
              <a:t>資源循環の促進のための再資源化事業等の高度化に関する法律</a:t>
            </a:r>
            <a:r>
              <a:rPr kumimoji="1" lang="ja-JP" altLang="en-US" sz="1200" dirty="0">
                <a:latin typeface="游ゴシック" panose="020B0400000000000000" pitchFamily="50" charset="-128"/>
                <a:ea typeface="游ゴシック" panose="020B0400000000000000" pitchFamily="50" charset="-128"/>
              </a:rPr>
              <a:t>（</a:t>
            </a:r>
            <a:r>
              <a:rPr kumimoji="1" lang="ja-JP" altLang="en-US" sz="1100" dirty="0">
                <a:latin typeface="游ゴシック" panose="020B0400000000000000" pitchFamily="50" charset="-128"/>
                <a:ea typeface="游ゴシック" panose="020B0400000000000000" pitchFamily="50" charset="-128"/>
              </a:rPr>
              <a:t>以下「再</a:t>
            </a:r>
          </a:p>
          <a:p>
            <a:r>
              <a:rPr kumimoji="1" lang="ja-JP" altLang="en-US" sz="1100" dirty="0">
                <a:latin typeface="游ゴシック" panose="020B0400000000000000" pitchFamily="50" charset="-128"/>
                <a:ea typeface="游ゴシック" panose="020B0400000000000000" pitchFamily="50" charset="-128"/>
              </a:rPr>
              <a:t>　資源化事業等高度化法」）</a:t>
            </a:r>
            <a:r>
              <a:rPr kumimoji="1" lang="en-US" altLang="ja-JP" sz="1100" dirty="0">
                <a:latin typeface="游ゴシック" panose="020B0400000000000000" pitchFamily="50" charset="-128"/>
                <a:ea typeface="游ゴシック" panose="020B0400000000000000" pitchFamily="50" charset="-128"/>
              </a:rPr>
              <a:t>】</a:t>
            </a:r>
            <a:r>
              <a:rPr kumimoji="1" lang="ja-JP" altLang="en-US" sz="1100" dirty="0">
                <a:latin typeface="游ゴシック" panose="020B0400000000000000" pitchFamily="50" charset="-128"/>
                <a:ea typeface="游ゴシック" panose="020B0400000000000000" pitchFamily="50" charset="-128"/>
              </a:rPr>
              <a:t>（</a:t>
            </a:r>
            <a:r>
              <a:rPr kumimoji="1" lang="en-US" altLang="ja-JP" sz="1100" dirty="0">
                <a:latin typeface="游ゴシック" panose="020B0400000000000000" pitchFamily="50" charset="-128"/>
                <a:ea typeface="游ゴシック" panose="020B0400000000000000" pitchFamily="50" charset="-128"/>
              </a:rPr>
              <a:t>2025</a:t>
            </a:r>
            <a:r>
              <a:rPr kumimoji="1" lang="ja-JP" altLang="en-US" sz="1100" dirty="0">
                <a:latin typeface="游ゴシック" panose="020B0400000000000000" pitchFamily="50" charset="-128"/>
                <a:ea typeface="游ゴシック" panose="020B0400000000000000" pitchFamily="50" charset="-128"/>
              </a:rPr>
              <a:t>年度 施行予定）</a:t>
            </a:r>
            <a:endParaRPr kumimoji="1" lang="en-US" altLang="ja-JP" sz="1100" dirty="0">
              <a:latin typeface="游ゴシック" panose="020B0400000000000000" pitchFamily="50" charset="-128"/>
              <a:ea typeface="游ゴシック" panose="020B0400000000000000" pitchFamily="50" charset="-128"/>
            </a:endParaRPr>
          </a:p>
        </p:txBody>
      </p:sp>
      <p:sp>
        <p:nvSpPr>
          <p:cNvPr id="88" name="テキスト ボックス 87">
            <a:extLst>
              <a:ext uri="{FF2B5EF4-FFF2-40B4-BE49-F238E27FC236}">
                <a16:creationId xmlns:a16="http://schemas.microsoft.com/office/drawing/2014/main" id="{43EE9104-89A0-4BAB-9044-B3E69A59E491}"/>
              </a:ext>
            </a:extLst>
          </p:cNvPr>
          <p:cNvSpPr txBox="1"/>
          <p:nvPr/>
        </p:nvSpPr>
        <p:spPr>
          <a:xfrm>
            <a:off x="228927" y="8853124"/>
            <a:ext cx="5385978" cy="600164"/>
          </a:xfrm>
          <a:prstGeom prst="rect">
            <a:avLst/>
          </a:prstGeom>
          <a:noFill/>
        </p:spPr>
        <p:txBody>
          <a:bodyPr wrap="square" rtlCol="0">
            <a:spAutoFit/>
          </a:bodyPr>
          <a:lstStyle/>
          <a:p>
            <a:pPr algn="just"/>
            <a:r>
              <a:rPr kumimoji="1" lang="ja-JP" altLang="en-US" sz="1100" dirty="0">
                <a:latin typeface="游ゴシック" panose="020B0400000000000000" pitchFamily="50" charset="-128"/>
                <a:ea typeface="游ゴシック" panose="020B0400000000000000" pitchFamily="50" charset="-128"/>
              </a:rPr>
              <a:t>脱炭素と再生資源の質と量の確保等の資源循環の取組を一体的に促進するため、基本方針の策定、処分量の多い産業廃棄物処分業者の再資源化の実施状況の報告及び公表、再資源化事業等の高度化に係る認定制度の創設等の措置を構ずるもの</a:t>
            </a:r>
            <a:endParaRPr kumimoji="1" lang="en-US" altLang="ja-JP" sz="1100" dirty="0">
              <a:latin typeface="游ゴシック" panose="020B0400000000000000" pitchFamily="50" charset="-128"/>
              <a:ea typeface="游ゴシック" panose="020B0400000000000000" pitchFamily="50" charset="-128"/>
            </a:endParaRPr>
          </a:p>
        </p:txBody>
      </p:sp>
      <p:sp>
        <p:nvSpPr>
          <p:cNvPr id="90" name="テキスト ボックス 89">
            <a:extLst>
              <a:ext uri="{FF2B5EF4-FFF2-40B4-BE49-F238E27FC236}">
                <a16:creationId xmlns:a16="http://schemas.microsoft.com/office/drawing/2014/main" id="{D7C24C5F-B53A-42F9-918B-3B2BD82E88F6}"/>
              </a:ext>
            </a:extLst>
          </p:cNvPr>
          <p:cNvSpPr txBox="1"/>
          <p:nvPr/>
        </p:nvSpPr>
        <p:spPr>
          <a:xfrm>
            <a:off x="228927" y="9677275"/>
            <a:ext cx="5385978" cy="938719"/>
          </a:xfrm>
          <a:prstGeom prst="rect">
            <a:avLst/>
          </a:prstGeom>
          <a:noFill/>
        </p:spPr>
        <p:txBody>
          <a:bodyPr wrap="square" rtlCol="0">
            <a:spAutoFit/>
          </a:bodyPr>
          <a:lstStyle/>
          <a:p>
            <a:pPr marL="108000" indent="-108000" algn="just">
              <a:buFont typeface="Arial" panose="020B0604020202020204" pitchFamily="34" charset="0"/>
              <a:buChar char="•"/>
            </a:pPr>
            <a:r>
              <a:rPr kumimoji="1" lang="ja-JP" altLang="en-US" sz="1100" dirty="0">
                <a:latin typeface="游ゴシック" panose="020B0400000000000000" pitchFamily="50" charset="-128"/>
                <a:ea typeface="游ゴシック" panose="020B0400000000000000" pitchFamily="50" charset="-128"/>
              </a:rPr>
              <a:t>循環経済工程表の公表（</a:t>
            </a:r>
            <a:r>
              <a:rPr kumimoji="1" lang="en-US" altLang="ja-JP" sz="1100" dirty="0">
                <a:latin typeface="游ゴシック" panose="020B0400000000000000" pitchFamily="50" charset="-128"/>
                <a:ea typeface="游ゴシック" panose="020B0400000000000000" pitchFamily="50" charset="-128"/>
              </a:rPr>
              <a:t>2022</a:t>
            </a:r>
            <a:r>
              <a:rPr kumimoji="1" lang="ja-JP" altLang="en-US" sz="1100" dirty="0">
                <a:latin typeface="游ゴシック" panose="020B0400000000000000" pitchFamily="50" charset="-128"/>
                <a:ea typeface="游ゴシック" panose="020B0400000000000000" pitchFamily="50" charset="-128"/>
              </a:rPr>
              <a:t>年９月・環境省）</a:t>
            </a:r>
            <a:endParaRPr kumimoji="1" lang="en-US" altLang="ja-JP" sz="1100" dirty="0">
              <a:latin typeface="游ゴシック" panose="020B0400000000000000" pitchFamily="50" charset="-128"/>
              <a:ea typeface="游ゴシック" panose="020B0400000000000000" pitchFamily="50" charset="-128"/>
            </a:endParaRPr>
          </a:p>
          <a:p>
            <a:pPr marL="108000" indent="-108000" algn="just">
              <a:buFont typeface="Arial" panose="020B0604020202020204" pitchFamily="34" charset="0"/>
              <a:buChar char="•"/>
            </a:pPr>
            <a:r>
              <a:rPr kumimoji="1" lang="ja-JP" altLang="en-US" sz="1100" dirty="0">
                <a:latin typeface="游ゴシック" panose="020B0400000000000000" pitchFamily="50" charset="-128"/>
                <a:ea typeface="游ゴシック" panose="020B0400000000000000" pitchFamily="50" charset="-128"/>
              </a:rPr>
              <a:t>成長志向型の資源自立経済戦略の策定（</a:t>
            </a:r>
            <a:r>
              <a:rPr kumimoji="1" lang="en-US" altLang="ja-JP" sz="1100" dirty="0">
                <a:latin typeface="游ゴシック" panose="020B0400000000000000" pitchFamily="50" charset="-128"/>
                <a:ea typeface="游ゴシック" panose="020B0400000000000000" pitchFamily="50" charset="-128"/>
              </a:rPr>
              <a:t>2024</a:t>
            </a:r>
            <a:r>
              <a:rPr kumimoji="1" lang="ja-JP" altLang="en-US" sz="1100" dirty="0">
                <a:latin typeface="游ゴシック" panose="020B0400000000000000" pitchFamily="50" charset="-128"/>
                <a:ea typeface="游ゴシック" panose="020B0400000000000000" pitchFamily="50" charset="-128"/>
              </a:rPr>
              <a:t>年３月・経済産業省）</a:t>
            </a:r>
            <a:endParaRPr kumimoji="1" lang="en-US" altLang="ja-JP" sz="1100" dirty="0">
              <a:latin typeface="游ゴシック" panose="020B0400000000000000" pitchFamily="50" charset="-128"/>
              <a:ea typeface="游ゴシック" panose="020B0400000000000000" pitchFamily="50" charset="-128"/>
            </a:endParaRPr>
          </a:p>
          <a:p>
            <a:pPr marL="108000" indent="-108000" algn="just">
              <a:buFont typeface="Arial" panose="020B0604020202020204" pitchFamily="34" charset="0"/>
              <a:buChar char="•"/>
            </a:pPr>
            <a:r>
              <a:rPr kumimoji="1" lang="ja-JP" altLang="en-US" sz="1100" dirty="0">
                <a:latin typeface="游ゴシック" panose="020B0400000000000000" pitchFamily="50" charset="-128"/>
                <a:ea typeface="游ゴシック" panose="020B0400000000000000" pitchFamily="50" charset="-128"/>
              </a:rPr>
              <a:t>廃棄物処理法に基づく基本方針の変更（</a:t>
            </a:r>
            <a:r>
              <a:rPr kumimoji="1" lang="en-US" altLang="ja-JP" sz="1100" dirty="0">
                <a:latin typeface="游ゴシック" panose="020B0400000000000000" pitchFamily="50" charset="-128"/>
                <a:ea typeface="游ゴシック" panose="020B0400000000000000" pitchFamily="50" charset="-128"/>
              </a:rPr>
              <a:t>2023</a:t>
            </a:r>
            <a:r>
              <a:rPr kumimoji="1" lang="ja-JP" altLang="en-US" sz="1100" dirty="0">
                <a:latin typeface="游ゴシック" panose="020B0400000000000000" pitchFamily="50" charset="-128"/>
                <a:ea typeface="游ゴシック" panose="020B0400000000000000" pitchFamily="50" charset="-128"/>
              </a:rPr>
              <a:t>年</a:t>
            </a:r>
            <a:r>
              <a:rPr kumimoji="1" lang="en-US" altLang="ja-JP" sz="1100" dirty="0">
                <a:latin typeface="游ゴシック" panose="020B0400000000000000" pitchFamily="50" charset="-128"/>
                <a:ea typeface="游ゴシック" panose="020B0400000000000000" pitchFamily="50" charset="-128"/>
              </a:rPr>
              <a:t>6</a:t>
            </a:r>
            <a:r>
              <a:rPr kumimoji="1" lang="ja-JP" altLang="en-US" sz="1100" dirty="0">
                <a:latin typeface="游ゴシック" panose="020B0400000000000000" pitchFamily="50" charset="-128"/>
                <a:ea typeface="游ゴシック" panose="020B0400000000000000" pitchFamily="50" charset="-128"/>
              </a:rPr>
              <a:t>月、</a:t>
            </a:r>
            <a:r>
              <a:rPr kumimoji="1" lang="en-US" altLang="ja-JP" sz="1100" dirty="0">
                <a:latin typeface="游ゴシック" panose="020B0400000000000000" pitchFamily="50" charset="-128"/>
                <a:ea typeface="游ゴシック" panose="020B0400000000000000" pitchFamily="50" charset="-128"/>
              </a:rPr>
              <a:t>2025</a:t>
            </a:r>
            <a:r>
              <a:rPr kumimoji="1" lang="ja-JP" altLang="en-US" sz="1100" dirty="0">
                <a:latin typeface="游ゴシック" panose="020B0400000000000000" pitchFamily="50" charset="-128"/>
                <a:ea typeface="游ゴシック" panose="020B0400000000000000" pitchFamily="50" charset="-128"/>
              </a:rPr>
              <a:t>年２月予定・環境省）</a:t>
            </a:r>
            <a:endParaRPr kumimoji="1" lang="en-US" altLang="ja-JP" sz="1100" dirty="0">
              <a:latin typeface="游ゴシック" panose="020B0400000000000000" pitchFamily="50" charset="-128"/>
              <a:ea typeface="游ゴシック" panose="020B0400000000000000" pitchFamily="50" charset="-128"/>
            </a:endParaRPr>
          </a:p>
          <a:p>
            <a:pPr algn="just"/>
            <a:r>
              <a:rPr kumimoji="1" lang="en-US" altLang="ja-JP" sz="1100" dirty="0">
                <a:latin typeface="游ゴシック" panose="020B0400000000000000" pitchFamily="50" charset="-128"/>
                <a:ea typeface="游ゴシック" panose="020B0400000000000000" pitchFamily="50" charset="-128"/>
              </a:rPr>
              <a:t>   </a:t>
            </a:r>
            <a:r>
              <a:rPr kumimoji="1" lang="ja-JP" altLang="en-US" sz="1100" dirty="0">
                <a:latin typeface="游ゴシック" panose="020B0400000000000000" pitchFamily="50" charset="-128"/>
                <a:ea typeface="游ゴシック" panose="020B0400000000000000" pitchFamily="50" charset="-128"/>
              </a:rPr>
              <a:t>⇒ 第五次循環型社会形成推進基本計画と整合させる形で、廃棄物の減量化の目標</a:t>
            </a:r>
            <a:endParaRPr kumimoji="1" lang="en-US" altLang="ja-JP" sz="1100" dirty="0">
              <a:latin typeface="游ゴシック" panose="020B0400000000000000" pitchFamily="50" charset="-128"/>
              <a:ea typeface="游ゴシック" panose="020B0400000000000000" pitchFamily="50" charset="-128"/>
            </a:endParaRPr>
          </a:p>
          <a:p>
            <a:pPr algn="just"/>
            <a:r>
              <a:rPr kumimoji="1" lang="en-US" altLang="ja-JP" sz="1100" dirty="0">
                <a:latin typeface="游ゴシック" panose="020B0400000000000000" pitchFamily="50" charset="-128"/>
                <a:ea typeface="游ゴシック" panose="020B0400000000000000" pitchFamily="50" charset="-128"/>
              </a:rPr>
              <a:t>       </a:t>
            </a:r>
            <a:r>
              <a:rPr kumimoji="1" lang="ja-JP" altLang="en-US" sz="1100" dirty="0">
                <a:latin typeface="游ゴシック" panose="020B0400000000000000" pitchFamily="50" charset="-128"/>
                <a:ea typeface="游ゴシック" panose="020B0400000000000000" pitchFamily="50" charset="-128"/>
              </a:rPr>
              <a:t>量等の 目標値を改定しようとするもの</a:t>
            </a:r>
            <a:endParaRPr kumimoji="1" lang="en-US" altLang="ja-JP" sz="1100" dirty="0">
              <a:latin typeface="游ゴシック" panose="020B0400000000000000" pitchFamily="50" charset="-128"/>
              <a:ea typeface="游ゴシック" panose="020B0400000000000000" pitchFamily="50" charset="-128"/>
            </a:endParaRPr>
          </a:p>
        </p:txBody>
      </p:sp>
      <p:sp>
        <p:nvSpPr>
          <p:cNvPr id="91" name="テキスト ボックス 90">
            <a:extLst>
              <a:ext uri="{FF2B5EF4-FFF2-40B4-BE49-F238E27FC236}">
                <a16:creationId xmlns:a16="http://schemas.microsoft.com/office/drawing/2014/main" id="{AF89403A-9B34-4ED9-8FC7-0F86E8258884}"/>
              </a:ext>
            </a:extLst>
          </p:cNvPr>
          <p:cNvSpPr txBox="1"/>
          <p:nvPr/>
        </p:nvSpPr>
        <p:spPr>
          <a:xfrm>
            <a:off x="102598" y="9481678"/>
            <a:ext cx="1116907" cy="276999"/>
          </a:xfrm>
          <a:prstGeom prst="rect">
            <a:avLst/>
          </a:prstGeom>
          <a:noFill/>
        </p:spPr>
        <p:txBody>
          <a:bodyPr wrap="square" rtlCol="0">
            <a:spAutoFit/>
          </a:bodyPr>
          <a:lstStyle/>
          <a:p>
            <a:r>
              <a:rPr kumimoji="1" lang="en-US" altLang="ja-JP" sz="1200" b="1" dirty="0">
                <a:latin typeface="游ゴシック" panose="020B0400000000000000" pitchFamily="50" charset="-128"/>
                <a:ea typeface="游ゴシック" panose="020B0400000000000000" pitchFamily="50" charset="-128"/>
              </a:rPr>
              <a:t>【</a:t>
            </a:r>
            <a:r>
              <a:rPr kumimoji="1" lang="ja-JP" altLang="en-US" sz="1200" b="1" dirty="0">
                <a:latin typeface="游ゴシック" panose="020B0400000000000000" pitchFamily="50" charset="-128"/>
                <a:ea typeface="游ゴシック" panose="020B0400000000000000" pitchFamily="50" charset="-128"/>
              </a:rPr>
              <a:t>その他</a:t>
            </a:r>
            <a:r>
              <a:rPr kumimoji="1" lang="en-US" altLang="ja-JP" sz="1200" b="1" dirty="0">
                <a:latin typeface="游ゴシック" panose="020B0400000000000000" pitchFamily="50" charset="-128"/>
                <a:ea typeface="游ゴシック" panose="020B0400000000000000" pitchFamily="50" charset="-128"/>
              </a:rPr>
              <a:t>】</a:t>
            </a:r>
          </a:p>
        </p:txBody>
      </p:sp>
      <p:sp>
        <p:nvSpPr>
          <p:cNvPr id="92" name="テキスト ボックス 91">
            <a:extLst>
              <a:ext uri="{FF2B5EF4-FFF2-40B4-BE49-F238E27FC236}">
                <a16:creationId xmlns:a16="http://schemas.microsoft.com/office/drawing/2014/main" id="{35244330-4973-48A7-9D0C-0458130AF357}"/>
              </a:ext>
            </a:extLst>
          </p:cNvPr>
          <p:cNvSpPr txBox="1"/>
          <p:nvPr/>
        </p:nvSpPr>
        <p:spPr>
          <a:xfrm>
            <a:off x="5713397" y="8254555"/>
            <a:ext cx="2556362" cy="230832"/>
          </a:xfrm>
          <a:prstGeom prst="rect">
            <a:avLst/>
          </a:prstGeom>
          <a:noFill/>
        </p:spPr>
        <p:txBody>
          <a:bodyPr wrap="square" rtlCol="0">
            <a:spAutoFit/>
          </a:bodyPr>
          <a:lstStyle/>
          <a:p>
            <a:pPr algn="ctr"/>
            <a:r>
              <a:rPr kumimoji="1" lang="ja-JP" altLang="en-US" sz="900" b="1" dirty="0">
                <a:latin typeface="游ゴシック" panose="020B0400000000000000" pitchFamily="50" charset="-128"/>
                <a:ea typeface="游ゴシック" panose="020B0400000000000000" pitchFamily="50" charset="-128"/>
              </a:rPr>
              <a:t>循環経済のイメージ（引用元：環境省）</a:t>
            </a:r>
            <a:endParaRPr kumimoji="1" lang="en-US" altLang="ja-JP" sz="900" b="1" dirty="0">
              <a:latin typeface="游ゴシック" panose="020B0400000000000000" pitchFamily="50" charset="-128"/>
              <a:ea typeface="游ゴシック" panose="020B0400000000000000" pitchFamily="50" charset="-128"/>
            </a:endParaRPr>
          </a:p>
        </p:txBody>
      </p:sp>
      <p:sp>
        <p:nvSpPr>
          <p:cNvPr id="94" name="テキスト ボックス 93">
            <a:extLst>
              <a:ext uri="{FF2B5EF4-FFF2-40B4-BE49-F238E27FC236}">
                <a16:creationId xmlns:a16="http://schemas.microsoft.com/office/drawing/2014/main" id="{AC7F37A7-4612-49C9-81E0-D5099A0CD242}"/>
              </a:ext>
            </a:extLst>
          </p:cNvPr>
          <p:cNvSpPr txBox="1"/>
          <p:nvPr/>
        </p:nvSpPr>
        <p:spPr>
          <a:xfrm>
            <a:off x="5770881" y="10362739"/>
            <a:ext cx="2556362" cy="230832"/>
          </a:xfrm>
          <a:prstGeom prst="rect">
            <a:avLst/>
          </a:prstGeom>
          <a:noFill/>
        </p:spPr>
        <p:txBody>
          <a:bodyPr wrap="square" rtlCol="0">
            <a:spAutoFit/>
          </a:bodyPr>
          <a:lstStyle/>
          <a:p>
            <a:pPr algn="ctr"/>
            <a:r>
              <a:rPr kumimoji="1" lang="ja-JP" altLang="en-US" sz="900" b="1" dirty="0">
                <a:latin typeface="游ゴシック" panose="020B0400000000000000" pitchFamily="50" charset="-128"/>
                <a:ea typeface="游ゴシック" panose="020B0400000000000000" pitchFamily="50" charset="-128"/>
              </a:rPr>
              <a:t>高度化のイメージ（引用元：環境省）</a:t>
            </a:r>
            <a:endParaRPr kumimoji="1" lang="en-US" altLang="ja-JP" sz="900" b="1" dirty="0">
              <a:latin typeface="游ゴシック" panose="020B0400000000000000" pitchFamily="50" charset="-128"/>
              <a:ea typeface="游ゴシック" panose="020B0400000000000000" pitchFamily="50" charset="-128"/>
            </a:endParaRPr>
          </a:p>
        </p:txBody>
      </p:sp>
      <p:sp>
        <p:nvSpPr>
          <p:cNvPr id="107" name="テキスト ボックス 106">
            <a:extLst>
              <a:ext uri="{FF2B5EF4-FFF2-40B4-BE49-F238E27FC236}">
                <a16:creationId xmlns:a16="http://schemas.microsoft.com/office/drawing/2014/main" id="{E059F94F-A1D3-473E-BA82-737B3D406FA6}"/>
              </a:ext>
            </a:extLst>
          </p:cNvPr>
          <p:cNvSpPr txBox="1"/>
          <p:nvPr/>
        </p:nvSpPr>
        <p:spPr>
          <a:xfrm>
            <a:off x="8697217" y="10214734"/>
            <a:ext cx="6267114" cy="306131"/>
          </a:xfrm>
          <a:prstGeom prst="rect">
            <a:avLst/>
          </a:prstGeom>
          <a:noFill/>
        </p:spPr>
        <p:txBody>
          <a:bodyPr wrap="square" lIns="107845" tIns="53922" rIns="107845" bIns="53922" rtlCol="0">
            <a:spAutoFit/>
          </a:bodyPr>
          <a:lstStyle/>
          <a:p>
            <a:pPr marL="144000" indent="-144000" algn="just">
              <a:lnSpc>
                <a:spcPts val="1600"/>
              </a:lnSpc>
              <a:buFont typeface="Arial" panose="020B0604020202020204" pitchFamily="34" charset="0"/>
              <a:buChar char="•"/>
            </a:pPr>
            <a:r>
              <a:rPr lang="ja-JP" altLang="en-US" sz="1200" dirty="0">
                <a:latin typeface="+mn-ea"/>
              </a:rPr>
              <a:t>循環型社会推進計画部会で審議（計５回）、</a:t>
            </a:r>
            <a:r>
              <a:rPr lang="en-US" altLang="ja-JP" sz="1200" dirty="0">
                <a:latin typeface="+mn-ea"/>
              </a:rPr>
              <a:t>2026</a:t>
            </a:r>
            <a:r>
              <a:rPr lang="ja-JP" altLang="en-US" sz="1200" dirty="0">
                <a:latin typeface="+mn-ea"/>
              </a:rPr>
              <a:t>年３月に次期計画の公表</a:t>
            </a:r>
            <a:endParaRPr lang="en-US" altLang="ja-JP" sz="1200" dirty="0">
              <a:latin typeface="+mn-ea"/>
            </a:endParaRPr>
          </a:p>
        </p:txBody>
      </p:sp>
      <p:sp>
        <p:nvSpPr>
          <p:cNvPr id="93" name="Text Box 2">
            <a:extLst>
              <a:ext uri="{FF2B5EF4-FFF2-40B4-BE49-F238E27FC236}">
                <a16:creationId xmlns:a16="http://schemas.microsoft.com/office/drawing/2014/main" id="{68C6EDE8-35B8-47F2-8249-922DA9F444F3}"/>
              </a:ext>
            </a:extLst>
          </p:cNvPr>
          <p:cNvSpPr txBox="1">
            <a:spLocks noChangeArrowheads="1"/>
          </p:cNvSpPr>
          <p:nvPr/>
        </p:nvSpPr>
        <p:spPr bwMode="auto">
          <a:xfrm>
            <a:off x="13861323" y="162487"/>
            <a:ext cx="1133475" cy="377825"/>
          </a:xfrm>
          <a:prstGeom prst="rect">
            <a:avLst/>
          </a:prstGeom>
          <a:solidFill>
            <a:srgbClr val="FFFFFF"/>
          </a:solid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pPr algn="ctr" fontAlgn="base">
              <a:lnSpc>
                <a:spcPts val="2400"/>
              </a:lnSpc>
            </a:pPr>
            <a:r>
              <a:rPr lang="ja-JP" sz="1400" kern="1200" dirty="0">
                <a:solidFill>
                  <a:srgbClr val="000000"/>
                </a:solidFill>
                <a:effectLst/>
                <a:latin typeface="ＭＳ Ｐゴシック" panose="020B0600070205080204" pitchFamily="50" charset="-128"/>
                <a:ea typeface="ＭＳ ゴシック" panose="020B0609070205080204" pitchFamily="49" charset="-128"/>
                <a:cs typeface="ＭＳ Ｐゴシック" panose="020B0600070205080204" pitchFamily="50" charset="-128"/>
              </a:rPr>
              <a:t>資料</a:t>
            </a:r>
            <a:r>
              <a:rPr lang="ja-JP" altLang="en-US" sz="1400" kern="1200" dirty="0">
                <a:solidFill>
                  <a:srgbClr val="000000"/>
                </a:solidFill>
                <a:effectLst/>
                <a:latin typeface="ＭＳ Ｐゴシック" panose="020B0600070205080204" pitchFamily="50" charset="-128"/>
                <a:ea typeface="ＭＳ ゴシック" panose="020B0609070205080204" pitchFamily="49" charset="-128"/>
                <a:cs typeface="ＭＳ Ｐゴシック" panose="020B0600070205080204" pitchFamily="50" charset="-128"/>
              </a:rPr>
              <a:t>３－２</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Tree>
    <p:extLst>
      <p:ext uri="{BB962C8B-B14F-4D97-AF65-F5344CB8AC3E}">
        <p14:creationId xmlns:p14="http://schemas.microsoft.com/office/powerpoint/2010/main" val="31443899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サブタイトル 2"/>
          <p:cNvSpPr txBox="1">
            <a:spLocks/>
          </p:cNvSpPr>
          <p:nvPr/>
        </p:nvSpPr>
        <p:spPr>
          <a:xfrm>
            <a:off x="20320" y="139508"/>
            <a:ext cx="6759797" cy="489522"/>
          </a:xfrm>
          <a:prstGeom prst="rect">
            <a:avLst/>
          </a:prstGeom>
        </p:spPr>
        <p:txBody>
          <a:bodyPr vert="horz" lIns="164269" tIns="82135" rIns="164269" bIns="82135" rtlCol="0">
            <a:normAutofit fontScale="85000" lnSpcReduction="20000"/>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2800" b="1" dirty="0">
                <a:solidFill>
                  <a:schemeClr val="tx1"/>
                </a:solidFill>
                <a:latin typeface="+mn-ea"/>
                <a:cs typeface="Meiryo UI" panose="020B0604030504040204" pitchFamily="50" charset="-128"/>
              </a:rPr>
              <a:t>（参考）現行計画の目標等や進捗状況について</a:t>
            </a:r>
            <a:endParaRPr lang="en-US" altLang="ja-JP" sz="2800" b="1" dirty="0">
              <a:solidFill>
                <a:schemeClr val="tx1"/>
              </a:solidFill>
              <a:latin typeface="+mn-ea"/>
              <a:cs typeface="Meiryo UI" panose="020B0604030504040204" pitchFamily="50" charset="-128"/>
            </a:endParaRPr>
          </a:p>
        </p:txBody>
      </p:sp>
      <p:sp>
        <p:nvSpPr>
          <p:cNvPr id="6" name="正方形/長方形 5"/>
          <p:cNvSpPr/>
          <p:nvPr/>
        </p:nvSpPr>
        <p:spPr>
          <a:xfrm flipV="1">
            <a:off x="180190" y="587949"/>
            <a:ext cx="14748660" cy="70848"/>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1827" tIns="50913" rIns="101827" bIns="50913" numCol="1" spcCol="0" rtlCol="0" fromWordArt="0" anchor="ctr" anchorCtr="0" forceAA="0" compatLnSpc="1">
            <a:prstTxWarp prst="textNoShape">
              <a:avLst/>
            </a:prstTxWarp>
            <a:noAutofit/>
          </a:bodyPr>
          <a:lstStyle/>
          <a:p>
            <a:pPr algn="ctr"/>
            <a:endParaRPr lang="ja-JP" altLang="en-US" sz="2310">
              <a:latin typeface="+mn-ea"/>
            </a:endParaRPr>
          </a:p>
        </p:txBody>
      </p:sp>
      <p:sp>
        <p:nvSpPr>
          <p:cNvPr id="12" name="Rectangle 3"/>
          <p:cNvSpPr>
            <a:spLocks noChangeArrowheads="1"/>
          </p:cNvSpPr>
          <p:nvPr/>
        </p:nvSpPr>
        <p:spPr bwMode="auto">
          <a:xfrm>
            <a:off x="50800" y="790955"/>
            <a:ext cx="2438400" cy="3490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50913" rIns="0" bIns="50913" numCol="1" anchor="ctr" anchorCtr="0" compatLnSpc="1">
            <a:prstTxWarp prst="textNoShape">
              <a:avLst/>
            </a:prstTxWarp>
            <a:spAutoFit/>
          </a:bodyPr>
          <a:lstStyle>
            <a:lvl1pPr indent="13335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indent="148499" defTabSz="1018276"/>
            <a:r>
              <a:rPr lang="ja-JP" altLang="ja-JP" sz="1600" b="1" dirty="0">
                <a:latin typeface="+mn-ea"/>
                <a:cs typeface="Times New Roman" panose="02020603050405020304" pitchFamily="18" charset="0"/>
              </a:rPr>
              <a:t>【</a:t>
            </a:r>
            <a:r>
              <a:rPr lang="ja-JP" altLang="en-US" sz="1600" b="1" dirty="0">
                <a:latin typeface="+mn-ea"/>
                <a:cs typeface="Times New Roman" panose="02020603050405020304" pitchFamily="18" charset="0"/>
              </a:rPr>
              <a:t>目標項目の経年推移</a:t>
            </a:r>
            <a:r>
              <a:rPr lang="ja-JP" altLang="ja-JP" sz="1600" b="1" dirty="0">
                <a:latin typeface="+mn-ea"/>
                <a:cs typeface="Times New Roman" panose="02020603050405020304" pitchFamily="18" charset="0"/>
              </a:rPr>
              <a:t>】</a:t>
            </a:r>
            <a:endParaRPr lang="ja-JP" altLang="ja-JP" sz="1600" dirty="0">
              <a:latin typeface="+mn-ea"/>
            </a:endParaRPr>
          </a:p>
        </p:txBody>
      </p:sp>
      <p:sp>
        <p:nvSpPr>
          <p:cNvPr id="262" name="テキスト ボックス 261"/>
          <p:cNvSpPr txBox="1"/>
          <p:nvPr/>
        </p:nvSpPr>
        <p:spPr>
          <a:xfrm>
            <a:off x="7101583" y="805105"/>
            <a:ext cx="2954415" cy="328622"/>
          </a:xfrm>
          <a:prstGeom prst="rect">
            <a:avLst/>
          </a:prstGeom>
          <a:noFill/>
        </p:spPr>
        <p:txBody>
          <a:bodyPr wrap="square" lIns="96844" tIns="48422" rIns="96844" bIns="48422" rtlCol="0">
            <a:spAutoFit/>
          </a:bodyPr>
          <a:lstStyle/>
          <a:p>
            <a:r>
              <a:rPr lang="ja-JP" altLang="en-US" sz="1500" b="1" dirty="0">
                <a:latin typeface="+mn-ea"/>
              </a:rPr>
              <a:t>（目標設定の考え方）</a:t>
            </a:r>
            <a:endParaRPr lang="en-US" altLang="ja-JP" sz="1500" b="1" dirty="0">
              <a:latin typeface="+mn-ea"/>
            </a:endParaRPr>
          </a:p>
        </p:txBody>
      </p:sp>
      <p:graphicFrame>
        <p:nvGraphicFramePr>
          <p:cNvPr id="263" name="表 262"/>
          <p:cNvGraphicFramePr>
            <a:graphicFrameLocks noGrp="1"/>
          </p:cNvGraphicFramePr>
          <p:nvPr>
            <p:extLst>
              <p:ext uri="{D42A27DB-BD31-4B8C-83A1-F6EECF244321}">
                <p14:modId xmlns:p14="http://schemas.microsoft.com/office/powerpoint/2010/main" val="3900424540"/>
              </p:ext>
            </p:extLst>
          </p:nvPr>
        </p:nvGraphicFramePr>
        <p:xfrm>
          <a:off x="7283213" y="1129672"/>
          <a:ext cx="7737466" cy="5791831"/>
        </p:xfrm>
        <a:graphic>
          <a:graphicData uri="http://schemas.openxmlformats.org/drawingml/2006/table">
            <a:tbl>
              <a:tblPr firstRow="1" bandRow="1">
                <a:tableStyleId>{2D5ABB26-0587-4C30-8999-92F81FD0307C}</a:tableStyleId>
              </a:tblPr>
              <a:tblGrid>
                <a:gridCol w="294294">
                  <a:extLst>
                    <a:ext uri="{9D8B030D-6E8A-4147-A177-3AD203B41FA5}">
                      <a16:colId xmlns:a16="http://schemas.microsoft.com/office/drawing/2014/main" val="318138935"/>
                    </a:ext>
                  </a:extLst>
                </a:gridCol>
                <a:gridCol w="294294">
                  <a:extLst>
                    <a:ext uri="{9D8B030D-6E8A-4147-A177-3AD203B41FA5}">
                      <a16:colId xmlns:a16="http://schemas.microsoft.com/office/drawing/2014/main" val="966226561"/>
                    </a:ext>
                  </a:extLst>
                </a:gridCol>
                <a:gridCol w="1581833">
                  <a:extLst>
                    <a:ext uri="{9D8B030D-6E8A-4147-A177-3AD203B41FA5}">
                      <a16:colId xmlns:a16="http://schemas.microsoft.com/office/drawing/2014/main" val="20001"/>
                    </a:ext>
                  </a:extLst>
                </a:gridCol>
                <a:gridCol w="5567045">
                  <a:extLst>
                    <a:ext uri="{9D8B030D-6E8A-4147-A177-3AD203B41FA5}">
                      <a16:colId xmlns:a16="http://schemas.microsoft.com/office/drawing/2014/main" val="20002"/>
                    </a:ext>
                  </a:extLst>
                </a:gridCol>
              </a:tblGrid>
              <a:tr h="444044">
                <a:tc gridSpan="3">
                  <a:txBody>
                    <a:bodyPr/>
                    <a:lstStyle/>
                    <a:p>
                      <a:pPr algn="ctr"/>
                      <a:r>
                        <a:rPr lang="ja-JP" altLang="en-US" sz="1200" b="1" dirty="0">
                          <a:latin typeface="+mn-ea"/>
                          <a:ea typeface="+mn-ea"/>
                        </a:rPr>
                        <a:t>目標項目</a:t>
                      </a:r>
                      <a:endParaRPr lang="en-US" altLang="ja-JP" sz="1200" b="1" dirty="0">
                        <a:latin typeface="+mn-ea"/>
                        <a:ea typeface="+mn-ea"/>
                      </a:endParaRPr>
                    </a:p>
                  </a:txBody>
                  <a:tcPr marL="36000" marR="36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pPr algn="ctr"/>
                      <a:r>
                        <a:rPr lang="ja-JP" altLang="en-US" sz="1100" dirty="0">
                          <a:latin typeface="+mn-ea"/>
                          <a:ea typeface="+mn-ea"/>
                        </a:rPr>
                        <a:t>目標項目</a:t>
                      </a:r>
                      <a:endParaRPr lang="en-US" altLang="ja-JP" sz="1100" dirty="0">
                        <a:latin typeface="+mn-ea"/>
                        <a:ea typeface="+mn-ea"/>
                      </a:endParaRPr>
                    </a:p>
                  </a:txBody>
                  <a:tcPr marL="36000" marR="36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lang="ja-JP" altLang="en-US" sz="1200" b="1" dirty="0">
                          <a:latin typeface="+mn-ea"/>
                          <a:ea typeface="+mn-ea"/>
                        </a:rPr>
                        <a:t>目標値設定の考え方</a:t>
                      </a:r>
                    </a:p>
                  </a:txBody>
                  <a:tcPr marL="36000" marR="36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2571097"/>
                  </a:ext>
                </a:extLst>
              </a:tr>
              <a:tr h="445649">
                <a:tc rowSpan="4" gridSpan="2">
                  <a:txBody>
                    <a:bodyPr/>
                    <a:lstStyle/>
                    <a:p>
                      <a:pPr algn="ctr"/>
                      <a:r>
                        <a:rPr lang="ja-JP" altLang="en-US" sz="1100" dirty="0">
                          <a:latin typeface="+mn-ea"/>
                          <a:ea typeface="+mn-ea"/>
                        </a:rPr>
                        <a:t>一般廃棄物</a:t>
                      </a:r>
                      <a:endParaRPr lang="en-US" altLang="ja-JP" sz="1100" dirty="0">
                        <a:latin typeface="+mn-ea"/>
                        <a:ea typeface="+mn-ea"/>
                      </a:endParaRPr>
                    </a:p>
                  </a:txBody>
                  <a:tcPr marL="36000" marR="36000" marT="36000" marB="36000" vert="eaVert"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rowSpan="4" hMerge="1">
                  <a:txBody>
                    <a:bodyPr/>
                    <a:lstStyle/>
                    <a:p>
                      <a:pPr algn="ctr"/>
                      <a:endParaRPr lang="en-US" altLang="ja-JP" sz="1100" dirty="0">
                        <a:latin typeface="+mn-ea"/>
                        <a:ea typeface="+mn-ea"/>
                      </a:endParaRPr>
                    </a:p>
                  </a:txBody>
                  <a:tcPr marL="36000" marR="36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lang="ja-JP" altLang="en-US" sz="1100" dirty="0">
                          <a:latin typeface="+mn-ea"/>
                          <a:ea typeface="+mn-ea"/>
                        </a:rPr>
                        <a:t>排出量</a:t>
                      </a:r>
                      <a:endParaRPr lang="en-US" altLang="ja-JP" sz="1100" dirty="0">
                        <a:latin typeface="+mn-ea"/>
                        <a:ea typeface="+mn-ea"/>
                      </a:endParaRPr>
                    </a:p>
                  </a:txBody>
                  <a:tcPr marL="36000" marR="36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r>
                        <a:rPr lang="ja-JP" altLang="en-US" sz="1100" dirty="0">
                          <a:latin typeface="+mn-ea"/>
                          <a:ea typeface="+mn-ea"/>
                        </a:rPr>
                        <a:t>第四次基本計画の削減目標（</a:t>
                      </a:r>
                      <a:r>
                        <a:rPr lang="en-US" altLang="ja-JP" sz="1100" dirty="0">
                          <a:latin typeface="+mn-ea"/>
                          <a:ea typeface="+mn-ea"/>
                        </a:rPr>
                        <a:t>2018</a:t>
                      </a:r>
                      <a:r>
                        <a:rPr lang="ja-JP" altLang="en-US" sz="1100" dirty="0">
                          <a:latin typeface="+mn-ea"/>
                          <a:ea typeface="+mn-ea"/>
                        </a:rPr>
                        <a:t>年度比▲</a:t>
                      </a:r>
                      <a:r>
                        <a:rPr lang="en-US" altLang="ja-JP" sz="1100" dirty="0">
                          <a:latin typeface="+mn-ea"/>
                          <a:ea typeface="+mn-ea"/>
                        </a:rPr>
                        <a:t>11</a:t>
                      </a:r>
                      <a:r>
                        <a:rPr lang="ja-JP" altLang="en-US" sz="1100" dirty="0">
                          <a:latin typeface="+mn-ea"/>
                          <a:ea typeface="+mn-ea"/>
                        </a:rPr>
                        <a:t>％）と同等</a:t>
                      </a:r>
                    </a:p>
                  </a:txBody>
                  <a:tcPr marL="36000" marR="36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445649">
                <a:tc gridSpan="2" vMerge="1">
                  <a:txBody>
                    <a:bodyPr/>
                    <a:lstStyle/>
                    <a:p>
                      <a:pPr marL="0" marR="0" indent="0" algn="ctr" defTabSz="1392814" rtl="0" eaLnBrk="1" fontAlgn="auto" latinLnBrk="0" hangingPunct="1">
                        <a:lnSpc>
                          <a:spcPct val="100000"/>
                        </a:lnSpc>
                        <a:spcBef>
                          <a:spcPts val="0"/>
                        </a:spcBef>
                        <a:spcAft>
                          <a:spcPts val="0"/>
                        </a:spcAft>
                        <a:buClrTx/>
                        <a:buSzTx/>
                        <a:buFontTx/>
                        <a:buNone/>
                        <a:tabLst/>
                        <a:defRPr/>
                      </a:pPr>
                      <a:endParaRPr lang="en-US" altLang="ja-JP" sz="1100" dirty="0">
                        <a:latin typeface="+mn-ea"/>
                        <a:ea typeface="+mn-ea"/>
                      </a:endParaRPr>
                    </a:p>
                  </a:txBody>
                  <a:tcPr marL="36000" marR="36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hMerge="1" vMerge="1">
                  <a:txBody>
                    <a:bodyPr/>
                    <a:lstStyle/>
                    <a:p>
                      <a:pPr marL="0" marR="0" indent="0" algn="ctr" defTabSz="1392814" rtl="0" eaLnBrk="1" fontAlgn="auto" latinLnBrk="0" hangingPunct="1">
                        <a:lnSpc>
                          <a:spcPct val="100000"/>
                        </a:lnSpc>
                        <a:spcBef>
                          <a:spcPts val="0"/>
                        </a:spcBef>
                        <a:spcAft>
                          <a:spcPts val="0"/>
                        </a:spcAft>
                        <a:buClrTx/>
                        <a:buSzTx/>
                        <a:buFontTx/>
                        <a:buNone/>
                        <a:tabLst/>
                        <a:defRPr/>
                      </a:pPr>
                      <a:endParaRPr lang="en-US" altLang="ja-JP" sz="1100" dirty="0">
                        <a:latin typeface="+mn-ea"/>
                        <a:ea typeface="+mn-ea"/>
                      </a:endParaRPr>
                    </a:p>
                  </a:txBody>
                  <a:tcPr marL="36000" marR="36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indent="0" algn="ctr" defTabSz="1392814" rtl="0" eaLnBrk="1" fontAlgn="auto" latinLnBrk="0" hangingPunct="1">
                        <a:lnSpc>
                          <a:spcPct val="100000"/>
                        </a:lnSpc>
                        <a:spcBef>
                          <a:spcPts val="0"/>
                        </a:spcBef>
                        <a:spcAft>
                          <a:spcPts val="0"/>
                        </a:spcAft>
                        <a:buClrTx/>
                        <a:buSzTx/>
                        <a:buFontTx/>
                        <a:buNone/>
                        <a:tabLst/>
                        <a:defRPr/>
                      </a:pPr>
                      <a:r>
                        <a:rPr lang="ja-JP" altLang="en-US" sz="1100" dirty="0">
                          <a:latin typeface="+mn-ea"/>
                          <a:ea typeface="+mn-ea"/>
                        </a:rPr>
                        <a:t>再生利用率</a:t>
                      </a:r>
                      <a:endParaRPr lang="en-US" altLang="ja-JP" sz="1100" dirty="0">
                        <a:latin typeface="+mn-ea"/>
                        <a:ea typeface="+mn-ea"/>
                      </a:endParaRPr>
                    </a:p>
                  </a:txBody>
                  <a:tcPr marL="36000" marR="36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just"/>
                      <a:r>
                        <a:rPr kumimoji="1" lang="ja-JP" altLang="en-US" sz="1100" b="0" dirty="0">
                          <a:solidFill>
                            <a:schemeClr val="tx1"/>
                          </a:solidFill>
                          <a:latin typeface="+mn-ea"/>
                          <a:ea typeface="+mn-ea"/>
                        </a:rPr>
                        <a:t>府の現状を踏まえつつ、最終処分量の目標</a:t>
                      </a:r>
                      <a:r>
                        <a:rPr kumimoji="1" lang="en-US" altLang="ja-JP" sz="1100" b="0" dirty="0">
                          <a:solidFill>
                            <a:schemeClr val="tx1"/>
                          </a:solidFill>
                          <a:latin typeface="+mn-ea"/>
                          <a:ea typeface="+mn-ea"/>
                        </a:rPr>
                        <a:t>(31</a:t>
                      </a:r>
                      <a:r>
                        <a:rPr kumimoji="1" lang="ja-JP" altLang="en-US" sz="1100" b="0" dirty="0">
                          <a:solidFill>
                            <a:schemeClr val="tx1"/>
                          </a:solidFill>
                          <a:latin typeface="+mn-ea"/>
                          <a:ea typeface="+mn-ea"/>
                        </a:rPr>
                        <a:t>万トン</a:t>
                      </a:r>
                      <a:r>
                        <a:rPr kumimoji="1" lang="en-US" altLang="ja-JP" sz="1100" b="0" dirty="0">
                          <a:solidFill>
                            <a:schemeClr val="tx1"/>
                          </a:solidFill>
                          <a:latin typeface="+mn-ea"/>
                          <a:ea typeface="+mn-ea"/>
                        </a:rPr>
                        <a:t>)</a:t>
                      </a:r>
                      <a:r>
                        <a:rPr kumimoji="1" lang="ja-JP" altLang="en-US" sz="1100" b="0" dirty="0">
                          <a:solidFill>
                            <a:schemeClr val="tx1"/>
                          </a:solidFill>
                          <a:latin typeface="+mn-ea"/>
                          <a:ea typeface="+mn-ea"/>
                        </a:rPr>
                        <a:t>を達成できる再生利用量の増加を見込んで設定</a:t>
                      </a:r>
                    </a:p>
                  </a:txBody>
                  <a:tcPr marL="36000" marR="36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445649">
                <a:tc gridSpan="2" vMerge="1">
                  <a:txBody>
                    <a:bodyPr/>
                    <a:lstStyle/>
                    <a:p>
                      <a:pPr marL="0" marR="0" indent="0" algn="ctr" defTabSz="1392814" rtl="0" eaLnBrk="1" fontAlgn="auto" latinLnBrk="0" hangingPunct="1">
                        <a:lnSpc>
                          <a:spcPct val="100000"/>
                        </a:lnSpc>
                        <a:spcBef>
                          <a:spcPts val="0"/>
                        </a:spcBef>
                        <a:spcAft>
                          <a:spcPts val="0"/>
                        </a:spcAft>
                        <a:buClrTx/>
                        <a:buSzTx/>
                        <a:buFontTx/>
                        <a:buNone/>
                        <a:tabLst/>
                        <a:defRPr/>
                      </a:pPr>
                      <a:endParaRPr lang="en-US" altLang="ja-JP" sz="1100" dirty="0">
                        <a:latin typeface="+mn-ea"/>
                        <a:ea typeface="+mn-ea"/>
                      </a:endParaRPr>
                    </a:p>
                  </a:txBody>
                  <a:tcPr marL="36000" marR="36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hMerge="1" vMerge="1">
                  <a:txBody>
                    <a:bodyPr/>
                    <a:lstStyle/>
                    <a:p>
                      <a:pPr marL="0" marR="0" indent="0" algn="ctr" defTabSz="1392814" rtl="0" eaLnBrk="1" fontAlgn="auto" latinLnBrk="0" hangingPunct="1">
                        <a:lnSpc>
                          <a:spcPct val="100000"/>
                        </a:lnSpc>
                        <a:spcBef>
                          <a:spcPts val="0"/>
                        </a:spcBef>
                        <a:spcAft>
                          <a:spcPts val="0"/>
                        </a:spcAft>
                        <a:buClrTx/>
                        <a:buSzTx/>
                        <a:buFontTx/>
                        <a:buNone/>
                        <a:tabLst/>
                        <a:defRPr/>
                      </a:pPr>
                      <a:endParaRPr lang="en-US" altLang="ja-JP" sz="1100" dirty="0">
                        <a:latin typeface="+mn-ea"/>
                        <a:ea typeface="+mn-ea"/>
                      </a:endParaRPr>
                    </a:p>
                  </a:txBody>
                  <a:tcPr marL="36000" marR="36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indent="0" algn="ctr" defTabSz="1392814" rtl="0" eaLnBrk="1" fontAlgn="auto" latinLnBrk="0" hangingPunct="1">
                        <a:lnSpc>
                          <a:spcPct val="100000"/>
                        </a:lnSpc>
                        <a:spcBef>
                          <a:spcPts val="0"/>
                        </a:spcBef>
                        <a:spcAft>
                          <a:spcPts val="0"/>
                        </a:spcAft>
                        <a:buClrTx/>
                        <a:buSzTx/>
                        <a:buFontTx/>
                        <a:buNone/>
                        <a:tabLst/>
                        <a:defRPr/>
                      </a:pPr>
                      <a:r>
                        <a:rPr lang="ja-JP" altLang="en-US" sz="1100" dirty="0">
                          <a:latin typeface="+mn-ea"/>
                          <a:ea typeface="+mn-ea"/>
                        </a:rPr>
                        <a:t>最終処分量</a:t>
                      </a:r>
                      <a:endParaRPr lang="en-US" altLang="ja-JP" sz="1100" dirty="0">
                        <a:latin typeface="+mn-ea"/>
                        <a:ea typeface="+mn-ea"/>
                      </a:endParaRPr>
                    </a:p>
                  </a:txBody>
                  <a:tcPr marL="36000" marR="36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r>
                        <a:rPr kumimoji="1" lang="ja-JP" altLang="en-US" sz="1100" dirty="0">
                          <a:latin typeface="+mn-ea"/>
                          <a:ea typeface="+mn-ea"/>
                        </a:rPr>
                        <a:t>第四次基本計画の削減目標（</a:t>
                      </a:r>
                      <a:r>
                        <a:rPr kumimoji="1" lang="en-US" altLang="ja-JP" sz="1100" dirty="0">
                          <a:latin typeface="+mn-ea"/>
                          <a:ea typeface="+mn-ea"/>
                        </a:rPr>
                        <a:t>2018</a:t>
                      </a:r>
                      <a:r>
                        <a:rPr kumimoji="1" lang="ja-JP" altLang="en-US" sz="1100" dirty="0">
                          <a:latin typeface="+mn-ea"/>
                          <a:ea typeface="+mn-ea"/>
                        </a:rPr>
                        <a:t>年度比▲</a:t>
                      </a:r>
                      <a:r>
                        <a:rPr kumimoji="1" lang="en-US" altLang="ja-JP" sz="1100" dirty="0">
                          <a:latin typeface="+mn-ea"/>
                          <a:ea typeface="+mn-ea"/>
                        </a:rPr>
                        <a:t>17</a:t>
                      </a:r>
                      <a:r>
                        <a:rPr kumimoji="1" lang="ja-JP" altLang="en-US" sz="1100" dirty="0">
                          <a:latin typeface="+mn-ea"/>
                          <a:ea typeface="+mn-ea"/>
                        </a:rPr>
                        <a:t>％）と同等</a:t>
                      </a:r>
                    </a:p>
                  </a:txBody>
                  <a:tcPr marL="36000" marR="36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445649">
                <a:tc gridSpan="2" vMerge="1">
                  <a:txBody>
                    <a:bodyPr/>
                    <a:lstStyle/>
                    <a:p>
                      <a:pPr marL="0" marR="0" indent="0" algn="ctr" defTabSz="1392814" rtl="0" eaLnBrk="1" fontAlgn="auto" latinLnBrk="0" hangingPunct="1">
                        <a:lnSpc>
                          <a:spcPct val="100000"/>
                        </a:lnSpc>
                        <a:spcBef>
                          <a:spcPts val="0"/>
                        </a:spcBef>
                        <a:spcAft>
                          <a:spcPts val="0"/>
                        </a:spcAft>
                        <a:buClrTx/>
                        <a:buSzTx/>
                        <a:buFontTx/>
                        <a:buNone/>
                        <a:tabLst/>
                        <a:defRPr/>
                      </a:pPr>
                      <a:endParaRPr lang="en-US" altLang="ja-JP" sz="1100" dirty="0">
                        <a:latin typeface="+mn-ea"/>
                        <a:ea typeface="+mn-ea"/>
                      </a:endParaRPr>
                    </a:p>
                  </a:txBody>
                  <a:tcPr marL="36000" marR="36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hMerge="1" vMerge="1">
                  <a:txBody>
                    <a:bodyPr/>
                    <a:lstStyle/>
                    <a:p>
                      <a:pPr marL="0" marR="0" indent="0" algn="ctr" defTabSz="1392814" rtl="0" eaLnBrk="1" fontAlgn="auto" latinLnBrk="0" hangingPunct="1">
                        <a:lnSpc>
                          <a:spcPct val="100000"/>
                        </a:lnSpc>
                        <a:spcBef>
                          <a:spcPts val="0"/>
                        </a:spcBef>
                        <a:spcAft>
                          <a:spcPts val="0"/>
                        </a:spcAft>
                        <a:buClrTx/>
                        <a:buSzTx/>
                        <a:buFontTx/>
                        <a:buNone/>
                        <a:tabLst/>
                        <a:defRPr/>
                      </a:pPr>
                      <a:endParaRPr lang="en-US" altLang="ja-JP" sz="1100" dirty="0">
                        <a:latin typeface="+mn-ea"/>
                        <a:ea typeface="+mn-ea"/>
                      </a:endParaRPr>
                    </a:p>
                  </a:txBody>
                  <a:tcPr marL="36000" marR="36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indent="0" algn="ctr" defTabSz="1392814" rtl="0" eaLnBrk="1" fontAlgn="auto" latinLnBrk="0" hangingPunct="1">
                        <a:lnSpc>
                          <a:spcPct val="100000"/>
                        </a:lnSpc>
                        <a:spcBef>
                          <a:spcPts val="0"/>
                        </a:spcBef>
                        <a:spcAft>
                          <a:spcPts val="0"/>
                        </a:spcAft>
                        <a:buClrTx/>
                        <a:buSzTx/>
                        <a:buFontTx/>
                        <a:buNone/>
                        <a:tabLst/>
                        <a:defRPr/>
                      </a:pPr>
                      <a:r>
                        <a:rPr lang="ja-JP" altLang="en-US" sz="1100" dirty="0">
                          <a:latin typeface="+mn-ea"/>
                          <a:ea typeface="+mn-ea"/>
                        </a:rPr>
                        <a:t>１人１日当たりの</a:t>
                      </a:r>
                      <a:endParaRPr lang="en-US" altLang="ja-JP" sz="1100" dirty="0">
                        <a:latin typeface="+mn-ea"/>
                        <a:ea typeface="+mn-ea"/>
                      </a:endParaRPr>
                    </a:p>
                    <a:p>
                      <a:pPr marL="0" marR="0" indent="0" algn="ctr" defTabSz="1392814" rtl="0" eaLnBrk="1" fontAlgn="auto" latinLnBrk="0" hangingPunct="1">
                        <a:lnSpc>
                          <a:spcPct val="100000"/>
                        </a:lnSpc>
                        <a:spcBef>
                          <a:spcPts val="0"/>
                        </a:spcBef>
                        <a:spcAft>
                          <a:spcPts val="0"/>
                        </a:spcAft>
                        <a:buClrTx/>
                        <a:buSzTx/>
                        <a:buFontTx/>
                        <a:buNone/>
                        <a:tabLst/>
                        <a:defRPr/>
                      </a:pPr>
                      <a:r>
                        <a:rPr lang="ja-JP" altLang="en-US" sz="1100" dirty="0">
                          <a:latin typeface="+mn-ea"/>
                          <a:ea typeface="+mn-ea"/>
                        </a:rPr>
                        <a:t>生活系ごみ排出量</a:t>
                      </a:r>
                      <a:endParaRPr lang="en-US" altLang="ja-JP" sz="1100" dirty="0">
                        <a:latin typeface="+mn-ea"/>
                        <a:ea typeface="+mn-ea"/>
                      </a:endParaRPr>
                    </a:p>
                  </a:txBody>
                  <a:tcPr marL="36000" marR="36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indent="-95250"/>
                      <a:r>
                        <a:rPr kumimoji="1" lang="ja-JP" altLang="en-US" sz="1100" dirty="0">
                          <a:latin typeface="+mn-ea"/>
                          <a:ea typeface="+mn-ea"/>
                        </a:rPr>
                        <a:t>排出量の目標値から算定し、第四次基本計画の数値目標（</a:t>
                      </a:r>
                      <a:r>
                        <a:rPr kumimoji="1" lang="en-US" altLang="ja-JP" sz="1100" dirty="0">
                          <a:latin typeface="+mn-ea"/>
                          <a:ea typeface="+mn-ea"/>
                        </a:rPr>
                        <a:t>440g/</a:t>
                      </a:r>
                      <a:r>
                        <a:rPr kumimoji="1" lang="ja-JP" altLang="en-US" sz="1100" dirty="0">
                          <a:latin typeface="+mn-ea"/>
                          <a:ea typeface="+mn-ea"/>
                        </a:rPr>
                        <a:t>人・日）より少なくなるよう設定</a:t>
                      </a:r>
                    </a:p>
                  </a:txBody>
                  <a:tcPr marL="36000" marR="36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33186093"/>
                  </a:ext>
                </a:extLst>
              </a:tr>
              <a:tr h="668473">
                <a:tc rowSpan="3" gridSpan="2">
                  <a:txBody>
                    <a:bodyPr/>
                    <a:lstStyle/>
                    <a:p>
                      <a:pPr marL="0" marR="0" indent="0" algn="ctr" defTabSz="1392814" rtl="0" eaLnBrk="1" fontAlgn="auto" latinLnBrk="0" hangingPunct="1">
                        <a:lnSpc>
                          <a:spcPct val="100000"/>
                        </a:lnSpc>
                        <a:spcBef>
                          <a:spcPts val="0"/>
                        </a:spcBef>
                        <a:spcAft>
                          <a:spcPts val="0"/>
                        </a:spcAft>
                        <a:buClrTx/>
                        <a:buSzTx/>
                        <a:buFontTx/>
                        <a:buNone/>
                        <a:tabLst/>
                        <a:defRPr/>
                      </a:pPr>
                      <a:r>
                        <a:rPr lang="ja-JP" altLang="en-US" sz="1100" dirty="0">
                          <a:latin typeface="+mn-ea"/>
                          <a:ea typeface="+mn-ea"/>
                        </a:rPr>
                        <a:t>産業廃棄物</a:t>
                      </a:r>
                      <a:endParaRPr lang="en-US" altLang="ja-JP" sz="1100" dirty="0">
                        <a:latin typeface="+mn-ea"/>
                        <a:ea typeface="+mn-ea"/>
                      </a:endParaRPr>
                    </a:p>
                  </a:txBody>
                  <a:tcPr marL="36000" marR="36000" marT="36000" marB="36000" vert="eaVert"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rowSpan="3" hMerge="1">
                  <a:txBody>
                    <a:bodyPr/>
                    <a:lstStyle/>
                    <a:p>
                      <a:pPr algn="ctr"/>
                      <a:endParaRPr lang="en-US" altLang="ja-JP" sz="1100" dirty="0">
                        <a:latin typeface="+mn-ea"/>
                        <a:ea typeface="+mn-ea"/>
                      </a:endParaRPr>
                    </a:p>
                  </a:txBody>
                  <a:tcPr marL="36000" marR="36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lang="ja-JP" altLang="en-US" sz="1100" dirty="0">
                          <a:latin typeface="+mn-ea"/>
                          <a:ea typeface="+mn-ea"/>
                        </a:rPr>
                        <a:t>排出量</a:t>
                      </a:r>
                      <a:endParaRPr lang="en-US" altLang="ja-JP" sz="1100" dirty="0">
                        <a:latin typeface="+mn-ea"/>
                        <a:ea typeface="+mn-ea"/>
                      </a:endParaRPr>
                    </a:p>
                  </a:txBody>
                  <a:tcPr marL="36000" marR="36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indent="-95250"/>
                      <a:r>
                        <a:rPr kumimoji="1" lang="ja-JP" altLang="en-US" sz="1100" dirty="0">
                          <a:latin typeface="+mn-ea"/>
                          <a:ea typeface="+mn-ea"/>
                        </a:rPr>
                        <a:t>第四次基本計画の目標（</a:t>
                      </a:r>
                      <a:r>
                        <a:rPr kumimoji="1" lang="en-US" altLang="ja-JP" sz="1100" dirty="0">
                          <a:latin typeface="+mn-ea"/>
                          <a:ea typeface="+mn-ea"/>
                        </a:rPr>
                        <a:t>2018</a:t>
                      </a:r>
                      <a:r>
                        <a:rPr kumimoji="1" lang="ja-JP" altLang="en-US" sz="1100" dirty="0">
                          <a:latin typeface="+mn-ea"/>
                          <a:ea typeface="+mn-ea"/>
                        </a:rPr>
                        <a:t>年度比＋４％）を考慮し、新型コロナウイルスにより低下した産業活動の回復及び事業系廃プラスチック類の一般廃棄物からの分別排出を見込んで設定</a:t>
                      </a:r>
                    </a:p>
                  </a:txBody>
                  <a:tcPr marL="36000" marR="36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03868519"/>
                  </a:ext>
                </a:extLst>
              </a:tr>
              <a:tr h="445649">
                <a:tc gridSpan="2" vMerge="1">
                  <a:txBody>
                    <a:bodyPr/>
                    <a:lstStyle/>
                    <a:p>
                      <a:pPr marL="0" marR="0" indent="0" algn="ctr" defTabSz="1392814" rtl="0" eaLnBrk="1" fontAlgn="auto" latinLnBrk="0" hangingPunct="1">
                        <a:lnSpc>
                          <a:spcPct val="100000"/>
                        </a:lnSpc>
                        <a:spcBef>
                          <a:spcPts val="0"/>
                        </a:spcBef>
                        <a:spcAft>
                          <a:spcPts val="0"/>
                        </a:spcAft>
                        <a:buClrTx/>
                        <a:buSzTx/>
                        <a:buFontTx/>
                        <a:buNone/>
                        <a:tabLst/>
                        <a:defRPr/>
                      </a:pPr>
                      <a:endParaRPr lang="en-US" altLang="ja-JP" sz="1100" dirty="0">
                        <a:latin typeface="+mn-ea"/>
                        <a:ea typeface="+mn-ea"/>
                      </a:endParaRPr>
                    </a:p>
                  </a:txBody>
                  <a:tcPr marL="36000" marR="36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hMerge="1" vMerge="1">
                  <a:txBody>
                    <a:bodyPr/>
                    <a:lstStyle/>
                    <a:p>
                      <a:pPr marL="0" marR="0" indent="0" algn="ctr" defTabSz="1392814" rtl="0" eaLnBrk="1" fontAlgn="auto" latinLnBrk="0" hangingPunct="1">
                        <a:lnSpc>
                          <a:spcPct val="100000"/>
                        </a:lnSpc>
                        <a:spcBef>
                          <a:spcPts val="0"/>
                        </a:spcBef>
                        <a:spcAft>
                          <a:spcPts val="0"/>
                        </a:spcAft>
                        <a:buClrTx/>
                        <a:buSzTx/>
                        <a:buFontTx/>
                        <a:buNone/>
                        <a:tabLst/>
                        <a:defRPr/>
                      </a:pPr>
                      <a:endParaRPr lang="en-US" altLang="ja-JP" sz="1100" dirty="0">
                        <a:latin typeface="+mn-ea"/>
                        <a:ea typeface="+mn-ea"/>
                      </a:endParaRPr>
                    </a:p>
                  </a:txBody>
                  <a:tcPr marL="36000" marR="36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indent="0" algn="ctr" defTabSz="1392814" rtl="0" eaLnBrk="1" fontAlgn="auto" latinLnBrk="0" hangingPunct="1">
                        <a:lnSpc>
                          <a:spcPct val="100000"/>
                        </a:lnSpc>
                        <a:spcBef>
                          <a:spcPts val="0"/>
                        </a:spcBef>
                        <a:spcAft>
                          <a:spcPts val="0"/>
                        </a:spcAft>
                        <a:buClrTx/>
                        <a:buSzTx/>
                        <a:buFontTx/>
                        <a:buNone/>
                        <a:tabLst/>
                        <a:defRPr/>
                      </a:pPr>
                      <a:r>
                        <a:rPr lang="ja-JP" altLang="en-US" sz="1100" dirty="0">
                          <a:latin typeface="+mn-ea"/>
                          <a:ea typeface="+mn-ea"/>
                        </a:rPr>
                        <a:t>再生利用率</a:t>
                      </a:r>
                      <a:endParaRPr lang="en-US" altLang="ja-JP" sz="1100" dirty="0">
                        <a:latin typeface="+mn-ea"/>
                        <a:ea typeface="+mn-ea"/>
                      </a:endParaRPr>
                    </a:p>
                  </a:txBody>
                  <a:tcPr marL="36000" marR="36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indent="-95250"/>
                      <a:r>
                        <a:rPr kumimoji="1" lang="ja-JP" altLang="en-US" sz="1100" dirty="0">
                          <a:latin typeface="+mn-ea"/>
                          <a:ea typeface="+mn-ea"/>
                        </a:rPr>
                        <a:t>下水汚泥の排出量が多く、再生利用率が低い府の現状を踏まえつつ、建設混合廃棄物の排出削減及びプラスチックの有効利用による再生利用量の増加を見込んで設定</a:t>
                      </a:r>
                    </a:p>
                  </a:txBody>
                  <a:tcPr marL="36000" marR="36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57197907"/>
                  </a:ext>
                </a:extLst>
              </a:tr>
              <a:tr h="668473">
                <a:tc gridSpan="2" vMerge="1">
                  <a:txBody>
                    <a:bodyPr/>
                    <a:lstStyle/>
                    <a:p>
                      <a:pPr marL="0" marR="0" indent="0" algn="ctr" defTabSz="1392814" rtl="0" eaLnBrk="1" fontAlgn="auto" latinLnBrk="0" hangingPunct="1">
                        <a:lnSpc>
                          <a:spcPct val="100000"/>
                        </a:lnSpc>
                        <a:spcBef>
                          <a:spcPts val="0"/>
                        </a:spcBef>
                        <a:spcAft>
                          <a:spcPts val="0"/>
                        </a:spcAft>
                        <a:buClrTx/>
                        <a:buSzTx/>
                        <a:buFontTx/>
                        <a:buNone/>
                        <a:tabLst/>
                        <a:defRPr/>
                      </a:pPr>
                      <a:endParaRPr lang="en-US" altLang="ja-JP" sz="1100" dirty="0">
                        <a:latin typeface="+mn-ea"/>
                        <a:ea typeface="+mn-ea"/>
                      </a:endParaRPr>
                    </a:p>
                  </a:txBody>
                  <a:tcPr marL="36000" marR="36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hMerge="1" vMerge="1">
                  <a:txBody>
                    <a:bodyPr/>
                    <a:lstStyle/>
                    <a:p>
                      <a:pPr marL="0" marR="0" indent="0" algn="ctr" defTabSz="1392814" rtl="0" eaLnBrk="1" fontAlgn="auto" latinLnBrk="0" hangingPunct="1">
                        <a:lnSpc>
                          <a:spcPct val="100000"/>
                        </a:lnSpc>
                        <a:spcBef>
                          <a:spcPts val="0"/>
                        </a:spcBef>
                        <a:spcAft>
                          <a:spcPts val="0"/>
                        </a:spcAft>
                        <a:buClrTx/>
                        <a:buSzTx/>
                        <a:buFontTx/>
                        <a:buNone/>
                        <a:tabLst/>
                        <a:defRPr/>
                      </a:pPr>
                      <a:endParaRPr lang="en-US" altLang="ja-JP" sz="1100" dirty="0">
                        <a:latin typeface="+mn-ea"/>
                        <a:ea typeface="+mn-ea"/>
                      </a:endParaRPr>
                    </a:p>
                  </a:txBody>
                  <a:tcPr marL="36000" marR="36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indent="0" algn="ctr" defTabSz="1392814" rtl="0" eaLnBrk="1" fontAlgn="auto" latinLnBrk="0" hangingPunct="1">
                        <a:lnSpc>
                          <a:spcPct val="100000"/>
                        </a:lnSpc>
                        <a:spcBef>
                          <a:spcPts val="0"/>
                        </a:spcBef>
                        <a:spcAft>
                          <a:spcPts val="0"/>
                        </a:spcAft>
                        <a:buClrTx/>
                        <a:buSzTx/>
                        <a:buFontTx/>
                        <a:buNone/>
                        <a:tabLst/>
                        <a:defRPr/>
                      </a:pPr>
                      <a:r>
                        <a:rPr lang="ja-JP" altLang="en-US" sz="1100" dirty="0">
                          <a:latin typeface="+mn-ea"/>
                          <a:ea typeface="+mn-ea"/>
                        </a:rPr>
                        <a:t>最終処分量</a:t>
                      </a:r>
                      <a:endParaRPr lang="en-US" altLang="ja-JP" sz="1100" dirty="0">
                        <a:latin typeface="+mn-ea"/>
                        <a:ea typeface="+mn-ea"/>
                      </a:endParaRPr>
                    </a:p>
                  </a:txBody>
                  <a:tcPr marL="36000" marR="36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indent="-95250"/>
                      <a:r>
                        <a:rPr kumimoji="1" lang="ja-JP" altLang="en-US" sz="1100" dirty="0">
                          <a:latin typeface="+mn-ea"/>
                          <a:ea typeface="+mn-ea"/>
                        </a:rPr>
                        <a:t>第四次基本計画の目標（</a:t>
                      </a:r>
                      <a:r>
                        <a:rPr kumimoji="1" lang="en-US" altLang="ja-JP" sz="1100" dirty="0">
                          <a:latin typeface="+mn-ea"/>
                          <a:ea typeface="+mn-ea"/>
                        </a:rPr>
                        <a:t>2018</a:t>
                      </a:r>
                      <a:r>
                        <a:rPr kumimoji="1" lang="ja-JP" altLang="en-US" sz="1100" dirty="0">
                          <a:latin typeface="+mn-ea"/>
                          <a:ea typeface="+mn-ea"/>
                        </a:rPr>
                        <a:t>年度比＋７％）及び産業活動の回復を考慮したうえで、建設混合廃棄物の排出削減及びプラスチックの有効利用による削減効果、一般廃棄物から分別排出された事業系廃プラスチック類算入分を見込んで設定</a:t>
                      </a:r>
                    </a:p>
                  </a:txBody>
                  <a:tcPr marL="36000" marR="36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19683850"/>
                  </a:ext>
                </a:extLst>
              </a:tr>
              <a:tr h="445649">
                <a:tc rowSpan="4">
                  <a:txBody>
                    <a:bodyPr/>
                    <a:lstStyle/>
                    <a:p>
                      <a:pPr marL="0" marR="0" indent="0" algn="ctr" defTabSz="1392814" rtl="0" eaLnBrk="1" fontAlgn="auto" latinLnBrk="0" hangingPunct="1">
                        <a:lnSpc>
                          <a:spcPct val="100000"/>
                        </a:lnSpc>
                        <a:spcBef>
                          <a:spcPts val="0"/>
                        </a:spcBef>
                        <a:spcAft>
                          <a:spcPts val="0"/>
                        </a:spcAft>
                        <a:buClrTx/>
                        <a:buSzTx/>
                        <a:buFontTx/>
                        <a:buNone/>
                        <a:tabLst/>
                        <a:defRPr/>
                      </a:pPr>
                      <a:r>
                        <a:rPr lang="ja-JP" altLang="en-US" sz="1100" dirty="0">
                          <a:latin typeface="+mn-ea"/>
                          <a:ea typeface="+mn-ea"/>
                        </a:rPr>
                        <a:t>プラスチックごみ</a:t>
                      </a:r>
                      <a:endParaRPr lang="en-US" altLang="ja-JP" sz="1100" dirty="0">
                        <a:latin typeface="+mn-ea"/>
                        <a:ea typeface="+mn-ea"/>
                      </a:endParaRPr>
                    </a:p>
                  </a:txBody>
                  <a:tcPr marL="36000" marR="36000" marT="36000" marB="36000" vert="eaVert"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rowSpan="2">
                  <a:txBody>
                    <a:bodyPr/>
                    <a:lstStyle/>
                    <a:p>
                      <a:pPr marL="0" marR="0" indent="0" algn="ctr" defTabSz="1392814" rtl="0" eaLnBrk="1" fontAlgn="auto" latinLnBrk="0" hangingPunct="1">
                        <a:lnSpc>
                          <a:spcPct val="100000"/>
                        </a:lnSpc>
                        <a:spcBef>
                          <a:spcPts val="0"/>
                        </a:spcBef>
                        <a:spcAft>
                          <a:spcPts val="0"/>
                        </a:spcAft>
                        <a:buClrTx/>
                        <a:buSzTx/>
                        <a:buFontTx/>
                        <a:buNone/>
                        <a:tabLst/>
                        <a:defRPr/>
                      </a:pPr>
                      <a:r>
                        <a:rPr lang="ja-JP" altLang="en-US" sz="1100" dirty="0">
                          <a:latin typeface="+mn-ea"/>
                          <a:ea typeface="+mn-ea"/>
                        </a:rPr>
                        <a:t>一廃</a:t>
                      </a:r>
                    </a:p>
                  </a:txBody>
                  <a:tcPr marL="36000" marR="36000" marT="36000" marB="36000" vert="eaVert"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indent="0" algn="ctr" defTabSz="1392814" rtl="0" eaLnBrk="1" fontAlgn="auto" latinLnBrk="0" hangingPunct="1">
                        <a:lnSpc>
                          <a:spcPct val="100000"/>
                        </a:lnSpc>
                        <a:spcBef>
                          <a:spcPts val="0"/>
                        </a:spcBef>
                        <a:spcAft>
                          <a:spcPts val="0"/>
                        </a:spcAft>
                        <a:buClrTx/>
                        <a:buSzTx/>
                        <a:buFontTx/>
                        <a:buNone/>
                        <a:tabLst/>
                        <a:defRPr/>
                      </a:pPr>
                      <a:r>
                        <a:rPr lang="ja-JP" altLang="en-US" sz="1100" dirty="0">
                          <a:latin typeface="+mn-ea"/>
                          <a:ea typeface="+mn-ea"/>
                        </a:rPr>
                        <a:t>容器包装プラスチック</a:t>
                      </a:r>
                      <a:endParaRPr lang="en-US" altLang="ja-JP" sz="1100" dirty="0">
                        <a:latin typeface="+mn-ea"/>
                        <a:ea typeface="+mn-ea"/>
                      </a:endParaRPr>
                    </a:p>
                    <a:p>
                      <a:pPr marL="0" marR="0" indent="0" algn="ctr" defTabSz="1392814" rtl="0" eaLnBrk="1" fontAlgn="auto" latinLnBrk="0" hangingPunct="1">
                        <a:lnSpc>
                          <a:spcPct val="100000"/>
                        </a:lnSpc>
                        <a:spcBef>
                          <a:spcPts val="0"/>
                        </a:spcBef>
                        <a:spcAft>
                          <a:spcPts val="0"/>
                        </a:spcAft>
                        <a:buClrTx/>
                        <a:buSzTx/>
                        <a:buFontTx/>
                        <a:buNone/>
                        <a:tabLst/>
                        <a:defRPr/>
                      </a:pPr>
                      <a:r>
                        <a:rPr lang="ja-JP" altLang="en-US" sz="1100" dirty="0">
                          <a:latin typeface="+mn-ea"/>
                          <a:ea typeface="+mn-ea"/>
                        </a:rPr>
                        <a:t>排出量</a:t>
                      </a:r>
                      <a:endParaRPr lang="en-US" altLang="ja-JP" sz="1100" dirty="0">
                        <a:latin typeface="+mn-ea"/>
                        <a:ea typeface="+mn-ea"/>
                      </a:endParaRPr>
                    </a:p>
                  </a:txBody>
                  <a:tcPr marL="36000" marR="36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indent="-95250"/>
                      <a:r>
                        <a:rPr kumimoji="1" lang="ja-JP" altLang="en-US" sz="1100" dirty="0">
                          <a:latin typeface="+mn-ea"/>
                          <a:ea typeface="+mn-ea"/>
                        </a:rPr>
                        <a:t>プラ戦略の目標</a:t>
                      </a:r>
                      <a:r>
                        <a:rPr kumimoji="1" lang="en-US" altLang="ja-JP" sz="1100" dirty="0">
                          <a:latin typeface="+mn-ea"/>
                          <a:ea typeface="+mn-ea"/>
                        </a:rPr>
                        <a:t>(2030</a:t>
                      </a:r>
                      <a:r>
                        <a:rPr kumimoji="1" lang="ja-JP" altLang="en-US" sz="1100" dirty="0">
                          <a:latin typeface="+mn-ea"/>
                          <a:ea typeface="+mn-ea"/>
                        </a:rPr>
                        <a:t>年までにワンウェイプラスチックを累積</a:t>
                      </a:r>
                      <a:r>
                        <a:rPr kumimoji="1" lang="en-US" altLang="ja-JP" sz="1100" dirty="0">
                          <a:latin typeface="+mn-ea"/>
                          <a:ea typeface="+mn-ea"/>
                        </a:rPr>
                        <a:t>25%</a:t>
                      </a:r>
                      <a:r>
                        <a:rPr kumimoji="1" lang="ja-JP" altLang="en-US" sz="1100" dirty="0">
                          <a:latin typeface="+mn-ea"/>
                          <a:ea typeface="+mn-ea"/>
                        </a:rPr>
                        <a:t>排出抑制</a:t>
                      </a:r>
                      <a:r>
                        <a:rPr kumimoji="1" lang="en-US" altLang="ja-JP" sz="1100" dirty="0">
                          <a:latin typeface="+mn-ea"/>
                          <a:ea typeface="+mn-ea"/>
                        </a:rPr>
                        <a:t>)</a:t>
                      </a:r>
                      <a:r>
                        <a:rPr kumimoji="1" lang="ja-JP" altLang="en-US" sz="1100" dirty="0">
                          <a:latin typeface="+mn-ea"/>
                          <a:ea typeface="+mn-ea"/>
                        </a:rPr>
                        <a:t>の達成を見据えた目標値</a:t>
                      </a:r>
                    </a:p>
                  </a:txBody>
                  <a:tcPr marL="36000" marR="36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40449489"/>
                  </a:ext>
                </a:extLst>
              </a:tr>
              <a:tr h="445649">
                <a:tc vMerge="1">
                  <a:txBody>
                    <a:bodyPr/>
                    <a:lstStyle/>
                    <a:p>
                      <a:pPr marL="0" marR="0" indent="0" algn="ctr" defTabSz="1392814" rtl="0" eaLnBrk="1" fontAlgn="auto" latinLnBrk="0" hangingPunct="1">
                        <a:lnSpc>
                          <a:spcPct val="100000"/>
                        </a:lnSpc>
                        <a:spcBef>
                          <a:spcPts val="0"/>
                        </a:spcBef>
                        <a:spcAft>
                          <a:spcPts val="0"/>
                        </a:spcAft>
                        <a:buClrTx/>
                        <a:buSzTx/>
                        <a:buFontTx/>
                        <a:buNone/>
                        <a:tabLst/>
                        <a:defRPr/>
                      </a:pPr>
                      <a:endParaRPr lang="en-US" altLang="ja-JP" sz="1100" dirty="0">
                        <a:latin typeface="+mn-ea"/>
                        <a:ea typeface="+mn-ea"/>
                      </a:endParaRPr>
                    </a:p>
                  </a:txBody>
                  <a:tcPr marL="36000" marR="36000" marT="36000" marB="36000" vert="eaVert"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vMerge="1">
                  <a:txBody>
                    <a:bodyPr/>
                    <a:lstStyle/>
                    <a:p>
                      <a:pPr marL="0" marR="0" indent="0" algn="ctr" defTabSz="1392814" rtl="0" eaLnBrk="1" fontAlgn="auto" latinLnBrk="0" hangingPunct="1">
                        <a:lnSpc>
                          <a:spcPct val="100000"/>
                        </a:lnSpc>
                        <a:spcBef>
                          <a:spcPts val="0"/>
                        </a:spcBef>
                        <a:spcAft>
                          <a:spcPts val="0"/>
                        </a:spcAft>
                        <a:buClrTx/>
                        <a:buSzTx/>
                        <a:buFontTx/>
                        <a:buNone/>
                        <a:tabLst/>
                        <a:defRPr/>
                      </a:pPr>
                      <a:endParaRPr lang="en-US" altLang="ja-JP" sz="1050" dirty="0">
                        <a:latin typeface="+mn-ea"/>
                        <a:ea typeface="+mn-ea"/>
                      </a:endParaRPr>
                    </a:p>
                  </a:txBody>
                  <a:tcPr marL="36000" marR="36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indent="0" algn="ctr" defTabSz="1392814" rtl="0" eaLnBrk="1" fontAlgn="auto" latinLnBrk="0" hangingPunct="1">
                        <a:lnSpc>
                          <a:spcPct val="100000"/>
                        </a:lnSpc>
                        <a:spcBef>
                          <a:spcPts val="0"/>
                        </a:spcBef>
                        <a:spcAft>
                          <a:spcPts val="0"/>
                        </a:spcAft>
                        <a:buClrTx/>
                        <a:buSzTx/>
                        <a:buFontTx/>
                        <a:buNone/>
                        <a:tabLst/>
                        <a:defRPr/>
                      </a:pPr>
                      <a:r>
                        <a:rPr lang="ja-JP" altLang="en-US" sz="1100" dirty="0">
                          <a:latin typeface="+mn-ea"/>
                          <a:ea typeface="+mn-ea"/>
                        </a:rPr>
                        <a:t>容器包装プラスチック</a:t>
                      </a:r>
                      <a:endParaRPr lang="en-US" altLang="ja-JP" sz="1100" dirty="0">
                        <a:latin typeface="+mn-ea"/>
                        <a:ea typeface="+mn-ea"/>
                      </a:endParaRPr>
                    </a:p>
                    <a:p>
                      <a:pPr marL="0" marR="0" indent="0" algn="ctr" defTabSz="1392814" rtl="0" eaLnBrk="1" fontAlgn="auto" latinLnBrk="0" hangingPunct="1">
                        <a:lnSpc>
                          <a:spcPct val="100000"/>
                        </a:lnSpc>
                        <a:spcBef>
                          <a:spcPts val="0"/>
                        </a:spcBef>
                        <a:spcAft>
                          <a:spcPts val="0"/>
                        </a:spcAft>
                        <a:buClrTx/>
                        <a:buSzTx/>
                        <a:buFontTx/>
                        <a:buNone/>
                        <a:tabLst/>
                        <a:defRPr/>
                      </a:pPr>
                      <a:r>
                        <a:rPr lang="ja-JP" altLang="en-US" sz="1100" dirty="0">
                          <a:latin typeface="+mn-ea"/>
                          <a:ea typeface="+mn-ea"/>
                        </a:rPr>
                        <a:t>再生利用率</a:t>
                      </a:r>
                      <a:endParaRPr lang="en-US" altLang="ja-JP" sz="1100" dirty="0">
                        <a:latin typeface="+mn-ea"/>
                        <a:ea typeface="+mn-ea"/>
                      </a:endParaRPr>
                    </a:p>
                  </a:txBody>
                  <a:tcPr marL="36000" marR="36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indent="-95250"/>
                      <a:r>
                        <a:rPr kumimoji="1" lang="ja-JP" altLang="en-US" sz="1100" dirty="0">
                          <a:latin typeface="+mn-ea"/>
                          <a:ea typeface="+mn-ea"/>
                        </a:rPr>
                        <a:t>プラ戦略の目標</a:t>
                      </a:r>
                      <a:r>
                        <a:rPr kumimoji="1" lang="en-US" altLang="ja-JP" sz="1100" dirty="0">
                          <a:latin typeface="+mn-ea"/>
                          <a:ea typeface="+mn-ea"/>
                        </a:rPr>
                        <a:t>(2030</a:t>
                      </a:r>
                      <a:r>
                        <a:rPr kumimoji="1" lang="ja-JP" altLang="en-US" sz="1100" dirty="0">
                          <a:latin typeface="+mn-ea"/>
                          <a:ea typeface="+mn-ea"/>
                        </a:rPr>
                        <a:t>年までに容器包装の</a:t>
                      </a:r>
                      <a:r>
                        <a:rPr kumimoji="1" lang="en-US" altLang="ja-JP" sz="1100" dirty="0">
                          <a:latin typeface="+mn-ea"/>
                          <a:ea typeface="+mn-ea"/>
                        </a:rPr>
                        <a:t>6</a:t>
                      </a:r>
                      <a:r>
                        <a:rPr kumimoji="1" lang="ja-JP" altLang="en-US" sz="1100" dirty="0">
                          <a:latin typeface="+mn-ea"/>
                          <a:ea typeface="+mn-ea"/>
                        </a:rPr>
                        <a:t>割をリユース・リサイクル</a:t>
                      </a:r>
                      <a:r>
                        <a:rPr kumimoji="1" lang="en-US" altLang="ja-JP" sz="1100" dirty="0">
                          <a:latin typeface="+mn-ea"/>
                          <a:ea typeface="+mn-ea"/>
                        </a:rPr>
                        <a:t>)</a:t>
                      </a:r>
                      <a:r>
                        <a:rPr kumimoji="1" lang="ja-JP" altLang="en-US" sz="1100" dirty="0">
                          <a:latin typeface="+mn-ea"/>
                          <a:ea typeface="+mn-ea"/>
                        </a:rPr>
                        <a:t>の達成を見据えた目標値</a:t>
                      </a:r>
                    </a:p>
                  </a:txBody>
                  <a:tcPr marL="36000" marR="36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42996897"/>
                  </a:ext>
                </a:extLst>
              </a:tr>
              <a:tr h="445649">
                <a:tc vMerge="1">
                  <a:txBody>
                    <a:bodyPr/>
                    <a:lstStyle/>
                    <a:p>
                      <a:pPr marL="0" marR="0" indent="0" algn="ctr" defTabSz="1392814" rtl="0" eaLnBrk="1" fontAlgn="auto" latinLnBrk="0" hangingPunct="1">
                        <a:lnSpc>
                          <a:spcPct val="100000"/>
                        </a:lnSpc>
                        <a:spcBef>
                          <a:spcPts val="0"/>
                        </a:spcBef>
                        <a:spcAft>
                          <a:spcPts val="0"/>
                        </a:spcAft>
                        <a:buClrTx/>
                        <a:buSzTx/>
                        <a:buFontTx/>
                        <a:buNone/>
                        <a:tabLst/>
                        <a:defRPr/>
                      </a:pPr>
                      <a:endParaRPr lang="en-US" altLang="ja-JP" sz="1100" dirty="0">
                        <a:latin typeface="+mn-ea"/>
                        <a:ea typeface="+mn-ea"/>
                      </a:endParaRPr>
                    </a:p>
                  </a:txBody>
                  <a:tcPr marL="36000" marR="36000" marT="36000" marB="36000" vert="eaVert"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rowSpan="2">
                  <a:txBody>
                    <a:bodyPr/>
                    <a:lstStyle/>
                    <a:p>
                      <a:pPr marL="0" marR="0" indent="0" algn="ctr" defTabSz="1392814" rtl="0" eaLnBrk="1" fontAlgn="auto" latinLnBrk="0" hangingPunct="1">
                        <a:lnSpc>
                          <a:spcPct val="100000"/>
                        </a:lnSpc>
                        <a:spcBef>
                          <a:spcPts val="0"/>
                        </a:spcBef>
                        <a:spcAft>
                          <a:spcPts val="0"/>
                        </a:spcAft>
                        <a:buClrTx/>
                        <a:buSzTx/>
                        <a:buFontTx/>
                        <a:buNone/>
                        <a:tabLst/>
                        <a:defRPr/>
                      </a:pPr>
                      <a:r>
                        <a:rPr lang="ja-JP" altLang="en-US" sz="1100" dirty="0">
                          <a:latin typeface="+mn-ea"/>
                          <a:ea typeface="+mn-ea"/>
                        </a:rPr>
                        <a:t>一廃・産廃</a:t>
                      </a:r>
                      <a:endParaRPr lang="en-US" altLang="ja-JP" sz="1100" dirty="0">
                        <a:latin typeface="+mn-ea"/>
                        <a:ea typeface="+mn-ea"/>
                      </a:endParaRPr>
                    </a:p>
                  </a:txBody>
                  <a:tcPr marL="36000" marR="36000" marT="36000" marB="36000" vert="eaVert"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indent="0" algn="ctr" defTabSz="1392814" rtl="0" eaLnBrk="1" fontAlgn="auto" latinLnBrk="0" hangingPunct="1">
                        <a:lnSpc>
                          <a:spcPct val="100000"/>
                        </a:lnSpc>
                        <a:spcBef>
                          <a:spcPts val="0"/>
                        </a:spcBef>
                        <a:spcAft>
                          <a:spcPts val="0"/>
                        </a:spcAft>
                        <a:buClrTx/>
                        <a:buSzTx/>
                        <a:buFontTx/>
                        <a:buNone/>
                        <a:tabLst/>
                        <a:defRPr/>
                      </a:pPr>
                      <a:r>
                        <a:rPr lang="ja-JP" altLang="en-US" sz="1100" dirty="0">
                          <a:latin typeface="+mn-ea"/>
                          <a:ea typeface="+mn-ea"/>
                        </a:rPr>
                        <a:t>プラスチック</a:t>
                      </a:r>
                      <a:endParaRPr lang="en-US" altLang="ja-JP" sz="1100" dirty="0">
                        <a:latin typeface="+mn-ea"/>
                        <a:ea typeface="+mn-ea"/>
                      </a:endParaRPr>
                    </a:p>
                    <a:p>
                      <a:pPr marL="0" marR="0" indent="0" algn="ctr" defTabSz="1392814" rtl="0" eaLnBrk="1" fontAlgn="auto" latinLnBrk="0" hangingPunct="1">
                        <a:lnSpc>
                          <a:spcPct val="100000"/>
                        </a:lnSpc>
                        <a:spcBef>
                          <a:spcPts val="0"/>
                        </a:spcBef>
                        <a:spcAft>
                          <a:spcPts val="0"/>
                        </a:spcAft>
                        <a:buClrTx/>
                        <a:buSzTx/>
                        <a:buFontTx/>
                        <a:buNone/>
                        <a:tabLst/>
                        <a:defRPr/>
                      </a:pPr>
                      <a:r>
                        <a:rPr lang="ja-JP" altLang="en-US" sz="1100" dirty="0">
                          <a:latin typeface="+mn-ea"/>
                          <a:ea typeface="+mn-ea"/>
                        </a:rPr>
                        <a:t>焼却量</a:t>
                      </a:r>
                      <a:endParaRPr lang="en-US" altLang="ja-JP" sz="1100" dirty="0">
                        <a:latin typeface="+mn-ea"/>
                        <a:ea typeface="+mn-ea"/>
                      </a:endParaRPr>
                    </a:p>
                  </a:txBody>
                  <a:tcPr marL="36000" marR="36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indent="-95250"/>
                      <a:r>
                        <a:rPr kumimoji="1" lang="ja-JP" altLang="en-US" sz="1100" dirty="0">
                          <a:latin typeface="+mn-ea"/>
                          <a:ea typeface="+mn-ea"/>
                        </a:rPr>
                        <a:t>容器包装・製品プラスチックの削減、分別排出、リユース・リサイクルへの誘導等の効果を見込んだ目標値</a:t>
                      </a:r>
                    </a:p>
                  </a:txBody>
                  <a:tcPr marL="36000" marR="36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62259523"/>
                  </a:ext>
                </a:extLst>
              </a:tr>
              <a:tr h="445649">
                <a:tc vMerge="1">
                  <a:txBody>
                    <a:bodyPr/>
                    <a:lstStyle/>
                    <a:p>
                      <a:pPr marL="0" marR="0" indent="0" algn="ctr" defTabSz="1392814" rtl="0" eaLnBrk="1" fontAlgn="auto" latinLnBrk="0" hangingPunct="1">
                        <a:lnSpc>
                          <a:spcPct val="100000"/>
                        </a:lnSpc>
                        <a:spcBef>
                          <a:spcPts val="0"/>
                        </a:spcBef>
                        <a:spcAft>
                          <a:spcPts val="0"/>
                        </a:spcAft>
                        <a:buClrTx/>
                        <a:buSzTx/>
                        <a:buFontTx/>
                        <a:buNone/>
                        <a:tabLst/>
                        <a:defRPr/>
                      </a:pPr>
                      <a:endParaRPr lang="en-US" altLang="ja-JP" sz="1100" dirty="0">
                        <a:latin typeface="+mn-ea"/>
                        <a:ea typeface="+mn-ea"/>
                      </a:endParaRPr>
                    </a:p>
                  </a:txBody>
                  <a:tcPr marL="36000" marR="36000" marT="36000" marB="36000" vert="eaVert"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vMerge="1">
                  <a:txBody>
                    <a:bodyPr/>
                    <a:lstStyle/>
                    <a:p>
                      <a:pPr marL="0" marR="0" indent="0" algn="ctr" defTabSz="1392814" rtl="0" eaLnBrk="1" fontAlgn="auto" latinLnBrk="0" hangingPunct="1">
                        <a:lnSpc>
                          <a:spcPct val="100000"/>
                        </a:lnSpc>
                        <a:spcBef>
                          <a:spcPts val="0"/>
                        </a:spcBef>
                        <a:spcAft>
                          <a:spcPts val="0"/>
                        </a:spcAft>
                        <a:buClrTx/>
                        <a:buSzTx/>
                        <a:buFontTx/>
                        <a:buNone/>
                        <a:tabLst/>
                        <a:defRPr/>
                      </a:pPr>
                      <a:endParaRPr lang="en-US" altLang="ja-JP" sz="1050" dirty="0">
                        <a:latin typeface="+mn-ea"/>
                        <a:ea typeface="+mn-ea"/>
                      </a:endParaRPr>
                    </a:p>
                  </a:txBody>
                  <a:tcPr marL="36000" marR="36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indent="0" algn="ctr" defTabSz="1392814" rtl="0" eaLnBrk="1" fontAlgn="auto" latinLnBrk="0" hangingPunct="1">
                        <a:lnSpc>
                          <a:spcPct val="100000"/>
                        </a:lnSpc>
                        <a:spcBef>
                          <a:spcPts val="0"/>
                        </a:spcBef>
                        <a:spcAft>
                          <a:spcPts val="0"/>
                        </a:spcAft>
                        <a:buClrTx/>
                        <a:buSzTx/>
                        <a:buFontTx/>
                        <a:buNone/>
                        <a:tabLst/>
                        <a:defRPr/>
                      </a:pPr>
                      <a:r>
                        <a:rPr lang="ja-JP" altLang="en-US" sz="1100" dirty="0">
                          <a:latin typeface="+mn-ea"/>
                          <a:ea typeface="+mn-ea"/>
                        </a:rPr>
                        <a:t>プラスチック</a:t>
                      </a:r>
                      <a:endParaRPr lang="en-US" altLang="ja-JP" sz="1100" dirty="0">
                        <a:latin typeface="+mn-ea"/>
                        <a:ea typeface="+mn-ea"/>
                      </a:endParaRPr>
                    </a:p>
                    <a:p>
                      <a:pPr marL="0" marR="0" indent="0" algn="ctr" defTabSz="1392814" rtl="0" eaLnBrk="1" fontAlgn="auto" latinLnBrk="0" hangingPunct="1">
                        <a:lnSpc>
                          <a:spcPct val="100000"/>
                        </a:lnSpc>
                        <a:spcBef>
                          <a:spcPts val="0"/>
                        </a:spcBef>
                        <a:spcAft>
                          <a:spcPts val="0"/>
                        </a:spcAft>
                        <a:buClrTx/>
                        <a:buSzTx/>
                        <a:buFontTx/>
                        <a:buNone/>
                        <a:tabLst/>
                        <a:defRPr/>
                      </a:pPr>
                      <a:r>
                        <a:rPr lang="ja-JP" altLang="en-US" sz="1100" dirty="0">
                          <a:latin typeface="+mn-ea"/>
                          <a:ea typeface="+mn-ea"/>
                        </a:rPr>
                        <a:t>有効利用率</a:t>
                      </a:r>
                      <a:endParaRPr lang="en-US" altLang="ja-JP" sz="1100" dirty="0">
                        <a:latin typeface="+mn-ea"/>
                        <a:ea typeface="+mn-ea"/>
                      </a:endParaRPr>
                    </a:p>
                  </a:txBody>
                  <a:tcPr marL="36000" marR="36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indent="-95250"/>
                      <a:r>
                        <a:rPr kumimoji="1" lang="ja-JP" altLang="en-US" sz="1100" dirty="0">
                          <a:latin typeface="+mn-ea"/>
                          <a:ea typeface="+mn-ea"/>
                        </a:rPr>
                        <a:t>プラ戦略の目標</a:t>
                      </a:r>
                      <a:r>
                        <a:rPr kumimoji="1" lang="en-US" altLang="ja-JP" sz="1100" dirty="0">
                          <a:latin typeface="+mn-ea"/>
                          <a:ea typeface="+mn-ea"/>
                        </a:rPr>
                        <a:t>(2035</a:t>
                      </a:r>
                      <a:r>
                        <a:rPr kumimoji="1" lang="ja-JP" altLang="en-US" sz="1100" dirty="0">
                          <a:latin typeface="+mn-ea"/>
                          <a:ea typeface="+mn-ea"/>
                        </a:rPr>
                        <a:t>年までに使用済みプラスチックを</a:t>
                      </a:r>
                      <a:r>
                        <a:rPr kumimoji="1" lang="en-US" altLang="ja-JP" sz="1100" dirty="0">
                          <a:latin typeface="+mn-ea"/>
                          <a:ea typeface="+mn-ea"/>
                        </a:rPr>
                        <a:t>100%</a:t>
                      </a:r>
                      <a:r>
                        <a:rPr kumimoji="1" lang="ja-JP" altLang="en-US" sz="1100" dirty="0">
                          <a:latin typeface="+mn-ea"/>
                          <a:ea typeface="+mn-ea"/>
                        </a:rPr>
                        <a:t>リユース・リサイクル等により有効利用</a:t>
                      </a:r>
                      <a:r>
                        <a:rPr kumimoji="1" lang="en-US" altLang="ja-JP" sz="1100" dirty="0">
                          <a:latin typeface="+mn-ea"/>
                          <a:ea typeface="+mn-ea"/>
                        </a:rPr>
                        <a:t>)</a:t>
                      </a:r>
                      <a:r>
                        <a:rPr kumimoji="1" lang="ja-JP" altLang="en-US" sz="1100" dirty="0">
                          <a:latin typeface="+mn-ea"/>
                          <a:ea typeface="+mn-ea"/>
                        </a:rPr>
                        <a:t>の達成を見据えた目標値</a:t>
                      </a:r>
                    </a:p>
                  </a:txBody>
                  <a:tcPr marL="36000" marR="36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32989342"/>
                  </a:ext>
                </a:extLst>
              </a:tr>
            </a:tbl>
          </a:graphicData>
        </a:graphic>
      </p:graphicFrame>
      <p:sp>
        <p:nvSpPr>
          <p:cNvPr id="39" name="テキスト ボックス 38"/>
          <p:cNvSpPr txBox="1"/>
          <p:nvPr/>
        </p:nvSpPr>
        <p:spPr>
          <a:xfrm>
            <a:off x="2431988" y="854636"/>
            <a:ext cx="4155492" cy="500137"/>
          </a:xfrm>
          <a:prstGeom prst="rect">
            <a:avLst/>
          </a:prstGeom>
          <a:noFill/>
        </p:spPr>
        <p:txBody>
          <a:bodyPr wrap="square" lIns="0" tIns="0" rIns="0" bIns="0" rtlCol="0">
            <a:spAutoFit/>
          </a:bodyPr>
          <a:lstStyle/>
          <a:p>
            <a:pPr>
              <a:lnSpc>
                <a:spcPts val="1300"/>
              </a:lnSpc>
            </a:pPr>
            <a:r>
              <a:rPr lang="en-US" altLang="ja-JP" sz="1100" dirty="0">
                <a:latin typeface="+mn-ea"/>
                <a:cs typeface="Times New Roman" panose="02020603050405020304" pitchFamily="18" charset="0"/>
              </a:rPr>
              <a:t>※1</a:t>
            </a:r>
            <a:r>
              <a:rPr lang="ja-JP" altLang="en-US" sz="1100" dirty="0">
                <a:latin typeface="+mn-ea"/>
                <a:cs typeface="Times New Roman" panose="02020603050405020304" pitchFamily="18" charset="0"/>
              </a:rPr>
              <a:t>：</a:t>
            </a:r>
            <a:r>
              <a:rPr lang="en-US" altLang="ja-JP" sz="1100" dirty="0">
                <a:latin typeface="+mn-ea"/>
                <a:cs typeface="Times New Roman" panose="02020603050405020304" pitchFamily="18" charset="0"/>
              </a:rPr>
              <a:t>2023</a:t>
            </a:r>
            <a:r>
              <a:rPr lang="ja-JP" altLang="en-US" sz="1100" dirty="0">
                <a:latin typeface="+mn-ea"/>
                <a:cs typeface="Times New Roman" panose="02020603050405020304" pitchFamily="18" charset="0"/>
              </a:rPr>
              <a:t>年度は速報値、</a:t>
            </a:r>
            <a:r>
              <a:rPr lang="en-US" altLang="ja-JP" sz="1100" dirty="0">
                <a:latin typeface="+mn-ea"/>
                <a:cs typeface="Times New Roman" panose="02020603050405020304" pitchFamily="18" charset="0"/>
              </a:rPr>
              <a:t>2025</a:t>
            </a:r>
            <a:r>
              <a:rPr lang="ja-JP" altLang="en-US" sz="1100" dirty="0">
                <a:latin typeface="+mn-ea"/>
                <a:cs typeface="Times New Roman" panose="02020603050405020304" pitchFamily="18" charset="0"/>
              </a:rPr>
              <a:t>年度は目標値です。</a:t>
            </a:r>
            <a:endParaRPr lang="en-US" altLang="ja-JP" sz="1100" dirty="0">
              <a:latin typeface="+mn-ea"/>
              <a:cs typeface="Times New Roman" panose="02020603050405020304" pitchFamily="18" charset="0"/>
            </a:endParaRPr>
          </a:p>
          <a:p>
            <a:pPr>
              <a:lnSpc>
                <a:spcPts val="1300"/>
              </a:lnSpc>
            </a:pPr>
            <a:r>
              <a:rPr lang="en-US" altLang="ja-JP" sz="1100" dirty="0">
                <a:latin typeface="+mn-ea"/>
                <a:cs typeface="Times New Roman" panose="02020603050405020304" pitchFamily="18" charset="0"/>
              </a:rPr>
              <a:t>※2</a:t>
            </a:r>
            <a:r>
              <a:rPr lang="ja-JP" altLang="en-US" sz="1100" dirty="0">
                <a:latin typeface="+mn-ea"/>
                <a:cs typeface="Times New Roman" panose="02020603050405020304" pitchFamily="18" charset="0"/>
              </a:rPr>
              <a:t>：産業廃棄物の項目は、概ね５年毎に調査を実施しています。</a:t>
            </a:r>
          </a:p>
          <a:p>
            <a:pPr>
              <a:lnSpc>
                <a:spcPts val="1300"/>
              </a:lnSpc>
            </a:pPr>
            <a:r>
              <a:rPr lang="en-US" altLang="ja-JP" sz="1100" dirty="0">
                <a:latin typeface="+mn-ea"/>
                <a:cs typeface="Times New Roman" panose="02020603050405020304" pitchFamily="18" charset="0"/>
              </a:rPr>
              <a:t>※3</a:t>
            </a:r>
            <a:r>
              <a:rPr lang="ja-JP" altLang="en-US" sz="1100" dirty="0">
                <a:latin typeface="+mn-ea"/>
                <a:cs typeface="Times New Roman" panose="02020603050405020304" pitchFamily="18" charset="0"/>
              </a:rPr>
              <a:t>：四捨五入しているため、合計が合わない場合があります。</a:t>
            </a:r>
            <a:endParaRPr lang="en-US" altLang="ja-JP" sz="1100" dirty="0">
              <a:latin typeface="+mn-ea"/>
              <a:cs typeface="Times New Roman" panose="02020603050405020304" pitchFamily="18" charset="0"/>
            </a:endParaRPr>
          </a:p>
        </p:txBody>
      </p:sp>
      <p:pic>
        <p:nvPicPr>
          <p:cNvPr id="40" name="図 39">
            <a:extLst>
              <a:ext uri="{FF2B5EF4-FFF2-40B4-BE49-F238E27FC236}">
                <a16:creationId xmlns:a16="http://schemas.microsoft.com/office/drawing/2014/main" id="{A48101D0-E997-4821-95F8-EA2131A96215}"/>
              </a:ext>
            </a:extLst>
          </p:cNvPr>
          <p:cNvPicPr preferRelativeResize="0">
            <a:picLocks/>
          </p:cNvPicPr>
          <p:nvPr/>
        </p:nvPicPr>
        <p:blipFill>
          <a:blip r:embed="rId2"/>
          <a:stretch>
            <a:fillRect/>
          </a:stretch>
        </p:blipFill>
        <p:spPr>
          <a:xfrm>
            <a:off x="3394709" y="4372149"/>
            <a:ext cx="3456000" cy="2376000"/>
          </a:xfrm>
          <a:prstGeom prst="rect">
            <a:avLst/>
          </a:prstGeom>
        </p:spPr>
      </p:pic>
      <p:pic>
        <p:nvPicPr>
          <p:cNvPr id="41" name="図 40">
            <a:extLst>
              <a:ext uri="{FF2B5EF4-FFF2-40B4-BE49-F238E27FC236}">
                <a16:creationId xmlns:a16="http://schemas.microsoft.com/office/drawing/2014/main" id="{7A1958CA-5835-448D-8CDA-BB3E48666B14}"/>
              </a:ext>
            </a:extLst>
          </p:cNvPr>
          <p:cNvPicPr preferRelativeResize="0">
            <a:picLocks/>
          </p:cNvPicPr>
          <p:nvPr/>
        </p:nvPicPr>
        <p:blipFill>
          <a:blip r:embed="rId3"/>
          <a:stretch>
            <a:fillRect/>
          </a:stretch>
        </p:blipFill>
        <p:spPr>
          <a:xfrm>
            <a:off x="337241" y="4366882"/>
            <a:ext cx="3131350" cy="2376000"/>
          </a:xfrm>
          <a:prstGeom prst="rect">
            <a:avLst/>
          </a:prstGeom>
        </p:spPr>
      </p:pic>
      <p:pic>
        <p:nvPicPr>
          <p:cNvPr id="42" name="図 41">
            <a:extLst>
              <a:ext uri="{FF2B5EF4-FFF2-40B4-BE49-F238E27FC236}">
                <a16:creationId xmlns:a16="http://schemas.microsoft.com/office/drawing/2014/main" id="{6BDF812E-A731-481D-AD9E-2FBE499C795D}"/>
              </a:ext>
            </a:extLst>
          </p:cNvPr>
          <p:cNvPicPr preferRelativeResize="0">
            <a:picLocks/>
          </p:cNvPicPr>
          <p:nvPr/>
        </p:nvPicPr>
        <p:blipFill>
          <a:blip r:embed="rId4"/>
          <a:stretch>
            <a:fillRect/>
          </a:stretch>
        </p:blipFill>
        <p:spPr>
          <a:xfrm>
            <a:off x="3665921" y="1857068"/>
            <a:ext cx="3182451" cy="2340000"/>
          </a:xfrm>
          <a:prstGeom prst="rect">
            <a:avLst/>
          </a:prstGeom>
        </p:spPr>
      </p:pic>
      <p:pic>
        <p:nvPicPr>
          <p:cNvPr id="43" name="図 42">
            <a:extLst>
              <a:ext uri="{FF2B5EF4-FFF2-40B4-BE49-F238E27FC236}">
                <a16:creationId xmlns:a16="http://schemas.microsoft.com/office/drawing/2014/main" id="{4F2FB16F-0CB3-4CBD-911B-7E7114D9182E}"/>
              </a:ext>
            </a:extLst>
          </p:cNvPr>
          <p:cNvPicPr preferRelativeResize="0">
            <a:picLocks/>
          </p:cNvPicPr>
          <p:nvPr/>
        </p:nvPicPr>
        <p:blipFill>
          <a:blip r:embed="rId5"/>
          <a:stretch>
            <a:fillRect/>
          </a:stretch>
        </p:blipFill>
        <p:spPr>
          <a:xfrm>
            <a:off x="312803" y="1852741"/>
            <a:ext cx="3159907" cy="2340000"/>
          </a:xfrm>
          <a:prstGeom prst="rect">
            <a:avLst/>
          </a:prstGeom>
        </p:spPr>
      </p:pic>
      <p:pic>
        <p:nvPicPr>
          <p:cNvPr id="44" name="図 43">
            <a:extLst>
              <a:ext uri="{FF2B5EF4-FFF2-40B4-BE49-F238E27FC236}">
                <a16:creationId xmlns:a16="http://schemas.microsoft.com/office/drawing/2014/main" id="{52773779-58E9-4E59-97F0-6622F158C9F2}"/>
              </a:ext>
            </a:extLst>
          </p:cNvPr>
          <p:cNvPicPr>
            <a:picLocks/>
          </p:cNvPicPr>
          <p:nvPr/>
        </p:nvPicPr>
        <p:blipFill>
          <a:blip r:embed="rId6"/>
          <a:stretch>
            <a:fillRect/>
          </a:stretch>
        </p:blipFill>
        <p:spPr>
          <a:xfrm>
            <a:off x="3662902" y="7835864"/>
            <a:ext cx="3440858" cy="2268000"/>
          </a:xfrm>
          <a:prstGeom prst="rect">
            <a:avLst/>
          </a:prstGeom>
        </p:spPr>
      </p:pic>
      <p:pic>
        <p:nvPicPr>
          <p:cNvPr id="45" name="図 44">
            <a:extLst>
              <a:ext uri="{FF2B5EF4-FFF2-40B4-BE49-F238E27FC236}">
                <a16:creationId xmlns:a16="http://schemas.microsoft.com/office/drawing/2014/main" id="{F10CEAC6-1F08-4A06-ACE2-0AA6FD67D0EB}"/>
              </a:ext>
            </a:extLst>
          </p:cNvPr>
          <p:cNvPicPr>
            <a:picLocks/>
          </p:cNvPicPr>
          <p:nvPr/>
        </p:nvPicPr>
        <p:blipFill>
          <a:blip r:embed="rId7"/>
          <a:stretch>
            <a:fillRect/>
          </a:stretch>
        </p:blipFill>
        <p:spPr>
          <a:xfrm>
            <a:off x="292486" y="7770451"/>
            <a:ext cx="3492000" cy="2304000"/>
          </a:xfrm>
          <a:prstGeom prst="rect">
            <a:avLst/>
          </a:prstGeom>
        </p:spPr>
      </p:pic>
      <p:sp>
        <p:nvSpPr>
          <p:cNvPr id="48" name="テキスト ボックス 47">
            <a:extLst>
              <a:ext uri="{FF2B5EF4-FFF2-40B4-BE49-F238E27FC236}">
                <a16:creationId xmlns:a16="http://schemas.microsoft.com/office/drawing/2014/main" id="{D8EC68AB-3344-4ECD-95F7-03D836589701}"/>
              </a:ext>
            </a:extLst>
          </p:cNvPr>
          <p:cNvSpPr txBox="1"/>
          <p:nvPr/>
        </p:nvSpPr>
        <p:spPr>
          <a:xfrm>
            <a:off x="1399232" y="4002192"/>
            <a:ext cx="1453235" cy="292388"/>
          </a:xfrm>
          <a:prstGeom prst="rect">
            <a:avLst/>
          </a:prstGeom>
          <a:noFill/>
          <a:ln>
            <a:noFill/>
            <a:prstDash val="dash"/>
            <a:miter lim="800000"/>
          </a:ln>
        </p:spPr>
        <p:txBody>
          <a:bodyPr wrap="square" rtlCol="0">
            <a:spAutoFit/>
          </a:bodyPr>
          <a:lstStyle/>
          <a:p>
            <a:pPr algn="ctr"/>
            <a:r>
              <a:rPr kumimoji="1" lang="ja-JP" altLang="en-US" sz="1300" b="1" dirty="0">
                <a:latin typeface="+mn-ea"/>
              </a:rPr>
              <a:t>図１</a:t>
            </a:r>
            <a:r>
              <a:rPr kumimoji="1" lang="en-US" altLang="ja-JP" sz="1300" b="1" dirty="0">
                <a:latin typeface="+mn-ea"/>
              </a:rPr>
              <a:t>: </a:t>
            </a:r>
            <a:r>
              <a:rPr kumimoji="1" lang="ja-JP" altLang="en-US" sz="1300" b="1" dirty="0">
                <a:latin typeface="+mn-ea"/>
              </a:rPr>
              <a:t>排出量</a:t>
            </a:r>
          </a:p>
        </p:txBody>
      </p:sp>
      <p:sp>
        <p:nvSpPr>
          <p:cNvPr id="49" name="テキスト ボックス 48">
            <a:extLst>
              <a:ext uri="{FF2B5EF4-FFF2-40B4-BE49-F238E27FC236}">
                <a16:creationId xmlns:a16="http://schemas.microsoft.com/office/drawing/2014/main" id="{9173FDF1-4EB9-4A6A-8B51-4DB9DCA99F1F}"/>
              </a:ext>
            </a:extLst>
          </p:cNvPr>
          <p:cNvSpPr txBox="1"/>
          <p:nvPr/>
        </p:nvSpPr>
        <p:spPr>
          <a:xfrm>
            <a:off x="1382072" y="6623664"/>
            <a:ext cx="1453235" cy="292388"/>
          </a:xfrm>
          <a:prstGeom prst="rect">
            <a:avLst/>
          </a:prstGeom>
          <a:noFill/>
          <a:ln>
            <a:noFill/>
            <a:prstDash val="dash"/>
            <a:miter lim="800000"/>
          </a:ln>
        </p:spPr>
        <p:txBody>
          <a:bodyPr wrap="square" rtlCol="0">
            <a:spAutoFit/>
          </a:bodyPr>
          <a:lstStyle/>
          <a:p>
            <a:pPr algn="ctr"/>
            <a:r>
              <a:rPr kumimoji="1" lang="ja-JP" altLang="en-US" sz="1300" b="1" dirty="0">
                <a:latin typeface="+mn-ea"/>
              </a:rPr>
              <a:t>図３</a:t>
            </a:r>
            <a:r>
              <a:rPr kumimoji="1" lang="en-US" altLang="ja-JP" sz="1300" b="1" dirty="0">
                <a:latin typeface="+mn-ea"/>
              </a:rPr>
              <a:t>: </a:t>
            </a:r>
            <a:r>
              <a:rPr kumimoji="1" lang="ja-JP" altLang="en-US" sz="1300" b="1" dirty="0">
                <a:latin typeface="+mn-ea"/>
              </a:rPr>
              <a:t>最終処分量</a:t>
            </a:r>
          </a:p>
        </p:txBody>
      </p:sp>
      <p:sp>
        <p:nvSpPr>
          <p:cNvPr id="50" name="テキスト ボックス 49">
            <a:extLst>
              <a:ext uri="{FF2B5EF4-FFF2-40B4-BE49-F238E27FC236}">
                <a16:creationId xmlns:a16="http://schemas.microsoft.com/office/drawing/2014/main" id="{3A318003-BF25-48E6-87DB-CF3CC66F42D9}"/>
              </a:ext>
            </a:extLst>
          </p:cNvPr>
          <p:cNvSpPr txBox="1"/>
          <p:nvPr/>
        </p:nvSpPr>
        <p:spPr>
          <a:xfrm>
            <a:off x="4653656" y="4002192"/>
            <a:ext cx="1453235" cy="292388"/>
          </a:xfrm>
          <a:prstGeom prst="rect">
            <a:avLst/>
          </a:prstGeom>
          <a:noFill/>
          <a:ln>
            <a:noFill/>
            <a:prstDash val="dash"/>
            <a:miter lim="800000"/>
          </a:ln>
        </p:spPr>
        <p:txBody>
          <a:bodyPr wrap="square" rtlCol="0">
            <a:spAutoFit/>
          </a:bodyPr>
          <a:lstStyle/>
          <a:p>
            <a:pPr algn="ctr"/>
            <a:r>
              <a:rPr kumimoji="1" lang="ja-JP" altLang="en-US" sz="1300" b="1" dirty="0">
                <a:latin typeface="+mn-ea"/>
              </a:rPr>
              <a:t>図２</a:t>
            </a:r>
            <a:r>
              <a:rPr kumimoji="1" lang="en-US" altLang="ja-JP" sz="1300" b="1" dirty="0">
                <a:latin typeface="+mn-ea"/>
              </a:rPr>
              <a:t>: </a:t>
            </a:r>
            <a:r>
              <a:rPr kumimoji="1" lang="ja-JP" altLang="en-US" sz="1300" b="1" dirty="0">
                <a:latin typeface="+mn-ea"/>
              </a:rPr>
              <a:t>再生利用率</a:t>
            </a:r>
          </a:p>
        </p:txBody>
      </p:sp>
      <p:sp>
        <p:nvSpPr>
          <p:cNvPr id="51" name="テキスト ボックス 50">
            <a:extLst>
              <a:ext uri="{FF2B5EF4-FFF2-40B4-BE49-F238E27FC236}">
                <a16:creationId xmlns:a16="http://schemas.microsoft.com/office/drawing/2014/main" id="{1015AF8B-7E6A-49A5-B756-B008A86811DF}"/>
              </a:ext>
            </a:extLst>
          </p:cNvPr>
          <p:cNvSpPr txBox="1"/>
          <p:nvPr/>
        </p:nvSpPr>
        <p:spPr>
          <a:xfrm>
            <a:off x="3869713" y="6623664"/>
            <a:ext cx="3094638" cy="292388"/>
          </a:xfrm>
          <a:prstGeom prst="rect">
            <a:avLst/>
          </a:prstGeom>
          <a:noFill/>
          <a:ln>
            <a:noFill/>
            <a:prstDash val="dash"/>
            <a:miter lim="800000"/>
          </a:ln>
        </p:spPr>
        <p:txBody>
          <a:bodyPr wrap="square" rtlCol="0">
            <a:spAutoFit/>
          </a:bodyPr>
          <a:lstStyle/>
          <a:p>
            <a:pPr algn="ctr"/>
            <a:r>
              <a:rPr kumimoji="1" lang="ja-JP" altLang="en-US" sz="1300" b="1" dirty="0">
                <a:latin typeface="+mn-ea"/>
              </a:rPr>
              <a:t>図４</a:t>
            </a:r>
            <a:r>
              <a:rPr kumimoji="1" lang="en-US" altLang="ja-JP" sz="1300" b="1" dirty="0">
                <a:latin typeface="+mn-ea"/>
              </a:rPr>
              <a:t>:</a:t>
            </a:r>
            <a:r>
              <a:rPr kumimoji="1" lang="ja-JP" altLang="en-US" sz="1300" b="1" dirty="0">
                <a:latin typeface="+mn-ea"/>
              </a:rPr>
              <a:t>１人１日当たり生活系ごみ排出量</a:t>
            </a:r>
          </a:p>
        </p:txBody>
      </p:sp>
      <p:sp>
        <p:nvSpPr>
          <p:cNvPr id="52" name="テキスト ボックス 51">
            <a:extLst>
              <a:ext uri="{FF2B5EF4-FFF2-40B4-BE49-F238E27FC236}">
                <a16:creationId xmlns:a16="http://schemas.microsoft.com/office/drawing/2014/main" id="{066D00E4-E377-4A9D-9F8B-38EF3F5BF0D9}"/>
              </a:ext>
            </a:extLst>
          </p:cNvPr>
          <p:cNvSpPr txBox="1"/>
          <p:nvPr/>
        </p:nvSpPr>
        <p:spPr>
          <a:xfrm>
            <a:off x="1022023" y="10146320"/>
            <a:ext cx="2352987" cy="292388"/>
          </a:xfrm>
          <a:prstGeom prst="rect">
            <a:avLst/>
          </a:prstGeom>
          <a:noFill/>
          <a:ln>
            <a:noFill/>
            <a:prstDash val="dash"/>
            <a:miter lim="800000"/>
          </a:ln>
        </p:spPr>
        <p:txBody>
          <a:bodyPr wrap="square" rtlCol="0">
            <a:spAutoFit/>
          </a:bodyPr>
          <a:lstStyle/>
          <a:p>
            <a:pPr algn="ctr"/>
            <a:r>
              <a:rPr kumimoji="1" lang="ja-JP" altLang="en-US" sz="1300" b="1" dirty="0">
                <a:latin typeface="+mn-ea"/>
              </a:rPr>
              <a:t>図５</a:t>
            </a:r>
            <a:r>
              <a:rPr kumimoji="1" lang="en-US" altLang="ja-JP" sz="1300" b="1" dirty="0">
                <a:latin typeface="+mn-ea"/>
              </a:rPr>
              <a:t>: </a:t>
            </a:r>
            <a:r>
              <a:rPr kumimoji="1" lang="ja-JP" altLang="en-US" sz="1300" b="1" dirty="0">
                <a:latin typeface="+mn-ea"/>
              </a:rPr>
              <a:t>排出量、最終処分量等</a:t>
            </a:r>
          </a:p>
        </p:txBody>
      </p:sp>
      <p:sp>
        <p:nvSpPr>
          <p:cNvPr id="53" name="テキスト ボックス 52">
            <a:extLst>
              <a:ext uri="{FF2B5EF4-FFF2-40B4-BE49-F238E27FC236}">
                <a16:creationId xmlns:a16="http://schemas.microsoft.com/office/drawing/2014/main" id="{B3B11D4B-A47A-4211-9EB1-E626B1D641A0}"/>
              </a:ext>
            </a:extLst>
          </p:cNvPr>
          <p:cNvSpPr txBox="1"/>
          <p:nvPr/>
        </p:nvSpPr>
        <p:spPr>
          <a:xfrm>
            <a:off x="4534457" y="10146320"/>
            <a:ext cx="1736831" cy="292388"/>
          </a:xfrm>
          <a:prstGeom prst="rect">
            <a:avLst/>
          </a:prstGeom>
          <a:noFill/>
          <a:ln>
            <a:noFill/>
            <a:prstDash val="dash"/>
            <a:miter lim="800000"/>
          </a:ln>
        </p:spPr>
        <p:txBody>
          <a:bodyPr wrap="square" rtlCol="0">
            <a:spAutoFit/>
          </a:bodyPr>
          <a:lstStyle/>
          <a:p>
            <a:pPr algn="ctr"/>
            <a:r>
              <a:rPr kumimoji="1" lang="ja-JP" altLang="en-US" sz="1300" b="1" dirty="0">
                <a:latin typeface="+mn-ea"/>
              </a:rPr>
              <a:t>図６</a:t>
            </a:r>
            <a:r>
              <a:rPr kumimoji="1" lang="en-US" altLang="ja-JP" sz="1300" b="1" dirty="0">
                <a:latin typeface="+mn-ea"/>
              </a:rPr>
              <a:t>: </a:t>
            </a:r>
            <a:r>
              <a:rPr kumimoji="1" lang="ja-JP" altLang="en-US" sz="1300" b="1" dirty="0">
                <a:latin typeface="+mn-ea"/>
              </a:rPr>
              <a:t>再生利用率等</a:t>
            </a:r>
          </a:p>
        </p:txBody>
      </p:sp>
      <p:sp>
        <p:nvSpPr>
          <p:cNvPr id="61" name="テキスト ボックス 60">
            <a:extLst>
              <a:ext uri="{FF2B5EF4-FFF2-40B4-BE49-F238E27FC236}">
                <a16:creationId xmlns:a16="http://schemas.microsoft.com/office/drawing/2014/main" id="{0226AB3C-3A48-4177-9007-1AB431323AD7}"/>
              </a:ext>
            </a:extLst>
          </p:cNvPr>
          <p:cNvSpPr txBox="1"/>
          <p:nvPr/>
        </p:nvSpPr>
        <p:spPr>
          <a:xfrm>
            <a:off x="7101583" y="7029239"/>
            <a:ext cx="2124088" cy="328622"/>
          </a:xfrm>
          <a:prstGeom prst="rect">
            <a:avLst/>
          </a:prstGeom>
          <a:noFill/>
        </p:spPr>
        <p:txBody>
          <a:bodyPr wrap="square" lIns="96844" tIns="48422" rIns="96844" bIns="48422" rtlCol="0">
            <a:spAutoFit/>
          </a:bodyPr>
          <a:lstStyle/>
          <a:p>
            <a:r>
              <a:rPr lang="ja-JP" altLang="en-US" sz="1500" b="1" dirty="0">
                <a:latin typeface="+mn-ea"/>
              </a:rPr>
              <a:t>（進行管理指標）</a:t>
            </a:r>
            <a:endParaRPr lang="en-US" altLang="ja-JP" sz="1500" b="1" dirty="0">
              <a:latin typeface="+mn-ea"/>
            </a:endParaRPr>
          </a:p>
        </p:txBody>
      </p:sp>
      <p:graphicFrame>
        <p:nvGraphicFramePr>
          <p:cNvPr id="62" name="表 61">
            <a:extLst>
              <a:ext uri="{FF2B5EF4-FFF2-40B4-BE49-F238E27FC236}">
                <a16:creationId xmlns:a16="http://schemas.microsoft.com/office/drawing/2014/main" id="{AE7CD501-FDBA-474D-AD62-698C99A722BD}"/>
              </a:ext>
            </a:extLst>
          </p:cNvPr>
          <p:cNvGraphicFramePr>
            <a:graphicFrameLocks noGrp="1"/>
          </p:cNvGraphicFramePr>
          <p:nvPr>
            <p:extLst>
              <p:ext uri="{D42A27DB-BD31-4B8C-83A1-F6EECF244321}">
                <p14:modId xmlns:p14="http://schemas.microsoft.com/office/powerpoint/2010/main" val="1028171824"/>
              </p:ext>
            </p:extLst>
          </p:nvPr>
        </p:nvGraphicFramePr>
        <p:xfrm>
          <a:off x="7290363" y="7796771"/>
          <a:ext cx="7730316" cy="2805940"/>
        </p:xfrm>
        <a:graphic>
          <a:graphicData uri="http://schemas.openxmlformats.org/drawingml/2006/table">
            <a:tbl>
              <a:tblPr firstRow="1" bandRow="1">
                <a:tableStyleId>{2D5ABB26-0587-4C30-8999-92F81FD0307C}</a:tableStyleId>
              </a:tblPr>
              <a:tblGrid>
                <a:gridCol w="609125">
                  <a:extLst>
                    <a:ext uri="{9D8B030D-6E8A-4147-A177-3AD203B41FA5}">
                      <a16:colId xmlns:a16="http://schemas.microsoft.com/office/drawing/2014/main" val="318138935"/>
                    </a:ext>
                  </a:extLst>
                </a:gridCol>
                <a:gridCol w="7121191">
                  <a:extLst>
                    <a:ext uri="{9D8B030D-6E8A-4147-A177-3AD203B41FA5}">
                      <a16:colId xmlns:a16="http://schemas.microsoft.com/office/drawing/2014/main" val="20001"/>
                    </a:ext>
                  </a:extLst>
                </a:gridCol>
              </a:tblGrid>
              <a:tr h="468000">
                <a:tc rowSpan="2">
                  <a:txBody>
                    <a:bodyPr/>
                    <a:lstStyle/>
                    <a:p>
                      <a:pPr algn="ctr">
                        <a:lnSpc>
                          <a:spcPts val="1600"/>
                        </a:lnSpc>
                      </a:pPr>
                      <a:r>
                        <a:rPr lang="ja-JP" altLang="en-US" sz="1100" dirty="0">
                          <a:latin typeface="+mn-ea"/>
                          <a:ea typeface="+mn-ea"/>
                        </a:rPr>
                        <a:t>一般廃棄物</a:t>
                      </a:r>
                      <a:endParaRPr lang="en-US" altLang="ja-JP" sz="1100" dirty="0">
                        <a:latin typeface="+mn-ea"/>
                        <a:ea typeface="+mn-ea"/>
                      </a:endParaRPr>
                    </a:p>
                  </a:txBody>
                  <a:tcPr marL="36000" marR="36000" marT="36000" marB="36000" vert="eaVert"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just">
                        <a:lnSpc>
                          <a:spcPts val="1600"/>
                        </a:lnSpc>
                      </a:pPr>
                      <a:r>
                        <a:rPr lang="ja-JP" altLang="en-US" sz="1100" dirty="0">
                          <a:latin typeface="+mn-ea"/>
                          <a:ea typeface="+mn-ea"/>
                        </a:rPr>
                        <a:t>１人１日当たり事業系ごみ排出量（</a:t>
                      </a:r>
                      <a:r>
                        <a:rPr lang="en-US" altLang="ja-JP" sz="1100" dirty="0">
                          <a:latin typeface="+mn-ea"/>
                          <a:ea typeface="+mn-ea"/>
                        </a:rPr>
                        <a:t>g/</a:t>
                      </a:r>
                      <a:r>
                        <a:rPr lang="ja-JP" altLang="en-US" sz="1100" dirty="0">
                          <a:latin typeface="+mn-ea"/>
                          <a:ea typeface="+mn-ea"/>
                        </a:rPr>
                        <a:t>人・日）</a:t>
                      </a:r>
                      <a:endParaRPr lang="en-US" altLang="ja-JP" sz="1100" dirty="0">
                        <a:latin typeface="+mn-ea"/>
                        <a:ea typeface="+mn-ea"/>
                      </a:endParaRPr>
                    </a:p>
                    <a:p>
                      <a:pPr algn="just">
                        <a:lnSpc>
                          <a:spcPts val="1600"/>
                        </a:lnSpc>
                      </a:pPr>
                      <a:r>
                        <a:rPr lang="ja-JP" altLang="en-US" sz="1000" dirty="0">
                          <a:latin typeface="+mn-ea"/>
                          <a:ea typeface="+mn-ea"/>
                        </a:rPr>
                        <a:t>（事業系ごみ総排出量）</a:t>
                      </a:r>
                      <a:r>
                        <a:rPr lang="en-US" altLang="ja-JP" sz="1000" dirty="0">
                          <a:latin typeface="+mn-ea"/>
                          <a:ea typeface="+mn-ea"/>
                        </a:rPr>
                        <a:t>÷</a:t>
                      </a:r>
                      <a:r>
                        <a:rPr lang="ja-JP" altLang="en-US" sz="1000" dirty="0">
                          <a:latin typeface="+mn-ea"/>
                          <a:ea typeface="+mn-ea"/>
                        </a:rPr>
                        <a:t>（人口</a:t>
                      </a:r>
                      <a:r>
                        <a:rPr lang="en-US" altLang="ja-JP" sz="1000" dirty="0">
                          <a:latin typeface="+mn-ea"/>
                          <a:ea typeface="+mn-ea"/>
                        </a:rPr>
                        <a:t>×365 </a:t>
                      </a:r>
                      <a:r>
                        <a:rPr lang="ja-JP" altLang="en-US" sz="1000" dirty="0">
                          <a:latin typeface="+mn-ea"/>
                          <a:ea typeface="+mn-ea"/>
                        </a:rPr>
                        <a:t>日）</a:t>
                      </a:r>
                      <a:endParaRPr lang="en-US" altLang="ja-JP" sz="1000" dirty="0">
                        <a:latin typeface="+mn-ea"/>
                        <a:ea typeface="+mn-ea"/>
                      </a:endParaRPr>
                    </a:p>
                  </a:txBody>
                  <a:tcPr marL="36000" marR="36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468000">
                <a:tc vMerge="1">
                  <a:txBody>
                    <a:bodyPr/>
                    <a:lstStyle/>
                    <a:p>
                      <a:pPr marL="0" marR="0" indent="0" algn="ctr" defTabSz="1392814" rtl="0" eaLnBrk="1" fontAlgn="auto" latinLnBrk="0" hangingPunct="1">
                        <a:lnSpc>
                          <a:spcPct val="100000"/>
                        </a:lnSpc>
                        <a:spcBef>
                          <a:spcPts val="0"/>
                        </a:spcBef>
                        <a:spcAft>
                          <a:spcPts val="0"/>
                        </a:spcAft>
                        <a:buClrTx/>
                        <a:buSzTx/>
                        <a:buFontTx/>
                        <a:buNone/>
                        <a:tabLst/>
                        <a:defRPr/>
                      </a:pPr>
                      <a:endParaRPr lang="en-US" altLang="ja-JP" sz="1100" dirty="0">
                        <a:latin typeface="+mn-ea"/>
                        <a:ea typeface="+mn-ea"/>
                      </a:endParaRPr>
                    </a:p>
                  </a:txBody>
                  <a:tcPr marL="36000" marR="36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indent="0" algn="just" defTabSz="1392814" rtl="0" eaLnBrk="1" fontAlgn="auto" latinLnBrk="0" hangingPunct="1">
                        <a:lnSpc>
                          <a:spcPts val="1600"/>
                        </a:lnSpc>
                        <a:spcBef>
                          <a:spcPts val="0"/>
                        </a:spcBef>
                        <a:spcAft>
                          <a:spcPts val="0"/>
                        </a:spcAft>
                        <a:buClrTx/>
                        <a:buSzTx/>
                        <a:buFontTx/>
                        <a:buNone/>
                        <a:tabLst/>
                        <a:defRPr/>
                      </a:pPr>
                      <a:r>
                        <a:rPr lang="ja-JP" altLang="en-US" sz="1100" dirty="0">
                          <a:latin typeface="+mn-ea"/>
                          <a:ea typeface="+mn-ea"/>
                        </a:rPr>
                        <a:t>事業系資源化物も含めた再生利用率（％）</a:t>
                      </a:r>
                      <a:endParaRPr lang="en-US" altLang="ja-JP" sz="1100" dirty="0">
                        <a:latin typeface="+mn-ea"/>
                        <a:ea typeface="+mn-ea"/>
                      </a:endParaRPr>
                    </a:p>
                    <a:p>
                      <a:pPr marL="0" marR="0" indent="0" algn="just" defTabSz="1392814" rtl="0" eaLnBrk="1" fontAlgn="auto" latinLnBrk="0" hangingPunct="1">
                        <a:lnSpc>
                          <a:spcPts val="1600"/>
                        </a:lnSpc>
                        <a:spcBef>
                          <a:spcPts val="0"/>
                        </a:spcBef>
                        <a:spcAft>
                          <a:spcPts val="0"/>
                        </a:spcAft>
                        <a:buClrTx/>
                        <a:buSzTx/>
                        <a:buFontTx/>
                        <a:buNone/>
                        <a:tabLst/>
                        <a:defRPr/>
                      </a:pPr>
                      <a:r>
                        <a:rPr lang="en-US" altLang="ja-JP" sz="950" dirty="0">
                          <a:latin typeface="+mn-ea"/>
                          <a:ea typeface="+mn-ea"/>
                        </a:rPr>
                        <a:t>(</a:t>
                      </a:r>
                      <a:r>
                        <a:rPr lang="ja-JP" altLang="en-US" sz="950" dirty="0">
                          <a:latin typeface="+mn-ea"/>
                          <a:ea typeface="+mn-ea"/>
                        </a:rPr>
                        <a:t>生活系資源化物量＋事業系資源化物量</a:t>
                      </a:r>
                      <a:r>
                        <a:rPr lang="en-US" altLang="ja-JP" sz="950" dirty="0">
                          <a:latin typeface="+mn-ea"/>
                          <a:ea typeface="+mn-ea"/>
                        </a:rPr>
                        <a:t>(</a:t>
                      </a:r>
                      <a:r>
                        <a:rPr lang="ja-JP" altLang="en-US" sz="950" dirty="0">
                          <a:latin typeface="+mn-ea"/>
                          <a:ea typeface="+mn-ea"/>
                        </a:rPr>
                        <a:t>一部市町村の多量排出事業者のみ</a:t>
                      </a:r>
                      <a:r>
                        <a:rPr lang="en-US" altLang="ja-JP" sz="950" dirty="0">
                          <a:latin typeface="+mn-ea"/>
                          <a:ea typeface="+mn-ea"/>
                        </a:rPr>
                        <a:t>))÷(</a:t>
                      </a:r>
                      <a:r>
                        <a:rPr lang="ja-JP" altLang="en-US" sz="950" dirty="0">
                          <a:latin typeface="+mn-ea"/>
                          <a:ea typeface="+mn-ea"/>
                        </a:rPr>
                        <a:t>生活系ごみ総排出量＋事業系ごみ総排出量</a:t>
                      </a:r>
                      <a:r>
                        <a:rPr lang="en-US" altLang="ja-JP" sz="950" dirty="0">
                          <a:latin typeface="+mn-ea"/>
                          <a:ea typeface="+mn-ea"/>
                        </a:rPr>
                        <a:t>)×100</a:t>
                      </a:r>
                    </a:p>
                  </a:txBody>
                  <a:tcPr marL="36000" marR="36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468000">
                <a:tc rowSpan="2">
                  <a:txBody>
                    <a:bodyPr/>
                    <a:lstStyle/>
                    <a:p>
                      <a:pPr marL="0" marR="0" indent="0" algn="ctr" defTabSz="1392814" rtl="0" eaLnBrk="1" fontAlgn="auto" latinLnBrk="0" hangingPunct="1">
                        <a:lnSpc>
                          <a:spcPts val="1600"/>
                        </a:lnSpc>
                        <a:spcBef>
                          <a:spcPts val="0"/>
                        </a:spcBef>
                        <a:spcAft>
                          <a:spcPts val="0"/>
                        </a:spcAft>
                        <a:buClrTx/>
                        <a:buSzTx/>
                        <a:buFontTx/>
                        <a:buNone/>
                        <a:tabLst/>
                        <a:defRPr/>
                      </a:pPr>
                      <a:r>
                        <a:rPr lang="ja-JP" altLang="en-US" sz="1100" dirty="0">
                          <a:latin typeface="+mn-ea"/>
                          <a:ea typeface="+mn-ea"/>
                        </a:rPr>
                        <a:t>産業廃棄物</a:t>
                      </a:r>
                      <a:endParaRPr lang="en-US" altLang="ja-JP" sz="1100" dirty="0">
                        <a:latin typeface="+mn-ea"/>
                        <a:ea typeface="+mn-ea"/>
                      </a:endParaRPr>
                    </a:p>
                  </a:txBody>
                  <a:tcPr marL="36000" marR="36000" marT="36000" marB="36000" vert="eaVert"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just">
                        <a:lnSpc>
                          <a:spcPts val="1600"/>
                        </a:lnSpc>
                      </a:pPr>
                      <a:r>
                        <a:rPr lang="ja-JP" altLang="en-US" sz="1100" dirty="0">
                          <a:latin typeface="+mn-ea"/>
                          <a:ea typeface="+mn-ea"/>
                        </a:rPr>
                        <a:t>排出量から減量化量を除いた再生利用率（％）</a:t>
                      </a:r>
                      <a:endParaRPr lang="en-US" altLang="ja-JP" sz="1100" dirty="0">
                        <a:latin typeface="+mn-ea"/>
                        <a:ea typeface="+mn-ea"/>
                      </a:endParaRPr>
                    </a:p>
                    <a:p>
                      <a:pPr algn="just">
                        <a:lnSpc>
                          <a:spcPts val="1600"/>
                        </a:lnSpc>
                      </a:pPr>
                      <a:r>
                        <a:rPr lang="zh-TW" altLang="en-US" sz="1000" dirty="0">
                          <a:latin typeface="游ゴシック" panose="020B0400000000000000" pitchFamily="50" charset="-128"/>
                          <a:ea typeface="游ゴシック" panose="020B0400000000000000" pitchFamily="50" charset="-128"/>
                        </a:rPr>
                        <a:t>（再生利用量）</a:t>
                      </a:r>
                      <a:r>
                        <a:rPr lang="en-US" altLang="zh-TW" sz="1000" dirty="0">
                          <a:latin typeface="游ゴシック" panose="020B0400000000000000" pitchFamily="50" charset="-128"/>
                          <a:ea typeface="游ゴシック" panose="020B0400000000000000" pitchFamily="50" charset="-128"/>
                        </a:rPr>
                        <a:t>÷</a:t>
                      </a:r>
                      <a:r>
                        <a:rPr lang="zh-TW" altLang="en-US" sz="1000" dirty="0">
                          <a:latin typeface="游ゴシック" panose="020B0400000000000000" pitchFamily="50" charset="-128"/>
                          <a:ea typeface="游ゴシック" panose="020B0400000000000000" pitchFamily="50" charset="-128"/>
                        </a:rPr>
                        <a:t>（排出量－減量化量）</a:t>
                      </a:r>
                      <a:r>
                        <a:rPr lang="en-US" altLang="zh-TW" sz="1000" dirty="0">
                          <a:latin typeface="游ゴシック" panose="020B0400000000000000" pitchFamily="50" charset="-128"/>
                          <a:ea typeface="游ゴシック" panose="020B0400000000000000" pitchFamily="50" charset="-128"/>
                        </a:rPr>
                        <a:t>×100</a:t>
                      </a:r>
                    </a:p>
                  </a:txBody>
                  <a:tcPr marL="36000" marR="36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03868519"/>
                  </a:ext>
                </a:extLst>
              </a:tr>
              <a:tr h="468000">
                <a:tc vMerge="1">
                  <a:txBody>
                    <a:bodyPr/>
                    <a:lstStyle/>
                    <a:p>
                      <a:pPr marL="0" marR="0" indent="0" algn="ctr" defTabSz="1392814" rtl="0" eaLnBrk="1" fontAlgn="auto" latinLnBrk="0" hangingPunct="1">
                        <a:lnSpc>
                          <a:spcPct val="100000"/>
                        </a:lnSpc>
                        <a:spcBef>
                          <a:spcPts val="0"/>
                        </a:spcBef>
                        <a:spcAft>
                          <a:spcPts val="0"/>
                        </a:spcAft>
                        <a:buClrTx/>
                        <a:buSzTx/>
                        <a:buFontTx/>
                        <a:buNone/>
                        <a:tabLst/>
                        <a:defRPr/>
                      </a:pPr>
                      <a:endParaRPr lang="en-US" altLang="ja-JP" sz="1100" dirty="0">
                        <a:latin typeface="+mn-ea"/>
                        <a:ea typeface="+mn-ea"/>
                      </a:endParaRPr>
                    </a:p>
                  </a:txBody>
                  <a:tcPr marL="36000" marR="36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indent="0" algn="just" defTabSz="1392814" rtl="0" eaLnBrk="1" fontAlgn="auto" latinLnBrk="0" hangingPunct="1">
                        <a:lnSpc>
                          <a:spcPts val="1600"/>
                        </a:lnSpc>
                        <a:spcBef>
                          <a:spcPts val="0"/>
                        </a:spcBef>
                        <a:spcAft>
                          <a:spcPts val="0"/>
                        </a:spcAft>
                        <a:buClrTx/>
                        <a:buSzTx/>
                        <a:buFontTx/>
                        <a:buNone/>
                        <a:tabLst/>
                        <a:defRPr/>
                      </a:pPr>
                      <a:r>
                        <a:rPr lang="ja-JP" altLang="en-US" sz="1100" dirty="0">
                          <a:latin typeface="+mn-ea"/>
                          <a:ea typeface="+mn-ea"/>
                        </a:rPr>
                        <a:t>排出量から減量化量を除いた最終処分率（％）</a:t>
                      </a:r>
                      <a:endParaRPr lang="en-US" altLang="ja-JP" sz="1100" dirty="0">
                        <a:latin typeface="+mn-ea"/>
                        <a:ea typeface="+mn-ea"/>
                      </a:endParaRPr>
                    </a:p>
                    <a:p>
                      <a:pPr marL="0" marR="0" indent="0" algn="just" defTabSz="1392814" rtl="0" eaLnBrk="1" fontAlgn="auto" latinLnBrk="0" hangingPunct="1">
                        <a:lnSpc>
                          <a:spcPts val="1600"/>
                        </a:lnSpc>
                        <a:spcBef>
                          <a:spcPts val="0"/>
                        </a:spcBef>
                        <a:spcAft>
                          <a:spcPts val="0"/>
                        </a:spcAft>
                        <a:buClrTx/>
                        <a:buSzTx/>
                        <a:buFontTx/>
                        <a:buNone/>
                        <a:tabLst/>
                        <a:defRPr/>
                      </a:pPr>
                      <a:r>
                        <a:rPr lang="zh-TW" altLang="en-US" sz="1000" dirty="0">
                          <a:latin typeface="游ゴシック" panose="020B0400000000000000" pitchFamily="50" charset="-128"/>
                          <a:ea typeface="游ゴシック" panose="020B0400000000000000" pitchFamily="50" charset="-128"/>
                        </a:rPr>
                        <a:t>（最終処分量）</a:t>
                      </a:r>
                      <a:r>
                        <a:rPr lang="en-US" altLang="zh-TW" sz="1000" dirty="0">
                          <a:latin typeface="游ゴシック" panose="020B0400000000000000" pitchFamily="50" charset="-128"/>
                          <a:ea typeface="游ゴシック" panose="020B0400000000000000" pitchFamily="50" charset="-128"/>
                        </a:rPr>
                        <a:t>÷</a:t>
                      </a:r>
                      <a:r>
                        <a:rPr lang="zh-TW" altLang="en-US" sz="1000" dirty="0">
                          <a:latin typeface="游ゴシック" panose="020B0400000000000000" pitchFamily="50" charset="-128"/>
                          <a:ea typeface="游ゴシック" panose="020B0400000000000000" pitchFamily="50" charset="-128"/>
                        </a:rPr>
                        <a:t>（排出量－減量化量）</a:t>
                      </a:r>
                      <a:r>
                        <a:rPr lang="en-US" altLang="zh-TW" sz="1000" dirty="0">
                          <a:latin typeface="游ゴシック" panose="020B0400000000000000" pitchFamily="50" charset="-128"/>
                          <a:ea typeface="游ゴシック" panose="020B0400000000000000" pitchFamily="50" charset="-128"/>
                        </a:rPr>
                        <a:t>×100</a:t>
                      </a:r>
                    </a:p>
                  </a:txBody>
                  <a:tcPr marL="36000" marR="36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57197907"/>
                  </a:ext>
                </a:extLst>
              </a:tr>
              <a:tr h="224100">
                <a:tc rowSpan="2">
                  <a:txBody>
                    <a:bodyPr/>
                    <a:lstStyle/>
                    <a:p>
                      <a:pPr marL="0" marR="0" indent="0" algn="ctr" defTabSz="1392814" rtl="0" eaLnBrk="1" fontAlgn="auto" latinLnBrk="0" hangingPunct="1">
                        <a:lnSpc>
                          <a:spcPts val="1600"/>
                        </a:lnSpc>
                        <a:spcBef>
                          <a:spcPts val="0"/>
                        </a:spcBef>
                        <a:spcAft>
                          <a:spcPts val="0"/>
                        </a:spcAft>
                        <a:buClrTx/>
                        <a:buSzTx/>
                        <a:buFontTx/>
                        <a:buNone/>
                        <a:tabLst/>
                        <a:defRPr/>
                      </a:pPr>
                      <a:r>
                        <a:rPr lang="ja-JP" altLang="en-US" sz="1100" dirty="0">
                          <a:latin typeface="+mn-ea"/>
                          <a:ea typeface="+mn-ea"/>
                        </a:rPr>
                        <a:t>プラスチックごみ</a:t>
                      </a:r>
                      <a:endParaRPr lang="en-US" altLang="ja-JP" sz="1100" dirty="0">
                        <a:latin typeface="+mn-ea"/>
                        <a:ea typeface="+mn-ea"/>
                      </a:endParaRPr>
                    </a:p>
                  </a:txBody>
                  <a:tcPr marL="36000" marR="36000" marT="36000" marB="36000" vert="eaVert"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indent="0" algn="just" defTabSz="1392814" rtl="0" eaLnBrk="1" fontAlgn="auto" latinLnBrk="0" hangingPunct="1">
                        <a:lnSpc>
                          <a:spcPts val="1600"/>
                        </a:lnSpc>
                        <a:spcBef>
                          <a:spcPts val="0"/>
                        </a:spcBef>
                        <a:spcAft>
                          <a:spcPts val="0"/>
                        </a:spcAft>
                        <a:buClrTx/>
                        <a:buSzTx/>
                        <a:buFontTx/>
                        <a:buNone/>
                        <a:tabLst/>
                        <a:defRPr/>
                      </a:pPr>
                      <a:r>
                        <a:rPr lang="ja-JP" altLang="en-US" sz="1100" dirty="0">
                          <a:latin typeface="+mn-ea"/>
                          <a:ea typeface="+mn-ea"/>
                        </a:rPr>
                        <a:t>（一廃）</a:t>
                      </a:r>
                      <a:endParaRPr lang="en-US" altLang="ja-JP" sz="1100" dirty="0">
                        <a:latin typeface="+mn-ea"/>
                        <a:ea typeface="+mn-ea"/>
                      </a:endParaRPr>
                    </a:p>
                    <a:p>
                      <a:pPr marL="0" marR="0" indent="0" algn="just" defTabSz="1392814" rtl="0" eaLnBrk="1" fontAlgn="auto" latinLnBrk="0" hangingPunct="1">
                        <a:lnSpc>
                          <a:spcPts val="1600"/>
                        </a:lnSpc>
                        <a:spcBef>
                          <a:spcPts val="0"/>
                        </a:spcBef>
                        <a:spcAft>
                          <a:spcPts val="0"/>
                        </a:spcAft>
                        <a:buClrTx/>
                        <a:buSzTx/>
                        <a:buFontTx/>
                        <a:buNone/>
                        <a:tabLst/>
                        <a:defRPr/>
                      </a:pPr>
                      <a:r>
                        <a:rPr lang="ja-JP" altLang="en-US" sz="1100" dirty="0">
                          <a:latin typeface="+mn-ea"/>
                          <a:ea typeface="+mn-ea"/>
                        </a:rPr>
                        <a:t>生活系焼却ごみのプラスチック混入率（％）</a:t>
                      </a:r>
                      <a:r>
                        <a:rPr lang="en-US" altLang="ja-JP" sz="1100" dirty="0">
                          <a:latin typeface="+mn-ea"/>
                          <a:ea typeface="+mn-ea"/>
                        </a:rPr>
                        <a:t>〔</a:t>
                      </a:r>
                      <a:r>
                        <a:rPr lang="ja-JP" altLang="en-US" sz="1100" dirty="0">
                          <a:latin typeface="+mn-ea"/>
                          <a:ea typeface="+mn-ea"/>
                        </a:rPr>
                        <a:t>市町村のごみの組成分析結果から算定</a:t>
                      </a:r>
                      <a:r>
                        <a:rPr lang="en-US" altLang="ja-JP" sz="1100" dirty="0">
                          <a:latin typeface="+mn-ea"/>
                          <a:ea typeface="+mn-ea"/>
                        </a:rPr>
                        <a:t>〕</a:t>
                      </a:r>
                    </a:p>
                  </a:txBody>
                  <a:tcPr marL="36000" marR="36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40449489"/>
                  </a:ext>
                </a:extLst>
              </a:tr>
              <a:tr h="258780">
                <a:tc vMerge="1">
                  <a:txBody>
                    <a:bodyPr/>
                    <a:lstStyle/>
                    <a:p>
                      <a:pPr marL="0" marR="0" indent="0" algn="ctr" defTabSz="1392814" rtl="0" eaLnBrk="1" fontAlgn="auto" latinLnBrk="0" hangingPunct="1">
                        <a:lnSpc>
                          <a:spcPct val="100000"/>
                        </a:lnSpc>
                        <a:spcBef>
                          <a:spcPts val="0"/>
                        </a:spcBef>
                        <a:spcAft>
                          <a:spcPts val="0"/>
                        </a:spcAft>
                        <a:buClrTx/>
                        <a:buSzTx/>
                        <a:buFontTx/>
                        <a:buNone/>
                        <a:tabLst/>
                        <a:defRPr/>
                      </a:pPr>
                      <a:endParaRPr lang="en-US" altLang="ja-JP" sz="1100" dirty="0">
                        <a:latin typeface="+mn-ea"/>
                        <a:ea typeface="+mn-ea"/>
                      </a:endParaRPr>
                    </a:p>
                  </a:txBody>
                  <a:tcPr marL="36000" marR="36000" marT="36000" marB="36000" vert="eaVert"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indent="0" algn="just" defTabSz="1392814" rtl="0" eaLnBrk="1" fontAlgn="auto" latinLnBrk="0" hangingPunct="1">
                        <a:lnSpc>
                          <a:spcPts val="1600"/>
                        </a:lnSpc>
                        <a:spcBef>
                          <a:spcPts val="0"/>
                        </a:spcBef>
                        <a:spcAft>
                          <a:spcPts val="0"/>
                        </a:spcAft>
                        <a:buClrTx/>
                        <a:buSzTx/>
                        <a:buFontTx/>
                        <a:buNone/>
                        <a:tabLst/>
                        <a:defRPr/>
                      </a:pPr>
                      <a:r>
                        <a:rPr lang="ja-JP" altLang="en-US" sz="1100" dirty="0">
                          <a:latin typeface="+mn-ea"/>
                          <a:ea typeface="+mn-ea"/>
                        </a:rPr>
                        <a:t>（一廃・産廃）</a:t>
                      </a:r>
                      <a:endParaRPr lang="en-US" altLang="ja-JP" sz="1100" dirty="0">
                        <a:latin typeface="+mn-ea"/>
                        <a:ea typeface="+mn-ea"/>
                      </a:endParaRPr>
                    </a:p>
                    <a:p>
                      <a:pPr marL="0" marR="0" indent="0" algn="just" defTabSz="1392814" rtl="0" eaLnBrk="1" fontAlgn="auto" latinLnBrk="0" hangingPunct="1">
                        <a:lnSpc>
                          <a:spcPts val="1600"/>
                        </a:lnSpc>
                        <a:spcBef>
                          <a:spcPts val="0"/>
                        </a:spcBef>
                        <a:spcAft>
                          <a:spcPts val="0"/>
                        </a:spcAft>
                        <a:buClrTx/>
                        <a:buSzTx/>
                        <a:buFontTx/>
                        <a:buNone/>
                        <a:tabLst/>
                        <a:defRPr/>
                      </a:pPr>
                      <a:r>
                        <a:rPr lang="ja-JP" altLang="en-US" sz="1100" dirty="0">
                          <a:latin typeface="+mn-ea"/>
                          <a:ea typeface="+mn-ea"/>
                        </a:rPr>
                        <a:t>プラスチック排出量・再生利用量・最終処分量・単純焼却量</a:t>
                      </a:r>
                      <a:endParaRPr lang="en-US" altLang="ja-JP" sz="1100" dirty="0">
                        <a:latin typeface="+mn-ea"/>
                        <a:ea typeface="+mn-ea"/>
                      </a:endParaRPr>
                    </a:p>
                  </a:txBody>
                  <a:tcPr marL="36000" marR="36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62259523"/>
                  </a:ext>
                </a:extLst>
              </a:tr>
            </a:tbl>
          </a:graphicData>
        </a:graphic>
      </p:graphicFrame>
      <p:sp>
        <p:nvSpPr>
          <p:cNvPr id="63" name="テキスト ボックス 62">
            <a:extLst>
              <a:ext uri="{FF2B5EF4-FFF2-40B4-BE49-F238E27FC236}">
                <a16:creationId xmlns:a16="http://schemas.microsoft.com/office/drawing/2014/main" id="{9D0569F7-95D1-42DB-BCAD-DB6D5AA7051B}"/>
              </a:ext>
            </a:extLst>
          </p:cNvPr>
          <p:cNvSpPr txBox="1"/>
          <p:nvPr/>
        </p:nvSpPr>
        <p:spPr>
          <a:xfrm>
            <a:off x="7253791" y="7291229"/>
            <a:ext cx="7608547" cy="492443"/>
          </a:xfrm>
          <a:prstGeom prst="rect">
            <a:avLst/>
          </a:prstGeom>
          <a:noFill/>
        </p:spPr>
        <p:txBody>
          <a:bodyPr wrap="square">
            <a:spAutoFit/>
          </a:bodyPr>
          <a:lstStyle/>
          <a:p>
            <a:pPr algn="just"/>
            <a:r>
              <a:rPr lang="ja-JP" altLang="en-US" sz="1300" dirty="0">
                <a:latin typeface="+mn-ea"/>
              </a:rPr>
              <a:t>計画の進行管理に当たっては、本計画で定める施策の実施効果を継続的に把握するため、目標項目以外に「進行管理指標」を設定</a:t>
            </a:r>
          </a:p>
        </p:txBody>
      </p:sp>
      <p:sp>
        <p:nvSpPr>
          <p:cNvPr id="65" name="四角形: 角を丸くする 64">
            <a:extLst>
              <a:ext uri="{FF2B5EF4-FFF2-40B4-BE49-F238E27FC236}">
                <a16:creationId xmlns:a16="http://schemas.microsoft.com/office/drawing/2014/main" id="{124CB061-C98C-42C0-8B91-24C293F14B91}"/>
              </a:ext>
            </a:extLst>
          </p:cNvPr>
          <p:cNvSpPr/>
          <p:nvPr/>
        </p:nvSpPr>
        <p:spPr>
          <a:xfrm>
            <a:off x="215901" y="1665008"/>
            <a:ext cx="6772728" cy="5364231"/>
          </a:xfrm>
          <a:prstGeom prst="roundRect">
            <a:avLst>
              <a:gd name="adj" fmla="val 494"/>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46" name="テキスト ボックス 45">
            <a:extLst>
              <a:ext uri="{FF2B5EF4-FFF2-40B4-BE49-F238E27FC236}">
                <a16:creationId xmlns:a16="http://schemas.microsoft.com/office/drawing/2014/main" id="{4D0237C4-55DA-417C-8F21-00A4037F46E8}"/>
              </a:ext>
            </a:extLst>
          </p:cNvPr>
          <p:cNvSpPr txBox="1"/>
          <p:nvPr/>
        </p:nvSpPr>
        <p:spPr>
          <a:xfrm>
            <a:off x="484349" y="1487047"/>
            <a:ext cx="1186584" cy="323165"/>
          </a:xfrm>
          <a:prstGeom prst="rect">
            <a:avLst/>
          </a:prstGeom>
          <a:solidFill>
            <a:schemeClr val="bg1"/>
          </a:solidFill>
          <a:ln>
            <a:noFill/>
            <a:prstDash val="dash"/>
            <a:miter lim="800000"/>
          </a:ln>
        </p:spPr>
        <p:txBody>
          <a:bodyPr wrap="square" rtlCol="0">
            <a:spAutoFit/>
          </a:bodyPr>
          <a:lstStyle/>
          <a:p>
            <a:pPr algn="ctr"/>
            <a:r>
              <a:rPr kumimoji="1" lang="ja-JP" altLang="en-US" sz="1500" b="1" dirty="0">
                <a:latin typeface="+mn-ea"/>
              </a:rPr>
              <a:t>一般廃棄物</a:t>
            </a:r>
          </a:p>
        </p:txBody>
      </p:sp>
      <p:sp>
        <p:nvSpPr>
          <p:cNvPr id="67" name="四角形: 角を丸くする 66">
            <a:extLst>
              <a:ext uri="{FF2B5EF4-FFF2-40B4-BE49-F238E27FC236}">
                <a16:creationId xmlns:a16="http://schemas.microsoft.com/office/drawing/2014/main" id="{6D64EEA2-E504-492D-8173-FB5694D9DAAC}"/>
              </a:ext>
            </a:extLst>
          </p:cNvPr>
          <p:cNvSpPr/>
          <p:nvPr/>
        </p:nvSpPr>
        <p:spPr>
          <a:xfrm>
            <a:off x="215901" y="7500625"/>
            <a:ext cx="6772728" cy="3102086"/>
          </a:xfrm>
          <a:prstGeom prst="roundRect">
            <a:avLst>
              <a:gd name="adj" fmla="val 603"/>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68" name="テキスト ボックス 67">
            <a:extLst>
              <a:ext uri="{FF2B5EF4-FFF2-40B4-BE49-F238E27FC236}">
                <a16:creationId xmlns:a16="http://schemas.microsoft.com/office/drawing/2014/main" id="{CF5E154D-F458-4804-A39B-CB4413B372AE}"/>
              </a:ext>
            </a:extLst>
          </p:cNvPr>
          <p:cNvSpPr txBox="1"/>
          <p:nvPr/>
        </p:nvSpPr>
        <p:spPr>
          <a:xfrm>
            <a:off x="488991" y="7375867"/>
            <a:ext cx="1186584" cy="323165"/>
          </a:xfrm>
          <a:prstGeom prst="rect">
            <a:avLst/>
          </a:prstGeom>
          <a:solidFill>
            <a:schemeClr val="bg1"/>
          </a:solidFill>
          <a:ln>
            <a:noFill/>
            <a:prstDash val="dash"/>
            <a:miter lim="800000"/>
          </a:ln>
        </p:spPr>
        <p:txBody>
          <a:bodyPr wrap="square" rtlCol="0">
            <a:spAutoFit/>
          </a:bodyPr>
          <a:lstStyle/>
          <a:p>
            <a:pPr algn="ctr"/>
            <a:r>
              <a:rPr kumimoji="1" lang="ja-JP" altLang="en-US" sz="1500" b="1" dirty="0">
                <a:latin typeface="+mn-ea"/>
              </a:rPr>
              <a:t>産業廃棄物</a:t>
            </a:r>
          </a:p>
        </p:txBody>
      </p:sp>
      <p:sp>
        <p:nvSpPr>
          <p:cNvPr id="2" name="正方形/長方形 1">
            <a:extLst>
              <a:ext uri="{FF2B5EF4-FFF2-40B4-BE49-F238E27FC236}">
                <a16:creationId xmlns:a16="http://schemas.microsoft.com/office/drawing/2014/main" id="{9F4D1377-79AE-465D-9118-DBE2971355CE}"/>
              </a:ext>
            </a:extLst>
          </p:cNvPr>
          <p:cNvSpPr/>
          <p:nvPr/>
        </p:nvSpPr>
        <p:spPr>
          <a:xfrm>
            <a:off x="6455932" y="4905004"/>
            <a:ext cx="269911" cy="261609"/>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正方形/長方形 33">
            <a:extLst>
              <a:ext uri="{FF2B5EF4-FFF2-40B4-BE49-F238E27FC236}">
                <a16:creationId xmlns:a16="http://schemas.microsoft.com/office/drawing/2014/main" id="{8CCA413E-588C-4A28-87D4-DA7F4C65ECE8}"/>
              </a:ext>
            </a:extLst>
          </p:cNvPr>
          <p:cNvSpPr/>
          <p:nvPr/>
        </p:nvSpPr>
        <p:spPr>
          <a:xfrm>
            <a:off x="3110353" y="2360984"/>
            <a:ext cx="245744" cy="279346"/>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a:extLst>
              <a:ext uri="{FF2B5EF4-FFF2-40B4-BE49-F238E27FC236}">
                <a16:creationId xmlns:a16="http://schemas.microsoft.com/office/drawing/2014/main" id="{0FD3987D-4EFB-44FF-AA28-4CCAB31CFD0F}"/>
              </a:ext>
            </a:extLst>
          </p:cNvPr>
          <p:cNvSpPr/>
          <p:nvPr/>
        </p:nvSpPr>
        <p:spPr>
          <a:xfrm>
            <a:off x="6464608" y="2011340"/>
            <a:ext cx="275282" cy="255610"/>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正方形/長方形 35">
            <a:extLst>
              <a:ext uri="{FF2B5EF4-FFF2-40B4-BE49-F238E27FC236}">
                <a16:creationId xmlns:a16="http://schemas.microsoft.com/office/drawing/2014/main" id="{DC8F96DA-9A30-4FA2-B7AB-605906A9B204}"/>
              </a:ext>
            </a:extLst>
          </p:cNvPr>
          <p:cNvSpPr/>
          <p:nvPr/>
        </p:nvSpPr>
        <p:spPr>
          <a:xfrm>
            <a:off x="3126795" y="4965885"/>
            <a:ext cx="224388" cy="267149"/>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87208405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kumimoji="1" sz="1225" dirty="0">
            <a:latin typeface="Meiryo UI" panose="020B0604030504040204" pitchFamily="50" charset="-128"/>
            <a:ea typeface="Meiryo UI" panose="020B0604030504040204" pitchFamily="50" charset="-128"/>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1773</Words>
  <Application>Microsoft Office PowerPoint</Application>
  <PresentationFormat>ユーザー設定</PresentationFormat>
  <Paragraphs>144</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Meiryo UI</vt:lpstr>
      <vt:lpstr>ＭＳ Ｐゴシック</vt:lpstr>
      <vt:lpstr>游ゴシック</vt:lpstr>
      <vt:lpstr>Arial</vt:lpstr>
      <vt:lpstr>Calibri</vt:lpstr>
      <vt:lpstr>Calibri Light</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2024-12-19T02:39:35Z</dcterms:created>
  <dcterms:modified xsi:type="dcterms:W3CDTF">2024-12-19T02:39:42Z</dcterms:modified>
</cp:coreProperties>
</file>