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05" r:id="rId1"/>
  </p:sldMasterIdLst>
  <p:notesMasterIdLst>
    <p:notesMasterId r:id="rId9"/>
  </p:notesMasterIdLst>
  <p:handoutMasterIdLst>
    <p:handoutMasterId r:id="rId10"/>
  </p:handoutMasterIdLst>
  <p:sldIdLst>
    <p:sldId id="391" r:id="rId2"/>
    <p:sldId id="393" r:id="rId3"/>
    <p:sldId id="349" r:id="rId4"/>
    <p:sldId id="396" r:id="rId5"/>
    <p:sldId id="397" r:id="rId6"/>
    <p:sldId id="399" r:id="rId7"/>
    <p:sldId id="398" r:id="rId8"/>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B59D"/>
    <a:srgbClr val="66CCB4"/>
    <a:srgbClr val="EFEEE1"/>
    <a:srgbClr val="A2B39B"/>
    <a:srgbClr val="8EA385"/>
    <a:srgbClr val="D7D4B3"/>
    <a:srgbClr val="F9F9F5"/>
    <a:srgbClr val="F4FAF8"/>
    <a:srgbClr val="DFF1EA"/>
    <a:srgbClr val="D4EC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68" autoAdjust="0"/>
    <p:restoredTop sz="95896" autoAdjust="0"/>
  </p:normalViewPr>
  <p:slideViewPr>
    <p:cSldViewPr>
      <p:cViewPr varScale="1">
        <p:scale>
          <a:sx n="78" d="100"/>
          <a:sy n="78" d="100"/>
        </p:scale>
        <p:origin x="1132" y="64"/>
      </p:cViewPr>
      <p:guideLst>
        <p:guide orient="horz" pos="2160"/>
        <p:guide pos="3120"/>
      </p:guideLst>
    </p:cSldViewPr>
  </p:slideViewPr>
  <p:outlineViewPr>
    <p:cViewPr>
      <p:scale>
        <a:sx n="33" d="100"/>
        <a:sy n="33" d="100"/>
      </p:scale>
      <p:origin x="66" y="22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203" y="48"/>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F197D422-B3B8-4BB9-B989-0B8D787FF0FA}"/>
              </a:ext>
            </a:extLst>
          </p:cNvPr>
          <p:cNvSpPr>
            <a:spLocks noGrp="1"/>
          </p:cNvSpPr>
          <p:nvPr>
            <p:ph type="sldNum" sz="quarter" idx="3"/>
          </p:nvPr>
        </p:nvSpPr>
        <p:spPr>
          <a:xfrm>
            <a:off x="3856038" y="9440863"/>
            <a:ext cx="2949575" cy="496887"/>
          </a:xfrm>
          <a:prstGeom prst="rect">
            <a:avLst/>
          </a:prstGeom>
        </p:spPr>
        <p:txBody>
          <a:bodyPr vert="horz" wrap="square" lIns="91418" tIns="45710" rIns="91418" bIns="45710" numCol="1" anchor="b" anchorCtr="0" compatLnSpc="1">
            <a:prstTxWarp prst="textNoShape">
              <a:avLst/>
            </a:prstTxWarp>
          </a:bodyPr>
          <a:lstStyle>
            <a:lvl1pPr algn="r" eaLnBrk="1" hangingPunct="1">
              <a:defRPr sz="1200"/>
            </a:lvl1pPr>
          </a:lstStyle>
          <a:p>
            <a:pPr>
              <a:defRPr/>
            </a:pPr>
            <a:fld id="{09047620-C713-4A94-AFD4-CBE051879E6E}" type="slidenum">
              <a:rPr lang="ja-JP" altLang="en-US"/>
              <a:pPr>
                <a:defRPr/>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12B187FB-D1E9-40F8-BC31-810201CF08A2}"/>
              </a:ext>
            </a:extLst>
          </p:cNvPr>
          <p:cNvSpPr>
            <a:spLocks noGrp="1" noChangeArrowheads="1"/>
          </p:cNvSpPr>
          <p:nvPr>
            <p:ph type="dt" idx="1"/>
          </p:nvPr>
        </p:nvSpPr>
        <p:spPr bwMode="auto">
          <a:xfrm>
            <a:off x="3854450" y="0"/>
            <a:ext cx="295116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00" tIns="47800" rIns="95600" bIns="47800" numCol="1" anchor="t" anchorCtr="0" compatLnSpc="1">
            <a:prstTxWarp prst="textNoShape">
              <a:avLst/>
            </a:prstTxWarp>
          </a:bodyPr>
          <a:lstStyle>
            <a:lvl1pPr algn="r" defTabSz="956792" eaLnBrk="1" hangingPunct="1">
              <a:defRPr sz="1300">
                <a:latin typeface="Arial" charset="0"/>
                <a:ea typeface="ＭＳ Ｐゴシック" pitchFamily="50" charset="-128"/>
              </a:defRPr>
            </a:lvl1pPr>
          </a:lstStyle>
          <a:p>
            <a:pPr>
              <a:defRPr/>
            </a:pPr>
            <a:endParaRPr lang="en-US" altLang="ja-JP"/>
          </a:p>
        </p:txBody>
      </p:sp>
      <p:sp>
        <p:nvSpPr>
          <p:cNvPr id="4099" name="Rectangle 4"/>
          <p:cNvSpPr>
            <a:spLocks noGrp="1" noRot="1" noChangeAspect="1" noChangeArrowheads="1" noTextEdit="1"/>
          </p:cNvSpPr>
          <p:nvPr>
            <p:ph type="sldImg" idx="2"/>
          </p:nvPr>
        </p:nvSpPr>
        <p:spPr bwMode="auto">
          <a:xfrm>
            <a:off x="712788" y="746125"/>
            <a:ext cx="5383212" cy="3727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D016BD87-402E-4E3B-8A08-3A67E4935614}"/>
              </a:ext>
            </a:extLst>
          </p:cNvPr>
          <p:cNvSpPr>
            <a:spLocks noGrp="1" noChangeArrowheads="1"/>
          </p:cNvSpPr>
          <p:nvPr>
            <p:ph type="body" sz="quarter" idx="3"/>
          </p:nvPr>
        </p:nvSpPr>
        <p:spPr bwMode="auto">
          <a:xfrm>
            <a:off x="679450" y="4719638"/>
            <a:ext cx="5448300"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00" tIns="47800" rIns="95600" bIns="4780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078" name="Rectangle 6">
            <a:extLst>
              <a:ext uri="{FF2B5EF4-FFF2-40B4-BE49-F238E27FC236}">
                <a16:creationId xmlns:a16="http://schemas.microsoft.com/office/drawing/2014/main" id="{C6AA050E-70C9-4D91-A1BC-098D8FB196C3}"/>
              </a:ext>
            </a:extLst>
          </p:cNvPr>
          <p:cNvSpPr>
            <a:spLocks noGrp="1" noChangeArrowheads="1"/>
          </p:cNvSpPr>
          <p:nvPr>
            <p:ph type="ftr" sz="quarter" idx="4"/>
          </p:nvPr>
        </p:nvSpPr>
        <p:spPr bwMode="auto">
          <a:xfrm>
            <a:off x="0" y="9444038"/>
            <a:ext cx="295116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00" tIns="47800" rIns="95600" bIns="47800" numCol="1" anchor="b" anchorCtr="0" compatLnSpc="1">
            <a:prstTxWarp prst="textNoShape">
              <a:avLst/>
            </a:prstTxWarp>
          </a:bodyPr>
          <a:lstStyle>
            <a:lvl1pPr defTabSz="956792" eaLnBrk="1" hangingPunct="1">
              <a:defRPr sz="1300">
                <a:latin typeface="Arial" charset="0"/>
                <a:ea typeface="ＭＳ Ｐゴシック" pitchFamily="50" charset="-128"/>
              </a:defRPr>
            </a:lvl1pPr>
          </a:lstStyle>
          <a:p>
            <a:pPr>
              <a:defRPr/>
            </a:pPr>
            <a:endParaRPr lang="en-US" altLang="ja-JP"/>
          </a:p>
        </p:txBody>
      </p:sp>
      <p:sp>
        <p:nvSpPr>
          <p:cNvPr id="3079" name="Rectangle 7">
            <a:extLst>
              <a:ext uri="{FF2B5EF4-FFF2-40B4-BE49-F238E27FC236}">
                <a16:creationId xmlns:a16="http://schemas.microsoft.com/office/drawing/2014/main" id="{F1890CDB-4F1A-4B49-9400-B6BFF2BDE335}"/>
              </a:ext>
            </a:extLst>
          </p:cNvPr>
          <p:cNvSpPr>
            <a:spLocks noGrp="1" noChangeArrowheads="1"/>
          </p:cNvSpPr>
          <p:nvPr>
            <p:ph type="sldNum" sz="quarter" idx="5"/>
          </p:nvPr>
        </p:nvSpPr>
        <p:spPr bwMode="auto">
          <a:xfrm>
            <a:off x="3854450" y="9444038"/>
            <a:ext cx="295116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00" tIns="47800" rIns="95600" bIns="47800" numCol="1" anchor="b" anchorCtr="0" compatLnSpc="1">
            <a:prstTxWarp prst="textNoShape">
              <a:avLst/>
            </a:prstTxWarp>
          </a:bodyPr>
          <a:lstStyle>
            <a:lvl1pPr algn="r" defTabSz="955675" eaLnBrk="1" hangingPunct="1">
              <a:defRPr sz="1300">
                <a:latin typeface="Arial" panose="020B0604020202020204" pitchFamily="34" charset="0"/>
              </a:defRPr>
            </a:lvl1pPr>
          </a:lstStyle>
          <a:p>
            <a:pPr>
              <a:defRPr/>
            </a:pPr>
            <a:fld id="{C30F6B76-76F5-4A42-8ED9-BD85F76CC736}" type="slidenum">
              <a:rPr lang="en-US" altLang="ja-JP"/>
              <a:pPr>
                <a:defRPr/>
              </a:pPr>
              <a:t>‹#›</a:t>
            </a:fld>
            <a:endParaRPr lang="en-US" altLang="ja-JP"/>
          </a:p>
        </p:txBody>
      </p:sp>
      <p:sp>
        <p:nvSpPr>
          <p:cNvPr id="2" name="ヘッダー プレースホルダー 1">
            <a:extLst>
              <a:ext uri="{FF2B5EF4-FFF2-40B4-BE49-F238E27FC236}">
                <a16:creationId xmlns:a16="http://schemas.microsoft.com/office/drawing/2014/main" id="{5F8891EB-25A3-4967-B33B-698E6991FF5E}"/>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pPr>
              <a:defRPr/>
            </a:pPr>
            <a:endParaRPr lang="ja-JP" altLang="en-US"/>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p:cNvSpPr>
            <a:spLocks noGrp="1" noRot="1" noChangeAspect="1" noChangeArrowheads="1" noTextEdit="1"/>
          </p:cNvSpPr>
          <p:nvPr>
            <p:ph type="sldImg"/>
          </p:nvPr>
        </p:nvSpPr>
        <p:spPr>
          <a:ln/>
        </p:spPr>
      </p:sp>
      <p:sp>
        <p:nvSpPr>
          <p:cNvPr id="27651" name="ノート プレースホルダー 2"/>
          <p:cNvSpPr>
            <a:spLocks noGrp="1" noChangeArrowheads="1"/>
          </p:cNvSpPr>
          <p:nvPr>
            <p:ph type="body" idx="1"/>
          </p:nvPr>
        </p:nvSpPr>
        <p:spPr>
          <a:noFill/>
        </p:spPr>
        <p:txBody>
          <a:bodyPr/>
          <a:lstStyle/>
          <a:p>
            <a:endParaRPr lang="ja-JP" altLang="en-US">
              <a:latin typeface="Arial" panose="020B0604020202020204" pitchFamily="34" charset="0"/>
            </a:endParaRPr>
          </a:p>
        </p:txBody>
      </p:sp>
      <p:sp>
        <p:nvSpPr>
          <p:cNvPr id="27652" name="ヘッダー プレースホルダー 3"/>
          <p:cNvSpPr>
            <a:spLocks noGrp="1"/>
          </p:cNvSpPr>
          <p:nvPr>
            <p:ph type="hdr" sz="quarter"/>
          </p:nvPr>
        </p:nvSpPr>
        <p:spPr bwMode="auto">
          <a:xfrm>
            <a:off x="0" y="0"/>
            <a:ext cx="2951163" cy="4937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kumimoji="1">
                <a:solidFill>
                  <a:schemeClr val="tx1"/>
                </a:solidFill>
                <a:latin typeface="Verdana" panose="020B0604030504040204" pitchFamily="34" charset="0"/>
                <a:ea typeface="ＭＳ Ｐゴシック" panose="020B0600070205080204" pitchFamily="50" charset="-128"/>
              </a:defRPr>
            </a:lvl1pPr>
            <a:lvl2pPr marL="742950" indent="-285750">
              <a:defRPr kumimoji="1">
                <a:solidFill>
                  <a:schemeClr val="tx1"/>
                </a:solidFill>
                <a:latin typeface="Verdana" panose="020B0604030504040204" pitchFamily="34" charset="0"/>
                <a:ea typeface="ＭＳ Ｐゴシック" panose="020B0600070205080204" pitchFamily="50" charset="-128"/>
              </a:defRPr>
            </a:lvl2pPr>
            <a:lvl3pPr marL="1143000" indent="-228600">
              <a:defRPr kumimoji="1">
                <a:solidFill>
                  <a:schemeClr val="tx1"/>
                </a:solidFill>
                <a:latin typeface="Verdana" panose="020B0604030504040204" pitchFamily="34" charset="0"/>
                <a:ea typeface="ＭＳ Ｐゴシック" panose="020B0600070205080204" pitchFamily="50" charset="-128"/>
              </a:defRPr>
            </a:lvl3pPr>
            <a:lvl4pPr marL="1600200" indent="-228600">
              <a:defRPr kumimoji="1">
                <a:solidFill>
                  <a:schemeClr val="tx1"/>
                </a:solidFill>
                <a:latin typeface="Verdana" panose="020B0604030504040204" pitchFamily="34" charset="0"/>
                <a:ea typeface="ＭＳ Ｐゴシック" panose="020B0600070205080204" pitchFamily="50" charset="-128"/>
              </a:defRPr>
            </a:lvl4pPr>
            <a:lvl5pPr marL="2057400" indent="-22860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r>
              <a:rPr lang="en-US" altLang="ja-JP"/>
              <a:t>なにわエコ良品（大阪府認定リサイクル製品）について</a:t>
            </a:r>
          </a:p>
        </p:txBody>
      </p:sp>
      <p:sp>
        <p:nvSpPr>
          <p:cNvPr id="27653" name="スライド番号プレースホルダー 4"/>
          <p:cNvSpPr>
            <a:spLocks noGrp="1"/>
          </p:cNvSpPr>
          <p:nvPr>
            <p:ph type="sldNum" sz="quarter" idx="5"/>
          </p:nvPr>
        </p:nvSpPr>
        <p:spPr>
          <a:noFill/>
        </p:spPr>
        <p:txBody>
          <a:bodyPr/>
          <a:lstStyle>
            <a:lvl1pPr defTabSz="955675">
              <a:defRPr kumimoji="1">
                <a:solidFill>
                  <a:schemeClr val="tx1"/>
                </a:solidFill>
                <a:latin typeface="Verdana" panose="020B0604030504040204" pitchFamily="34" charset="0"/>
                <a:ea typeface="ＭＳ Ｐゴシック" panose="020B0600070205080204" pitchFamily="50" charset="-128"/>
              </a:defRPr>
            </a:lvl1pPr>
            <a:lvl2pPr marL="742950" indent="-285750" defTabSz="955675">
              <a:defRPr kumimoji="1">
                <a:solidFill>
                  <a:schemeClr val="tx1"/>
                </a:solidFill>
                <a:latin typeface="Verdana" panose="020B0604030504040204" pitchFamily="34" charset="0"/>
                <a:ea typeface="ＭＳ Ｐゴシック" panose="020B0600070205080204" pitchFamily="50" charset="-128"/>
              </a:defRPr>
            </a:lvl2pPr>
            <a:lvl3pPr marL="1143000" indent="-228600" defTabSz="955675">
              <a:defRPr kumimoji="1">
                <a:solidFill>
                  <a:schemeClr val="tx1"/>
                </a:solidFill>
                <a:latin typeface="Verdana" panose="020B0604030504040204" pitchFamily="34" charset="0"/>
                <a:ea typeface="ＭＳ Ｐゴシック" panose="020B0600070205080204" pitchFamily="50" charset="-128"/>
              </a:defRPr>
            </a:lvl3pPr>
            <a:lvl4pPr marL="1600200" indent="-228600" defTabSz="955675">
              <a:defRPr kumimoji="1">
                <a:solidFill>
                  <a:schemeClr val="tx1"/>
                </a:solidFill>
                <a:latin typeface="Verdana" panose="020B0604030504040204" pitchFamily="34" charset="0"/>
                <a:ea typeface="ＭＳ Ｐゴシック" panose="020B0600070205080204" pitchFamily="50" charset="-128"/>
              </a:defRPr>
            </a:lvl4pPr>
            <a:lvl5pPr marL="2057400" indent="-228600" defTabSz="955675">
              <a:defRPr kumimoji="1">
                <a:solidFill>
                  <a:schemeClr val="tx1"/>
                </a:solidFill>
                <a:latin typeface="Verdana" panose="020B0604030504040204" pitchFamily="34" charset="0"/>
                <a:ea typeface="ＭＳ Ｐゴシック" panose="020B0600070205080204" pitchFamily="50" charset="-128"/>
              </a:defRPr>
            </a:lvl5pPr>
            <a:lvl6pPr marL="25146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fld id="{D718F232-C875-4821-A59F-0A18D65C3480}" type="slidenum">
              <a:rPr lang="en-US" altLang="ja-JP" smtClean="0">
                <a:latin typeface="Arial" panose="020B0604020202020204" pitchFamily="34" charset="0"/>
              </a:rPr>
              <a:pPr/>
              <a:t>2</a:t>
            </a:fld>
            <a:endParaRPr lang="en-US" altLang="ja-JP">
              <a:latin typeface="Arial" panose="020B0604020202020204" pitchFamily="34" charset="0"/>
            </a:endParaRPr>
          </a:p>
        </p:txBody>
      </p:sp>
    </p:spTree>
    <p:extLst>
      <p:ext uri="{BB962C8B-B14F-4D97-AF65-F5344CB8AC3E}">
        <p14:creationId xmlns:p14="http://schemas.microsoft.com/office/powerpoint/2010/main" val="1402116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p:cNvSpPr>
            <a:spLocks noGrp="1" noRot="1" noChangeAspect="1" noChangeArrowheads="1" noTextEdit="1"/>
          </p:cNvSpPr>
          <p:nvPr>
            <p:ph type="sldImg"/>
          </p:nvPr>
        </p:nvSpPr>
        <p:spPr>
          <a:ln/>
        </p:spPr>
      </p:sp>
      <p:sp>
        <p:nvSpPr>
          <p:cNvPr id="27651" name="ノート プレースホルダー 2"/>
          <p:cNvSpPr>
            <a:spLocks noGrp="1" noChangeArrowheads="1"/>
          </p:cNvSpPr>
          <p:nvPr>
            <p:ph type="body" idx="1"/>
          </p:nvPr>
        </p:nvSpPr>
        <p:spPr>
          <a:noFill/>
        </p:spPr>
        <p:txBody>
          <a:bodyPr/>
          <a:lstStyle/>
          <a:p>
            <a:endParaRPr lang="ja-JP" altLang="en-US">
              <a:latin typeface="Arial" panose="020B0604020202020204" pitchFamily="34" charset="0"/>
            </a:endParaRPr>
          </a:p>
        </p:txBody>
      </p:sp>
      <p:sp>
        <p:nvSpPr>
          <p:cNvPr id="27652" name="ヘッダー プレースホルダー 3"/>
          <p:cNvSpPr>
            <a:spLocks noGrp="1"/>
          </p:cNvSpPr>
          <p:nvPr>
            <p:ph type="hdr" sz="quarter"/>
          </p:nvPr>
        </p:nvSpPr>
        <p:spPr bwMode="auto">
          <a:xfrm>
            <a:off x="0" y="0"/>
            <a:ext cx="2951163" cy="4937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kumimoji="1">
                <a:solidFill>
                  <a:schemeClr val="tx1"/>
                </a:solidFill>
                <a:latin typeface="Verdana" panose="020B0604030504040204" pitchFamily="34" charset="0"/>
                <a:ea typeface="ＭＳ Ｐゴシック" panose="020B0600070205080204" pitchFamily="50" charset="-128"/>
              </a:defRPr>
            </a:lvl1pPr>
            <a:lvl2pPr marL="742950" indent="-285750">
              <a:defRPr kumimoji="1">
                <a:solidFill>
                  <a:schemeClr val="tx1"/>
                </a:solidFill>
                <a:latin typeface="Verdana" panose="020B0604030504040204" pitchFamily="34" charset="0"/>
                <a:ea typeface="ＭＳ Ｐゴシック" panose="020B0600070205080204" pitchFamily="50" charset="-128"/>
              </a:defRPr>
            </a:lvl2pPr>
            <a:lvl3pPr marL="1143000" indent="-228600">
              <a:defRPr kumimoji="1">
                <a:solidFill>
                  <a:schemeClr val="tx1"/>
                </a:solidFill>
                <a:latin typeface="Verdana" panose="020B0604030504040204" pitchFamily="34" charset="0"/>
                <a:ea typeface="ＭＳ Ｐゴシック" panose="020B0600070205080204" pitchFamily="50" charset="-128"/>
              </a:defRPr>
            </a:lvl3pPr>
            <a:lvl4pPr marL="1600200" indent="-228600">
              <a:defRPr kumimoji="1">
                <a:solidFill>
                  <a:schemeClr val="tx1"/>
                </a:solidFill>
                <a:latin typeface="Verdana" panose="020B0604030504040204" pitchFamily="34" charset="0"/>
                <a:ea typeface="ＭＳ Ｐゴシック" panose="020B0600070205080204" pitchFamily="50" charset="-128"/>
              </a:defRPr>
            </a:lvl4pPr>
            <a:lvl5pPr marL="2057400" indent="-22860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r>
              <a:rPr lang="en-US" altLang="ja-JP"/>
              <a:t>なにわエコ良品（大阪府認定リサイクル製品）について</a:t>
            </a:r>
          </a:p>
        </p:txBody>
      </p:sp>
      <p:sp>
        <p:nvSpPr>
          <p:cNvPr id="27653" name="スライド番号プレースホルダー 4"/>
          <p:cNvSpPr>
            <a:spLocks noGrp="1"/>
          </p:cNvSpPr>
          <p:nvPr>
            <p:ph type="sldNum" sz="quarter" idx="5"/>
          </p:nvPr>
        </p:nvSpPr>
        <p:spPr>
          <a:noFill/>
        </p:spPr>
        <p:txBody>
          <a:bodyPr/>
          <a:lstStyle>
            <a:lvl1pPr defTabSz="955675">
              <a:defRPr kumimoji="1">
                <a:solidFill>
                  <a:schemeClr val="tx1"/>
                </a:solidFill>
                <a:latin typeface="Verdana" panose="020B0604030504040204" pitchFamily="34" charset="0"/>
                <a:ea typeface="ＭＳ Ｐゴシック" panose="020B0600070205080204" pitchFamily="50" charset="-128"/>
              </a:defRPr>
            </a:lvl1pPr>
            <a:lvl2pPr marL="742950" indent="-285750" defTabSz="955675">
              <a:defRPr kumimoji="1">
                <a:solidFill>
                  <a:schemeClr val="tx1"/>
                </a:solidFill>
                <a:latin typeface="Verdana" panose="020B0604030504040204" pitchFamily="34" charset="0"/>
                <a:ea typeface="ＭＳ Ｐゴシック" panose="020B0600070205080204" pitchFamily="50" charset="-128"/>
              </a:defRPr>
            </a:lvl2pPr>
            <a:lvl3pPr marL="1143000" indent="-228600" defTabSz="955675">
              <a:defRPr kumimoji="1">
                <a:solidFill>
                  <a:schemeClr val="tx1"/>
                </a:solidFill>
                <a:latin typeface="Verdana" panose="020B0604030504040204" pitchFamily="34" charset="0"/>
                <a:ea typeface="ＭＳ Ｐゴシック" panose="020B0600070205080204" pitchFamily="50" charset="-128"/>
              </a:defRPr>
            </a:lvl3pPr>
            <a:lvl4pPr marL="1600200" indent="-228600" defTabSz="955675">
              <a:defRPr kumimoji="1">
                <a:solidFill>
                  <a:schemeClr val="tx1"/>
                </a:solidFill>
                <a:latin typeface="Verdana" panose="020B0604030504040204" pitchFamily="34" charset="0"/>
                <a:ea typeface="ＭＳ Ｐゴシック" panose="020B0600070205080204" pitchFamily="50" charset="-128"/>
              </a:defRPr>
            </a:lvl4pPr>
            <a:lvl5pPr marL="2057400" indent="-228600" defTabSz="955675">
              <a:defRPr kumimoji="1">
                <a:solidFill>
                  <a:schemeClr val="tx1"/>
                </a:solidFill>
                <a:latin typeface="Verdana" panose="020B0604030504040204" pitchFamily="34" charset="0"/>
                <a:ea typeface="ＭＳ Ｐゴシック" panose="020B0600070205080204" pitchFamily="50" charset="-128"/>
              </a:defRPr>
            </a:lvl5pPr>
            <a:lvl6pPr marL="25146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fld id="{D718F232-C875-4821-A59F-0A18D65C3480}" type="slidenum">
              <a:rPr lang="en-US" altLang="ja-JP" smtClean="0">
                <a:latin typeface="Arial" panose="020B0604020202020204" pitchFamily="34" charset="0"/>
              </a:rPr>
              <a:pPr/>
              <a:t>3</a:t>
            </a:fld>
            <a:endParaRPr lang="en-US" altLang="ja-JP">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p:cNvSpPr>
            <a:spLocks noGrp="1" noRot="1" noChangeAspect="1" noChangeArrowheads="1" noTextEdit="1"/>
          </p:cNvSpPr>
          <p:nvPr>
            <p:ph type="sldImg"/>
          </p:nvPr>
        </p:nvSpPr>
        <p:spPr>
          <a:ln/>
        </p:spPr>
      </p:sp>
      <p:sp>
        <p:nvSpPr>
          <p:cNvPr id="27651" name="ノート プレースホルダー 2"/>
          <p:cNvSpPr>
            <a:spLocks noGrp="1" noChangeArrowheads="1"/>
          </p:cNvSpPr>
          <p:nvPr>
            <p:ph type="body" idx="1"/>
          </p:nvPr>
        </p:nvSpPr>
        <p:spPr>
          <a:noFill/>
        </p:spPr>
        <p:txBody>
          <a:bodyPr/>
          <a:lstStyle/>
          <a:p>
            <a:endParaRPr lang="ja-JP" altLang="en-US">
              <a:latin typeface="Arial" panose="020B0604020202020204" pitchFamily="34" charset="0"/>
            </a:endParaRPr>
          </a:p>
        </p:txBody>
      </p:sp>
      <p:sp>
        <p:nvSpPr>
          <p:cNvPr id="27652" name="ヘッダー プレースホルダー 3"/>
          <p:cNvSpPr>
            <a:spLocks noGrp="1"/>
          </p:cNvSpPr>
          <p:nvPr>
            <p:ph type="hdr" sz="quarter"/>
          </p:nvPr>
        </p:nvSpPr>
        <p:spPr bwMode="auto">
          <a:xfrm>
            <a:off x="0" y="0"/>
            <a:ext cx="2951163" cy="4937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kumimoji="1">
                <a:solidFill>
                  <a:schemeClr val="tx1"/>
                </a:solidFill>
                <a:latin typeface="Verdana" panose="020B0604030504040204" pitchFamily="34" charset="0"/>
                <a:ea typeface="ＭＳ Ｐゴシック" panose="020B0600070205080204" pitchFamily="50" charset="-128"/>
              </a:defRPr>
            </a:lvl1pPr>
            <a:lvl2pPr marL="742950" indent="-285750">
              <a:defRPr kumimoji="1">
                <a:solidFill>
                  <a:schemeClr val="tx1"/>
                </a:solidFill>
                <a:latin typeface="Verdana" panose="020B0604030504040204" pitchFamily="34" charset="0"/>
                <a:ea typeface="ＭＳ Ｐゴシック" panose="020B0600070205080204" pitchFamily="50" charset="-128"/>
              </a:defRPr>
            </a:lvl2pPr>
            <a:lvl3pPr marL="1143000" indent="-228600">
              <a:defRPr kumimoji="1">
                <a:solidFill>
                  <a:schemeClr val="tx1"/>
                </a:solidFill>
                <a:latin typeface="Verdana" panose="020B0604030504040204" pitchFamily="34" charset="0"/>
                <a:ea typeface="ＭＳ Ｐゴシック" panose="020B0600070205080204" pitchFamily="50" charset="-128"/>
              </a:defRPr>
            </a:lvl3pPr>
            <a:lvl4pPr marL="1600200" indent="-228600">
              <a:defRPr kumimoji="1">
                <a:solidFill>
                  <a:schemeClr val="tx1"/>
                </a:solidFill>
                <a:latin typeface="Verdana" panose="020B0604030504040204" pitchFamily="34" charset="0"/>
                <a:ea typeface="ＭＳ Ｐゴシック" panose="020B0600070205080204" pitchFamily="50" charset="-128"/>
              </a:defRPr>
            </a:lvl4pPr>
            <a:lvl5pPr marL="2057400" indent="-22860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r>
              <a:rPr lang="en-US" altLang="ja-JP"/>
              <a:t>なにわエコ良品（大阪府認定リサイクル製品）について</a:t>
            </a:r>
          </a:p>
        </p:txBody>
      </p:sp>
      <p:sp>
        <p:nvSpPr>
          <p:cNvPr id="27653" name="スライド番号プレースホルダー 4"/>
          <p:cNvSpPr>
            <a:spLocks noGrp="1"/>
          </p:cNvSpPr>
          <p:nvPr>
            <p:ph type="sldNum" sz="quarter" idx="5"/>
          </p:nvPr>
        </p:nvSpPr>
        <p:spPr>
          <a:noFill/>
        </p:spPr>
        <p:txBody>
          <a:bodyPr/>
          <a:lstStyle>
            <a:lvl1pPr defTabSz="955675">
              <a:defRPr kumimoji="1">
                <a:solidFill>
                  <a:schemeClr val="tx1"/>
                </a:solidFill>
                <a:latin typeface="Verdana" panose="020B0604030504040204" pitchFamily="34" charset="0"/>
                <a:ea typeface="ＭＳ Ｐゴシック" panose="020B0600070205080204" pitchFamily="50" charset="-128"/>
              </a:defRPr>
            </a:lvl1pPr>
            <a:lvl2pPr marL="742950" indent="-285750" defTabSz="955675">
              <a:defRPr kumimoji="1">
                <a:solidFill>
                  <a:schemeClr val="tx1"/>
                </a:solidFill>
                <a:latin typeface="Verdana" panose="020B0604030504040204" pitchFamily="34" charset="0"/>
                <a:ea typeface="ＭＳ Ｐゴシック" panose="020B0600070205080204" pitchFamily="50" charset="-128"/>
              </a:defRPr>
            </a:lvl2pPr>
            <a:lvl3pPr marL="1143000" indent="-228600" defTabSz="955675">
              <a:defRPr kumimoji="1">
                <a:solidFill>
                  <a:schemeClr val="tx1"/>
                </a:solidFill>
                <a:latin typeface="Verdana" panose="020B0604030504040204" pitchFamily="34" charset="0"/>
                <a:ea typeface="ＭＳ Ｐゴシック" panose="020B0600070205080204" pitchFamily="50" charset="-128"/>
              </a:defRPr>
            </a:lvl3pPr>
            <a:lvl4pPr marL="1600200" indent="-228600" defTabSz="955675">
              <a:defRPr kumimoji="1">
                <a:solidFill>
                  <a:schemeClr val="tx1"/>
                </a:solidFill>
                <a:latin typeface="Verdana" panose="020B0604030504040204" pitchFamily="34" charset="0"/>
                <a:ea typeface="ＭＳ Ｐゴシック" panose="020B0600070205080204" pitchFamily="50" charset="-128"/>
              </a:defRPr>
            </a:lvl4pPr>
            <a:lvl5pPr marL="2057400" indent="-228600" defTabSz="955675">
              <a:defRPr kumimoji="1">
                <a:solidFill>
                  <a:schemeClr val="tx1"/>
                </a:solidFill>
                <a:latin typeface="Verdana" panose="020B0604030504040204" pitchFamily="34" charset="0"/>
                <a:ea typeface="ＭＳ Ｐゴシック" panose="020B0600070205080204" pitchFamily="50" charset="-128"/>
              </a:defRPr>
            </a:lvl5pPr>
            <a:lvl6pPr marL="25146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fld id="{D718F232-C875-4821-A59F-0A18D65C3480}" type="slidenum">
              <a:rPr lang="en-US" altLang="ja-JP" smtClean="0">
                <a:latin typeface="Arial" panose="020B0604020202020204" pitchFamily="34" charset="0"/>
              </a:rPr>
              <a:pPr/>
              <a:t>4</a:t>
            </a:fld>
            <a:endParaRPr lang="en-US" altLang="ja-JP">
              <a:latin typeface="Arial" panose="020B0604020202020204" pitchFamily="34" charset="0"/>
            </a:endParaRPr>
          </a:p>
        </p:txBody>
      </p:sp>
    </p:spTree>
    <p:extLst>
      <p:ext uri="{BB962C8B-B14F-4D97-AF65-F5344CB8AC3E}">
        <p14:creationId xmlns:p14="http://schemas.microsoft.com/office/powerpoint/2010/main" val="5345260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p:cNvSpPr>
            <a:spLocks noGrp="1" noRot="1" noChangeAspect="1" noChangeArrowheads="1" noTextEdit="1"/>
          </p:cNvSpPr>
          <p:nvPr>
            <p:ph type="sldImg"/>
          </p:nvPr>
        </p:nvSpPr>
        <p:spPr>
          <a:ln/>
        </p:spPr>
      </p:sp>
      <p:sp>
        <p:nvSpPr>
          <p:cNvPr id="27651" name="ノート プレースホルダー 2"/>
          <p:cNvSpPr>
            <a:spLocks noGrp="1" noChangeArrowheads="1"/>
          </p:cNvSpPr>
          <p:nvPr>
            <p:ph type="body" idx="1"/>
          </p:nvPr>
        </p:nvSpPr>
        <p:spPr>
          <a:noFill/>
        </p:spPr>
        <p:txBody>
          <a:bodyPr/>
          <a:lstStyle/>
          <a:p>
            <a:endParaRPr lang="ja-JP" altLang="en-US">
              <a:latin typeface="Arial" panose="020B0604020202020204" pitchFamily="34" charset="0"/>
            </a:endParaRPr>
          </a:p>
        </p:txBody>
      </p:sp>
      <p:sp>
        <p:nvSpPr>
          <p:cNvPr id="27652" name="ヘッダー プレースホルダー 3"/>
          <p:cNvSpPr>
            <a:spLocks noGrp="1"/>
          </p:cNvSpPr>
          <p:nvPr>
            <p:ph type="hdr" sz="quarter"/>
          </p:nvPr>
        </p:nvSpPr>
        <p:spPr bwMode="auto">
          <a:xfrm>
            <a:off x="0" y="0"/>
            <a:ext cx="2951163" cy="4937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kumimoji="1">
                <a:solidFill>
                  <a:schemeClr val="tx1"/>
                </a:solidFill>
                <a:latin typeface="Verdana" panose="020B0604030504040204" pitchFamily="34" charset="0"/>
                <a:ea typeface="ＭＳ Ｐゴシック" panose="020B0600070205080204" pitchFamily="50" charset="-128"/>
              </a:defRPr>
            </a:lvl1pPr>
            <a:lvl2pPr marL="742950" indent="-285750">
              <a:defRPr kumimoji="1">
                <a:solidFill>
                  <a:schemeClr val="tx1"/>
                </a:solidFill>
                <a:latin typeface="Verdana" panose="020B0604030504040204" pitchFamily="34" charset="0"/>
                <a:ea typeface="ＭＳ Ｐゴシック" panose="020B0600070205080204" pitchFamily="50" charset="-128"/>
              </a:defRPr>
            </a:lvl2pPr>
            <a:lvl3pPr marL="1143000" indent="-228600">
              <a:defRPr kumimoji="1">
                <a:solidFill>
                  <a:schemeClr val="tx1"/>
                </a:solidFill>
                <a:latin typeface="Verdana" panose="020B0604030504040204" pitchFamily="34" charset="0"/>
                <a:ea typeface="ＭＳ Ｐゴシック" panose="020B0600070205080204" pitchFamily="50" charset="-128"/>
              </a:defRPr>
            </a:lvl3pPr>
            <a:lvl4pPr marL="1600200" indent="-228600">
              <a:defRPr kumimoji="1">
                <a:solidFill>
                  <a:schemeClr val="tx1"/>
                </a:solidFill>
                <a:latin typeface="Verdana" panose="020B0604030504040204" pitchFamily="34" charset="0"/>
                <a:ea typeface="ＭＳ Ｐゴシック" panose="020B0600070205080204" pitchFamily="50" charset="-128"/>
              </a:defRPr>
            </a:lvl4pPr>
            <a:lvl5pPr marL="2057400" indent="-22860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r>
              <a:rPr lang="en-US" altLang="ja-JP"/>
              <a:t>なにわエコ良品（大阪府認定リサイクル製品）について</a:t>
            </a:r>
          </a:p>
        </p:txBody>
      </p:sp>
      <p:sp>
        <p:nvSpPr>
          <p:cNvPr id="27653" name="スライド番号プレースホルダー 4"/>
          <p:cNvSpPr>
            <a:spLocks noGrp="1"/>
          </p:cNvSpPr>
          <p:nvPr>
            <p:ph type="sldNum" sz="quarter" idx="5"/>
          </p:nvPr>
        </p:nvSpPr>
        <p:spPr>
          <a:noFill/>
        </p:spPr>
        <p:txBody>
          <a:bodyPr/>
          <a:lstStyle>
            <a:lvl1pPr defTabSz="955675">
              <a:defRPr kumimoji="1">
                <a:solidFill>
                  <a:schemeClr val="tx1"/>
                </a:solidFill>
                <a:latin typeface="Verdana" panose="020B0604030504040204" pitchFamily="34" charset="0"/>
                <a:ea typeface="ＭＳ Ｐゴシック" panose="020B0600070205080204" pitchFamily="50" charset="-128"/>
              </a:defRPr>
            </a:lvl1pPr>
            <a:lvl2pPr marL="742950" indent="-285750" defTabSz="955675">
              <a:defRPr kumimoji="1">
                <a:solidFill>
                  <a:schemeClr val="tx1"/>
                </a:solidFill>
                <a:latin typeface="Verdana" panose="020B0604030504040204" pitchFamily="34" charset="0"/>
                <a:ea typeface="ＭＳ Ｐゴシック" panose="020B0600070205080204" pitchFamily="50" charset="-128"/>
              </a:defRPr>
            </a:lvl2pPr>
            <a:lvl3pPr marL="1143000" indent="-228600" defTabSz="955675">
              <a:defRPr kumimoji="1">
                <a:solidFill>
                  <a:schemeClr val="tx1"/>
                </a:solidFill>
                <a:latin typeface="Verdana" panose="020B0604030504040204" pitchFamily="34" charset="0"/>
                <a:ea typeface="ＭＳ Ｐゴシック" panose="020B0600070205080204" pitchFamily="50" charset="-128"/>
              </a:defRPr>
            </a:lvl3pPr>
            <a:lvl4pPr marL="1600200" indent="-228600" defTabSz="955675">
              <a:defRPr kumimoji="1">
                <a:solidFill>
                  <a:schemeClr val="tx1"/>
                </a:solidFill>
                <a:latin typeface="Verdana" panose="020B0604030504040204" pitchFamily="34" charset="0"/>
                <a:ea typeface="ＭＳ Ｐゴシック" panose="020B0600070205080204" pitchFamily="50" charset="-128"/>
              </a:defRPr>
            </a:lvl4pPr>
            <a:lvl5pPr marL="2057400" indent="-228600" defTabSz="955675">
              <a:defRPr kumimoji="1">
                <a:solidFill>
                  <a:schemeClr val="tx1"/>
                </a:solidFill>
                <a:latin typeface="Verdana" panose="020B0604030504040204" pitchFamily="34" charset="0"/>
                <a:ea typeface="ＭＳ Ｐゴシック" panose="020B0600070205080204" pitchFamily="50" charset="-128"/>
              </a:defRPr>
            </a:lvl5pPr>
            <a:lvl6pPr marL="25146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fld id="{D718F232-C875-4821-A59F-0A18D65C3480}" type="slidenum">
              <a:rPr lang="en-US" altLang="ja-JP" smtClean="0">
                <a:latin typeface="Arial" panose="020B0604020202020204" pitchFamily="34" charset="0"/>
              </a:rPr>
              <a:pPr/>
              <a:t>5</a:t>
            </a:fld>
            <a:endParaRPr lang="en-US" altLang="ja-JP">
              <a:latin typeface="Arial" panose="020B0604020202020204" pitchFamily="34" charset="0"/>
            </a:endParaRPr>
          </a:p>
        </p:txBody>
      </p:sp>
    </p:spTree>
    <p:extLst>
      <p:ext uri="{BB962C8B-B14F-4D97-AF65-F5344CB8AC3E}">
        <p14:creationId xmlns:p14="http://schemas.microsoft.com/office/powerpoint/2010/main" val="1249699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p:cNvSpPr>
            <a:spLocks noGrp="1" noRot="1" noChangeAspect="1" noChangeArrowheads="1" noTextEdit="1"/>
          </p:cNvSpPr>
          <p:nvPr>
            <p:ph type="sldImg"/>
          </p:nvPr>
        </p:nvSpPr>
        <p:spPr>
          <a:ln/>
        </p:spPr>
      </p:sp>
      <p:sp>
        <p:nvSpPr>
          <p:cNvPr id="27651" name="ノート プレースホルダー 2"/>
          <p:cNvSpPr>
            <a:spLocks noGrp="1" noChangeArrowheads="1"/>
          </p:cNvSpPr>
          <p:nvPr>
            <p:ph type="body" idx="1"/>
          </p:nvPr>
        </p:nvSpPr>
        <p:spPr>
          <a:noFill/>
        </p:spPr>
        <p:txBody>
          <a:bodyPr/>
          <a:lstStyle/>
          <a:p>
            <a:endParaRPr lang="ja-JP" altLang="en-US">
              <a:latin typeface="Arial" panose="020B0604020202020204" pitchFamily="34" charset="0"/>
            </a:endParaRPr>
          </a:p>
        </p:txBody>
      </p:sp>
      <p:sp>
        <p:nvSpPr>
          <p:cNvPr id="27652" name="ヘッダー プレースホルダー 3"/>
          <p:cNvSpPr>
            <a:spLocks noGrp="1"/>
          </p:cNvSpPr>
          <p:nvPr>
            <p:ph type="hdr" sz="quarter"/>
          </p:nvPr>
        </p:nvSpPr>
        <p:spPr bwMode="auto">
          <a:xfrm>
            <a:off x="0" y="0"/>
            <a:ext cx="2951163" cy="4937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kumimoji="1">
                <a:solidFill>
                  <a:schemeClr val="tx1"/>
                </a:solidFill>
                <a:latin typeface="Verdana" panose="020B0604030504040204" pitchFamily="34" charset="0"/>
                <a:ea typeface="ＭＳ Ｐゴシック" panose="020B0600070205080204" pitchFamily="50" charset="-128"/>
              </a:defRPr>
            </a:lvl1pPr>
            <a:lvl2pPr marL="742950" indent="-285750">
              <a:defRPr kumimoji="1">
                <a:solidFill>
                  <a:schemeClr val="tx1"/>
                </a:solidFill>
                <a:latin typeface="Verdana" panose="020B0604030504040204" pitchFamily="34" charset="0"/>
                <a:ea typeface="ＭＳ Ｐゴシック" panose="020B0600070205080204" pitchFamily="50" charset="-128"/>
              </a:defRPr>
            </a:lvl2pPr>
            <a:lvl3pPr marL="1143000" indent="-228600">
              <a:defRPr kumimoji="1">
                <a:solidFill>
                  <a:schemeClr val="tx1"/>
                </a:solidFill>
                <a:latin typeface="Verdana" panose="020B0604030504040204" pitchFamily="34" charset="0"/>
                <a:ea typeface="ＭＳ Ｐゴシック" panose="020B0600070205080204" pitchFamily="50" charset="-128"/>
              </a:defRPr>
            </a:lvl3pPr>
            <a:lvl4pPr marL="1600200" indent="-228600">
              <a:defRPr kumimoji="1">
                <a:solidFill>
                  <a:schemeClr val="tx1"/>
                </a:solidFill>
                <a:latin typeface="Verdana" panose="020B0604030504040204" pitchFamily="34" charset="0"/>
                <a:ea typeface="ＭＳ Ｐゴシック" panose="020B0600070205080204" pitchFamily="50" charset="-128"/>
              </a:defRPr>
            </a:lvl4pPr>
            <a:lvl5pPr marL="2057400" indent="-22860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r>
              <a:rPr lang="en-US" altLang="ja-JP"/>
              <a:t>なにわエコ良品（大阪府認定リサイクル製品）について</a:t>
            </a:r>
          </a:p>
        </p:txBody>
      </p:sp>
      <p:sp>
        <p:nvSpPr>
          <p:cNvPr id="27653" name="スライド番号プレースホルダー 4"/>
          <p:cNvSpPr>
            <a:spLocks noGrp="1"/>
          </p:cNvSpPr>
          <p:nvPr>
            <p:ph type="sldNum" sz="quarter" idx="5"/>
          </p:nvPr>
        </p:nvSpPr>
        <p:spPr>
          <a:noFill/>
        </p:spPr>
        <p:txBody>
          <a:bodyPr/>
          <a:lstStyle>
            <a:lvl1pPr defTabSz="955675">
              <a:defRPr kumimoji="1">
                <a:solidFill>
                  <a:schemeClr val="tx1"/>
                </a:solidFill>
                <a:latin typeface="Verdana" panose="020B0604030504040204" pitchFamily="34" charset="0"/>
                <a:ea typeface="ＭＳ Ｐゴシック" panose="020B0600070205080204" pitchFamily="50" charset="-128"/>
              </a:defRPr>
            </a:lvl1pPr>
            <a:lvl2pPr marL="742950" indent="-285750" defTabSz="955675">
              <a:defRPr kumimoji="1">
                <a:solidFill>
                  <a:schemeClr val="tx1"/>
                </a:solidFill>
                <a:latin typeface="Verdana" panose="020B0604030504040204" pitchFamily="34" charset="0"/>
                <a:ea typeface="ＭＳ Ｐゴシック" panose="020B0600070205080204" pitchFamily="50" charset="-128"/>
              </a:defRPr>
            </a:lvl2pPr>
            <a:lvl3pPr marL="1143000" indent="-228600" defTabSz="955675">
              <a:defRPr kumimoji="1">
                <a:solidFill>
                  <a:schemeClr val="tx1"/>
                </a:solidFill>
                <a:latin typeface="Verdana" panose="020B0604030504040204" pitchFamily="34" charset="0"/>
                <a:ea typeface="ＭＳ Ｐゴシック" panose="020B0600070205080204" pitchFamily="50" charset="-128"/>
              </a:defRPr>
            </a:lvl3pPr>
            <a:lvl4pPr marL="1600200" indent="-228600" defTabSz="955675">
              <a:defRPr kumimoji="1">
                <a:solidFill>
                  <a:schemeClr val="tx1"/>
                </a:solidFill>
                <a:latin typeface="Verdana" panose="020B0604030504040204" pitchFamily="34" charset="0"/>
                <a:ea typeface="ＭＳ Ｐゴシック" panose="020B0600070205080204" pitchFamily="50" charset="-128"/>
              </a:defRPr>
            </a:lvl4pPr>
            <a:lvl5pPr marL="2057400" indent="-228600" defTabSz="955675">
              <a:defRPr kumimoji="1">
                <a:solidFill>
                  <a:schemeClr val="tx1"/>
                </a:solidFill>
                <a:latin typeface="Verdana" panose="020B0604030504040204" pitchFamily="34" charset="0"/>
                <a:ea typeface="ＭＳ Ｐゴシック" panose="020B0600070205080204" pitchFamily="50" charset="-128"/>
              </a:defRPr>
            </a:lvl5pPr>
            <a:lvl6pPr marL="25146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fld id="{D718F232-C875-4821-A59F-0A18D65C3480}" type="slidenum">
              <a:rPr lang="en-US" altLang="ja-JP" smtClean="0">
                <a:latin typeface="Arial" panose="020B0604020202020204" pitchFamily="34" charset="0"/>
              </a:rPr>
              <a:pPr/>
              <a:t>6</a:t>
            </a:fld>
            <a:endParaRPr lang="en-US" altLang="ja-JP">
              <a:latin typeface="Arial" panose="020B0604020202020204" pitchFamily="34" charset="0"/>
            </a:endParaRPr>
          </a:p>
        </p:txBody>
      </p:sp>
    </p:spTree>
    <p:extLst>
      <p:ext uri="{BB962C8B-B14F-4D97-AF65-F5344CB8AC3E}">
        <p14:creationId xmlns:p14="http://schemas.microsoft.com/office/powerpoint/2010/main" val="3814729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p:cNvSpPr>
            <a:spLocks noGrp="1" noRot="1" noChangeAspect="1" noChangeArrowheads="1" noTextEdit="1"/>
          </p:cNvSpPr>
          <p:nvPr>
            <p:ph type="sldImg"/>
          </p:nvPr>
        </p:nvSpPr>
        <p:spPr>
          <a:ln/>
        </p:spPr>
      </p:sp>
      <p:sp>
        <p:nvSpPr>
          <p:cNvPr id="27651" name="ノート プレースホルダー 2"/>
          <p:cNvSpPr>
            <a:spLocks noGrp="1" noChangeArrowheads="1"/>
          </p:cNvSpPr>
          <p:nvPr>
            <p:ph type="body" idx="1"/>
          </p:nvPr>
        </p:nvSpPr>
        <p:spPr>
          <a:noFill/>
        </p:spPr>
        <p:txBody>
          <a:bodyPr/>
          <a:lstStyle/>
          <a:p>
            <a:endParaRPr lang="ja-JP" altLang="en-US">
              <a:latin typeface="Arial" panose="020B0604020202020204" pitchFamily="34" charset="0"/>
            </a:endParaRPr>
          </a:p>
        </p:txBody>
      </p:sp>
      <p:sp>
        <p:nvSpPr>
          <p:cNvPr id="27652" name="ヘッダー プレースホルダー 3"/>
          <p:cNvSpPr>
            <a:spLocks noGrp="1"/>
          </p:cNvSpPr>
          <p:nvPr>
            <p:ph type="hdr" sz="quarter"/>
          </p:nvPr>
        </p:nvSpPr>
        <p:spPr bwMode="auto">
          <a:xfrm>
            <a:off x="0" y="0"/>
            <a:ext cx="2951163" cy="4937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kumimoji="1">
                <a:solidFill>
                  <a:schemeClr val="tx1"/>
                </a:solidFill>
                <a:latin typeface="Verdana" panose="020B0604030504040204" pitchFamily="34" charset="0"/>
                <a:ea typeface="ＭＳ Ｐゴシック" panose="020B0600070205080204" pitchFamily="50" charset="-128"/>
              </a:defRPr>
            </a:lvl1pPr>
            <a:lvl2pPr marL="742950" indent="-285750">
              <a:defRPr kumimoji="1">
                <a:solidFill>
                  <a:schemeClr val="tx1"/>
                </a:solidFill>
                <a:latin typeface="Verdana" panose="020B0604030504040204" pitchFamily="34" charset="0"/>
                <a:ea typeface="ＭＳ Ｐゴシック" panose="020B0600070205080204" pitchFamily="50" charset="-128"/>
              </a:defRPr>
            </a:lvl2pPr>
            <a:lvl3pPr marL="1143000" indent="-228600">
              <a:defRPr kumimoji="1">
                <a:solidFill>
                  <a:schemeClr val="tx1"/>
                </a:solidFill>
                <a:latin typeface="Verdana" panose="020B0604030504040204" pitchFamily="34" charset="0"/>
                <a:ea typeface="ＭＳ Ｐゴシック" panose="020B0600070205080204" pitchFamily="50" charset="-128"/>
              </a:defRPr>
            </a:lvl3pPr>
            <a:lvl4pPr marL="1600200" indent="-228600">
              <a:defRPr kumimoji="1">
                <a:solidFill>
                  <a:schemeClr val="tx1"/>
                </a:solidFill>
                <a:latin typeface="Verdana" panose="020B0604030504040204" pitchFamily="34" charset="0"/>
                <a:ea typeface="ＭＳ Ｐゴシック" panose="020B0600070205080204" pitchFamily="50" charset="-128"/>
              </a:defRPr>
            </a:lvl4pPr>
            <a:lvl5pPr marL="2057400" indent="-22860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r>
              <a:rPr lang="en-US" altLang="ja-JP"/>
              <a:t>なにわエコ良品（大阪府認定リサイクル製品）について</a:t>
            </a:r>
          </a:p>
        </p:txBody>
      </p:sp>
      <p:sp>
        <p:nvSpPr>
          <p:cNvPr id="27653" name="スライド番号プレースホルダー 4"/>
          <p:cNvSpPr>
            <a:spLocks noGrp="1"/>
          </p:cNvSpPr>
          <p:nvPr>
            <p:ph type="sldNum" sz="quarter" idx="5"/>
          </p:nvPr>
        </p:nvSpPr>
        <p:spPr>
          <a:noFill/>
        </p:spPr>
        <p:txBody>
          <a:bodyPr/>
          <a:lstStyle>
            <a:lvl1pPr defTabSz="955675">
              <a:defRPr kumimoji="1">
                <a:solidFill>
                  <a:schemeClr val="tx1"/>
                </a:solidFill>
                <a:latin typeface="Verdana" panose="020B0604030504040204" pitchFamily="34" charset="0"/>
                <a:ea typeface="ＭＳ Ｐゴシック" panose="020B0600070205080204" pitchFamily="50" charset="-128"/>
              </a:defRPr>
            </a:lvl1pPr>
            <a:lvl2pPr marL="742950" indent="-285750" defTabSz="955675">
              <a:defRPr kumimoji="1">
                <a:solidFill>
                  <a:schemeClr val="tx1"/>
                </a:solidFill>
                <a:latin typeface="Verdana" panose="020B0604030504040204" pitchFamily="34" charset="0"/>
                <a:ea typeface="ＭＳ Ｐゴシック" panose="020B0600070205080204" pitchFamily="50" charset="-128"/>
              </a:defRPr>
            </a:lvl2pPr>
            <a:lvl3pPr marL="1143000" indent="-228600" defTabSz="955675">
              <a:defRPr kumimoji="1">
                <a:solidFill>
                  <a:schemeClr val="tx1"/>
                </a:solidFill>
                <a:latin typeface="Verdana" panose="020B0604030504040204" pitchFamily="34" charset="0"/>
                <a:ea typeface="ＭＳ Ｐゴシック" panose="020B0600070205080204" pitchFamily="50" charset="-128"/>
              </a:defRPr>
            </a:lvl3pPr>
            <a:lvl4pPr marL="1600200" indent="-228600" defTabSz="955675">
              <a:defRPr kumimoji="1">
                <a:solidFill>
                  <a:schemeClr val="tx1"/>
                </a:solidFill>
                <a:latin typeface="Verdana" panose="020B0604030504040204" pitchFamily="34" charset="0"/>
                <a:ea typeface="ＭＳ Ｐゴシック" panose="020B0600070205080204" pitchFamily="50" charset="-128"/>
              </a:defRPr>
            </a:lvl4pPr>
            <a:lvl5pPr marL="2057400" indent="-228600" defTabSz="955675">
              <a:defRPr kumimoji="1">
                <a:solidFill>
                  <a:schemeClr val="tx1"/>
                </a:solidFill>
                <a:latin typeface="Verdana" panose="020B0604030504040204" pitchFamily="34" charset="0"/>
                <a:ea typeface="ＭＳ Ｐゴシック" panose="020B0600070205080204" pitchFamily="50" charset="-128"/>
              </a:defRPr>
            </a:lvl5pPr>
            <a:lvl6pPr marL="25146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fld id="{D718F232-C875-4821-A59F-0A18D65C3480}" type="slidenum">
              <a:rPr lang="en-US" altLang="ja-JP" smtClean="0">
                <a:latin typeface="Arial" panose="020B0604020202020204" pitchFamily="34" charset="0"/>
              </a:rPr>
              <a:pPr/>
              <a:t>7</a:t>
            </a:fld>
            <a:endParaRPr lang="en-US" altLang="ja-JP">
              <a:latin typeface="Arial" panose="020B0604020202020204" pitchFamily="34" charset="0"/>
            </a:endParaRPr>
          </a:p>
        </p:txBody>
      </p:sp>
    </p:spTree>
    <p:extLst>
      <p:ext uri="{BB962C8B-B14F-4D97-AF65-F5344CB8AC3E}">
        <p14:creationId xmlns:p14="http://schemas.microsoft.com/office/powerpoint/2010/main" val="2695274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7"/>
          <p:cNvGrpSpPr>
            <a:grpSpLocks/>
          </p:cNvGrpSpPr>
          <p:nvPr/>
        </p:nvGrpSpPr>
        <p:grpSpPr bwMode="auto">
          <a:xfrm>
            <a:off x="247650" y="2889250"/>
            <a:ext cx="9328150" cy="201613"/>
            <a:chOff x="144" y="1680"/>
            <a:chExt cx="5424" cy="144"/>
          </a:xfrm>
        </p:grpSpPr>
        <p:sp>
          <p:nvSpPr>
            <p:cNvPr id="5" name="Rectangle 8">
              <a:extLst>
                <a:ext uri="{FF2B5EF4-FFF2-40B4-BE49-F238E27FC236}">
                  <a16:creationId xmlns:a16="http://schemas.microsoft.com/office/drawing/2014/main" id="{5E6394AC-BD15-42D2-A493-BCC49558173A}"/>
                </a:ext>
              </a:extLst>
            </p:cNvPr>
            <p:cNvSpPr>
              <a:spLocks noChangeArrowheads="1"/>
            </p:cNvSpPr>
            <p:nvPr userDrawn="1"/>
          </p:nvSpPr>
          <p:spPr bwMode="auto">
            <a:xfrm>
              <a:off x="144" y="1680"/>
              <a:ext cx="1808" cy="144"/>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eaLnBrk="1" hangingPunct="1">
                <a:defRPr/>
              </a:pPr>
              <a:endParaRPr lang="ja-JP" altLang="en-US"/>
            </a:p>
          </p:txBody>
        </p:sp>
        <p:sp>
          <p:nvSpPr>
            <p:cNvPr id="6" name="Rectangle 9">
              <a:extLst>
                <a:ext uri="{FF2B5EF4-FFF2-40B4-BE49-F238E27FC236}">
                  <a16:creationId xmlns:a16="http://schemas.microsoft.com/office/drawing/2014/main" id="{1DABEF65-34B9-4D4B-AFBD-C3F9F177D350}"/>
                </a:ext>
              </a:extLst>
            </p:cNvPr>
            <p:cNvSpPr>
              <a:spLocks noChangeArrowheads="1"/>
            </p:cNvSpPr>
            <p:nvPr userDrawn="1"/>
          </p:nvSpPr>
          <p:spPr bwMode="auto">
            <a:xfrm>
              <a:off x="1952" y="1680"/>
              <a:ext cx="1806" cy="144"/>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eaLnBrk="1" hangingPunct="1">
                <a:defRPr/>
              </a:pPr>
              <a:endParaRPr lang="ja-JP" altLang="en-US"/>
            </a:p>
          </p:txBody>
        </p:sp>
        <p:sp>
          <p:nvSpPr>
            <p:cNvPr id="7" name="Rectangle 10">
              <a:extLst>
                <a:ext uri="{FF2B5EF4-FFF2-40B4-BE49-F238E27FC236}">
                  <a16:creationId xmlns:a16="http://schemas.microsoft.com/office/drawing/2014/main" id="{7DFAF793-2A0E-4459-9AAC-759874A830DE}"/>
                </a:ext>
              </a:extLst>
            </p:cNvPr>
            <p:cNvSpPr>
              <a:spLocks noChangeArrowheads="1"/>
            </p:cNvSpPr>
            <p:nvPr userDrawn="1"/>
          </p:nvSpPr>
          <p:spPr bwMode="auto">
            <a:xfrm>
              <a:off x="3760" y="1680"/>
              <a:ext cx="1808" cy="144"/>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eaLnBrk="1" hangingPunct="1">
                <a:defRPr/>
              </a:pPr>
              <a:endParaRPr lang="ja-JP" altLang="en-US"/>
            </a:p>
          </p:txBody>
        </p:sp>
      </p:grpSp>
      <p:sp>
        <p:nvSpPr>
          <p:cNvPr id="138242" name="Rectangle 2"/>
          <p:cNvSpPr>
            <a:spLocks noGrp="1" noChangeArrowheads="1"/>
          </p:cNvSpPr>
          <p:nvPr>
            <p:ph type="ctrTitle"/>
          </p:nvPr>
        </p:nvSpPr>
        <p:spPr>
          <a:xfrm>
            <a:off x="742950" y="685800"/>
            <a:ext cx="8420100" cy="2127250"/>
          </a:xfrm>
        </p:spPr>
        <p:txBody>
          <a:bodyPr/>
          <a:lstStyle>
            <a:lvl1pPr algn="ctr">
              <a:defRPr sz="5800"/>
            </a:lvl1pPr>
          </a:lstStyle>
          <a:p>
            <a:pPr lvl="0"/>
            <a:r>
              <a:rPr lang="ja-JP" altLang="en-US" noProof="0"/>
              <a:t>マスタ タイトルの書式設定</a:t>
            </a:r>
          </a:p>
        </p:txBody>
      </p:sp>
      <p:sp>
        <p:nvSpPr>
          <p:cNvPr id="138243" name="Rectangle 3"/>
          <p:cNvSpPr>
            <a:spLocks noGrp="1" noChangeArrowheads="1"/>
          </p:cNvSpPr>
          <p:nvPr>
            <p:ph type="subTitle" idx="1"/>
          </p:nvPr>
        </p:nvSpPr>
        <p:spPr>
          <a:xfrm>
            <a:off x="1485900" y="3270250"/>
            <a:ext cx="6934200" cy="2209800"/>
          </a:xfrm>
        </p:spPr>
        <p:txBody>
          <a:bodyPr/>
          <a:lstStyle>
            <a:lvl1pPr marL="0" indent="0" algn="ctr">
              <a:buFont typeface="Wingdings" pitchFamily="2" charset="2"/>
              <a:buNone/>
              <a:defRPr sz="3000"/>
            </a:lvl1pPr>
          </a:lstStyle>
          <a:p>
            <a:pPr lvl="0"/>
            <a:r>
              <a:rPr lang="ja-JP" altLang="en-US" noProof="0"/>
              <a:t>マスタ サブタイトルの書式設定</a:t>
            </a:r>
          </a:p>
        </p:txBody>
      </p:sp>
      <p:sp>
        <p:nvSpPr>
          <p:cNvPr id="9" name="Rectangle 4">
            <a:extLst>
              <a:ext uri="{FF2B5EF4-FFF2-40B4-BE49-F238E27FC236}">
                <a16:creationId xmlns:a16="http://schemas.microsoft.com/office/drawing/2014/main" id="{FF11E35C-9F7A-4F16-B41E-5704F0A3F126}"/>
              </a:ext>
            </a:extLst>
          </p:cNvPr>
          <p:cNvSpPr>
            <a:spLocks noGrp="1" noChangeArrowheads="1"/>
          </p:cNvSpPr>
          <p:nvPr>
            <p:ph type="dt" sz="half" idx="10"/>
          </p:nvPr>
        </p:nvSpPr>
        <p:spPr/>
        <p:txBody>
          <a:bodyPr/>
          <a:lstStyle>
            <a:lvl1pPr>
              <a:defRPr/>
            </a:lvl1pPr>
          </a:lstStyle>
          <a:p>
            <a:pPr>
              <a:defRPr/>
            </a:pPr>
            <a:endParaRPr lang="en-US" altLang="ja-JP"/>
          </a:p>
        </p:txBody>
      </p:sp>
      <p:sp>
        <p:nvSpPr>
          <p:cNvPr id="10" name="Rectangle 5">
            <a:extLst>
              <a:ext uri="{FF2B5EF4-FFF2-40B4-BE49-F238E27FC236}">
                <a16:creationId xmlns:a16="http://schemas.microsoft.com/office/drawing/2014/main" id="{0BBE4B5B-C59F-4EFC-97FC-B9224F63D1D8}"/>
              </a:ext>
            </a:extLst>
          </p:cNvPr>
          <p:cNvSpPr>
            <a:spLocks noGrp="1" noChangeArrowheads="1"/>
          </p:cNvSpPr>
          <p:nvPr>
            <p:ph type="ftr" sz="quarter" idx="11"/>
          </p:nvPr>
        </p:nvSpPr>
        <p:spPr/>
        <p:txBody>
          <a:bodyPr/>
          <a:lstStyle>
            <a:lvl1pPr>
              <a:defRPr/>
            </a:lvl1pPr>
          </a:lstStyle>
          <a:p>
            <a:pPr>
              <a:defRPr/>
            </a:pPr>
            <a:endParaRPr lang="en-US" altLang="ja-JP"/>
          </a:p>
        </p:txBody>
      </p:sp>
      <p:sp>
        <p:nvSpPr>
          <p:cNvPr id="11" name="Rectangle 6">
            <a:extLst>
              <a:ext uri="{FF2B5EF4-FFF2-40B4-BE49-F238E27FC236}">
                <a16:creationId xmlns:a16="http://schemas.microsoft.com/office/drawing/2014/main" id="{8E95AC47-00DB-46B3-BB3F-8EB2C4964B36}"/>
              </a:ext>
            </a:extLst>
          </p:cNvPr>
          <p:cNvSpPr>
            <a:spLocks noGrp="1" noChangeArrowheads="1"/>
          </p:cNvSpPr>
          <p:nvPr>
            <p:ph type="sldNum" sz="quarter" idx="12"/>
          </p:nvPr>
        </p:nvSpPr>
        <p:spPr/>
        <p:txBody>
          <a:bodyPr/>
          <a:lstStyle>
            <a:lvl1pPr>
              <a:defRPr/>
            </a:lvl1pPr>
          </a:lstStyle>
          <a:p>
            <a:pPr>
              <a:defRPr/>
            </a:pPr>
            <a:fld id="{5AD24178-7F66-49A6-B7A1-18B2627530BB}" type="slidenum">
              <a:rPr lang="en-US" altLang="ja-JP"/>
              <a:pPr>
                <a:defRPr/>
              </a:pPr>
              <a:t>‹#›</a:t>
            </a:fld>
            <a:endParaRPr lang="en-US" altLang="ja-JP"/>
          </a:p>
        </p:txBody>
      </p:sp>
    </p:spTree>
    <p:extLst>
      <p:ext uri="{BB962C8B-B14F-4D97-AF65-F5344CB8AC3E}">
        <p14:creationId xmlns:p14="http://schemas.microsoft.com/office/powerpoint/2010/main" val="1153913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9AA815D8-0EB0-42BE-885E-C19FB671C679}" type="slidenum">
              <a:rPr lang="en-US" altLang="ja-JP"/>
              <a:pPr>
                <a:defRPr/>
              </a:pPr>
              <a:t>‹#›</a:t>
            </a:fld>
            <a:endParaRPr lang="en-US" altLang="ja-JP"/>
          </a:p>
        </p:txBody>
      </p:sp>
    </p:spTree>
    <p:extLst>
      <p:ext uri="{BB962C8B-B14F-4D97-AF65-F5344CB8AC3E}">
        <p14:creationId xmlns:p14="http://schemas.microsoft.com/office/powerpoint/2010/main" val="30571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DD350037-7246-4681-88BA-DA23750220FA}" type="slidenum">
              <a:rPr lang="en-US" altLang="ja-JP"/>
              <a:pPr>
                <a:defRPr/>
              </a:pPr>
              <a:t>‹#›</a:t>
            </a:fld>
            <a:endParaRPr lang="en-US" altLang="ja-JP"/>
          </a:p>
        </p:txBody>
      </p:sp>
    </p:spTree>
    <p:extLst>
      <p:ext uri="{BB962C8B-B14F-4D97-AF65-F5344CB8AC3E}">
        <p14:creationId xmlns:p14="http://schemas.microsoft.com/office/powerpoint/2010/main" val="822154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7813"/>
            <a:ext cx="2228850" cy="585311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0" y="277813"/>
            <a:ext cx="6534150" cy="585311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C278D3F4-47DE-4325-A571-5CC9611BF899}" type="slidenum">
              <a:rPr lang="en-US" altLang="ja-JP"/>
              <a:pPr>
                <a:defRPr/>
              </a:pPr>
              <a:t>‹#›</a:t>
            </a:fld>
            <a:endParaRPr lang="en-US" altLang="ja-JP"/>
          </a:p>
        </p:txBody>
      </p:sp>
    </p:spTree>
    <p:extLst>
      <p:ext uri="{BB962C8B-B14F-4D97-AF65-F5344CB8AC3E}">
        <p14:creationId xmlns:p14="http://schemas.microsoft.com/office/powerpoint/2010/main" val="2798004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152400"/>
            <a:ext cx="8915400" cy="1139825"/>
          </a:xfrm>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C2339415-12E7-411C-A7FC-28D981AB5BB1}" type="slidenum">
              <a:rPr lang="en-US" altLang="ja-JP"/>
              <a:pPr>
                <a:defRPr/>
              </a:pPr>
              <a:t>‹#›</a:t>
            </a:fld>
            <a:endParaRPr lang="en-US" altLang="ja-JP"/>
          </a:p>
        </p:txBody>
      </p:sp>
    </p:spTree>
    <p:extLst>
      <p:ext uri="{BB962C8B-B14F-4D97-AF65-F5344CB8AC3E}">
        <p14:creationId xmlns:p14="http://schemas.microsoft.com/office/powerpoint/2010/main" val="1554822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05F0A0-C65C-4BAC-BC54-62C1F14FA3EC}"/>
              </a:ext>
            </a:extLst>
          </p:cNvPr>
          <p:cNvSpPr>
            <a:spLocks noGrp="1"/>
          </p:cNvSpPr>
          <p:nvPr>
            <p:ph type="title"/>
          </p:nvPr>
        </p:nvSpPr>
        <p:spPr>
          <a:xfrm>
            <a:off x="507772" y="-243408"/>
            <a:ext cx="8915400" cy="1139825"/>
          </a:xfrm>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9E9A777-D0E5-4878-A666-9C607CD936C0}"/>
              </a:ext>
            </a:extLst>
          </p:cNvPr>
          <p:cNvSpPr>
            <a:spLocks noGrp="1"/>
          </p:cNvSpPr>
          <p:nvPr>
            <p:ph type="dt" sz="half" idx="10"/>
          </p:nvPr>
        </p:nvSpPr>
        <p:spPr/>
        <p:txBody>
          <a:bodyPr/>
          <a:lstStyle/>
          <a:p>
            <a:pPr>
              <a:defRPr/>
            </a:pPr>
            <a:endParaRPr lang="en-US" altLang="ja-JP"/>
          </a:p>
        </p:txBody>
      </p:sp>
      <p:sp>
        <p:nvSpPr>
          <p:cNvPr id="4" name="フッター プレースホルダー 3">
            <a:extLst>
              <a:ext uri="{FF2B5EF4-FFF2-40B4-BE49-F238E27FC236}">
                <a16:creationId xmlns:a16="http://schemas.microsoft.com/office/drawing/2014/main" id="{E84B2638-8EF0-42A1-AABD-13F55AA31EAF}"/>
              </a:ext>
            </a:extLst>
          </p:cNvPr>
          <p:cNvSpPr>
            <a:spLocks noGrp="1"/>
          </p:cNvSpPr>
          <p:nvPr>
            <p:ph type="ftr" sz="quarter" idx="11"/>
          </p:nvPr>
        </p:nvSpPr>
        <p:spPr/>
        <p:txBody>
          <a:bodyPr/>
          <a:lstStyle/>
          <a:p>
            <a:pPr>
              <a:defRPr/>
            </a:pPr>
            <a:endParaRPr lang="en-US" altLang="ja-JP"/>
          </a:p>
        </p:txBody>
      </p:sp>
      <p:sp>
        <p:nvSpPr>
          <p:cNvPr id="5" name="スライド番号プレースホルダー 4">
            <a:extLst>
              <a:ext uri="{FF2B5EF4-FFF2-40B4-BE49-F238E27FC236}">
                <a16:creationId xmlns:a16="http://schemas.microsoft.com/office/drawing/2014/main" id="{47F199FC-02B3-4E51-8DA4-CA24440B6ABE}"/>
              </a:ext>
            </a:extLst>
          </p:cNvPr>
          <p:cNvSpPr>
            <a:spLocks noGrp="1"/>
          </p:cNvSpPr>
          <p:nvPr>
            <p:ph type="sldNum" sz="quarter" idx="12"/>
          </p:nvPr>
        </p:nvSpPr>
        <p:spPr/>
        <p:txBody>
          <a:bodyPr/>
          <a:lstStyle/>
          <a:p>
            <a:pPr>
              <a:defRPr/>
            </a:pPr>
            <a:fld id="{290E9058-1618-4D96-B4F0-F21C47244F74}" type="slidenum">
              <a:rPr lang="en-US" altLang="ja-JP" smtClean="0"/>
              <a:pPr>
                <a:defRPr/>
              </a:pPr>
              <a:t>‹#›</a:t>
            </a:fld>
            <a:endParaRPr lang="en-US" altLang="ja-JP"/>
          </a:p>
        </p:txBody>
      </p:sp>
    </p:spTree>
    <p:extLst>
      <p:ext uri="{BB962C8B-B14F-4D97-AF65-F5344CB8AC3E}">
        <p14:creationId xmlns:p14="http://schemas.microsoft.com/office/powerpoint/2010/main" val="1518663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1C7B48C9-9A70-4D56-8E94-C88AA22D01F9}" type="slidenum">
              <a:rPr lang="en-US" altLang="ja-JP"/>
              <a:pPr>
                <a:defRPr/>
              </a:pPr>
              <a:t>‹#›</a:t>
            </a:fld>
            <a:endParaRPr lang="en-US" altLang="ja-JP"/>
          </a:p>
        </p:txBody>
      </p:sp>
    </p:spTree>
    <p:extLst>
      <p:ext uri="{BB962C8B-B14F-4D97-AF65-F5344CB8AC3E}">
        <p14:creationId xmlns:p14="http://schemas.microsoft.com/office/powerpoint/2010/main" val="4265692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00"/>
            <a:ext cx="43815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200" y="1600200"/>
            <a:ext cx="43815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5E3E107C-4227-4839-9CF3-EABE2F4AB5D9}" type="slidenum">
              <a:rPr lang="en-US" altLang="ja-JP"/>
              <a:pPr>
                <a:defRPr/>
              </a:pPr>
              <a:t>‹#›</a:t>
            </a:fld>
            <a:endParaRPr lang="en-US" altLang="ja-JP"/>
          </a:p>
        </p:txBody>
      </p:sp>
    </p:spTree>
    <p:extLst>
      <p:ext uri="{BB962C8B-B14F-4D97-AF65-F5344CB8AC3E}">
        <p14:creationId xmlns:p14="http://schemas.microsoft.com/office/powerpoint/2010/main" val="888919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441585BA-FC7D-4979-A3AC-C7E1114FB906}" type="slidenum">
              <a:rPr lang="en-US" altLang="ja-JP"/>
              <a:pPr>
                <a:defRPr/>
              </a:pPr>
              <a:t>‹#›</a:t>
            </a:fld>
            <a:endParaRPr lang="en-US" altLang="ja-JP"/>
          </a:p>
        </p:txBody>
      </p:sp>
    </p:spTree>
    <p:extLst>
      <p:ext uri="{BB962C8B-B14F-4D97-AF65-F5344CB8AC3E}">
        <p14:creationId xmlns:p14="http://schemas.microsoft.com/office/powerpoint/2010/main" val="4087838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256515BA-FE26-42AE-9C71-58AE5254E431}" type="slidenum">
              <a:rPr lang="en-US" altLang="ja-JP"/>
              <a:pPr>
                <a:defRPr/>
              </a:pPr>
              <a:t>‹#›</a:t>
            </a:fld>
            <a:endParaRPr lang="en-US" altLang="ja-JP"/>
          </a:p>
        </p:txBody>
      </p:sp>
    </p:spTree>
    <p:extLst>
      <p:ext uri="{BB962C8B-B14F-4D97-AF65-F5344CB8AC3E}">
        <p14:creationId xmlns:p14="http://schemas.microsoft.com/office/powerpoint/2010/main" val="80471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8CE9397-E153-4400-90A8-C96A9E4217C2}"/>
              </a:ext>
            </a:extLst>
          </p:cNvPr>
          <p:cNvSpPr>
            <a:spLocks noGrp="1" noChangeArrowheads="1"/>
          </p:cNvSpPr>
          <p:nvPr>
            <p:ph type="dt" sz="half" idx="10"/>
          </p:nvPr>
        </p:nvSpPr>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902C48BB-57D3-47E7-BB70-6139A6E5F783}"/>
              </a:ext>
            </a:extLst>
          </p:cNvPr>
          <p:cNvSpPr>
            <a:spLocks noGrp="1" noChangeArrowheads="1"/>
          </p:cNvSpPr>
          <p:nvPr>
            <p:ph type="ftr" sz="quarter" idx="11"/>
          </p:nvPr>
        </p:nvSpPr>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C9F5F82F-4D7F-4BC9-8767-8ED3D0336549}"/>
              </a:ext>
            </a:extLst>
          </p:cNvPr>
          <p:cNvSpPr>
            <a:spLocks noGrp="1" noChangeArrowheads="1"/>
          </p:cNvSpPr>
          <p:nvPr>
            <p:ph type="sldNum" sz="quarter" idx="12"/>
          </p:nvPr>
        </p:nvSpPr>
        <p:spPr>
          <a:xfrm>
            <a:off x="7569200" y="6400800"/>
            <a:ext cx="2311400" cy="457200"/>
          </a:xfrm>
        </p:spPr>
        <p:txBody>
          <a:bodyPr/>
          <a:lstStyle>
            <a:lvl1pPr algn="r">
              <a:defRPr sz="1600">
                <a:latin typeface="Meiryo UI" panose="020B0604030504040204" pitchFamily="50" charset="-128"/>
                <a:ea typeface="Meiryo UI" panose="020B0604030504040204" pitchFamily="50" charset="-128"/>
              </a:defRPr>
            </a:lvl1pPr>
          </a:lstStyle>
          <a:p>
            <a:pPr>
              <a:defRPr/>
            </a:pPr>
            <a:fld id="{7D7066D1-700B-42FD-A325-F976443D9E7C}" type="slidenum">
              <a:rPr lang="en-US" altLang="ja-JP"/>
              <a:pPr>
                <a:defRPr/>
              </a:pPr>
              <a:t>‹#›</a:t>
            </a:fld>
            <a:endParaRPr lang="en-US" altLang="ja-JP"/>
          </a:p>
        </p:txBody>
      </p:sp>
    </p:spTree>
    <p:extLst>
      <p:ext uri="{BB962C8B-B14F-4D97-AF65-F5344CB8AC3E}">
        <p14:creationId xmlns:p14="http://schemas.microsoft.com/office/powerpoint/2010/main" val="2053247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C671F954-641A-4DA2-8C40-2636DDBA6F98}" type="slidenum">
              <a:rPr lang="en-US" altLang="ja-JP"/>
              <a:pPr>
                <a:defRPr/>
              </a:pPr>
              <a:t>‹#›</a:t>
            </a:fld>
            <a:endParaRPr lang="en-US" altLang="ja-JP"/>
          </a:p>
        </p:txBody>
      </p:sp>
    </p:spTree>
    <p:extLst>
      <p:ext uri="{BB962C8B-B14F-4D97-AF65-F5344CB8AC3E}">
        <p14:creationId xmlns:p14="http://schemas.microsoft.com/office/powerpoint/2010/main" val="2905927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7813"/>
            <a:ext cx="89154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95300" y="1600200"/>
            <a:ext cx="89154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7220" name="Rectangle 4">
            <a:extLst>
              <a:ext uri="{FF2B5EF4-FFF2-40B4-BE49-F238E27FC236}">
                <a16:creationId xmlns:a16="http://schemas.microsoft.com/office/drawing/2014/main" id="{921D7432-5BF7-4ECC-A32C-8A4FD77D2369}"/>
              </a:ext>
            </a:extLst>
          </p:cNvPr>
          <p:cNvSpPr>
            <a:spLocks noGrp="1" noChangeArrowheads="1"/>
          </p:cNvSpPr>
          <p:nvPr>
            <p:ph type="dt" sz="half" idx="2"/>
          </p:nvPr>
        </p:nvSpPr>
        <p:spPr bwMode="auto">
          <a:xfrm>
            <a:off x="495300" y="6248400"/>
            <a:ext cx="231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kumimoji="0" sz="1000">
                <a:ea typeface="ＭＳ Ｐゴシック" pitchFamily="50" charset="-128"/>
              </a:defRPr>
            </a:lvl1pPr>
          </a:lstStyle>
          <a:p>
            <a:pPr>
              <a:defRPr/>
            </a:pPr>
            <a:endParaRPr lang="en-US" altLang="ja-JP"/>
          </a:p>
        </p:txBody>
      </p:sp>
      <p:sp>
        <p:nvSpPr>
          <p:cNvPr id="137221" name="Rectangle 5">
            <a:extLst>
              <a:ext uri="{FF2B5EF4-FFF2-40B4-BE49-F238E27FC236}">
                <a16:creationId xmlns:a16="http://schemas.microsoft.com/office/drawing/2014/main" id="{1D9C27A6-4C0E-4A19-B49C-E1091EF83210}"/>
              </a:ext>
            </a:extLst>
          </p:cNvPr>
          <p:cNvSpPr>
            <a:spLocks noGrp="1" noChangeArrowheads="1"/>
          </p:cNvSpPr>
          <p:nvPr>
            <p:ph type="ftr" sz="quarter" idx="3"/>
          </p:nvPr>
        </p:nvSpPr>
        <p:spPr bwMode="auto">
          <a:xfrm>
            <a:off x="3384550" y="6248400"/>
            <a:ext cx="313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kumimoji="0" sz="1000">
                <a:ea typeface="ＭＳ Ｐゴシック" pitchFamily="50" charset="-128"/>
              </a:defRPr>
            </a:lvl1pPr>
          </a:lstStyle>
          <a:p>
            <a:pPr>
              <a:defRPr/>
            </a:pPr>
            <a:endParaRPr lang="en-US" altLang="ja-JP"/>
          </a:p>
        </p:txBody>
      </p:sp>
      <p:sp>
        <p:nvSpPr>
          <p:cNvPr id="137222" name="Rectangle 6">
            <a:extLst>
              <a:ext uri="{FF2B5EF4-FFF2-40B4-BE49-F238E27FC236}">
                <a16:creationId xmlns:a16="http://schemas.microsoft.com/office/drawing/2014/main" id="{59E048F9-85AD-4FB4-B556-C752078C96E6}"/>
              </a:ext>
            </a:extLst>
          </p:cNvPr>
          <p:cNvSpPr>
            <a:spLocks noGrp="1" noChangeArrowheads="1"/>
          </p:cNvSpPr>
          <p:nvPr>
            <p:ph type="sldNum" sz="quarter" idx="4"/>
          </p:nvPr>
        </p:nvSpPr>
        <p:spPr bwMode="auto">
          <a:xfrm>
            <a:off x="7594600" y="6400800"/>
            <a:ext cx="231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kumimoji="0" sz="1600">
                <a:latin typeface="Meiryo UI" panose="020B0604030504040204" pitchFamily="50" charset="-128"/>
                <a:ea typeface="Meiryo UI" panose="020B0604030504040204" pitchFamily="50" charset="-128"/>
              </a:defRPr>
            </a:lvl1pPr>
          </a:lstStyle>
          <a:p>
            <a:pPr>
              <a:defRPr/>
            </a:pPr>
            <a:fld id="{290E9058-1618-4D96-B4F0-F21C47244F74}" type="slidenum">
              <a:rPr lang="en-US" altLang="ja-JP"/>
              <a:pPr>
                <a:defRPr/>
              </a:pPr>
              <a:t>‹#›</a:t>
            </a:fld>
            <a:endParaRPr lang="en-US" altLang="ja-JP"/>
          </a:p>
        </p:txBody>
      </p:sp>
      <p:sp>
        <p:nvSpPr>
          <p:cNvPr id="1031" name="Rectangle 7">
            <a:extLst>
              <a:ext uri="{FF2B5EF4-FFF2-40B4-BE49-F238E27FC236}">
                <a16:creationId xmlns:a16="http://schemas.microsoft.com/office/drawing/2014/main" id="{154BE88A-0742-46C2-9AF1-395814438058}"/>
              </a:ext>
            </a:extLst>
          </p:cNvPr>
          <p:cNvSpPr>
            <a:spLocks noChangeArrowheads="1"/>
          </p:cNvSpPr>
          <p:nvPr/>
        </p:nvSpPr>
        <p:spPr bwMode="auto">
          <a:xfrm>
            <a:off x="0" y="0"/>
            <a:ext cx="247650" cy="22860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algn="ctr" eaLnBrk="1" hangingPunct="1">
              <a:defRPr/>
            </a:pPr>
            <a:endParaRPr kumimoji="0" lang="ja-JP" altLang="ja-JP" sz="2400">
              <a:latin typeface="Times New Roman" pitchFamily="18" charset="0"/>
            </a:endParaRPr>
          </a:p>
        </p:txBody>
      </p:sp>
      <p:sp>
        <p:nvSpPr>
          <p:cNvPr id="1032" name="Line 8"/>
          <p:cNvSpPr>
            <a:spLocks noChangeShapeType="1"/>
          </p:cNvSpPr>
          <p:nvPr/>
        </p:nvSpPr>
        <p:spPr bwMode="auto">
          <a:xfrm>
            <a:off x="495300" y="1447800"/>
            <a:ext cx="8750300" cy="0"/>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3" name="Rectangle 9">
            <a:extLst>
              <a:ext uri="{FF2B5EF4-FFF2-40B4-BE49-F238E27FC236}">
                <a16:creationId xmlns:a16="http://schemas.microsoft.com/office/drawing/2014/main" id="{D240DF3A-D1A4-407F-9FFD-66C168C16718}"/>
              </a:ext>
            </a:extLst>
          </p:cNvPr>
          <p:cNvSpPr>
            <a:spLocks noChangeArrowheads="1"/>
          </p:cNvSpPr>
          <p:nvPr/>
        </p:nvSpPr>
        <p:spPr bwMode="auto">
          <a:xfrm>
            <a:off x="0" y="2286000"/>
            <a:ext cx="247650" cy="2286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algn="ctr" eaLnBrk="1" hangingPunct="1">
              <a:defRPr/>
            </a:pPr>
            <a:endParaRPr kumimoji="0" lang="ja-JP" altLang="ja-JP" sz="2400">
              <a:latin typeface="Times New Roman" pitchFamily="18" charset="0"/>
            </a:endParaRPr>
          </a:p>
        </p:txBody>
      </p:sp>
      <p:sp>
        <p:nvSpPr>
          <p:cNvPr id="1034" name="Rectangle 10">
            <a:extLst>
              <a:ext uri="{FF2B5EF4-FFF2-40B4-BE49-F238E27FC236}">
                <a16:creationId xmlns:a16="http://schemas.microsoft.com/office/drawing/2014/main" id="{D97A860A-AD8E-4C81-9EBC-3E0CCCBC46EF}"/>
              </a:ext>
            </a:extLst>
          </p:cNvPr>
          <p:cNvSpPr>
            <a:spLocks noChangeArrowheads="1"/>
          </p:cNvSpPr>
          <p:nvPr/>
        </p:nvSpPr>
        <p:spPr bwMode="auto">
          <a:xfrm>
            <a:off x="0" y="4572000"/>
            <a:ext cx="247650" cy="228600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algn="ctr" eaLnBrk="1" hangingPunct="1">
              <a:defRPr/>
            </a:pPr>
            <a:endParaRPr kumimoji="0" lang="ja-JP" altLang="ja-JP"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4577" r:id="rId1"/>
    <p:sldLayoutId id="2147484568" r:id="rId2"/>
    <p:sldLayoutId id="2147484579" r:id="rId3"/>
    <p:sldLayoutId id="2147484569" r:id="rId4"/>
    <p:sldLayoutId id="2147484570" r:id="rId5"/>
    <p:sldLayoutId id="2147484571" r:id="rId6"/>
    <p:sldLayoutId id="2147484572" r:id="rId7"/>
    <p:sldLayoutId id="2147484578" r:id="rId8"/>
    <p:sldLayoutId id="2147484573" r:id="rId9"/>
    <p:sldLayoutId id="2147484574" r:id="rId10"/>
    <p:sldLayoutId id="2147484575" r:id="rId11"/>
    <p:sldLayoutId id="2147484576" r:id="rId12"/>
  </p:sldLayoutIdLst>
  <p:hf sldNum="0" hdr="0" ftr="0" dt="0"/>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kumimoji="1" sz="2400">
          <a:solidFill>
            <a:schemeClr val="tx1"/>
          </a:solidFill>
          <a:latin typeface="+mn-lt"/>
          <a:ea typeface="+mn-ea"/>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kumimoji="1" sz="2000">
          <a:solidFill>
            <a:schemeClr val="tx1"/>
          </a:solidFill>
          <a:latin typeface="+mn-lt"/>
          <a:ea typeface="+mn-ea"/>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kumimoji="1">
          <a:solidFill>
            <a:schemeClr val="tx1"/>
          </a:solidFill>
          <a:latin typeface="+mn-lt"/>
          <a:ea typeface="+mn-ea"/>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mn-lt"/>
          <a:ea typeface="+mn-ea"/>
        </a:defRPr>
      </a:lvl5pPr>
      <a:lvl6pPr marL="25146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6pPr>
      <a:lvl7pPr marL="29718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7pPr>
      <a:lvl8pPr marL="34290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8pPr>
      <a:lvl9pPr marL="38862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8.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46CA62DB-58D8-4092-8599-E6FE0A567FB1}"/>
              </a:ext>
            </a:extLst>
          </p:cNvPr>
          <p:cNvSpPr txBox="1">
            <a:spLocks/>
          </p:cNvSpPr>
          <p:nvPr/>
        </p:nvSpPr>
        <p:spPr>
          <a:xfrm>
            <a:off x="0" y="1784628"/>
            <a:ext cx="9905999" cy="1224136"/>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lgn="ctr">
              <a:lnSpc>
                <a:spcPts val="4000"/>
              </a:lnSpc>
              <a:defRPr/>
            </a:pPr>
            <a:r>
              <a:rPr lang="ja-JP" altLang="en-US" sz="3000" kern="0" dirty="0">
                <a:solidFill>
                  <a:srgbClr val="006600"/>
                </a:solidFill>
                <a:latin typeface="+mn-ea"/>
                <a:ea typeface="+mn-ea"/>
              </a:rPr>
              <a:t>リサイクル製品認定制度のあり方について</a:t>
            </a:r>
            <a:endParaRPr lang="en-US" altLang="ja-JP" sz="3000" kern="0" dirty="0">
              <a:solidFill>
                <a:srgbClr val="006600"/>
              </a:solidFill>
              <a:latin typeface="+mn-ea"/>
              <a:ea typeface="+mn-ea"/>
            </a:endParaRPr>
          </a:p>
          <a:p>
            <a:pPr algn="ctr">
              <a:lnSpc>
                <a:spcPts val="4000"/>
              </a:lnSpc>
              <a:defRPr/>
            </a:pPr>
            <a:r>
              <a:rPr lang="ja-JP" altLang="en-US" sz="2600" kern="0" dirty="0">
                <a:solidFill>
                  <a:srgbClr val="006600"/>
                </a:solidFill>
                <a:latin typeface="+mn-ea"/>
                <a:ea typeface="+mn-ea"/>
              </a:rPr>
              <a:t>（リサイクル製品認定部会報告の概要）</a:t>
            </a:r>
          </a:p>
        </p:txBody>
      </p:sp>
      <p:pic>
        <p:nvPicPr>
          <p:cNvPr id="7" name="図 6">
            <a:extLst>
              <a:ext uri="{FF2B5EF4-FFF2-40B4-BE49-F238E27FC236}">
                <a16:creationId xmlns:a16="http://schemas.microsoft.com/office/drawing/2014/main" id="{8FFF9A52-3A67-452B-8597-2C0559C7DA2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69360" y="3285658"/>
            <a:ext cx="3146162" cy="726037"/>
          </a:xfrm>
          <a:prstGeom prst="rect">
            <a:avLst/>
          </a:prstGeom>
          <a:noFill/>
          <a:ln>
            <a:noFill/>
          </a:ln>
        </p:spPr>
      </p:pic>
      <p:sp>
        <p:nvSpPr>
          <p:cNvPr id="5" name="正方形/長方形 4">
            <a:extLst>
              <a:ext uri="{FF2B5EF4-FFF2-40B4-BE49-F238E27FC236}">
                <a16:creationId xmlns:a16="http://schemas.microsoft.com/office/drawing/2014/main" id="{BC17C3F3-FEFA-43D2-9F32-845D6E0CBECF}"/>
              </a:ext>
            </a:extLst>
          </p:cNvPr>
          <p:cNvSpPr>
            <a:spLocks noChangeArrowheads="1"/>
          </p:cNvSpPr>
          <p:nvPr/>
        </p:nvSpPr>
        <p:spPr bwMode="auto">
          <a:xfrm>
            <a:off x="8193360" y="404664"/>
            <a:ext cx="1231039" cy="504056"/>
          </a:xfrm>
          <a:prstGeom prst="rect">
            <a:avLst/>
          </a:prstGeom>
          <a:solidFill>
            <a:srgbClr val="FFFFFF"/>
          </a:solidFill>
          <a:ln w="9525">
            <a:solidFill>
              <a:srgbClr val="000000"/>
            </a:solidFill>
            <a:miter lim="800000"/>
            <a:headEnd/>
            <a:tailEnd/>
          </a:ln>
        </p:spPr>
        <p:txBody>
          <a:bodyPr rot="0" vert="horz" wrap="square" lIns="74295" tIns="8890" rIns="74295" bIns="8890" anchor="ctr" anchorCtr="0" upright="1">
            <a:noAutofit/>
          </a:bodyPr>
          <a:lstStyle/>
          <a:p>
            <a:pPr algn="just"/>
            <a:r>
              <a:rPr lang="ja-JP" sz="1600" kern="100" dirty="0">
                <a:effectLst/>
                <a:latin typeface="Century" panose="02040604050505020304" pitchFamily="18" charset="0"/>
                <a:ea typeface="ＭＳ ゴシック" panose="020B0609070205080204" pitchFamily="49" charset="-128"/>
                <a:cs typeface="Times New Roman" panose="02020603050405020304" pitchFamily="18" charset="0"/>
              </a:rPr>
              <a:t>資料２－</a:t>
            </a:r>
            <a:r>
              <a:rPr lang="ja-JP" altLang="en-US" sz="1600" kern="100" dirty="0">
                <a:latin typeface="Century" panose="02040604050505020304" pitchFamily="18" charset="0"/>
                <a:ea typeface="ＭＳ ゴシック" panose="020B0609070205080204" pitchFamily="49" charset="-128"/>
                <a:cs typeface="Times New Roman" panose="02020603050405020304" pitchFamily="18" charset="0"/>
              </a:rPr>
              <a:t>３</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859481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6">
            <a:extLst>
              <a:ext uri="{FF2B5EF4-FFF2-40B4-BE49-F238E27FC236}">
                <a16:creationId xmlns:a16="http://schemas.microsoft.com/office/drawing/2014/main" id="{AA0F08E7-28B3-4115-B8A8-EA0FE6DCDEAF}"/>
              </a:ext>
            </a:extLst>
          </p:cNvPr>
          <p:cNvGraphicFramePr>
            <a:graphicFrameLocks noGrp="1"/>
          </p:cNvGraphicFramePr>
          <p:nvPr>
            <p:extLst>
              <p:ext uri="{D42A27DB-BD31-4B8C-83A1-F6EECF244321}">
                <p14:modId xmlns:p14="http://schemas.microsoft.com/office/powerpoint/2010/main" val="3268022289"/>
              </p:ext>
            </p:extLst>
          </p:nvPr>
        </p:nvGraphicFramePr>
        <p:xfrm>
          <a:off x="355535" y="857725"/>
          <a:ext cx="9324000" cy="5796000"/>
        </p:xfrm>
        <a:graphic>
          <a:graphicData uri="http://schemas.openxmlformats.org/drawingml/2006/table">
            <a:tbl>
              <a:tblPr firstRow="1" bandRow="1">
                <a:tableStyleId>{5C22544A-7EE6-4342-B048-85BDC9FD1C3A}</a:tableStyleId>
              </a:tblPr>
              <a:tblGrid>
                <a:gridCol w="1224000">
                  <a:extLst>
                    <a:ext uri="{9D8B030D-6E8A-4147-A177-3AD203B41FA5}">
                      <a16:colId xmlns:a16="http://schemas.microsoft.com/office/drawing/2014/main" val="3720500859"/>
                    </a:ext>
                  </a:extLst>
                </a:gridCol>
                <a:gridCol w="8100000">
                  <a:extLst>
                    <a:ext uri="{9D8B030D-6E8A-4147-A177-3AD203B41FA5}">
                      <a16:colId xmlns:a16="http://schemas.microsoft.com/office/drawing/2014/main" val="2703096222"/>
                    </a:ext>
                  </a:extLst>
                </a:gridCol>
              </a:tblGrid>
              <a:tr h="720000">
                <a:tc>
                  <a:txBody>
                    <a:bodyPr/>
                    <a:lstStyle/>
                    <a:p>
                      <a:pPr algn="ctr">
                        <a:lnSpc>
                          <a:spcPts val="2400"/>
                        </a:lnSpc>
                      </a:pPr>
                      <a:r>
                        <a:rPr kumimoji="1" lang="ja-JP" altLang="en-US" sz="1600" b="1" u="none" dirty="0">
                          <a:solidFill>
                            <a:schemeClr val="tx1"/>
                          </a:solidFill>
                          <a:latin typeface="游ゴシック" panose="020B0400000000000000" pitchFamily="50" charset="-128"/>
                          <a:ea typeface="游ゴシック" panose="020B0400000000000000" pitchFamily="50" charset="-128"/>
                        </a:rPr>
                        <a:t>目　的</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pPr marL="108000" indent="-108000" algn="just">
                        <a:lnSpc>
                          <a:spcPts val="2400"/>
                        </a:lnSpc>
                        <a:buFont typeface="Wingdings" panose="05000000000000000000" pitchFamily="2" charset="2"/>
                        <a:buChar char=""/>
                      </a:pPr>
                      <a:r>
                        <a:rPr kumimoji="1" lang="ja-JP" altLang="en-US" sz="1450" b="1" u="none" dirty="0">
                          <a:solidFill>
                            <a:schemeClr val="tx1"/>
                          </a:solidFill>
                          <a:latin typeface="游ゴシック" panose="020B0400000000000000" pitchFamily="50" charset="-128"/>
                          <a:ea typeface="游ゴシック" panose="020B0400000000000000" pitchFamily="50" charset="-128"/>
                        </a:rPr>
                        <a:t>リサイクルの促進</a:t>
                      </a:r>
                      <a:r>
                        <a:rPr kumimoji="1" lang="ja-JP" altLang="en-US" sz="1450" b="0" u="none" dirty="0">
                          <a:solidFill>
                            <a:schemeClr val="tx1"/>
                          </a:solidFill>
                          <a:latin typeface="游ゴシック" panose="020B0400000000000000" pitchFamily="50" charset="-128"/>
                          <a:ea typeface="游ゴシック" panose="020B0400000000000000" pitchFamily="50" charset="-128"/>
                        </a:rPr>
                        <a:t>：廃棄物等を原材料とする製品の普及による、循環資源の循環的利用の促進</a:t>
                      </a:r>
                      <a:endParaRPr kumimoji="1" lang="en-US" altLang="ja-JP" sz="1450" b="0" u="none" dirty="0">
                        <a:solidFill>
                          <a:schemeClr val="tx1"/>
                        </a:solidFill>
                        <a:latin typeface="游ゴシック" panose="020B0400000000000000" pitchFamily="50" charset="-128"/>
                        <a:ea typeface="游ゴシック" panose="020B0400000000000000" pitchFamily="50" charset="-128"/>
                      </a:endParaRPr>
                    </a:p>
                    <a:p>
                      <a:pPr marL="108000" indent="-108000" algn="just">
                        <a:lnSpc>
                          <a:spcPts val="2400"/>
                        </a:lnSpc>
                        <a:buFont typeface="Wingdings" panose="05000000000000000000" pitchFamily="2" charset="2"/>
                        <a:buChar char=""/>
                      </a:pPr>
                      <a:r>
                        <a:rPr kumimoji="1" lang="ja-JP" altLang="en-US" sz="1450" u="none" dirty="0">
                          <a:solidFill>
                            <a:schemeClr val="tx1"/>
                          </a:solidFill>
                          <a:latin typeface="游ゴシック" panose="020B0400000000000000" pitchFamily="50" charset="-128"/>
                          <a:ea typeface="游ゴシック" panose="020B0400000000000000" pitchFamily="50" charset="-128"/>
                        </a:rPr>
                        <a:t>関連事業者の育成</a:t>
                      </a:r>
                      <a:r>
                        <a:rPr kumimoji="1" lang="ja-JP" altLang="en-US" sz="1450" b="0" u="none" dirty="0">
                          <a:solidFill>
                            <a:schemeClr val="tx1"/>
                          </a:solidFill>
                          <a:latin typeface="游ゴシック" panose="020B0400000000000000" pitchFamily="50" charset="-128"/>
                          <a:ea typeface="游ゴシック" panose="020B0400000000000000" pitchFamily="50" charset="-128"/>
                        </a:rPr>
                        <a:t>：循環型社会の形成に寄与する事業を営むリサイクル事業者の育成 </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FEEE1">
                        <a:alpha val="60000"/>
                      </a:srgbClr>
                    </a:solidFill>
                  </a:tcPr>
                </a:tc>
                <a:extLst>
                  <a:ext uri="{0D108BD9-81ED-4DB2-BD59-A6C34878D82A}">
                    <a16:rowId xmlns:a16="http://schemas.microsoft.com/office/drawing/2014/main" val="2541768263"/>
                  </a:ext>
                </a:extLst>
              </a:tr>
              <a:tr h="1080000">
                <a:tc>
                  <a:txBody>
                    <a:bodyPr/>
                    <a:lstStyle/>
                    <a:p>
                      <a:pPr algn="ctr">
                        <a:lnSpc>
                          <a:spcPts val="2400"/>
                        </a:lnSpc>
                      </a:pPr>
                      <a:r>
                        <a:rPr kumimoji="1" lang="ja-JP" altLang="en-US" sz="1600" b="1" u="none" dirty="0">
                          <a:solidFill>
                            <a:schemeClr val="tx1"/>
                          </a:solidFill>
                          <a:latin typeface="游ゴシック" panose="020B0400000000000000" pitchFamily="50" charset="-128"/>
                          <a:ea typeface="游ゴシック" panose="020B0400000000000000" pitchFamily="50" charset="-128"/>
                        </a:rPr>
                        <a:t>認定対象</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pPr algn="just">
                        <a:lnSpc>
                          <a:spcPts val="2400"/>
                        </a:lnSpc>
                      </a:pPr>
                      <a:r>
                        <a:rPr kumimoji="1" lang="ja-JP" altLang="en-US" sz="1450" u="none" dirty="0">
                          <a:solidFill>
                            <a:schemeClr val="tx1"/>
                          </a:solidFill>
                          <a:latin typeface="游ゴシック" panose="020B0400000000000000" pitchFamily="50" charset="-128"/>
                          <a:ea typeface="游ゴシック" panose="020B0400000000000000" pitchFamily="50" charset="-128"/>
                        </a:rPr>
                        <a:t>対象として定める品⽬で、</a:t>
                      </a:r>
                      <a:r>
                        <a:rPr kumimoji="1" lang="ja-JP" altLang="en-US" sz="1450" b="1" u="none" dirty="0">
                          <a:solidFill>
                            <a:schemeClr val="tx1"/>
                          </a:solidFill>
                          <a:latin typeface="游ゴシック" panose="020B0400000000000000" pitchFamily="50" charset="-128"/>
                          <a:ea typeface="游ゴシック" panose="020B0400000000000000" pitchFamily="50" charset="-128"/>
                        </a:rPr>
                        <a:t>⼤阪府内で販売</a:t>
                      </a:r>
                      <a:r>
                        <a:rPr kumimoji="1" lang="ja-JP" altLang="en-US" sz="1450" u="none" dirty="0">
                          <a:solidFill>
                            <a:schemeClr val="tx1"/>
                          </a:solidFill>
                          <a:latin typeface="游ゴシック" panose="020B0400000000000000" pitchFamily="50" charset="-128"/>
                          <a:ea typeface="游ゴシック" panose="020B0400000000000000" pitchFamily="50" charset="-128"/>
                        </a:rPr>
                        <a:t>されており、以下のいずれかに該当するもの</a:t>
                      </a:r>
                    </a:p>
                    <a:p>
                      <a:pPr marL="108000" indent="-108000" algn="just">
                        <a:lnSpc>
                          <a:spcPts val="2400"/>
                        </a:lnSpc>
                        <a:buFont typeface="Wingdings" panose="05000000000000000000" pitchFamily="2" charset="2"/>
                        <a:buChar char=""/>
                      </a:pPr>
                      <a:r>
                        <a:rPr kumimoji="1" lang="ja-JP" altLang="en-US" sz="1450" b="1" u="none" dirty="0">
                          <a:solidFill>
                            <a:schemeClr val="tx1"/>
                          </a:solidFill>
                          <a:latin typeface="游ゴシック" panose="020B0400000000000000" pitchFamily="50" charset="-128"/>
                          <a:ea typeface="游ゴシック" panose="020B0400000000000000" pitchFamily="50" charset="-128"/>
                        </a:rPr>
                        <a:t>⼤阪府内で発⽣する循環資源を使⽤</a:t>
                      </a:r>
                      <a:r>
                        <a:rPr kumimoji="1" lang="ja-JP" altLang="en-US" sz="1450" u="none" dirty="0">
                          <a:solidFill>
                            <a:schemeClr val="tx1"/>
                          </a:solidFill>
                          <a:latin typeface="游ゴシック" panose="020B0400000000000000" pitchFamily="50" charset="-128"/>
                          <a:ea typeface="游ゴシック" panose="020B0400000000000000" pitchFamily="50" charset="-128"/>
                        </a:rPr>
                        <a:t>して、⽇本国内で製造されるもの</a:t>
                      </a:r>
                      <a:endParaRPr kumimoji="1" lang="en-US" altLang="ja-JP" sz="1450" u="none" dirty="0">
                        <a:solidFill>
                          <a:schemeClr val="tx1"/>
                        </a:solidFill>
                        <a:latin typeface="游ゴシック" panose="020B0400000000000000" pitchFamily="50" charset="-128"/>
                        <a:ea typeface="游ゴシック" panose="020B0400000000000000" pitchFamily="50" charset="-128"/>
                      </a:endParaRPr>
                    </a:p>
                    <a:p>
                      <a:pPr marL="108000" indent="-108000" algn="just">
                        <a:lnSpc>
                          <a:spcPts val="2400"/>
                        </a:lnSpc>
                        <a:buFont typeface="Wingdings" panose="05000000000000000000" pitchFamily="2" charset="2"/>
                        <a:buChar char=""/>
                      </a:pPr>
                      <a:r>
                        <a:rPr kumimoji="1" lang="ja-JP" altLang="en-US" sz="1450" u="none" dirty="0">
                          <a:solidFill>
                            <a:schemeClr val="tx1"/>
                          </a:solidFill>
                          <a:latin typeface="游ゴシック" panose="020B0400000000000000" pitchFamily="50" charset="-128"/>
                          <a:ea typeface="游ゴシック" panose="020B0400000000000000" pitchFamily="50" charset="-128"/>
                        </a:rPr>
                        <a:t>⽇本国内で発⽣する循環資源を使⽤して、</a:t>
                      </a:r>
                      <a:r>
                        <a:rPr kumimoji="1" lang="ja-JP" altLang="en-US" sz="1450" b="1" u="none" dirty="0">
                          <a:solidFill>
                            <a:schemeClr val="tx1"/>
                          </a:solidFill>
                          <a:latin typeface="游ゴシック" panose="020B0400000000000000" pitchFamily="50" charset="-128"/>
                          <a:ea typeface="游ゴシック" panose="020B0400000000000000" pitchFamily="50" charset="-128"/>
                        </a:rPr>
                        <a:t>⼤阪府内で製造</a:t>
                      </a:r>
                      <a:r>
                        <a:rPr kumimoji="1" lang="ja-JP" altLang="en-US" sz="1450" u="none" dirty="0">
                          <a:solidFill>
                            <a:schemeClr val="tx1"/>
                          </a:solidFill>
                          <a:latin typeface="游ゴシック" panose="020B0400000000000000" pitchFamily="50" charset="-128"/>
                          <a:ea typeface="游ゴシック" panose="020B0400000000000000" pitchFamily="50" charset="-128"/>
                        </a:rPr>
                        <a:t>されるもの</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FEEE1">
                        <a:alpha val="60000"/>
                      </a:srgbClr>
                    </a:solidFill>
                  </a:tcPr>
                </a:tc>
                <a:extLst>
                  <a:ext uri="{0D108BD9-81ED-4DB2-BD59-A6C34878D82A}">
                    <a16:rowId xmlns:a16="http://schemas.microsoft.com/office/drawing/2014/main" val="2054320047"/>
                  </a:ext>
                </a:extLst>
              </a:tr>
              <a:tr h="2556000">
                <a:tc>
                  <a:txBody>
                    <a:bodyPr/>
                    <a:lstStyle/>
                    <a:p>
                      <a:pPr algn="ctr">
                        <a:lnSpc>
                          <a:spcPts val="2400"/>
                        </a:lnSpc>
                      </a:pPr>
                      <a:r>
                        <a:rPr kumimoji="1" lang="ja-JP" altLang="en-US" sz="1600" b="1" u="none" dirty="0">
                          <a:solidFill>
                            <a:schemeClr val="tx1"/>
                          </a:solidFill>
                          <a:latin typeface="游ゴシック" panose="020B0400000000000000" pitchFamily="50" charset="-128"/>
                          <a:ea typeface="游ゴシック" panose="020B0400000000000000" pitchFamily="50" charset="-128"/>
                        </a:rPr>
                        <a:t>認定区分</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indent="0" algn="just">
                        <a:lnSpc>
                          <a:spcPts val="2400"/>
                        </a:lnSpc>
                        <a:buFont typeface="Wingdings" panose="05000000000000000000" pitchFamily="2" charset="2"/>
                        <a:buNone/>
                      </a:pPr>
                      <a:endParaRPr kumimoji="1" lang="ja-JP" altLang="en-US" sz="1450" b="1" u="none" dirty="0">
                        <a:solidFill>
                          <a:schemeClr val="tx1"/>
                        </a:solidFill>
                        <a:latin typeface="游ゴシック" panose="020B0400000000000000" pitchFamily="50" charset="-128"/>
                        <a:ea typeface="游ゴシック" panose="020B0400000000000000"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FEEE1">
                        <a:alpha val="60000"/>
                      </a:srgbClr>
                    </a:solidFill>
                  </a:tcPr>
                </a:tc>
                <a:extLst>
                  <a:ext uri="{0D108BD9-81ED-4DB2-BD59-A6C34878D82A}">
                    <a16:rowId xmlns:a16="http://schemas.microsoft.com/office/drawing/2014/main" val="1985441678"/>
                  </a:ext>
                </a:extLst>
              </a:tr>
              <a:tr h="1440000">
                <a:tc>
                  <a:txBody>
                    <a:bodyPr/>
                    <a:lstStyle/>
                    <a:p>
                      <a:pPr algn="ctr">
                        <a:lnSpc>
                          <a:spcPts val="2400"/>
                        </a:lnSpc>
                      </a:pPr>
                      <a:r>
                        <a:rPr kumimoji="1" lang="ja-JP" altLang="en-US" sz="1600" b="1" u="none" dirty="0">
                          <a:solidFill>
                            <a:schemeClr val="tx1"/>
                          </a:solidFill>
                          <a:latin typeface="游ゴシック" panose="020B0400000000000000" pitchFamily="50" charset="-128"/>
                          <a:ea typeface="游ゴシック" panose="020B0400000000000000" pitchFamily="50" charset="-128"/>
                        </a:rPr>
                        <a:t>制度の役割</a:t>
                      </a:r>
                      <a:endParaRPr kumimoji="1" lang="en-US" altLang="ja-JP" sz="1600" b="1" u="none" dirty="0">
                        <a:solidFill>
                          <a:schemeClr val="tx1"/>
                        </a:solidFill>
                        <a:latin typeface="游ゴシック" panose="020B0400000000000000" pitchFamily="50" charset="-128"/>
                        <a:ea typeface="游ゴシック" panose="020B0400000000000000" pitchFamily="50" charset="-128"/>
                      </a:endParaRPr>
                    </a:p>
                    <a:p>
                      <a:pPr algn="ctr">
                        <a:lnSpc>
                          <a:spcPts val="1800"/>
                        </a:lnSpc>
                      </a:pPr>
                      <a:r>
                        <a:rPr kumimoji="1" lang="ja-JP" altLang="en-US" sz="1300" b="0" u="none" dirty="0">
                          <a:solidFill>
                            <a:schemeClr val="tx1"/>
                          </a:solidFill>
                          <a:latin typeface="游ゴシック" panose="020B0400000000000000" pitchFamily="50" charset="-128"/>
                          <a:ea typeface="游ゴシック" panose="020B0400000000000000" pitchFamily="50" charset="-128"/>
                        </a:rPr>
                        <a:t>類似制度</a:t>
                      </a:r>
                      <a:endParaRPr kumimoji="1" lang="en-US" altLang="ja-JP" sz="1300" b="0" u="none" dirty="0">
                        <a:solidFill>
                          <a:schemeClr val="tx1"/>
                        </a:solidFill>
                        <a:latin typeface="游ゴシック" panose="020B0400000000000000" pitchFamily="50" charset="-128"/>
                        <a:ea typeface="游ゴシック" panose="020B0400000000000000" pitchFamily="50" charset="-128"/>
                      </a:endParaRPr>
                    </a:p>
                    <a:p>
                      <a:pPr algn="ctr">
                        <a:lnSpc>
                          <a:spcPts val="1800"/>
                        </a:lnSpc>
                      </a:pPr>
                      <a:r>
                        <a:rPr kumimoji="1" lang="ja-JP" altLang="en-US" sz="1300" b="0" u="none" dirty="0">
                          <a:solidFill>
                            <a:schemeClr val="tx1"/>
                          </a:solidFill>
                          <a:latin typeface="游ゴシック" panose="020B0400000000000000" pitchFamily="50" charset="-128"/>
                          <a:ea typeface="游ゴシック" panose="020B0400000000000000" pitchFamily="50" charset="-128"/>
                        </a:rPr>
                        <a:t>との比較</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pPr marL="108000" indent="-108000" algn="just">
                        <a:lnSpc>
                          <a:spcPts val="2400"/>
                        </a:lnSpc>
                        <a:buFont typeface="Wingdings" panose="05000000000000000000" pitchFamily="2" charset="2"/>
                        <a:buChar char=""/>
                      </a:pPr>
                      <a:r>
                        <a:rPr kumimoji="1" lang="ja-JP" altLang="en-US" sz="1450" b="1" u="none" dirty="0">
                          <a:solidFill>
                            <a:schemeClr val="tx1"/>
                          </a:solidFill>
                          <a:latin typeface="游ゴシック" panose="020B0400000000000000" pitchFamily="50" charset="-128"/>
                          <a:ea typeface="游ゴシック" panose="020B0400000000000000" pitchFamily="50" charset="-128"/>
                        </a:rPr>
                        <a:t>エコマーク制度：全国の事業者を対象</a:t>
                      </a:r>
                      <a:r>
                        <a:rPr kumimoji="1" lang="ja-JP" altLang="en-US" sz="1450" u="none" dirty="0">
                          <a:solidFill>
                            <a:schemeClr val="tx1"/>
                          </a:solidFill>
                          <a:latin typeface="游ゴシック" panose="020B0400000000000000" pitchFamily="50" charset="-128"/>
                          <a:ea typeface="游ゴシック" panose="020B0400000000000000" pitchFamily="50" charset="-128"/>
                        </a:rPr>
                        <a:t>、リサイクル製品を含む広く環境配慮された製品を対象</a:t>
                      </a:r>
                      <a:endParaRPr kumimoji="1" lang="en-US" altLang="ja-JP" sz="1450" u="none" dirty="0">
                        <a:solidFill>
                          <a:schemeClr val="tx1"/>
                        </a:solidFill>
                        <a:latin typeface="游ゴシック" panose="020B0400000000000000" pitchFamily="50" charset="-128"/>
                        <a:ea typeface="游ゴシック" panose="020B0400000000000000" pitchFamily="50" charset="-128"/>
                      </a:endParaRPr>
                    </a:p>
                    <a:p>
                      <a:pPr marL="108000" indent="-108000" algn="just">
                        <a:lnSpc>
                          <a:spcPts val="2400"/>
                        </a:lnSpc>
                        <a:buFont typeface="Wingdings" panose="05000000000000000000" pitchFamily="2" charset="2"/>
                        <a:buChar char=""/>
                      </a:pPr>
                      <a:r>
                        <a:rPr kumimoji="1" lang="ja-JP" altLang="en-US" sz="1450" b="1" u="none" dirty="0">
                          <a:solidFill>
                            <a:schemeClr val="tx1"/>
                          </a:solidFill>
                          <a:latin typeface="游ゴシック" panose="020B0400000000000000" pitchFamily="50" charset="-128"/>
                          <a:ea typeface="游ゴシック" panose="020B0400000000000000" pitchFamily="50" charset="-128"/>
                        </a:rPr>
                        <a:t>府制度</a:t>
                      </a:r>
                      <a:r>
                        <a:rPr kumimoji="1" lang="ja-JP" altLang="en-US" sz="1450" b="0" u="none" dirty="0">
                          <a:solidFill>
                            <a:schemeClr val="tx1"/>
                          </a:solidFill>
                          <a:latin typeface="游ゴシック" panose="020B0400000000000000" pitchFamily="50" charset="-128"/>
                          <a:ea typeface="游ゴシック" panose="020B0400000000000000" pitchFamily="50" charset="-128"/>
                        </a:rPr>
                        <a:t>は、府内に製造場所又は営業所等がある事業者を対象とするとともに、循環資源の発生場所、又は製品の製造場所が大阪府内であるリサイクル製品に限定、</a:t>
                      </a:r>
                      <a:r>
                        <a:rPr kumimoji="1" lang="ja-JP" altLang="en-US" sz="1450" b="1" u="none" dirty="0">
                          <a:solidFill>
                            <a:schemeClr val="tx1"/>
                          </a:solidFill>
                          <a:latin typeface="游ゴシック" panose="020B0400000000000000" pitchFamily="50" charset="-128"/>
                          <a:ea typeface="游ゴシック" panose="020B0400000000000000" pitchFamily="50" charset="-128"/>
                        </a:rPr>
                        <a:t>申請費用が比較的安価</a:t>
                      </a:r>
                      <a:endParaRPr kumimoji="1" lang="en-US" altLang="ja-JP" sz="1450" b="1" u="none" dirty="0">
                        <a:solidFill>
                          <a:schemeClr val="tx1"/>
                        </a:solidFill>
                        <a:latin typeface="游ゴシック" panose="020B0400000000000000" pitchFamily="50" charset="-128"/>
                        <a:ea typeface="游ゴシック" panose="020B0400000000000000" pitchFamily="50" charset="-128"/>
                      </a:endParaRPr>
                    </a:p>
                    <a:p>
                      <a:pPr marL="108000" indent="-108000" algn="just">
                        <a:lnSpc>
                          <a:spcPts val="2400"/>
                        </a:lnSpc>
                        <a:buFont typeface="Wingdings" panose="05000000000000000000" pitchFamily="2" charset="2"/>
                        <a:buChar char=""/>
                      </a:pPr>
                      <a:r>
                        <a:rPr kumimoji="1" lang="ja-JP" altLang="en-US" sz="1450" b="1" u="none" dirty="0">
                          <a:solidFill>
                            <a:schemeClr val="tx1"/>
                          </a:solidFill>
                          <a:latin typeface="游ゴシック" panose="020B0400000000000000" pitchFamily="50" charset="-128"/>
                          <a:ea typeface="游ゴシック" panose="020B0400000000000000" pitchFamily="50" charset="-128"/>
                        </a:rPr>
                        <a:t>府内で事業展開しているような中小規模の事業者の製品を広報等で後押し</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FEEE1">
                        <a:alpha val="60000"/>
                      </a:srgbClr>
                    </a:solidFill>
                  </a:tcPr>
                </a:tc>
                <a:extLst>
                  <a:ext uri="{0D108BD9-81ED-4DB2-BD59-A6C34878D82A}">
                    <a16:rowId xmlns:a16="http://schemas.microsoft.com/office/drawing/2014/main" val="1431685504"/>
                  </a:ext>
                </a:extLst>
              </a:tr>
            </a:tbl>
          </a:graphicData>
        </a:graphic>
      </p:graphicFrame>
      <p:pic>
        <p:nvPicPr>
          <p:cNvPr id="6" name="図 5">
            <a:extLst>
              <a:ext uri="{FF2B5EF4-FFF2-40B4-BE49-F238E27FC236}">
                <a16:creationId xmlns:a16="http://schemas.microsoft.com/office/drawing/2014/main" id="{22D471E5-1294-47E4-B591-DA13FF733E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cxnSp>
        <p:nvCxnSpPr>
          <p:cNvPr id="19" name="直線コネクタ 18">
            <a:extLst>
              <a:ext uri="{FF2B5EF4-FFF2-40B4-BE49-F238E27FC236}">
                <a16:creationId xmlns:a16="http://schemas.microsoft.com/office/drawing/2014/main" id="{070BD6D4-72D5-4365-B0A9-D2169A95ED2B}"/>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sp>
        <p:nvSpPr>
          <p:cNvPr id="4" name="タイトル 1">
            <a:extLst>
              <a:ext uri="{FF2B5EF4-FFF2-40B4-BE49-F238E27FC236}">
                <a16:creationId xmlns:a16="http://schemas.microsoft.com/office/drawing/2014/main" id="{D9E3529E-A955-4E5A-AD44-F7DB6C494160}"/>
              </a:ext>
            </a:extLst>
          </p:cNvPr>
          <p:cNvSpPr txBox="1">
            <a:spLocks/>
          </p:cNvSpPr>
          <p:nvPr/>
        </p:nvSpPr>
        <p:spPr>
          <a:xfrm>
            <a:off x="253812" y="156332"/>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ja-JP" altLang="en-US" sz="2200" kern="0" dirty="0">
                <a:solidFill>
                  <a:srgbClr val="006600"/>
                </a:solidFill>
                <a:latin typeface="+mn-ea"/>
                <a:ea typeface="+mn-ea"/>
              </a:rPr>
              <a:t>現行制度の概要等</a:t>
            </a:r>
          </a:p>
        </p:txBody>
      </p:sp>
      <p:sp>
        <p:nvSpPr>
          <p:cNvPr id="45" name="左中かっこ 44">
            <a:extLst>
              <a:ext uri="{FF2B5EF4-FFF2-40B4-BE49-F238E27FC236}">
                <a16:creationId xmlns:a16="http://schemas.microsoft.com/office/drawing/2014/main" id="{6DE3857B-BBF6-473A-98DA-34874E92316A}"/>
              </a:ext>
            </a:extLst>
          </p:cNvPr>
          <p:cNvSpPr/>
          <p:nvPr/>
        </p:nvSpPr>
        <p:spPr>
          <a:xfrm rot="10800000">
            <a:off x="8978460" y="3254885"/>
            <a:ext cx="112648" cy="695749"/>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6" name="左中かっこ 45">
            <a:extLst>
              <a:ext uri="{FF2B5EF4-FFF2-40B4-BE49-F238E27FC236}">
                <a16:creationId xmlns:a16="http://schemas.microsoft.com/office/drawing/2014/main" id="{CD8109D7-2929-4387-9080-75837954561B}"/>
              </a:ext>
            </a:extLst>
          </p:cNvPr>
          <p:cNvSpPr/>
          <p:nvPr/>
        </p:nvSpPr>
        <p:spPr>
          <a:xfrm rot="10800000">
            <a:off x="8978460" y="4005063"/>
            <a:ext cx="112648" cy="527070"/>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FBCF14E9-7950-4D85-9EE1-51C1AF2DE115}"/>
              </a:ext>
            </a:extLst>
          </p:cNvPr>
          <p:cNvSpPr txBox="1"/>
          <p:nvPr/>
        </p:nvSpPr>
        <p:spPr>
          <a:xfrm>
            <a:off x="8941471" y="3366598"/>
            <a:ext cx="768425" cy="492443"/>
          </a:xfrm>
          <a:prstGeom prst="rect">
            <a:avLst/>
          </a:prstGeom>
          <a:noFill/>
          <a:ln w="3175">
            <a:noFill/>
          </a:ln>
        </p:spPr>
        <p:txBody>
          <a:bodyPr wrap="square" rtlCol="0">
            <a:spAutoFit/>
          </a:bodyPr>
          <a:lstStyle/>
          <a:p>
            <a:pPr algn="ctr"/>
            <a:r>
              <a:rPr kumimoji="1" lang="ja-JP" altLang="en-US" sz="1300" b="1" dirty="0">
                <a:latin typeface="游ゴシック" panose="020B0400000000000000" pitchFamily="50" charset="-128"/>
                <a:ea typeface="游ゴシック" panose="020B0400000000000000" pitchFamily="50" charset="-128"/>
              </a:rPr>
              <a:t>第１</a:t>
            </a:r>
            <a:endParaRPr kumimoji="1" lang="en-US" altLang="ja-JP" sz="1300" b="1" dirty="0">
              <a:latin typeface="游ゴシック" panose="020B0400000000000000" pitchFamily="50" charset="-128"/>
              <a:ea typeface="游ゴシック" panose="020B0400000000000000" pitchFamily="50" charset="-128"/>
            </a:endParaRPr>
          </a:p>
          <a:p>
            <a:pPr algn="ctr"/>
            <a:r>
              <a:rPr lang="ja-JP" altLang="en-US" sz="1300" b="1" dirty="0">
                <a:latin typeface="游ゴシック" panose="020B0400000000000000" pitchFamily="50" charset="-128"/>
                <a:ea typeface="游ゴシック" panose="020B0400000000000000" pitchFamily="50" charset="-128"/>
              </a:rPr>
              <a:t>区分</a:t>
            </a:r>
            <a:r>
              <a:rPr kumimoji="1" lang="ja-JP" altLang="en-US" sz="1300" b="1" dirty="0">
                <a:latin typeface="游ゴシック" panose="020B0400000000000000" pitchFamily="50" charset="-128"/>
                <a:ea typeface="游ゴシック" panose="020B0400000000000000" pitchFamily="50" charset="-128"/>
              </a:rPr>
              <a:t>　　</a:t>
            </a:r>
          </a:p>
        </p:txBody>
      </p:sp>
      <p:sp>
        <p:nvSpPr>
          <p:cNvPr id="48" name="テキスト ボックス 47">
            <a:extLst>
              <a:ext uri="{FF2B5EF4-FFF2-40B4-BE49-F238E27FC236}">
                <a16:creationId xmlns:a16="http://schemas.microsoft.com/office/drawing/2014/main" id="{EA8C8DA4-6490-40A0-BB32-B340B3FA0712}"/>
              </a:ext>
            </a:extLst>
          </p:cNvPr>
          <p:cNvSpPr txBox="1"/>
          <p:nvPr/>
        </p:nvSpPr>
        <p:spPr>
          <a:xfrm>
            <a:off x="8941471" y="4023300"/>
            <a:ext cx="768425" cy="492443"/>
          </a:xfrm>
          <a:prstGeom prst="rect">
            <a:avLst/>
          </a:prstGeom>
          <a:noFill/>
          <a:ln w="3175">
            <a:noFill/>
          </a:ln>
        </p:spPr>
        <p:txBody>
          <a:bodyPr wrap="square" rtlCol="0">
            <a:spAutoFit/>
          </a:bodyPr>
          <a:lstStyle/>
          <a:p>
            <a:pPr algn="ctr"/>
            <a:r>
              <a:rPr kumimoji="1" lang="ja-JP" altLang="en-US" sz="1300" b="1" dirty="0">
                <a:latin typeface="游ゴシック" panose="020B0400000000000000" pitchFamily="50" charset="-128"/>
                <a:ea typeface="游ゴシック" panose="020B0400000000000000" pitchFamily="50" charset="-128"/>
              </a:rPr>
              <a:t>第２</a:t>
            </a:r>
            <a:endParaRPr kumimoji="1" lang="en-US" altLang="ja-JP" sz="1300" b="1" dirty="0">
              <a:latin typeface="游ゴシック" panose="020B0400000000000000" pitchFamily="50" charset="-128"/>
              <a:ea typeface="游ゴシック" panose="020B0400000000000000" pitchFamily="50" charset="-128"/>
            </a:endParaRPr>
          </a:p>
          <a:p>
            <a:pPr algn="ctr"/>
            <a:r>
              <a:rPr lang="ja-JP" altLang="en-US" sz="1300" b="1" dirty="0">
                <a:latin typeface="游ゴシック" panose="020B0400000000000000" pitchFamily="50" charset="-128"/>
                <a:ea typeface="游ゴシック" panose="020B0400000000000000" pitchFamily="50" charset="-128"/>
              </a:rPr>
              <a:t>区分</a:t>
            </a:r>
            <a:r>
              <a:rPr kumimoji="1" lang="ja-JP" altLang="en-US" sz="1300" b="1" dirty="0">
                <a:latin typeface="游ゴシック" panose="020B0400000000000000" pitchFamily="50" charset="-128"/>
                <a:ea typeface="游ゴシック" panose="020B0400000000000000" pitchFamily="50" charset="-128"/>
              </a:rPr>
              <a:t>　　</a:t>
            </a:r>
          </a:p>
        </p:txBody>
      </p:sp>
      <p:sp>
        <p:nvSpPr>
          <p:cNvPr id="54" name="テキスト ボックス 15">
            <a:extLst>
              <a:ext uri="{FF2B5EF4-FFF2-40B4-BE49-F238E27FC236}">
                <a16:creationId xmlns:a16="http://schemas.microsoft.com/office/drawing/2014/main" id="{B89AD2CB-17B9-4279-9E50-15DDB85FEB69}"/>
              </a:ext>
            </a:extLst>
          </p:cNvPr>
          <p:cNvSpPr txBox="1"/>
          <p:nvPr/>
        </p:nvSpPr>
        <p:spPr>
          <a:xfrm>
            <a:off x="6705446" y="4823653"/>
            <a:ext cx="1975328" cy="204107"/>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5314" tIns="32657" rIns="65314" bIns="32657" numCol="1" spcCol="0" rtlCol="0" fromWordArt="0" anchor="ctr" anchorCtr="0" forceAA="0" compatLnSpc="1">
            <a:prstTxWarp prst="textNoShape">
              <a:avLst/>
            </a:prstTxWarp>
            <a:noAutofit/>
          </a:bodyPr>
          <a:lstStyle/>
          <a:p>
            <a:pPr algn="ctr"/>
            <a:r>
              <a:rPr lang="ja-JP" altLang="en-US" sz="1300" b="1" kern="100" dirty="0">
                <a:latin typeface="游ゴシック" panose="020B0400000000000000" pitchFamily="50" charset="-128"/>
                <a:ea typeface="游ゴシック" panose="020B0400000000000000" pitchFamily="50" charset="-128"/>
                <a:cs typeface="Times New Roman" panose="02020603050405020304" pitchFamily="18" charset="0"/>
              </a:rPr>
              <a:t>認定製品数の推移</a:t>
            </a:r>
          </a:p>
        </p:txBody>
      </p:sp>
      <p:graphicFrame>
        <p:nvGraphicFramePr>
          <p:cNvPr id="3" name="表 6">
            <a:extLst>
              <a:ext uri="{FF2B5EF4-FFF2-40B4-BE49-F238E27FC236}">
                <a16:creationId xmlns:a16="http://schemas.microsoft.com/office/drawing/2014/main" id="{30C5305B-2344-4B8A-BF66-B1D1FD2023F0}"/>
              </a:ext>
            </a:extLst>
          </p:cNvPr>
          <p:cNvGraphicFramePr>
            <a:graphicFrameLocks noGrp="1"/>
          </p:cNvGraphicFramePr>
          <p:nvPr>
            <p:extLst>
              <p:ext uri="{D42A27DB-BD31-4B8C-83A1-F6EECF244321}">
                <p14:modId xmlns:p14="http://schemas.microsoft.com/office/powerpoint/2010/main" val="2025021580"/>
              </p:ext>
            </p:extLst>
          </p:nvPr>
        </p:nvGraphicFramePr>
        <p:xfrm>
          <a:off x="1712640" y="3157996"/>
          <a:ext cx="4140000" cy="1476000"/>
        </p:xfrm>
        <a:graphic>
          <a:graphicData uri="http://schemas.openxmlformats.org/drawingml/2006/table">
            <a:tbl>
              <a:tblPr firstRow="1" bandRow="1">
                <a:tableStyleId>{5C22544A-7EE6-4342-B048-85BDC9FD1C3A}</a:tableStyleId>
              </a:tblPr>
              <a:tblGrid>
                <a:gridCol w="2412000">
                  <a:extLst>
                    <a:ext uri="{9D8B030D-6E8A-4147-A177-3AD203B41FA5}">
                      <a16:colId xmlns:a16="http://schemas.microsoft.com/office/drawing/2014/main" val="918912011"/>
                    </a:ext>
                  </a:extLst>
                </a:gridCol>
                <a:gridCol w="1728000">
                  <a:extLst>
                    <a:ext uri="{9D8B030D-6E8A-4147-A177-3AD203B41FA5}">
                      <a16:colId xmlns:a16="http://schemas.microsoft.com/office/drawing/2014/main" val="1169232499"/>
                    </a:ext>
                  </a:extLst>
                </a:gridCol>
              </a:tblGrid>
              <a:tr h="540000">
                <a:tc>
                  <a:txBody>
                    <a:bodyPr/>
                    <a:lstStyle/>
                    <a:p>
                      <a:pPr algn="just">
                        <a:lnSpc>
                          <a:spcPts val="2000"/>
                        </a:lnSpc>
                      </a:pPr>
                      <a:r>
                        <a:rPr kumimoji="1" lang="ja-JP" altLang="en-US" sz="1350" b="0" dirty="0">
                          <a:solidFill>
                            <a:schemeClr val="tx1"/>
                          </a:solidFill>
                          <a:latin typeface="游ゴシック" panose="020B0400000000000000" pitchFamily="50" charset="-128"/>
                          <a:ea typeface="游ゴシック" panose="020B0400000000000000" pitchFamily="50" charset="-128"/>
                        </a:rPr>
                        <a:t>認定の基準に適合する製品</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50000"/>
                      </a:schemeClr>
                    </a:solidFill>
                  </a:tcPr>
                </a:tc>
                <a:tc>
                  <a:txBody>
                    <a:bodyPr/>
                    <a:lstStyle/>
                    <a:p>
                      <a:pPr marL="0" marR="0" lvl="0" indent="0" algn="just" defTabSz="914400" rtl="0" eaLnBrk="1" fontAlgn="auto" latinLnBrk="0" hangingPunct="1">
                        <a:lnSpc>
                          <a:spcPts val="2000"/>
                        </a:lnSpc>
                        <a:spcBef>
                          <a:spcPts val="0"/>
                        </a:spcBef>
                        <a:spcAft>
                          <a:spcPts val="0"/>
                        </a:spcAft>
                        <a:buClrTx/>
                        <a:buSzTx/>
                        <a:buFontTx/>
                        <a:buNone/>
                        <a:tabLst/>
                        <a:defRPr/>
                      </a:pPr>
                      <a:r>
                        <a:rPr kumimoji="1" lang="ja-JP" altLang="en-US" sz="1400" b="1" u="sng" dirty="0">
                          <a:solidFill>
                            <a:schemeClr val="tx1"/>
                          </a:solidFill>
                          <a:latin typeface="游ゴシック" panose="020B0400000000000000" pitchFamily="50" charset="-128"/>
                          <a:ea typeface="游ゴシック" panose="020B0400000000000000" pitchFamily="50" charset="-128"/>
                        </a:rPr>
                        <a:t>第１区分</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50000"/>
                      </a:schemeClr>
                    </a:solidFill>
                  </a:tcPr>
                </a:tc>
                <a:extLst>
                  <a:ext uri="{0D108BD9-81ED-4DB2-BD59-A6C34878D82A}">
                    <a16:rowId xmlns:a16="http://schemas.microsoft.com/office/drawing/2014/main" val="2016016307"/>
                  </a:ext>
                </a:extLst>
              </a:tr>
              <a:tr h="936000">
                <a:tc>
                  <a:txBody>
                    <a:bodyPr/>
                    <a:lstStyle/>
                    <a:p>
                      <a:pPr marL="0" indent="0" algn="just">
                        <a:lnSpc>
                          <a:spcPts val="2000"/>
                        </a:lnSpc>
                        <a:buFont typeface="Wingdings" panose="05000000000000000000" pitchFamily="2" charset="2"/>
                        <a:buNone/>
                      </a:pPr>
                      <a:r>
                        <a:rPr kumimoji="1" lang="ja-JP" altLang="en-US" sz="1350" b="0" u="none" dirty="0">
                          <a:solidFill>
                            <a:schemeClr val="tx1"/>
                          </a:solidFill>
                          <a:latin typeface="游ゴシック" panose="020B0400000000000000" pitchFamily="50" charset="-128"/>
                          <a:ea typeface="游ゴシック" panose="020B0400000000000000" pitchFamily="50" charset="-128"/>
                        </a:rPr>
                        <a:t>上記のうち、当該製品の</a:t>
                      </a:r>
                      <a:r>
                        <a:rPr kumimoji="1" lang="ja-JP" altLang="en-US" sz="1350" b="1" u="none" dirty="0">
                          <a:solidFill>
                            <a:schemeClr val="tx1"/>
                          </a:solidFill>
                          <a:latin typeface="游ゴシック" panose="020B0400000000000000" pitchFamily="50" charset="-128"/>
                          <a:ea typeface="游ゴシック" panose="020B0400000000000000" pitchFamily="50" charset="-128"/>
                        </a:rPr>
                        <a:t>使用済品を自ら回収し、素材としてリサイクル</a:t>
                      </a:r>
                      <a:r>
                        <a:rPr kumimoji="1" lang="ja-JP" altLang="en-US" sz="1350" b="0" u="none" dirty="0">
                          <a:solidFill>
                            <a:schemeClr val="tx1"/>
                          </a:solidFill>
                          <a:latin typeface="游ゴシック" panose="020B0400000000000000" pitchFamily="50" charset="-128"/>
                          <a:ea typeface="游ゴシック" panose="020B0400000000000000" pitchFamily="50" charset="-128"/>
                        </a:rPr>
                        <a:t>される製品</a:t>
                      </a:r>
                      <a:endParaRPr kumimoji="1" lang="en-US" altLang="ja-JP" sz="1350" b="0" u="none" dirty="0">
                        <a:solidFill>
                          <a:schemeClr val="tx1"/>
                        </a:solidFill>
                        <a:latin typeface="游ゴシック" panose="020B0400000000000000" pitchFamily="50" charset="-128"/>
                        <a:ea typeface="游ゴシック" panose="020B0400000000000000"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50000"/>
                      </a:schemeClr>
                    </a:solidFill>
                  </a:tcPr>
                </a:tc>
                <a:tc>
                  <a:txBody>
                    <a:bodyPr/>
                    <a:lstStyle/>
                    <a:p>
                      <a:pPr algn="just">
                        <a:lnSpc>
                          <a:spcPts val="2000"/>
                        </a:lnSpc>
                      </a:pPr>
                      <a:r>
                        <a:rPr kumimoji="1" lang="ja-JP" altLang="en-US" sz="1400" b="1" u="sng" dirty="0">
                          <a:solidFill>
                            <a:schemeClr val="tx1"/>
                          </a:solidFill>
                          <a:latin typeface="游ゴシック" panose="020B0400000000000000" pitchFamily="50" charset="-128"/>
                          <a:ea typeface="游ゴシック" panose="020B0400000000000000" pitchFamily="50" charset="-128"/>
                        </a:rPr>
                        <a:t>第２区分</a:t>
                      </a:r>
                      <a:endParaRPr kumimoji="1" lang="en-US" altLang="ja-JP" sz="1400" b="1" u="sng" dirty="0">
                        <a:solidFill>
                          <a:schemeClr val="tx1"/>
                        </a:solidFill>
                        <a:latin typeface="游ゴシック" panose="020B0400000000000000" pitchFamily="50" charset="-128"/>
                        <a:ea typeface="游ゴシック" panose="020B0400000000000000" pitchFamily="50" charset="-128"/>
                      </a:endParaRPr>
                    </a:p>
                    <a:p>
                      <a:pPr algn="just">
                        <a:lnSpc>
                          <a:spcPts val="2000"/>
                        </a:lnSpc>
                      </a:pPr>
                      <a:r>
                        <a:rPr kumimoji="1" lang="ja-JP" altLang="en-US" sz="1100" b="0" dirty="0">
                          <a:solidFill>
                            <a:schemeClr val="tx1"/>
                          </a:solidFill>
                          <a:latin typeface="游ゴシック" panose="020B0400000000000000" pitchFamily="50" charset="-128"/>
                          <a:ea typeface="游ゴシック" panose="020B0400000000000000" pitchFamily="50" charset="-128"/>
                        </a:rPr>
                        <a:t>なにわエコ良品ネクスト</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50000"/>
                      </a:schemeClr>
                    </a:solidFill>
                  </a:tcPr>
                </a:tc>
                <a:extLst>
                  <a:ext uri="{0D108BD9-81ED-4DB2-BD59-A6C34878D82A}">
                    <a16:rowId xmlns:a16="http://schemas.microsoft.com/office/drawing/2014/main" val="817264982"/>
                  </a:ext>
                </a:extLst>
              </a:tr>
            </a:tbl>
          </a:graphicData>
        </a:graphic>
      </p:graphicFrame>
      <p:sp>
        <p:nvSpPr>
          <p:cNvPr id="27" name="テキスト ボックス 26">
            <a:extLst>
              <a:ext uri="{FF2B5EF4-FFF2-40B4-BE49-F238E27FC236}">
                <a16:creationId xmlns:a16="http://schemas.microsoft.com/office/drawing/2014/main" id="{BAE6E92F-EE64-41F1-B50A-52CAFFA2AA5F}"/>
              </a:ext>
            </a:extLst>
          </p:cNvPr>
          <p:cNvSpPr txBox="1"/>
          <p:nvPr/>
        </p:nvSpPr>
        <p:spPr>
          <a:xfrm>
            <a:off x="9692194" y="6592654"/>
            <a:ext cx="195704" cy="253916"/>
          </a:xfrm>
          <a:prstGeom prst="rect">
            <a:avLst/>
          </a:prstGeom>
          <a:noFill/>
        </p:spPr>
        <p:txBody>
          <a:bodyPr wrap="square" rtlCol="0">
            <a:spAutoFit/>
          </a:bodyPr>
          <a:lstStyle/>
          <a:p>
            <a:pPr algn="ctr"/>
            <a:r>
              <a:rPr kumimoji="1" lang="en-US" altLang="ja-JP" sz="1050" dirty="0">
                <a:latin typeface="游ゴシック" panose="020B0400000000000000" pitchFamily="50" charset="-128"/>
                <a:ea typeface="游ゴシック" panose="020B0400000000000000" pitchFamily="50" charset="-128"/>
              </a:rPr>
              <a:t>1</a:t>
            </a:r>
            <a:endParaRPr kumimoji="1" lang="ja-JP" altLang="en-US" sz="1050" dirty="0">
              <a:latin typeface="游ゴシック" panose="020B0400000000000000" pitchFamily="50" charset="-128"/>
              <a:ea typeface="游ゴシック" panose="020B0400000000000000" pitchFamily="50" charset="-128"/>
            </a:endParaRPr>
          </a:p>
        </p:txBody>
      </p:sp>
      <p:pic>
        <p:nvPicPr>
          <p:cNvPr id="10" name="図 9">
            <a:extLst>
              <a:ext uri="{FF2B5EF4-FFF2-40B4-BE49-F238E27FC236}">
                <a16:creationId xmlns:a16="http://schemas.microsoft.com/office/drawing/2014/main" id="{ED87D0A1-5058-4A77-B595-FC8ACEE635C3}"/>
              </a:ext>
            </a:extLst>
          </p:cNvPr>
          <p:cNvPicPr>
            <a:picLocks noChangeAspect="1"/>
          </p:cNvPicPr>
          <p:nvPr/>
        </p:nvPicPr>
        <p:blipFill rotWithShape="1">
          <a:blip r:embed="rId4"/>
          <a:srcRect l="2208" t="2799" r="7651" b="9952"/>
          <a:stretch/>
        </p:blipFill>
        <p:spPr>
          <a:xfrm>
            <a:off x="6061496" y="2857128"/>
            <a:ext cx="2971192" cy="1948026"/>
          </a:xfrm>
          <a:prstGeom prst="rect">
            <a:avLst/>
          </a:prstGeom>
        </p:spPr>
      </p:pic>
    </p:spTree>
    <p:extLst>
      <p:ext uri="{BB962C8B-B14F-4D97-AF65-F5344CB8AC3E}">
        <p14:creationId xmlns:p14="http://schemas.microsoft.com/office/powerpoint/2010/main" val="3897309205"/>
      </p:ext>
    </p:extLst>
  </p:cSld>
  <p:clrMapOvr>
    <a:masterClrMapping/>
  </p:clrMapOvr>
  <p:transition spd="slow" advTm="6662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22D471E5-1294-47E4-B591-DA13FF733E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cxnSp>
        <p:nvCxnSpPr>
          <p:cNvPr id="19" name="直線コネクタ 18">
            <a:extLst>
              <a:ext uri="{FF2B5EF4-FFF2-40B4-BE49-F238E27FC236}">
                <a16:creationId xmlns:a16="http://schemas.microsoft.com/office/drawing/2014/main" id="{070BD6D4-72D5-4365-B0A9-D2169A95ED2B}"/>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sp>
        <p:nvSpPr>
          <p:cNvPr id="11" name="タイトル 1">
            <a:extLst>
              <a:ext uri="{FF2B5EF4-FFF2-40B4-BE49-F238E27FC236}">
                <a16:creationId xmlns:a16="http://schemas.microsoft.com/office/drawing/2014/main" id="{B627740D-2570-4E74-82A6-592966CA7476}"/>
              </a:ext>
            </a:extLst>
          </p:cNvPr>
          <p:cNvSpPr txBox="1">
            <a:spLocks/>
          </p:cNvSpPr>
          <p:nvPr/>
        </p:nvSpPr>
        <p:spPr>
          <a:xfrm>
            <a:off x="253812" y="156332"/>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ja-JP" altLang="en-US" sz="2200" kern="0" dirty="0">
                <a:solidFill>
                  <a:srgbClr val="006600"/>
                </a:solidFill>
                <a:latin typeface="+mn-ea"/>
                <a:ea typeface="+mn-ea"/>
              </a:rPr>
              <a:t>基本的な考え方 ・ 今後のあり方</a:t>
            </a:r>
          </a:p>
        </p:txBody>
      </p:sp>
      <p:graphicFrame>
        <p:nvGraphicFramePr>
          <p:cNvPr id="30" name="表 2">
            <a:extLst>
              <a:ext uri="{FF2B5EF4-FFF2-40B4-BE49-F238E27FC236}">
                <a16:creationId xmlns:a16="http://schemas.microsoft.com/office/drawing/2014/main" id="{E39ECAE4-FFD1-4652-A864-83683EB35F6F}"/>
              </a:ext>
            </a:extLst>
          </p:cNvPr>
          <p:cNvGraphicFramePr>
            <a:graphicFrameLocks noGrp="1"/>
          </p:cNvGraphicFramePr>
          <p:nvPr>
            <p:extLst>
              <p:ext uri="{D42A27DB-BD31-4B8C-83A1-F6EECF244321}">
                <p14:modId xmlns:p14="http://schemas.microsoft.com/office/powerpoint/2010/main" val="1033751504"/>
              </p:ext>
            </p:extLst>
          </p:nvPr>
        </p:nvGraphicFramePr>
        <p:xfrm>
          <a:off x="329788" y="2881072"/>
          <a:ext cx="9375740" cy="1359708"/>
        </p:xfrm>
        <a:graphic>
          <a:graphicData uri="http://schemas.openxmlformats.org/drawingml/2006/table">
            <a:tbl>
              <a:tblPr firstRow="1" bandRow="1">
                <a:tableStyleId>{5C22544A-7EE6-4342-B048-85BDC9FD1C3A}</a:tableStyleId>
              </a:tblPr>
              <a:tblGrid>
                <a:gridCol w="9375740">
                  <a:extLst>
                    <a:ext uri="{9D8B030D-6E8A-4147-A177-3AD203B41FA5}">
                      <a16:colId xmlns:a16="http://schemas.microsoft.com/office/drawing/2014/main" val="3398676199"/>
                    </a:ext>
                  </a:extLst>
                </a:gridCol>
              </a:tblGrid>
              <a:tr h="0">
                <a:tc>
                  <a:txBody>
                    <a:bodyPr/>
                    <a:lstStyle/>
                    <a:p>
                      <a:pPr marL="0" indent="0" algn="just">
                        <a:lnSpc>
                          <a:spcPts val="2200"/>
                        </a:lnSpc>
                        <a:buFont typeface="Wingdings" panose="05000000000000000000" pitchFamily="2" charset="2"/>
                        <a:buNone/>
                      </a:pPr>
                      <a:r>
                        <a:rPr kumimoji="1" lang="en-US" altLang="ja-JP" sz="1600" b="1" u="none" dirty="0">
                          <a:solidFill>
                            <a:schemeClr val="tx1"/>
                          </a:solidFill>
                          <a:latin typeface="游ゴシック" panose="020B0400000000000000" pitchFamily="50" charset="-128"/>
                          <a:ea typeface="游ゴシック" panose="020B0400000000000000" pitchFamily="50" charset="-128"/>
                        </a:rPr>
                        <a:t>【</a:t>
                      </a:r>
                      <a:r>
                        <a:rPr kumimoji="1" lang="ja-JP" altLang="en-US" sz="1600" b="1" u="none" dirty="0">
                          <a:solidFill>
                            <a:schemeClr val="tx1"/>
                          </a:solidFill>
                          <a:latin typeface="游ゴシック" panose="020B0400000000000000" pitchFamily="50" charset="-128"/>
                          <a:ea typeface="游ゴシック" panose="020B0400000000000000" pitchFamily="50" charset="-128"/>
                        </a:rPr>
                        <a:t>基本的な考え方</a:t>
                      </a:r>
                      <a:r>
                        <a:rPr kumimoji="1" lang="en-US" altLang="ja-JP" sz="1600" b="1" u="none" dirty="0">
                          <a:solidFill>
                            <a:schemeClr val="tx1"/>
                          </a:solidFill>
                          <a:latin typeface="游ゴシック" panose="020B0400000000000000" pitchFamily="50" charset="-128"/>
                          <a:ea typeface="游ゴシック" panose="020B0400000000000000" pitchFamily="50" charset="-128"/>
                        </a:rPr>
                        <a:t>】</a:t>
                      </a:r>
                    </a:p>
                    <a:p>
                      <a:pPr marL="288000" indent="-216000" algn="just">
                        <a:lnSpc>
                          <a:spcPts val="2200"/>
                        </a:lnSpc>
                        <a:spcBef>
                          <a:spcPts val="300"/>
                        </a:spcBef>
                        <a:buFont typeface="Wingdings" panose="05000000000000000000" pitchFamily="2" charset="2"/>
                        <a:buChar char="Ø"/>
                      </a:pPr>
                      <a:r>
                        <a:rPr kumimoji="1" lang="ja-JP" altLang="en-US" sz="1500" b="0" u="none" dirty="0">
                          <a:solidFill>
                            <a:schemeClr val="tx1"/>
                          </a:solidFill>
                          <a:latin typeface="游ゴシック" panose="020B0400000000000000" pitchFamily="50" charset="-128"/>
                          <a:ea typeface="游ゴシック" panose="020B0400000000000000" pitchFamily="50" charset="-128"/>
                        </a:rPr>
                        <a:t>国の</a:t>
                      </a:r>
                      <a:r>
                        <a:rPr kumimoji="1" lang="ja-JP" altLang="en-US" sz="1500" b="1" u="none" dirty="0">
                          <a:solidFill>
                            <a:schemeClr val="tx1"/>
                          </a:solidFill>
                          <a:latin typeface="游ゴシック" panose="020B0400000000000000" pitchFamily="50" charset="-128"/>
                          <a:ea typeface="游ゴシック" panose="020B0400000000000000" pitchFamily="50" charset="-128"/>
                        </a:rPr>
                        <a:t>第五次循環型社会形成推進基本計画（</a:t>
                      </a:r>
                      <a:r>
                        <a:rPr kumimoji="1" lang="en-US" altLang="ja-JP" sz="1500" b="1" u="none" dirty="0">
                          <a:solidFill>
                            <a:schemeClr val="tx1"/>
                          </a:solidFill>
                          <a:latin typeface="游ゴシック" panose="020B0400000000000000" pitchFamily="50" charset="-128"/>
                          <a:ea typeface="游ゴシック" panose="020B0400000000000000" pitchFamily="50" charset="-128"/>
                        </a:rPr>
                        <a:t>2024</a:t>
                      </a:r>
                      <a:r>
                        <a:rPr kumimoji="1" lang="ja-JP" altLang="en-US" sz="1500" b="1" u="none" dirty="0">
                          <a:solidFill>
                            <a:schemeClr val="tx1"/>
                          </a:solidFill>
                          <a:latin typeface="游ゴシック" panose="020B0400000000000000" pitchFamily="50" charset="-128"/>
                          <a:ea typeface="游ゴシック" panose="020B0400000000000000" pitchFamily="50" charset="-128"/>
                        </a:rPr>
                        <a:t>年８月）</a:t>
                      </a:r>
                      <a:r>
                        <a:rPr kumimoji="1" lang="ja-JP" altLang="en-US" sz="1500" b="0" u="none" dirty="0">
                          <a:solidFill>
                            <a:schemeClr val="tx1"/>
                          </a:solidFill>
                          <a:latin typeface="游ゴシック" panose="020B0400000000000000" pitchFamily="50" charset="-128"/>
                          <a:ea typeface="游ゴシック" panose="020B0400000000000000" pitchFamily="50" charset="-128"/>
                        </a:rPr>
                        <a:t>では、</a:t>
                      </a:r>
                      <a:r>
                        <a:rPr kumimoji="1" lang="ja-JP" altLang="en-US" sz="1500" b="1" u="none" dirty="0">
                          <a:solidFill>
                            <a:schemeClr val="tx1"/>
                          </a:solidFill>
                          <a:latin typeface="游ゴシック" panose="020B0400000000000000" pitchFamily="50" charset="-128"/>
                          <a:ea typeface="游ゴシック" panose="020B0400000000000000" pitchFamily="50" charset="-128"/>
                        </a:rPr>
                        <a:t>持続可能な形で資源を効率的・循環的に有効利用する循環経済（サーキュラーエコノミー）への移行を促進することが鍵</a:t>
                      </a:r>
                      <a:r>
                        <a:rPr kumimoji="1" lang="ja-JP" altLang="en-US" sz="1500" b="0" u="none" dirty="0">
                          <a:solidFill>
                            <a:schemeClr val="tx1"/>
                          </a:solidFill>
                          <a:latin typeface="游ゴシック" panose="020B0400000000000000" pitchFamily="50" charset="-128"/>
                          <a:ea typeface="游ゴシック" panose="020B0400000000000000" pitchFamily="50" charset="-128"/>
                        </a:rPr>
                        <a:t>とされている。</a:t>
                      </a:r>
                      <a:endParaRPr kumimoji="1" lang="en-US" altLang="ja-JP" sz="1500" b="0" u="none" dirty="0">
                        <a:solidFill>
                          <a:schemeClr val="tx1"/>
                        </a:solidFill>
                        <a:latin typeface="游ゴシック" panose="020B0400000000000000" pitchFamily="50" charset="-128"/>
                        <a:ea typeface="游ゴシック" panose="020B0400000000000000" pitchFamily="50" charset="-128"/>
                      </a:endParaRPr>
                    </a:p>
                    <a:p>
                      <a:pPr marL="288000" indent="-216000" algn="just">
                        <a:lnSpc>
                          <a:spcPts val="2200"/>
                        </a:lnSpc>
                        <a:spcBef>
                          <a:spcPts val="600"/>
                        </a:spcBef>
                        <a:buFont typeface="Wingdings" panose="05000000000000000000" pitchFamily="2" charset="2"/>
                        <a:buChar char="Ø"/>
                      </a:pPr>
                      <a:r>
                        <a:rPr kumimoji="1" lang="ja-JP" altLang="en-US" sz="1500" b="0" u="none" dirty="0">
                          <a:solidFill>
                            <a:schemeClr val="tx1"/>
                          </a:solidFill>
                          <a:latin typeface="游ゴシック" panose="020B0400000000000000" pitchFamily="50" charset="-128"/>
                          <a:ea typeface="游ゴシック" panose="020B0400000000000000" pitchFamily="50" charset="-128"/>
                        </a:rPr>
                        <a:t>当該計画の方向性も踏まえて、認定制度のあり方について検討していく必要があると考えられる。</a:t>
                      </a:r>
                    </a:p>
                  </a:txBody>
                  <a:tcPr marT="72000" marB="72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323801707"/>
                  </a:ext>
                </a:extLst>
              </a:tr>
            </a:tbl>
          </a:graphicData>
        </a:graphic>
      </p:graphicFrame>
      <p:graphicFrame>
        <p:nvGraphicFramePr>
          <p:cNvPr id="31" name="表 2">
            <a:extLst>
              <a:ext uri="{FF2B5EF4-FFF2-40B4-BE49-F238E27FC236}">
                <a16:creationId xmlns:a16="http://schemas.microsoft.com/office/drawing/2014/main" id="{E6DBB536-EDC6-493D-83DF-DB54E94092CE}"/>
              </a:ext>
            </a:extLst>
          </p:cNvPr>
          <p:cNvGraphicFramePr>
            <a:graphicFrameLocks noGrp="1"/>
          </p:cNvGraphicFramePr>
          <p:nvPr>
            <p:extLst>
              <p:ext uri="{D42A27DB-BD31-4B8C-83A1-F6EECF244321}">
                <p14:modId xmlns:p14="http://schemas.microsoft.com/office/powerpoint/2010/main" val="3114142344"/>
              </p:ext>
            </p:extLst>
          </p:nvPr>
        </p:nvGraphicFramePr>
        <p:xfrm>
          <a:off x="329788" y="4636330"/>
          <a:ext cx="9371892" cy="2042723"/>
        </p:xfrm>
        <a:graphic>
          <a:graphicData uri="http://schemas.openxmlformats.org/drawingml/2006/table">
            <a:tbl>
              <a:tblPr firstRow="1" bandRow="1">
                <a:tableStyleId>{5C22544A-7EE6-4342-B048-85BDC9FD1C3A}</a:tableStyleId>
              </a:tblPr>
              <a:tblGrid>
                <a:gridCol w="9371892">
                  <a:extLst>
                    <a:ext uri="{9D8B030D-6E8A-4147-A177-3AD203B41FA5}">
                      <a16:colId xmlns:a16="http://schemas.microsoft.com/office/drawing/2014/main" val="2463687167"/>
                    </a:ext>
                  </a:extLst>
                </a:gridCol>
              </a:tblGrid>
              <a:tr h="748913">
                <a:tc>
                  <a:txBody>
                    <a:bodyPr/>
                    <a:lstStyle/>
                    <a:p>
                      <a:pPr marL="0" indent="0" algn="just">
                        <a:lnSpc>
                          <a:spcPts val="2200"/>
                        </a:lnSpc>
                        <a:spcAft>
                          <a:spcPts val="0"/>
                        </a:spcAft>
                        <a:buFont typeface="Wingdings" panose="05000000000000000000" pitchFamily="2" charset="2"/>
                        <a:buNone/>
                      </a:pPr>
                      <a:r>
                        <a:rPr kumimoji="1" lang="en-US" altLang="ja-JP" sz="1600" b="1" u="none" dirty="0">
                          <a:solidFill>
                            <a:schemeClr val="tx1"/>
                          </a:solidFill>
                          <a:latin typeface="游ゴシック" panose="020B0400000000000000" pitchFamily="50" charset="-128"/>
                          <a:ea typeface="游ゴシック" panose="020B0400000000000000" pitchFamily="50" charset="-128"/>
                        </a:rPr>
                        <a:t>【</a:t>
                      </a:r>
                      <a:r>
                        <a:rPr kumimoji="1" lang="ja-JP" altLang="en-US" sz="1600" b="1" u="none" dirty="0">
                          <a:solidFill>
                            <a:schemeClr val="tx1"/>
                          </a:solidFill>
                          <a:latin typeface="游ゴシック" panose="020B0400000000000000" pitchFamily="50" charset="-128"/>
                          <a:ea typeface="游ゴシック" panose="020B0400000000000000" pitchFamily="50" charset="-128"/>
                        </a:rPr>
                        <a:t>今後のあり方</a:t>
                      </a:r>
                      <a:r>
                        <a:rPr kumimoji="1" lang="en-US" altLang="ja-JP" sz="1600" b="1" u="none" dirty="0">
                          <a:solidFill>
                            <a:schemeClr val="tx1"/>
                          </a:solidFill>
                          <a:latin typeface="游ゴシック" panose="020B0400000000000000" pitchFamily="50" charset="-128"/>
                          <a:ea typeface="游ゴシック" panose="020B0400000000000000" pitchFamily="50" charset="-128"/>
                        </a:rPr>
                        <a:t>】</a:t>
                      </a:r>
                    </a:p>
                    <a:p>
                      <a:pPr marL="288000" indent="-216000" algn="just">
                        <a:lnSpc>
                          <a:spcPts val="2200"/>
                        </a:lnSpc>
                        <a:spcBef>
                          <a:spcPts val="300"/>
                        </a:spcBef>
                        <a:spcAft>
                          <a:spcPts val="0"/>
                        </a:spcAft>
                        <a:buFont typeface="Wingdings" panose="05000000000000000000" pitchFamily="2" charset="2"/>
                        <a:buChar char="Ø"/>
                      </a:pPr>
                      <a:r>
                        <a:rPr kumimoji="1" lang="ja-JP" altLang="en-US" sz="1500" b="1" u="none" dirty="0">
                          <a:solidFill>
                            <a:schemeClr val="tx1"/>
                          </a:solidFill>
                          <a:latin typeface="游ゴシック" panose="020B0400000000000000" pitchFamily="50" charset="-128"/>
                          <a:ea typeface="游ゴシック" panose="020B0400000000000000" pitchFamily="50" charset="-128"/>
                        </a:rPr>
                        <a:t>循環資源が持続的に利用されることを付加価値</a:t>
                      </a:r>
                      <a:r>
                        <a:rPr kumimoji="1" lang="ja-JP" altLang="en-US" sz="1500" b="0" u="none" dirty="0">
                          <a:solidFill>
                            <a:schemeClr val="tx1"/>
                          </a:solidFill>
                          <a:latin typeface="游ゴシック" panose="020B0400000000000000" pitchFamily="50" charset="-128"/>
                          <a:ea typeface="游ゴシック" panose="020B0400000000000000" pitchFamily="50" charset="-128"/>
                        </a:rPr>
                        <a:t>と捉え、</a:t>
                      </a:r>
                      <a:r>
                        <a:rPr kumimoji="1" lang="ja-JP" altLang="en-US" sz="1500" b="1" u="none" dirty="0">
                          <a:solidFill>
                            <a:schemeClr val="tx1"/>
                          </a:solidFill>
                          <a:latin typeface="游ゴシック" panose="020B0400000000000000" pitchFamily="50" charset="-128"/>
                          <a:ea typeface="游ゴシック" panose="020B0400000000000000" pitchFamily="50" charset="-128"/>
                        </a:rPr>
                        <a:t>使用済品が同等品として繰り返し利用される</a:t>
                      </a:r>
                      <a:r>
                        <a:rPr kumimoji="1" lang="ja-JP" altLang="en-US" sz="1500" b="0" u="none" dirty="0">
                          <a:solidFill>
                            <a:schemeClr val="tx1"/>
                          </a:solidFill>
                          <a:latin typeface="游ゴシック" panose="020B0400000000000000" pitchFamily="50" charset="-128"/>
                          <a:ea typeface="游ゴシック" panose="020B0400000000000000" pitchFamily="50" charset="-128"/>
                        </a:rPr>
                        <a:t>ことも求めていく必要がある。  </a:t>
                      </a:r>
                      <a:r>
                        <a:rPr kumimoji="1" lang="ja-JP" altLang="en-US" sz="1500" b="1" u="none" dirty="0">
                          <a:solidFill>
                            <a:srgbClr val="0070C0"/>
                          </a:solidFill>
                          <a:latin typeface="游ゴシック" panose="020B0400000000000000" pitchFamily="50" charset="-128"/>
                          <a:ea typeface="游ゴシック" panose="020B0400000000000000" pitchFamily="50" charset="-128"/>
                        </a:rPr>
                        <a:t>⇒ 第２区分の認定要件の見直し</a:t>
                      </a:r>
                      <a:endParaRPr kumimoji="1" lang="en-US" altLang="ja-JP" sz="1500" b="1" u="none" dirty="0">
                        <a:solidFill>
                          <a:srgbClr val="0070C0"/>
                        </a:solidFill>
                        <a:latin typeface="游ゴシック" panose="020B0400000000000000" pitchFamily="50" charset="-128"/>
                        <a:ea typeface="游ゴシック" panose="020B0400000000000000" pitchFamily="50" charset="-128"/>
                      </a:endParaRPr>
                    </a:p>
                    <a:p>
                      <a:pPr marL="0" indent="0" algn="just">
                        <a:lnSpc>
                          <a:spcPts val="2200"/>
                        </a:lnSpc>
                        <a:buFont typeface="Wingdings" panose="05000000000000000000" pitchFamily="2" charset="2"/>
                        <a:buNone/>
                      </a:pPr>
                      <a:endParaRPr kumimoji="1" lang="en-US" altLang="ja-JP" sz="1500" b="1" u="none" dirty="0">
                        <a:solidFill>
                          <a:schemeClr val="tx1"/>
                        </a:solidFill>
                        <a:latin typeface="游ゴシック" panose="020B0400000000000000" pitchFamily="50" charset="-128"/>
                        <a:ea typeface="游ゴシック" panose="020B0400000000000000" pitchFamily="50" charset="-128"/>
                      </a:endParaRPr>
                    </a:p>
                    <a:p>
                      <a:pPr marL="0" indent="0" algn="just">
                        <a:lnSpc>
                          <a:spcPts val="1600"/>
                        </a:lnSpc>
                        <a:buFont typeface="Wingdings" panose="05000000000000000000" pitchFamily="2" charset="2"/>
                        <a:buNone/>
                      </a:pPr>
                      <a:endParaRPr kumimoji="1" lang="en-US" altLang="ja-JP" sz="1500" b="1" u="none" dirty="0">
                        <a:solidFill>
                          <a:schemeClr val="tx1"/>
                        </a:solidFill>
                        <a:latin typeface="游ゴシック" panose="020B0400000000000000" pitchFamily="50" charset="-128"/>
                        <a:ea typeface="游ゴシック" panose="020B0400000000000000" pitchFamily="50" charset="-128"/>
                      </a:endParaRPr>
                    </a:p>
                    <a:p>
                      <a:pPr marL="0" indent="0" algn="just">
                        <a:lnSpc>
                          <a:spcPts val="1600"/>
                        </a:lnSpc>
                        <a:buFont typeface="Wingdings" panose="05000000000000000000" pitchFamily="2" charset="2"/>
                        <a:buNone/>
                      </a:pPr>
                      <a:endParaRPr kumimoji="1" lang="en-US" altLang="ja-JP" sz="1500" b="1" u="none" dirty="0">
                        <a:solidFill>
                          <a:schemeClr val="tx1"/>
                        </a:solidFill>
                        <a:latin typeface="游ゴシック" panose="020B0400000000000000" pitchFamily="50" charset="-128"/>
                        <a:ea typeface="游ゴシック" panose="020B0400000000000000" pitchFamily="50" charset="-128"/>
                      </a:endParaRPr>
                    </a:p>
                    <a:p>
                      <a:pPr marL="0" indent="0" algn="just">
                        <a:lnSpc>
                          <a:spcPts val="1600"/>
                        </a:lnSpc>
                        <a:buFont typeface="Wingdings" panose="05000000000000000000" pitchFamily="2" charset="2"/>
                        <a:buNone/>
                      </a:pPr>
                      <a:endParaRPr kumimoji="1" lang="en-US" altLang="ja-JP" sz="1500" b="1" u="none" dirty="0">
                        <a:solidFill>
                          <a:schemeClr val="tx1"/>
                        </a:solidFill>
                        <a:latin typeface="游ゴシック" panose="020B0400000000000000" pitchFamily="50" charset="-128"/>
                        <a:ea typeface="游ゴシック" panose="020B0400000000000000" pitchFamily="50" charset="-128"/>
                      </a:endParaRPr>
                    </a:p>
                    <a:p>
                      <a:pPr marL="0" indent="0" algn="just">
                        <a:lnSpc>
                          <a:spcPts val="1600"/>
                        </a:lnSpc>
                        <a:buFont typeface="Wingdings" panose="05000000000000000000" pitchFamily="2" charset="2"/>
                        <a:buNone/>
                      </a:pPr>
                      <a:endParaRPr kumimoji="1" lang="en-US" altLang="ja-JP" sz="1500" b="1" u="none" dirty="0">
                        <a:solidFill>
                          <a:schemeClr val="tx1"/>
                        </a:solidFill>
                        <a:latin typeface="游ゴシック" panose="020B0400000000000000" pitchFamily="50" charset="-128"/>
                        <a:ea typeface="游ゴシック" panose="020B0400000000000000" pitchFamily="50" charset="-128"/>
                      </a:endParaRPr>
                    </a:p>
                  </a:txBody>
                  <a:tcPr marT="7200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FEEE1">
                        <a:alpha val="60000"/>
                      </a:srgbClr>
                    </a:solidFill>
                  </a:tcPr>
                </a:tc>
                <a:extLst>
                  <a:ext uri="{0D108BD9-81ED-4DB2-BD59-A6C34878D82A}">
                    <a16:rowId xmlns:a16="http://schemas.microsoft.com/office/drawing/2014/main" val="1323801707"/>
                  </a:ext>
                </a:extLst>
              </a:tr>
            </a:tbl>
          </a:graphicData>
        </a:graphic>
      </p:graphicFrame>
      <p:graphicFrame>
        <p:nvGraphicFramePr>
          <p:cNvPr id="35" name="表 34">
            <a:extLst>
              <a:ext uri="{FF2B5EF4-FFF2-40B4-BE49-F238E27FC236}">
                <a16:creationId xmlns:a16="http://schemas.microsoft.com/office/drawing/2014/main" id="{25F6597E-D156-4131-A74C-B55F8EEE890D}"/>
              </a:ext>
            </a:extLst>
          </p:cNvPr>
          <p:cNvGraphicFramePr>
            <a:graphicFrameLocks noGrp="1"/>
          </p:cNvGraphicFramePr>
          <p:nvPr>
            <p:extLst>
              <p:ext uri="{D42A27DB-BD31-4B8C-83A1-F6EECF244321}">
                <p14:modId xmlns:p14="http://schemas.microsoft.com/office/powerpoint/2010/main" val="4015957896"/>
              </p:ext>
            </p:extLst>
          </p:nvPr>
        </p:nvGraphicFramePr>
        <p:xfrm>
          <a:off x="560512" y="5640365"/>
          <a:ext cx="3744416" cy="842963"/>
        </p:xfrm>
        <a:graphic>
          <a:graphicData uri="http://schemas.openxmlformats.org/drawingml/2006/table">
            <a:tbl>
              <a:tblPr firstRow="1" bandRow="1">
                <a:tableStyleId>{5C22544A-7EE6-4342-B048-85BDC9FD1C3A}</a:tableStyleId>
              </a:tblPr>
              <a:tblGrid>
                <a:gridCol w="3744416">
                  <a:extLst>
                    <a:ext uri="{9D8B030D-6E8A-4147-A177-3AD203B41FA5}">
                      <a16:colId xmlns:a16="http://schemas.microsoft.com/office/drawing/2014/main" val="2820931809"/>
                    </a:ext>
                  </a:extLst>
                </a:gridCol>
              </a:tblGrid>
              <a:tr h="266881">
                <a:tc>
                  <a:txBody>
                    <a:bodyPr/>
                    <a:lstStyle/>
                    <a:p>
                      <a:pPr algn="just">
                        <a:lnSpc>
                          <a:spcPts val="2000"/>
                        </a:lnSpc>
                      </a:pPr>
                      <a:r>
                        <a:rPr kumimoji="1" lang="ja-JP" altLang="en-US" sz="1300" b="0" dirty="0">
                          <a:solidFill>
                            <a:schemeClr val="tx1"/>
                          </a:solidFill>
                          <a:latin typeface="游ゴシック" panose="020B0400000000000000" pitchFamily="50" charset="-128"/>
                          <a:ea typeface="游ゴシック" panose="020B0400000000000000" pitchFamily="50" charset="-128"/>
                        </a:rPr>
                        <a:t>「認定の基準」に適合する製品であって、当該製品</a:t>
                      </a:r>
                      <a:r>
                        <a:rPr kumimoji="1" lang="ja-JP" altLang="en-US" sz="1300" b="0" u="none" dirty="0">
                          <a:solidFill>
                            <a:schemeClr val="tx1"/>
                          </a:solidFill>
                          <a:latin typeface="游ゴシック" panose="020B0400000000000000" pitchFamily="50" charset="-128"/>
                          <a:ea typeface="游ゴシック" panose="020B0400000000000000" pitchFamily="50" charset="-128"/>
                        </a:rPr>
                        <a:t>の使用済品を製造者が自ら回収し、</a:t>
                      </a:r>
                      <a:r>
                        <a:rPr kumimoji="1" lang="ja-JP" altLang="en-US" sz="1500" b="1" u="sng" dirty="0">
                          <a:solidFill>
                            <a:schemeClr val="tx1"/>
                          </a:solidFill>
                          <a:latin typeface="游ゴシック" panose="020B0400000000000000" pitchFamily="50" charset="-128"/>
                          <a:ea typeface="游ゴシック" panose="020B0400000000000000" pitchFamily="50" charset="-128"/>
                        </a:rPr>
                        <a:t>使用済品が素材としてリサイクル</a:t>
                      </a:r>
                      <a:r>
                        <a:rPr kumimoji="1" lang="ja-JP" altLang="en-US" sz="1300" b="0" u="none" dirty="0">
                          <a:solidFill>
                            <a:schemeClr val="tx1"/>
                          </a:solidFill>
                          <a:latin typeface="游ゴシック" panose="020B0400000000000000" pitchFamily="50" charset="-128"/>
                          <a:ea typeface="游ゴシック" panose="020B0400000000000000" pitchFamily="50" charset="-128"/>
                        </a:rPr>
                        <a:t>される</a:t>
                      </a:r>
                      <a:r>
                        <a:rPr kumimoji="1" lang="ja-JP" altLang="en-US" sz="1300" b="0" dirty="0">
                          <a:solidFill>
                            <a:schemeClr val="tx1"/>
                          </a:solidFill>
                          <a:latin typeface="游ゴシック" panose="020B0400000000000000" pitchFamily="50" charset="-128"/>
                          <a:ea typeface="游ゴシック" panose="020B0400000000000000" pitchFamily="50" charset="-128"/>
                        </a:rPr>
                        <a:t>製品</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32746967"/>
                  </a:ext>
                </a:extLst>
              </a:tr>
            </a:tbl>
          </a:graphicData>
        </a:graphic>
      </p:graphicFrame>
      <p:graphicFrame>
        <p:nvGraphicFramePr>
          <p:cNvPr id="36" name="表 35">
            <a:extLst>
              <a:ext uri="{FF2B5EF4-FFF2-40B4-BE49-F238E27FC236}">
                <a16:creationId xmlns:a16="http://schemas.microsoft.com/office/drawing/2014/main" id="{F8B528F2-9DFA-4D67-920B-4F3B25C0D9B2}"/>
              </a:ext>
            </a:extLst>
          </p:cNvPr>
          <p:cNvGraphicFramePr>
            <a:graphicFrameLocks noGrp="1"/>
          </p:cNvGraphicFramePr>
          <p:nvPr>
            <p:extLst>
              <p:ext uri="{D42A27DB-BD31-4B8C-83A1-F6EECF244321}">
                <p14:modId xmlns:p14="http://schemas.microsoft.com/office/powerpoint/2010/main" val="1458981651"/>
              </p:ext>
            </p:extLst>
          </p:nvPr>
        </p:nvGraphicFramePr>
        <p:xfrm>
          <a:off x="4880992" y="5646461"/>
          <a:ext cx="4695220" cy="842963"/>
        </p:xfrm>
        <a:graphic>
          <a:graphicData uri="http://schemas.openxmlformats.org/drawingml/2006/table">
            <a:tbl>
              <a:tblPr firstRow="1" bandRow="1">
                <a:tableStyleId>{5C22544A-7EE6-4342-B048-85BDC9FD1C3A}</a:tableStyleId>
              </a:tblPr>
              <a:tblGrid>
                <a:gridCol w="4695220">
                  <a:extLst>
                    <a:ext uri="{9D8B030D-6E8A-4147-A177-3AD203B41FA5}">
                      <a16:colId xmlns:a16="http://schemas.microsoft.com/office/drawing/2014/main" val="3845832558"/>
                    </a:ext>
                  </a:extLst>
                </a:gridCol>
              </a:tblGrid>
              <a:tr h="370840">
                <a:tc>
                  <a:txBody>
                    <a:bodyPr/>
                    <a:lstStyle/>
                    <a:p>
                      <a:pPr algn="just">
                        <a:lnSpc>
                          <a:spcPts val="2000"/>
                        </a:lnSpc>
                      </a:pPr>
                      <a:r>
                        <a:rPr kumimoji="1" lang="ja-JP" altLang="en-US" sz="1300" b="0" dirty="0">
                          <a:solidFill>
                            <a:schemeClr val="tx1"/>
                          </a:solidFill>
                          <a:latin typeface="游ゴシック" panose="020B0400000000000000" pitchFamily="50" charset="-128"/>
                          <a:ea typeface="游ゴシック" panose="020B0400000000000000" pitchFamily="50" charset="-128"/>
                        </a:rPr>
                        <a:t>「認定の基準」に適合する製品であって、当該製品の使用済品を製造者が自ら</a:t>
                      </a:r>
                      <a:r>
                        <a:rPr kumimoji="1" lang="ja-JP" altLang="en-US" sz="1300" b="0" u="none" dirty="0">
                          <a:solidFill>
                            <a:schemeClr val="tx1"/>
                          </a:solidFill>
                          <a:latin typeface="游ゴシック" panose="020B0400000000000000" pitchFamily="50" charset="-128"/>
                          <a:ea typeface="游ゴシック" panose="020B0400000000000000" pitchFamily="50" charset="-128"/>
                        </a:rPr>
                        <a:t>回収し、</a:t>
                      </a:r>
                      <a:r>
                        <a:rPr kumimoji="1" lang="ja-JP" altLang="en-US" sz="1500" b="1" u="sng" dirty="0">
                          <a:solidFill>
                            <a:schemeClr val="tx1"/>
                          </a:solidFill>
                          <a:latin typeface="游ゴシック" panose="020B0400000000000000" pitchFamily="50" charset="-128"/>
                          <a:ea typeface="游ゴシック" panose="020B0400000000000000" pitchFamily="50" charset="-128"/>
                        </a:rPr>
                        <a:t>水平リサイクル等により同等品として利用</a:t>
                      </a:r>
                      <a:r>
                        <a:rPr kumimoji="1" lang="ja-JP" altLang="en-US" sz="1300" b="0" u="none" dirty="0">
                          <a:solidFill>
                            <a:schemeClr val="tx1"/>
                          </a:solidFill>
                          <a:latin typeface="游ゴシック" panose="020B0400000000000000" pitchFamily="50" charset="-128"/>
                          <a:ea typeface="游ゴシック" panose="020B0400000000000000" pitchFamily="50" charset="-128"/>
                        </a:rPr>
                        <a:t>される</a:t>
                      </a:r>
                      <a:r>
                        <a:rPr kumimoji="1" lang="ja-JP" altLang="en-US" sz="1300" b="0" dirty="0">
                          <a:solidFill>
                            <a:schemeClr val="tx1"/>
                          </a:solidFill>
                          <a:latin typeface="游ゴシック" panose="020B0400000000000000" pitchFamily="50" charset="-128"/>
                          <a:ea typeface="游ゴシック" panose="020B0400000000000000" pitchFamily="50" charset="-128"/>
                        </a:rPr>
                        <a:t>製品</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32746967"/>
                  </a:ext>
                </a:extLst>
              </a:tr>
            </a:tbl>
          </a:graphicData>
        </a:graphic>
      </p:graphicFrame>
      <p:sp>
        <p:nvSpPr>
          <p:cNvPr id="41" name="テキスト ボックス 40">
            <a:extLst>
              <a:ext uri="{FF2B5EF4-FFF2-40B4-BE49-F238E27FC236}">
                <a16:creationId xmlns:a16="http://schemas.microsoft.com/office/drawing/2014/main" id="{677B1A92-270D-4083-AEC8-9C2D944F7DAA}"/>
              </a:ext>
            </a:extLst>
          </p:cNvPr>
          <p:cNvSpPr txBox="1"/>
          <p:nvPr/>
        </p:nvSpPr>
        <p:spPr>
          <a:xfrm>
            <a:off x="287261" y="1915367"/>
            <a:ext cx="7042003" cy="369332"/>
          </a:xfrm>
          <a:prstGeom prst="rect">
            <a:avLst/>
          </a:prstGeom>
          <a:solidFill>
            <a:srgbClr val="8EA385"/>
          </a:solidFill>
          <a:ln w="3175">
            <a:noFill/>
          </a:ln>
        </p:spPr>
        <p:txBody>
          <a:bodyPr wrap="square">
            <a:spAutoFit/>
          </a:bodyPr>
          <a:lstStyle/>
          <a:p>
            <a:pPr>
              <a:spcBef>
                <a:spcPts val="600"/>
              </a:spcBef>
            </a:pPr>
            <a:r>
              <a:rPr lang="ja-JP" altLang="en-US" b="1" dirty="0">
                <a:solidFill>
                  <a:schemeClr val="bg1"/>
                </a:solidFill>
                <a:latin typeface="游ゴシック" panose="020B0400000000000000" pitchFamily="50" charset="-128"/>
                <a:ea typeface="游ゴシック" panose="020B0400000000000000" pitchFamily="50" charset="-128"/>
                <a:cs typeface="Meiryo UI" panose="020B0604030504040204" pitchFamily="50" charset="-128"/>
              </a:rPr>
              <a:t>１．社会の動きにも対応した付加価値の高いリサイクル製品の普及</a:t>
            </a:r>
          </a:p>
        </p:txBody>
      </p:sp>
      <p:sp>
        <p:nvSpPr>
          <p:cNvPr id="34" name="テキスト ボックス 15">
            <a:extLst>
              <a:ext uri="{FF2B5EF4-FFF2-40B4-BE49-F238E27FC236}">
                <a16:creationId xmlns:a16="http://schemas.microsoft.com/office/drawing/2014/main" id="{2C478F32-89DF-4ED0-95E3-D6D36A9D59B3}"/>
              </a:ext>
            </a:extLst>
          </p:cNvPr>
          <p:cNvSpPr txBox="1"/>
          <p:nvPr/>
        </p:nvSpPr>
        <p:spPr>
          <a:xfrm>
            <a:off x="329788" y="2431773"/>
            <a:ext cx="6207388" cy="33855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5314" tIns="32657" rIns="65314" bIns="32657" numCol="1" spcCol="0" rtlCol="0" fromWordArt="0" anchor="ctr" anchorCtr="0" forceAA="0" compatLnSpc="1">
            <a:prstTxWarp prst="textNoShape">
              <a:avLst/>
            </a:prstTxWarp>
            <a:noAutofit/>
          </a:bodyPr>
          <a:lstStyle/>
          <a:p>
            <a:pPr algn="just"/>
            <a:r>
              <a:rPr lang="ja-JP" altLang="en-US" b="1" u="sng" kern="100" dirty="0">
                <a:latin typeface="游ゴシック" panose="020B0400000000000000" pitchFamily="50" charset="-128"/>
                <a:ea typeface="游ゴシック" panose="020B0400000000000000" pitchFamily="50" charset="-128"/>
                <a:cs typeface="Times New Roman" panose="02020603050405020304" pitchFamily="18" charset="0"/>
              </a:rPr>
              <a:t>① 循環資源の持続的な利用</a:t>
            </a:r>
            <a:r>
              <a:rPr lang="en-US" altLang="ja-JP" b="1" kern="100" dirty="0">
                <a:latin typeface="游ゴシック" panose="020B0400000000000000" pitchFamily="50" charset="-128"/>
                <a:ea typeface="游ゴシック" panose="020B0400000000000000" pitchFamily="50" charset="-128"/>
                <a:cs typeface="Times New Roman" panose="02020603050405020304" pitchFamily="18" charset="0"/>
              </a:rPr>
              <a:t> </a:t>
            </a:r>
            <a:r>
              <a:rPr lang="en-US" altLang="ja-JP" kern="100" dirty="0">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kern="100" dirty="0">
                <a:latin typeface="游ゴシック" panose="020B0400000000000000" pitchFamily="50" charset="-128"/>
                <a:ea typeface="游ゴシック" panose="020B0400000000000000" pitchFamily="50" charset="-128"/>
                <a:cs typeface="Times New Roman" panose="02020603050405020304" pitchFamily="18" charset="0"/>
              </a:rPr>
              <a:t>第２区分の認定要件見直し</a:t>
            </a:r>
            <a:r>
              <a:rPr lang="en-US" altLang="ja-JP" kern="100" dirty="0">
                <a:latin typeface="游ゴシック" panose="020B0400000000000000" pitchFamily="50" charset="-128"/>
                <a:ea typeface="游ゴシック" panose="020B0400000000000000" pitchFamily="50" charset="-128"/>
                <a:cs typeface="Times New Roman" panose="02020603050405020304" pitchFamily="18" charset="0"/>
              </a:rPr>
              <a:t>)</a:t>
            </a:r>
            <a:endParaRPr lang="ja-JP" altLang="en-US" kern="100" dirty="0">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46" name="二等辺三角形 45">
            <a:extLst>
              <a:ext uri="{FF2B5EF4-FFF2-40B4-BE49-F238E27FC236}">
                <a16:creationId xmlns:a16="http://schemas.microsoft.com/office/drawing/2014/main" id="{940B2165-3FBD-4786-8466-83E912D338B2}"/>
              </a:ext>
            </a:extLst>
          </p:cNvPr>
          <p:cNvSpPr/>
          <p:nvPr/>
        </p:nvSpPr>
        <p:spPr>
          <a:xfrm rot="5400000">
            <a:off x="4182094" y="5960473"/>
            <a:ext cx="843470" cy="216000"/>
          </a:xfrm>
          <a:prstGeom prst="triangle">
            <a:avLst/>
          </a:prstGeom>
          <a:solidFill>
            <a:srgbClr val="A4B5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2" name="テキスト ボックス 31">
            <a:extLst>
              <a:ext uri="{FF2B5EF4-FFF2-40B4-BE49-F238E27FC236}">
                <a16:creationId xmlns:a16="http://schemas.microsoft.com/office/drawing/2014/main" id="{8267A00F-F847-413F-B6FA-03A0A8202750}"/>
              </a:ext>
            </a:extLst>
          </p:cNvPr>
          <p:cNvSpPr txBox="1"/>
          <p:nvPr/>
        </p:nvSpPr>
        <p:spPr>
          <a:xfrm>
            <a:off x="267856" y="822135"/>
            <a:ext cx="9581688" cy="926023"/>
          </a:xfrm>
          <a:prstGeom prst="rect">
            <a:avLst/>
          </a:prstGeom>
          <a:noFill/>
        </p:spPr>
        <p:txBody>
          <a:bodyPr wrap="square">
            <a:spAutoFit/>
          </a:bodyPr>
          <a:lstStyle/>
          <a:p>
            <a:pPr algn="just">
              <a:lnSpc>
                <a:spcPts val="2200"/>
              </a:lnSpc>
            </a:pPr>
            <a:r>
              <a:rPr lang="ja-JP" altLang="ja-JP" sz="1450" b="1" dirty="0">
                <a:effectLst/>
                <a:ea typeface="游ゴシック" panose="020B0400000000000000" pitchFamily="50" charset="-128"/>
                <a:cs typeface="Times New Roman" panose="02020603050405020304" pitchFamily="18" charset="0"/>
              </a:rPr>
              <a:t>循環資源の持続的な利用の推進</a:t>
            </a:r>
            <a:r>
              <a:rPr lang="ja-JP" altLang="en-US" sz="1450" dirty="0">
                <a:ea typeface="游ゴシック" panose="020B0400000000000000" pitchFamily="50" charset="-128"/>
                <a:cs typeface="Times New Roman" panose="02020603050405020304" pitchFamily="18" charset="0"/>
              </a:rPr>
              <a:t>、「</a:t>
            </a:r>
            <a:r>
              <a:rPr lang="ja-JP" altLang="ja-JP" sz="1450" b="1" dirty="0">
                <a:effectLst/>
                <a:ea typeface="游ゴシック" panose="020B0400000000000000" pitchFamily="50" charset="-128"/>
                <a:cs typeface="Times New Roman" panose="02020603050405020304" pitchFamily="18" charset="0"/>
              </a:rPr>
              <a:t>カーボンニュートラル</a:t>
            </a:r>
            <a:r>
              <a:rPr lang="ja-JP" altLang="en-US" sz="1450" b="1" dirty="0">
                <a:effectLst/>
                <a:ea typeface="游ゴシック" panose="020B0400000000000000" pitchFamily="50" charset="-128"/>
                <a:cs typeface="Times New Roman" panose="02020603050405020304" pitchFamily="18" charset="0"/>
              </a:rPr>
              <a:t>」</a:t>
            </a:r>
            <a:r>
              <a:rPr lang="ja-JP" altLang="ja-JP" sz="1450" b="1" dirty="0">
                <a:effectLst/>
                <a:ea typeface="游ゴシック" panose="020B0400000000000000" pitchFamily="50" charset="-128"/>
                <a:cs typeface="Times New Roman" panose="02020603050405020304" pitchFamily="18" charset="0"/>
              </a:rPr>
              <a:t>及び</a:t>
            </a:r>
            <a:r>
              <a:rPr lang="ja-JP" altLang="en-US" sz="1450" b="1" dirty="0">
                <a:effectLst/>
                <a:ea typeface="游ゴシック" panose="020B0400000000000000" pitchFamily="50" charset="-128"/>
                <a:cs typeface="Times New Roman" panose="02020603050405020304" pitchFamily="18" charset="0"/>
              </a:rPr>
              <a:t>「</a:t>
            </a:r>
            <a:r>
              <a:rPr lang="ja-JP" altLang="ja-JP" sz="1450" b="1" dirty="0">
                <a:effectLst/>
                <a:ea typeface="游ゴシック" panose="020B0400000000000000" pitchFamily="50" charset="-128"/>
                <a:cs typeface="Times New Roman" panose="02020603050405020304" pitchFamily="18" charset="0"/>
              </a:rPr>
              <a:t>大阪ブルー・オーシャン・ビジョン」の実現</a:t>
            </a:r>
            <a:r>
              <a:rPr lang="ja-JP" altLang="ja-JP" sz="1450" dirty="0">
                <a:effectLst/>
                <a:ea typeface="游ゴシック" panose="020B0400000000000000" pitchFamily="50" charset="-128"/>
                <a:cs typeface="Times New Roman" panose="02020603050405020304" pitchFamily="18" charset="0"/>
              </a:rPr>
              <a:t>など、</a:t>
            </a:r>
            <a:r>
              <a:rPr lang="ja-JP" altLang="ja-JP" sz="1450" b="1" dirty="0">
                <a:effectLst/>
                <a:ea typeface="游ゴシック" panose="020B0400000000000000" pitchFamily="50" charset="-128"/>
                <a:cs typeface="Times New Roman" panose="02020603050405020304" pitchFamily="18" charset="0"/>
              </a:rPr>
              <a:t>社会の動きにも対応したリサイクル製品の普及</a:t>
            </a:r>
            <a:r>
              <a:rPr lang="ja-JP" altLang="ja-JP" sz="1450" dirty="0">
                <a:effectLst/>
                <a:ea typeface="游ゴシック" panose="020B0400000000000000" pitchFamily="50" charset="-128"/>
                <a:cs typeface="Times New Roman" panose="02020603050405020304" pitchFamily="18" charset="0"/>
              </a:rPr>
              <a:t>が促進される制度となるよう、</a:t>
            </a:r>
            <a:r>
              <a:rPr lang="ja-JP" altLang="en-US" sz="1450" dirty="0">
                <a:ea typeface="游ゴシック" panose="020B0400000000000000" pitchFamily="50" charset="-128"/>
                <a:cs typeface="Times New Roman" panose="02020603050405020304" pitchFamily="18" charset="0"/>
              </a:rPr>
              <a:t>制度の今後のあり方について審議を行った</a:t>
            </a:r>
            <a:r>
              <a:rPr lang="ja-JP" altLang="en-US" sz="1450" dirty="0">
                <a:effectLst/>
                <a:ea typeface="游ゴシック" panose="020B0400000000000000" pitchFamily="50" charset="-128"/>
                <a:cs typeface="Times New Roman" panose="02020603050405020304" pitchFamily="18" charset="0"/>
              </a:rPr>
              <a:t>。</a:t>
            </a:r>
            <a:endParaRPr lang="ja-JP" altLang="en-US" sz="1450" dirty="0"/>
          </a:p>
        </p:txBody>
      </p:sp>
      <p:sp>
        <p:nvSpPr>
          <p:cNvPr id="37" name="二等辺三角形 36">
            <a:extLst>
              <a:ext uri="{FF2B5EF4-FFF2-40B4-BE49-F238E27FC236}">
                <a16:creationId xmlns:a16="http://schemas.microsoft.com/office/drawing/2014/main" id="{24068C71-8561-4A43-AD5B-E7ABFA3D02BC}"/>
              </a:ext>
            </a:extLst>
          </p:cNvPr>
          <p:cNvSpPr/>
          <p:nvPr/>
        </p:nvSpPr>
        <p:spPr>
          <a:xfrm rot="10800000">
            <a:off x="4007887" y="4264510"/>
            <a:ext cx="1890226" cy="288000"/>
          </a:xfrm>
          <a:prstGeom prst="triangle">
            <a:avLst/>
          </a:prstGeom>
          <a:solidFill>
            <a:srgbClr val="A4B5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38" name="テキスト ボックス 37">
            <a:extLst>
              <a:ext uri="{FF2B5EF4-FFF2-40B4-BE49-F238E27FC236}">
                <a16:creationId xmlns:a16="http://schemas.microsoft.com/office/drawing/2014/main" id="{496C4764-32E7-484C-AAE6-7B2E341A50F0}"/>
              </a:ext>
            </a:extLst>
          </p:cNvPr>
          <p:cNvSpPr txBox="1"/>
          <p:nvPr/>
        </p:nvSpPr>
        <p:spPr>
          <a:xfrm>
            <a:off x="9692194" y="6592654"/>
            <a:ext cx="195704" cy="253916"/>
          </a:xfrm>
          <a:prstGeom prst="rect">
            <a:avLst/>
          </a:prstGeom>
          <a:noFill/>
        </p:spPr>
        <p:txBody>
          <a:bodyPr wrap="square" rtlCol="0">
            <a:spAutoFit/>
          </a:bodyPr>
          <a:lstStyle/>
          <a:p>
            <a:pPr algn="ctr"/>
            <a:r>
              <a:rPr lang="en-US" altLang="ja-JP" sz="1050" dirty="0">
                <a:latin typeface="游ゴシック" panose="020B0400000000000000" pitchFamily="50" charset="-128"/>
                <a:ea typeface="游ゴシック" panose="020B0400000000000000" pitchFamily="50" charset="-128"/>
              </a:rPr>
              <a:t>2</a:t>
            </a:r>
            <a:endParaRPr kumimoji="1" lang="ja-JP" altLang="en-US" sz="1050" dirty="0">
              <a:latin typeface="游ゴシック" panose="020B0400000000000000" pitchFamily="50" charset="-128"/>
              <a:ea typeface="游ゴシック" panose="020B0400000000000000" pitchFamily="50" charset="-128"/>
            </a:endParaRPr>
          </a:p>
        </p:txBody>
      </p:sp>
    </p:spTree>
  </p:cSld>
  <p:clrMapOvr>
    <a:masterClrMapping/>
  </p:clrMapOvr>
  <p:transition spd="slow" advTm="6662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22D471E5-1294-47E4-B591-DA13FF733E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cxnSp>
        <p:nvCxnSpPr>
          <p:cNvPr id="19" name="直線コネクタ 18">
            <a:extLst>
              <a:ext uri="{FF2B5EF4-FFF2-40B4-BE49-F238E27FC236}">
                <a16:creationId xmlns:a16="http://schemas.microsoft.com/office/drawing/2014/main" id="{070BD6D4-72D5-4365-B0A9-D2169A95ED2B}"/>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sp>
        <p:nvSpPr>
          <p:cNvPr id="11" name="タイトル 1">
            <a:extLst>
              <a:ext uri="{FF2B5EF4-FFF2-40B4-BE49-F238E27FC236}">
                <a16:creationId xmlns:a16="http://schemas.microsoft.com/office/drawing/2014/main" id="{B627740D-2570-4E74-82A6-592966CA7476}"/>
              </a:ext>
            </a:extLst>
          </p:cNvPr>
          <p:cNvSpPr txBox="1">
            <a:spLocks/>
          </p:cNvSpPr>
          <p:nvPr/>
        </p:nvSpPr>
        <p:spPr>
          <a:xfrm>
            <a:off x="253812" y="156332"/>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ja-JP" altLang="en-US" sz="2200" kern="0" dirty="0">
                <a:solidFill>
                  <a:srgbClr val="006600"/>
                </a:solidFill>
                <a:latin typeface="+mn-ea"/>
                <a:ea typeface="+mn-ea"/>
              </a:rPr>
              <a:t>基本的な考え方 ・ 今後のあり方</a:t>
            </a:r>
          </a:p>
        </p:txBody>
      </p:sp>
      <p:graphicFrame>
        <p:nvGraphicFramePr>
          <p:cNvPr id="30" name="表 2">
            <a:extLst>
              <a:ext uri="{FF2B5EF4-FFF2-40B4-BE49-F238E27FC236}">
                <a16:creationId xmlns:a16="http://schemas.microsoft.com/office/drawing/2014/main" id="{E39ECAE4-FFD1-4652-A864-83683EB35F6F}"/>
              </a:ext>
            </a:extLst>
          </p:cNvPr>
          <p:cNvGraphicFramePr>
            <a:graphicFrameLocks noGrp="1"/>
          </p:cNvGraphicFramePr>
          <p:nvPr>
            <p:extLst>
              <p:ext uri="{D42A27DB-BD31-4B8C-83A1-F6EECF244321}">
                <p14:modId xmlns:p14="http://schemas.microsoft.com/office/powerpoint/2010/main" val="2177971592"/>
              </p:ext>
            </p:extLst>
          </p:nvPr>
        </p:nvGraphicFramePr>
        <p:xfrm>
          <a:off x="329788" y="1357959"/>
          <a:ext cx="9375740" cy="2004106"/>
        </p:xfrm>
        <a:graphic>
          <a:graphicData uri="http://schemas.openxmlformats.org/drawingml/2006/table">
            <a:tbl>
              <a:tblPr firstRow="1" bandRow="1">
                <a:tableStyleId>{5C22544A-7EE6-4342-B048-85BDC9FD1C3A}</a:tableStyleId>
              </a:tblPr>
              <a:tblGrid>
                <a:gridCol w="9375740">
                  <a:extLst>
                    <a:ext uri="{9D8B030D-6E8A-4147-A177-3AD203B41FA5}">
                      <a16:colId xmlns:a16="http://schemas.microsoft.com/office/drawing/2014/main" val="3398676199"/>
                    </a:ext>
                  </a:extLst>
                </a:gridCol>
              </a:tblGrid>
              <a:tr h="0">
                <a:tc>
                  <a:txBody>
                    <a:bodyPr/>
                    <a:lstStyle/>
                    <a:p>
                      <a:pPr marL="0" indent="0" algn="just">
                        <a:lnSpc>
                          <a:spcPts val="2300"/>
                        </a:lnSpc>
                        <a:buFont typeface="Wingdings" panose="05000000000000000000" pitchFamily="2" charset="2"/>
                        <a:buNone/>
                      </a:pPr>
                      <a:r>
                        <a:rPr kumimoji="1" lang="en-US" altLang="ja-JP" sz="1600" b="1" u="none" dirty="0">
                          <a:solidFill>
                            <a:schemeClr val="tx1"/>
                          </a:solidFill>
                          <a:latin typeface="游ゴシック" panose="020B0400000000000000" pitchFamily="50" charset="-128"/>
                          <a:ea typeface="游ゴシック" panose="020B0400000000000000" pitchFamily="50" charset="-128"/>
                        </a:rPr>
                        <a:t>【</a:t>
                      </a:r>
                      <a:r>
                        <a:rPr kumimoji="1" lang="ja-JP" altLang="en-US" sz="1600" b="1" u="none" dirty="0">
                          <a:solidFill>
                            <a:schemeClr val="tx1"/>
                          </a:solidFill>
                          <a:latin typeface="游ゴシック" panose="020B0400000000000000" pitchFamily="50" charset="-128"/>
                          <a:ea typeface="游ゴシック" panose="020B0400000000000000" pitchFamily="50" charset="-128"/>
                        </a:rPr>
                        <a:t>基本的な考え方</a:t>
                      </a:r>
                      <a:r>
                        <a:rPr kumimoji="1" lang="en-US" altLang="ja-JP" sz="1600" b="1" u="none" dirty="0">
                          <a:solidFill>
                            <a:schemeClr val="tx1"/>
                          </a:solidFill>
                          <a:latin typeface="游ゴシック" panose="020B0400000000000000" pitchFamily="50" charset="-128"/>
                          <a:ea typeface="游ゴシック" panose="020B0400000000000000" pitchFamily="50" charset="-128"/>
                        </a:rPr>
                        <a:t>】</a:t>
                      </a:r>
                    </a:p>
                    <a:p>
                      <a:pPr marL="216000" indent="-216000" algn="just">
                        <a:lnSpc>
                          <a:spcPts val="2300"/>
                        </a:lnSpc>
                        <a:spcBef>
                          <a:spcPts val="400"/>
                        </a:spcBef>
                        <a:buFont typeface="Wingdings" panose="05000000000000000000" pitchFamily="2" charset="2"/>
                        <a:buChar char="Ø"/>
                      </a:pPr>
                      <a:r>
                        <a:rPr kumimoji="1" lang="ja-JP" altLang="en-US" sz="1500" b="0" dirty="0">
                          <a:solidFill>
                            <a:schemeClr val="tx1"/>
                          </a:solidFill>
                          <a:latin typeface="游ゴシック" panose="020B0400000000000000" pitchFamily="50" charset="-128"/>
                          <a:ea typeface="游ゴシック" panose="020B0400000000000000" pitchFamily="50" charset="-128"/>
                        </a:rPr>
                        <a:t>海洋</a:t>
                      </a:r>
                      <a:r>
                        <a:rPr kumimoji="1" lang="ja-JP" altLang="en-US" sz="1500" b="0" u="none" dirty="0">
                          <a:solidFill>
                            <a:schemeClr val="tx1"/>
                          </a:solidFill>
                          <a:latin typeface="游ゴシック" panose="020B0400000000000000" pitchFamily="50" charset="-128"/>
                          <a:ea typeface="游ゴシック" panose="020B0400000000000000" pitchFamily="50" charset="-128"/>
                        </a:rPr>
                        <a:t>プラスチック問題を背景に</a:t>
                      </a:r>
                      <a:r>
                        <a:rPr kumimoji="1" lang="en-US" altLang="ja-JP" sz="1500" b="0" u="none" dirty="0">
                          <a:solidFill>
                            <a:schemeClr val="tx1"/>
                          </a:solidFill>
                          <a:latin typeface="游ゴシック" panose="020B0400000000000000" pitchFamily="50" charset="-128"/>
                          <a:ea typeface="游ゴシック" panose="020B0400000000000000" pitchFamily="50" charset="-128"/>
                        </a:rPr>
                        <a:t>G20</a:t>
                      </a:r>
                      <a:r>
                        <a:rPr kumimoji="1" lang="ja-JP" altLang="en-US" sz="1500" b="0" u="none" dirty="0">
                          <a:solidFill>
                            <a:schemeClr val="tx1"/>
                          </a:solidFill>
                          <a:latin typeface="游ゴシック" panose="020B0400000000000000" pitchFamily="50" charset="-128"/>
                          <a:ea typeface="游ゴシック" panose="020B0400000000000000" pitchFamily="50" charset="-128"/>
                        </a:rPr>
                        <a:t>大阪サミットで</a:t>
                      </a:r>
                      <a:r>
                        <a:rPr kumimoji="1" lang="ja-JP" altLang="en-US" sz="1500" b="1" u="none" dirty="0">
                          <a:solidFill>
                            <a:schemeClr val="tx1"/>
                          </a:solidFill>
                          <a:latin typeface="游ゴシック" panose="020B0400000000000000" pitchFamily="50" charset="-128"/>
                          <a:ea typeface="游ゴシック" panose="020B0400000000000000" pitchFamily="50" charset="-128"/>
                        </a:rPr>
                        <a:t>「大阪ブルー・オーシャン・ビジョン」</a:t>
                      </a:r>
                      <a:r>
                        <a:rPr kumimoji="1" lang="ja-JP" altLang="en-US" sz="1500" b="0" u="none" dirty="0">
                          <a:solidFill>
                            <a:schemeClr val="tx1"/>
                          </a:solidFill>
                          <a:latin typeface="游ゴシック" panose="020B0400000000000000" pitchFamily="50" charset="-128"/>
                          <a:ea typeface="游ゴシック" panose="020B0400000000000000" pitchFamily="50" charset="-128"/>
                        </a:rPr>
                        <a:t>が共有され、</a:t>
                      </a:r>
                      <a:r>
                        <a:rPr kumimoji="1" lang="ja-JP" altLang="en-US" sz="1500" b="1" u="none" dirty="0">
                          <a:solidFill>
                            <a:schemeClr val="tx1"/>
                          </a:solidFill>
                          <a:latin typeface="游ゴシック" panose="020B0400000000000000" pitchFamily="50" charset="-128"/>
                          <a:ea typeface="游ゴシック" panose="020B0400000000000000" pitchFamily="50" charset="-128"/>
                        </a:rPr>
                        <a:t>府市では実行計画を策定。府民等を含む幅広い関係者との連携のもと、海洋プラスチックごみ削減のための取組を推進</a:t>
                      </a:r>
                      <a:r>
                        <a:rPr kumimoji="1" lang="ja-JP" altLang="en-US" sz="1500" b="0" u="none" dirty="0">
                          <a:solidFill>
                            <a:schemeClr val="tx1"/>
                          </a:solidFill>
                          <a:latin typeface="游ゴシック" panose="020B0400000000000000" pitchFamily="50" charset="-128"/>
                          <a:ea typeface="游ゴシック" panose="020B0400000000000000" pitchFamily="50" charset="-128"/>
                        </a:rPr>
                        <a:t>。</a:t>
                      </a:r>
                      <a:endParaRPr kumimoji="1" lang="en-US" altLang="ja-JP" sz="1500" b="0" u="none" dirty="0">
                        <a:solidFill>
                          <a:schemeClr val="tx1"/>
                        </a:solidFill>
                        <a:latin typeface="游ゴシック" panose="020B0400000000000000" pitchFamily="50" charset="-128"/>
                        <a:ea typeface="游ゴシック" panose="020B0400000000000000" pitchFamily="50" charset="-128"/>
                      </a:endParaRPr>
                    </a:p>
                    <a:p>
                      <a:pPr marL="216000" marR="0" lvl="0" indent="-216000" algn="just" defTabSz="914400" rtl="0" eaLnBrk="1" fontAlgn="auto" latinLnBrk="0" hangingPunct="1">
                        <a:lnSpc>
                          <a:spcPts val="2300"/>
                        </a:lnSpc>
                        <a:spcBef>
                          <a:spcPts val="600"/>
                        </a:spcBef>
                        <a:spcAft>
                          <a:spcPts val="0"/>
                        </a:spcAft>
                        <a:buClrTx/>
                        <a:buSzTx/>
                        <a:buFont typeface="Wingdings" panose="05000000000000000000" pitchFamily="2" charset="2"/>
                        <a:buChar char="Ø"/>
                        <a:tabLst/>
                        <a:defRPr/>
                      </a:pPr>
                      <a:r>
                        <a:rPr kumimoji="1" lang="ja-JP" altLang="en-US" sz="1500" b="0" u="none" dirty="0">
                          <a:solidFill>
                            <a:schemeClr val="tx1"/>
                          </a:solidFill>
                          <a:latin typeface="游ゴシック" panose="020B0400000000000000" pitchFamily="50" charset="-128"/>
                          <a:ea typeface="游ゴシック" panose="020B0400000000000000" pitchFamily="50" charset="-128"/>
                        </a:rPr>
                        <a:t>当該ビジョンの実現に向け、</a:t>
                      </a:r>
                      <a:r>
                        <a:rPr kumimoji="1" lang="ja-JP" altLang="en-US" sz="1500" b="1" u="none" dirty="0">
                          <a:solidFill>
                            <a:schemeClr val="tx1"/>
                          </a:solidFill>
                          <a:latin typeface="游ゴシック" panose="020B0400000000000000" pitchFamily="50" charset="-128"/>
                          <a:ea typeface="游ゴシック" panose="020B0400000000000000" pitchFamily="50" charset="-128"/>
                        </a:rPr>
                        <a:t>認定制度においても、府民等への啓発といった観点から、どのような対応が実施できるか検討</a:t>
                      </a:r>
                      <a:r>
                        <a:rPr kumimoji="1" lang="ja-JP" altLang="en-US" sz="1500" b="0" u="none" dirty="0">
                          <a:solidFill>
                            <a:schemeClr val="tx1"/>
                          </a:solidFill>
                          <a:latin typeface="游ゴシック" panose="020B0400000000000000" pitchFamily="50" charset="-128"/>
                          <a:ea typeface="游ゴシック" panose="020B0400000000000000" pitchFamily="50" charset="-128"/>
                        </a:rPr>
                        <a:t>する必要がある。</a:t>
                      </a:r>
                    </a:p>
                  </a:txBody>
                  <a:tcPr marT="72000" marB="72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323801707"/>
                  </a:ext>
                </a:extLst>
              </a:tr>
            </a:tbl>
          </a:graphicData>
        </a:graphic>
      </p:graphicFrame>
      <p:graphicFrame>
        <p:nvGraphicFramePr>
          <p:cNvPr id="31" name="表 2">
            <a:extLst>
              <a:ext uri="{FF2B5EF4-FFF2-40B4-BE49-F238E27FC236}">
                <a16:creationId xmlns:a16="http://schemas.microsoft.com/office/drawing/2014/main" id="{E6DBB536-EDC6-493D-83DF-DB54E94092CE}"/>
              </a:ext>
            </a:extLst>
          </p:cNvPr>
          <p:cNvGraphicFramePr>
            <a:graphicFrameLocks noGrp="1"/>
          </p:cNvGraphicFramePr>
          <p:nvPr>
            <p:extLst>
              <p:ext uri="{D42A27DB-BD31-4B8C-83A1-F6EECF244321}">
                <p14:modId xmlns:p14="http://schemas.microsoft.com/office/powerpoint/2010/main" val="516197387"/>
              </p:ext>
            </p:extLst>
          </p:nvPr>
        </p:nvGraphicFramePr>
        <p:xfrm>
          <a:off x="329788" y="3979631"/>
          <a:ext cx="9371892" cy="2270933"/>
        </p:xfrm>
        <a:graphic>
          <a:graphicData uri="http://schemas.openxmlformats.org/drawingml/2006/table">
            <a:tbl>
              <a:tblPr firstRow="1" bandRow="1">
                <a:tableStyleId>{5C22544A-7EE6-4342-B048-85BDC9FD1C3A}</a:tableStyleId>
              </a:tblPr>
              <a:tblGrid>
                <a:gridCol w="9371892">
                  <a:extLst>
                    <a:ext uri="{9D8B030D-6E8A-4147-A177-3AD203B41FA5}">
                      <a16:colId xmlns:a16="http://schemas.microsoft.com/office/drawing/2014/main" val="2463687167"/>
                    </a:ext>
                  </a:extLst>
                </a:gridCol>
              </a:tblGrid>
              <a:tr h="748913">
                <a:tc>
                  <a:txBody>
                    <a:bodyPr/>
                    <a:lstStyle/>
                    <a:p>
                      <a:pPr marL="0" indent="0" algn="just">
                        <a:lnSpc>
                          <a:spcPts val="2300"/>
                        </a:lnSpc>
                        <a:spcAft>
                          <a:spcPts val="0"/>
                        </a:spcAft>
                        <a:buFont typeface="Wingdings" panose="05000000000000000000" pitchFamily="2" charset="2"/>
                        <a:buNone/>
                      </a:pPr>
                      <a:r>
                        <a:rPr kumimoji="1" lang="en-US" altLang="ja-JP" sz="1600" b="1" u="none" dirty="0">
                          <a:solidFill>
                            <a:schemeClr val="tx1"/>
                          </a:solidFill>
                          <a:latin typeface="游ゴシック" panose="020B0400000000000000" pitchFamily="50" charset="-128"/>
                          <a:ea typeface="游ゴシック" panose="020B0400000000000000" pitchFamily="50" charset="-128"/>
                        </a:rPr>
                        <a:t>【</a:t>
                      </a:r>
                      <a:r>
                        <a:rPr kumimoji="1" lang="ja-JP" altLang="en-US" sz="1600" b="1" u="none" dirty="0">
                          <a:solidFill>
                            <a:schemeClr val="tx1"/>
                          </a:solidFill>
                          <a:latin typeface="游ゴシック" panose="020B0400000000000000" pitchFamily="50" charset="-128"/>
                          <a:ea typeface="游ゴシック" panose="020B0400000000000000" pitchFamily="50" charset="-128"/>
                        </a:rPr>
                        <a:t>今後のあり方</a:t>
                      </a:r>
                      <a:r>
                        <a:rPr kumimoji="1" lang="en-US" altLang="ja-JP" sz="1600" b="1" u="none" dirty="0">
                          <a:solidFill>
                            <a:schemeClr val="tx1"/>
                          </a:solidFill>
                          <a:latin typeface="游ゴシック" panose="020B0400000000000000" pitchFamily="50" charset="-128"/>
                          <a:ea typeface="游ゴシック" panose="020B0400000000000000" pitchFamily="50" charset="-128"/>
                        </a:rPr>
                        <a:t>】</a:t>
                      </a:r>
                    </a:p>
                    <a:p>
                      <a:pPr marL="216000" indent="-216000" algn="just">
                        <a:lnSpc>
                          <a:spcPts val="2300"/>
                        </a:lnSpc>
                        <a:spcBef>
                          <a:spcPts val="400"/>
                        </a:spcBef>
                        <a:buFont typeface="Wingdings" panose="05000000000000000000" pitchFamily="2" charset="2"/>
                        <a:buChar char="Ø"/>
                      </a:pPr>
                      <a:r>
                        <a:rPr kumimoji="1" lang="ja-JP" altLang="en-US" sz="1500" b="1" u="none" dirty="0">
                          <a:solidFill>
                            <a:schemeClr val="tx1"/>
                          </a:solidFill>
                          <a:latin typeface="游ゴシック" panose="020B0400000000000000" pitchFamily="50" charset="-128"/>
                          <a:ea typeface="游ゴシック" panose="020B0400000000000000" pitchFamily="50" charset="-128"/>
                        </a:rPr>
                        <a:t>海洋プラスチックごみ、漁業系プラスチック廃棄物を原料にしていることを付加価値</a:t>
                      </a:r>
                      <a:r>
                        <a:rPr kumimoji="1" lang="ja-JP" altLang="en-US" sz="1500" b="0" u="none" dirty="0">
                          <a:solidFill>
                            <a:schemeClr val="tx1"/>
                          </a:solidFill>
                          <a:latin typeface="游ゴシック" panose="020B0400000000000000" pitchFamily="50" charset="-128"/>
                          <a:ea typeface="游ゴシック" panose="020B0400000000000000" pitchFamily="50" charset="-128"/>
                        </a:rPr>
                        <a:t>とし、</a:t>
                      </a:r>
                      <a:r>
                        <a:rPr kumimoji="1" lang="ja-JP" altLang="en-US" sz="1500" b="1" u="none" dirty="0">
                          <a:solidFill>
                            <a:schemeClr val="tx1"/>
                          </a:solidFill>
                          <a:latin typeface="游ゴシック" panose="020B0400000000000000" pitchFamily="50" charset="-128"/>
                          <a:ea typeface="游ゴシック" panose="020B0400000000000000" pitchFamily="50" charset="-128"/>
                        </a:rPr>
                        <a:t>当該リサイクル製品の認定区分を設け、広報・</a:t>
                      </a:r>
                      <a:r>
                        <a:rPr kumimoji="1" lang="en-US" altLang="ja-JP" sz="1500" b="1" u="none" dirty="0">
                          <a:solidFill>
                            <a:schemeClr val="tx1"/>
                          </a:solidFill>
                          <a:latin typeface="游ゴシック" panose="020B0400000000000000" pitchFamily="50" charset="-128"/>
                          <a:ea typeface="游ゴシック" panose="020B0400000000000000" pitchFamily="50" charset="-128"/>
                        </a:rPr>
                        <a:t>PR</a:t>
                      </a:r>
                      <a:r>
                        <a:rPr kumimoji="1" lang="ja-JP" altLang="en-US" sz="1500" b="0" u="none" dirty="0">
                          <a:solidFill>
                            <a:schemeClr val="tx1"/>
                          </a:solidFill>
                          <a:latin typeface="游ゴシック" panose="020B0400000000000000" pitchFamily="50" charset="-128"/>
                          <a:ea typeface="游ゴシック" panose="020B0400000000000000" pitchFamily="50" charset="-128"/>
                        </a:rPr>
                        <a:t>することで、</a:t>
                      </a:r>
                      <a:r>
                        <a:rPr kumimoji="1" lang="ja-JP" altLang="en-US" sz="1500" b="1" u="none" dirty="0">
                          <a:solidFill>
                            <a:schemeClr val="tx1"/>
                          </a:solidFill>
                          <a:latin typeface="游ゴシック" panose="020B0400000000000000" pitchFamily="50" charset="-128"/>
                          <a:ea typeface="游ゴシック" panose="020B0400000000000000" pitchFamily="50" charset="-128"/>
                        </a:rPr>
                        <a:t>資源循環と海洋プラスチック問題に係る府民の意識醸成や行動変容を促すことが必要</a:t>
                      </a:r>
                      <a:r>
                        <a:rPr kumimoji="1" lang="ja-JP" altLang="en-US" sz="1500" b="0" u="none" dirty="0">
                          <a:solidFill>
                            <a:schemeClr val="tx1"/>
                          </a:solidFill>
                          <a:latin typeface="游ゴシック" panose="020B0400000000000000" pitchFamily="50" charset="-128"/>
                          <a:ea typeface="游ゴシック" panose="020B0400000000000000" pitchFamily="50" charset="-128"/>
                        </a:rPr>
                        <a:t>と考えられる。 </a:t>
                      </a:r>
                      <a:r>
                        <a:rPr kumimoji="1" lang="ja-JP" altLang="en-US" sz="1500" b="1" u="none" dirty="0">
                          <a:solidFill>
                            <a:srgbClr val="0070C0"/>
                          </a:solidFill>
                          <a:latin typeface="游ゴシック" panose="020B0400000000000000" pitchFamily="50" charset="-128"/>
                          <a:ea typeface="游ゴシック" panose="020B0400000000000000" pitchFamily="50" charset="-128"/>
                        </a:rPr>
                        <a:t>⇒ 認定区分の新設</a:t>
                      </a:r>
                      <a:endParaRPr kumimoji="1" lang="en-US" altLang="ja-JP" sz="1500" b="1" u="none" dirty="0">
                        <a:solidFill>
                          <a:srgbClr val="0070C0"/>
                        </a:solidFill>
                        <a:latin typeface="游ゴシック" panose="020B0400000000000000" pitchFamily="50" charset="-128"/>
                        <a:ea typeface="游ゴシック" panose="020B0400000000000000" pitchFamily="50" charset="-128"/>
                      </a:endParaRPr>
                    </a:p>
                    <a:p>
                      <a:pPr marL="216000" indent="-216000" algn="just">
                        <a:lnSpc>
                          <a:spcPts val="2300"/>
                        </a:lnSpc>
                        <a:spcBef>
                          <a:spcPts val="400"/>
                        </a:spcBef>
                        <a:buFont typeface="Wingdings" panose="05000000000000000000" pitchFamily="2" charset="2"/>
                        <a:buChar char="Ø"/>
                      </a:pPr>
                      <a:r>
                        <a:rPr kumimoji="1" lang="ja-JP" altLang="en-US" sz="1500" b="0" u="none" dirty="0">
                          <a:solidFill>
                            <a:schemeClr val="tx1"/>
                          </a:solidFill>
                          <a:latin typeface="游ゴシック" panose="020B0400000000000000" pitchFamily="50" charset="-128"/>
                          <a:ea typeface="游ゴシック" panose="020B0400000000000000" pitchFamily="50" charset="-128"/>
                        </a:rPr>
                        <a:t>認定基準（循環資源の配合率）については「エコマーク」を参考 ⇒ 製品のプラスチック質量に占める海洋プラスチックごみ、または漁業系プラスチック廃棄物由来の再生プラスチックの質量割合が</a:t>
                      </a:r>
                      <a:r>
                        <a:rPr kumimoji="1" lang="en-US" altLang="ja-JP" sz="1500" b="0" u="none" dirty="0">
                          <a:solidFill>
                            <a:schemeClr val="tx1"/>
                          </a:solidFill>
                          <a:latin typeface="游ゴシック" panose="020B0400000000000000" pitchFamily="50" charset="-128"/>
                          <a:ea typeface="游ゴシック" panose="020B0400000000000000" pitchFamily="50" charset="-128"/>
                        </a:rPr>
                        <a:t>10%</a:t>
                      </a:r>
                      <a:r>
                        <a:rPr kumimoji="1" lang="ja-JP" altLang="en-US" sz="1500" b="0" u="none" dirty="0">
                          <a:solidFill>
                            <a:schemeClr val="tx1"/>
                          </a:solidFill>
                          <a:latin typeface="游ゴシック" panose="020B0400000000000000" pitchFamily="50" charset="-128"/>
                          <a:ea typeface="游ゴシック" panose="020B0400000000000000" pitchFamily="50" charset="-128"/>
                        </a:rPr>
                        <a:t>以上であること </a:t>
                      </a:r>
                    </a:p>
                  </a:txBody>
                  <a:tcPr marT="72000" marB="72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FEEE1">
                        <a:alpha val="60000"/>
                      </a:srgbClr>
                    </a:solidFill>
                  </a:tcPr>
                </a:tc>
                <a:extLst>
                  <a:ext uri="{0D108BD9-81ED-4DB2-BD59-A6C34878D82A}">
                    <a16:rowId xmlns:a16="http://schemas.microsoft.com/office/drawing/2014/main" val="1323801707"/>
                  </a:ext>
                </a:extLst>
              </a:tr>
            </a:tbl>
          </a:graphicData>
        </a:graphic>
      </p:graphicFrame>
      <p:sp>
        <p:nvSpPr>
          <p:cNvPr id="14" name="テキスト ボックス 15">
            <a:extLst>
              <a:ext uri="{FF2B5EF4-FFF2-40B4-BE49-F238E27FC236}">
                <a16:creationId xmlns:a16="http://schemas.microsoft.com/office/drawing/2014/main" id="{026C55C2-691E-4B89-8506-4BC914C26408}"/>
              </a:ext>
            </a:extLst>
          </p:cNvPr>
          <p:cNvSpPr txBox="1"/>
          <p:nvPr/>
        </p:nvSpPr>
        <p:spPr>
          <a:xfrm>
            <a:off x="329787" y="842470"/>
            <a:ext cx="5631059" cy="33855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5314" tIns="32657" rIns="65314" bIns="32657" numCol="1" spcCol="0" rtlCol="0" fromWordArt="0" anchor="ctr" anchorCtr="0" forceAA="0" compatLnSpc="1">
            <a:prstTxWarp prst="textNoShape">
              <a:avLst/>
            </a:prstTxWarp>
            <a:noAutofit/>
          </a:bodyPr>
          <a:lstStyle/>
          <a:p>
            <a:pPr algn="just"/>
            <a:r>
              <a:rPr lang="ja-JP" altLang="en-US" b="1" u="sng" kern="100" dirty="0">
                <a:latin typeface="游ゴシック" panose="020B0400000000000000" pitchFamily="50" charset="-128"/>
                <a:ea typeface="游ゴシック" panose="020B0400000000000000" pitchFamily="50" charset="-128"/>
                <a:cs typeface="Times New Roman" panose="02020603050405020304" pitchFamily="18" charset="0"/>
              </a:rPr>
              <a:t>② 海洋プラスチック問題への対応</a:t>
            </a:r>
            <a:r>
              <a:rPr lang="ja-JP" altLang="en-US" b="1" kern="100" dirty="0">
                <a:latin typeface="游ゴシック" panose="020B0400000000000000" pitchFamily="50" charset="-128"/>
                <a:ea typeface="游ゴシック" panose="020B0400000000000000" pitchFamily="50" charset="-128"/>
                <a:cs typeface="Times New Roman" panose="02020603050405020304" pitchFamily="18" charset="0"/>
              </a:rPr>
              <a:t> </a:t>
            </a:r>
            <a:r>
              <a:rPr lang="en-US" altLang="ja-JP" kern="100" dirty="0">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kern="100" dirty="0">
                <a:latin typeface="游ゴシック" panose="020B0400000000000000" pitchFamily="50" charset="-128"/>
                <a:ea typeface="游ゴシック" panose="020B0400000000000000" pitchFamily="50" charset="-128"/>
                <a:cs typeface="Times New Roman" panose="02020603050405020304" pitchFamily="18" charset="0"/>
              </a:rPr>
              <a:t>認定区分の新設</a:t>
            </a:r>
            <a:r>
              <a:rPr lang="en-US" altLang="ja-JP" kern="100" dirty="0">
                <a:latin typeface="游ゴシック" panose="020B0400000000000000" pitchFamily="50" charset="-128"/>
                <a:ea typeface="游ゴシック" panose="020B0400000000000000" pitchFamily="50" charset="-128"/>
                <a:cs typeface="Times New Roman" panose="02020603050405020304" pitchFamily="18" charset="0"/>
              </a:rPr>
              <a:t>)</a:t>
            </a:r>
            <a:endParaRPr lang="ja-JP" altLang="en-US" kern="100" dirty="0">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24" name="二等辺三角形 23">
            <a:extLst>
              <a:ext uri="{FF2B5EF4-FFF2-40B4-BE49-F238E27FC236}">
                <a16:creationId xmlns:a16="http://schemas.microsoft.com/office/drawing/2014/main" id="{533BF45B-7728-4DEB-AF4F-AECCD899590D}"/>
              </a:ext>
            </a:extLst>
          </p:cNvPr>
          <p:cNvSpPr/>
          <p:nvPr/>
        </p:nvSpPr>
        <p:spPr>
          <a:xfrm rot="10800000">
            <a:off x="4070621" y="3536606"/>
            <a:ext cx="1890226" cy="288000"/>
          </a:xfrm>
          <a:prstGeom prst="triangle">
            <a:avLst/>
          </a:prstGeom>
          <a:solidFill>
            <a:srgbClr val="A4B5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26" name="テキスト ボックス 25">
            <a:extLst>
              <a:ext uri="{FF2B5EF4-FFF2-40B4-BE49-F238E27FC236}">
                <a16:creationId xmlns:a16="http://schemas.microsoft.com/office/drawing/2014/main" id="{A64694A2-88B6-49F7-858B-84E049D9556F}"/>
              </a:ext>
            </a:extLst>
          </p:cNvPr>
          <p:cNvSpPr txBox="1"/>
          <p:nvPr/>
        </p:nvSpPr>
        <p:spPr>
          <a:xfrm>
            <a:off x="9692194" y="6592654"/>
            <a:ext cx="195704" cy="253916"/>
          </a:xfrm>
          <a:prstGeom prst="rect">
            <a:avLst/>
          </a:prstGeom>
          <a:noFill/>
        </p:spPr>
        <p:txBody>
          <a:bodyPr wrap="square" rtlCol="0">
            <a:spAutoFit/>
          </a:bodyPr>
          <a:lstStyle/>
          <a:p>
            <a:pPr algn="ctr"/>
            <a:r>
              <a:rPr kumimoji="1" lang="en-US" altLang="ja-JP" sz="1050" dirty="0">
                <a:latin typeface="游ゴシック" panose="020B0400000000000000" pitchFamily="50" charset="-128"/>
                <a:ea typeface="游ゴシック" panose="020B0400000000000000" pitchFamily="50" charset="-128"/>
              </a:rPr>
              <a:t>3</a:t>
            </a:r>
            <a:endParaRPr kumimoji="1" lang="ja-JP" altLang="en-US" sz="105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791719228"/>
      </p:ext>
    </p:extLst>
  </p:cSld>
  <p:clrMapOvr>
    <a:masterClrMapping/>
  </p:clrMapOvr>
  <p:transition spd="slow" advTm="6662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22D471E5-1294-47E4-B591-DA13FF733E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cxnSp>
        <p:nvCxnSpPr>
          <p:cNvPr id="19" name="直線コネクタ 18">
            <a:extLst>
              <a:ext uri="{FF2B5EF4-FFF2-40B4-BE49-F238E27FC236}">
                <a16:creationId xmlns:a16="http://schemas.microsoft.com/office/drawing/2014/main" id="{070BD6D4-72D5-4365-B0A9-D2169A95ED2B}"/>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sp>
        <p:nvSpPr>
          <p:cNvPr id="11" name="タイトル 1">
            <a:extLst>
              <a:ext uri="{FF2B5EF4-FFF2-40B4-BE49-F238E27FC236}">
                <a16:creationId xmlns:a16="http://schemas.microsoft.com/office/drawing/2014/main" id="{B627740D-2570-4E74-82A6-592966CA7476}"/>
              </a:ext>
            </a:extLst>
          </p:cNvPr>
          <p:cNvSpPr txBox="1">
            <a:spLocks/>
          </p:cNvSpPr>
          <p:nvPr/>
        </p:nvSpPr>
        <p:spPr>
          <a:xfrm>
            <a:off x="253812" y="156332"/>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ja-JP" altLang="en-US" sz="2200" kern="0" dirty="0">
                <a:solidFill>
                  <a:srgbClr val="006600"/>
                </a:solidFill>
                <a:latin typeface="+mn-ea"/>
                <a:ea typeface="+mn-ea"/>
              </a:rPr>
              <a:t>基本的な考え方 ・ 今後のあり方</a:t>
            </a:r>
          </a:p>
        </p:txBody>
      </p:sp>
      <p:graphicFrame>
        <p:nvGraphicFramePr>
          <p:cNvPr id="30" name="表 2">
            <a:extLst>
              <a:ext uri="{FF2B5EF4-FFF2-40B4-BE49-F238E27FC236}">
                <a16:creationId xmlns:a16="http://schemas.microsoft.com/office/drawing/2014/main" id="{E39ECAE4-FFD1-4652-A864-83683EB35F6F}"/>
              </a:ext>
            </a:extLst>
          </p:cNvPr>
          <p:cNvGraphicFramePr>
            <a:graphicFrameLocks noGrp="1"/>
          </p:cNvGraphicFramePr>
          <p:nvPr>
            <p:extLst>
              <p:ext uri="{D42A27DB-BD31-4B8C-83A1-F6EECF244321}">
                <p14:modId xmlns:p14="http://schemas.microsoft.com/office/powerpoint/2010/main" val="2517014255"/>
              </p:ext>
            </p:extLst>
          </p:nvPr>
        </p:nvGraphicFramePr>
        <p:xfrm>
          <a:off x="329788" y="1357959"/>
          <a:ext cx="9375740" cy="1712006"/>
        </p:xfrm>
        <a:graphic>
          <a:graphicData uri="http://schemas.openxmlformats.org/drawingml/2006/table">
            <a:tbl>
              <a:tblPr firstRow="1" bandRow="1">
                <a:tableStyleId>{5C22544A-7EE6-4342-B048-85BDC9FD1C3A}</a:tableStyleId>
              </a:tblPr>
              <a:tblGrid>
                <a:gridCol w="9375740">
                  <a:extLst>
                    <a:ext uri="{9D8B030D-6E8A-4147-A177-3AD203B41FA5}">
                      <a16:colId xmlns:a16="http://schemas.microsoft.com/office/drawing/2014/main" val="3398676199"/>
                    </a:ext>
                  </a:extLst>
                </a:gridCol>
              </a:tblGrid>
              <a:tr h="0">
                <a:tc>
                  <a:txBody>
                    <a:bodyPr/>
                    <a:lstStyle/>
                    <a:p>
                      <a:pPr marL="0" indent="0" algn="just">
                        <a:lnSpc>
                          <a:spcPts val="2300"/>
                        </a:lnSpc>
                        <a:buFont typeface="Wingdings" panose="05000000000000000000" pitchFamily="2" charset="2"/>
                        <a:buNone/>
                      </a:pPr>
                      <a:r>
                        <a:rPr kumimoji="1" lang="en-US" altLang="ja-JP" sz="1600" b="1" u="none" dirty="0">
                          <a:solidFill>
                            <a:schemeClr val="tx1"/>
                          </a:solidFill>
                          <a:latin typeface="游ゴシック" panose="020B0400000000000000" pitchFamily="50" charset="-128"/>
                          <a:ea typeface="游ゴシック" panose="020B0400000000000000" pitchFamily="50" charset="-128"/>
                        </a:rPr>
                        <a:t>【</a:t>
                      </a:r>
                      <a:r>
                        <a:rPr kumimoji="1" lang="ja-JP" altLang="en-US" sz="1600" b="1" u="none" dirty="0">
                          <a:solidFill>
                            <a:schemeClr val="tx1"/>
                          </a:solidFill>
                          <a:latin typeface="游ゴシック" panose="020B0400000000000000" pitchFamily="50" charset="-128"/>
                          <a:ea typeface="游ゴシック" panose="020B0400000000000000" pitchFamily="50" charset="-128"/>
                        </a:rPr>
                        <a:t>基本的な考え方</a:t>
                      </a:r>
                      <a:r>
                        <a:rPr kumimoji="1" lang="en-US" altLang="ja-JP" sz="1600" b="1" u="none" dirty="0">
                          <a:solidFill>
                            <a:schemeClr val="tx1"/>
                          </a:solidFill>
                          <a:latin typeface="游ゴシック" panose="020B0400000000000000" pitchFamily="50" charset="-128"/>
                          <a:ea typeface="游ゴシック" panose="020B0400000000000000" pitchFamily="50" charset="-128"/>
                        </a:rPr>
                        <a:t>】</a:t>
                      </a:r>
                    </a:p>
                    <a:p>
                      <a:pPr marL="216000" marR="0" lvl="0" indent="-216000" algn="just" defTabSz="914400" rtl="0" eaLnBrk="1" fontAlgn="auto" latinLnBrk="0" hangingPunct="1">
                        <a:lnSpc>
                          <a:spcPts val="2300"/>
                        </a:lnSpc>
                        <a:spcBef>
                          <a:spcPts val="400"/>
                        </a:spcBef>
                        <a:spcAft>
                          <a:spcPts val="0"/>
                        </a:spcAft>
                        <a:buClrTx/>
                        <a:buSzTx/>
                        <a:buFont typeface="Wingdings" panose="05000000000000000000" pitchFamily="2" charset="2"/>
                        <a:buChar char="Ø"/>
                        <a:tabLst/>
                        <a:defRPr/>
                      </a:pPr>
                      <a:r>
                        <a:rPr kumimoji="1" lang="ja-JP" altLang="en-US" sz="1500" b="0" u="none" dirty="0">
                          <a:solidFill>
                            <a:schemeClr val="tx1"/>
                          </a:solidFill>
                          <a:latin typeface="游ゴシック" panose="020B0400000000000000" pitchFamily="50" charset="-128"/>
                          <a:ea typeface="游ゴシック" panose="020B0400000000000000" pitchFamily="50" charset="-128"/>
                        </a:rPr>
                        <a:t>国の推計によると、</a:t>
                      </a:r>
                      <a:r>
                        <a:rPr kumimoji="1" lang="ja-JP" altLang="en-US" sz="1500" b="1" u="none" dirty="0">
                          <a:solidFill>
                            <a:schemeClr val="tx1"/>
                          </a:solidFill>
                          <a:latin typeface="游ゴシック" panose="020B0400000000000000" pitchFamily="50" charset="-128"/>
                          <a:ea typeface="游ゴシック" panose="020B0400000000000000" pitchFamily="50" charset="-128"/>
                        </a:rPr>
                        <a:t>国内全体における温室効果ガス排出量のうち資源循環が貢献できる余地がある部門の割合は</a:t>
                      </a:r>
                      <a:r>
                        <a:rPr kumimoji="1" lang="en-US" altLang="ja-JP" sz="1500" b="1" u="none" dirty="0">
                          <a:solidFill>
                            <a:schemeClr val="tx1"/>
                          </a:solidFill>
                          <a:latin typeface="游ゴシック" panose="020B0400000000000000" pitchFamily="50" charset="-128"/>
                          <a:ea typeface="游ゴシック" panose="020B0400000000000000" pitchFamily="50" charset="-128"/>
                        </a:rPr>
                        <a:t>36</a:t>
                      </a:r>
                      <a:r>
                        <a:rPr kumimoji="1" lang="ja-JP" altLang="en-US" sz="1500" b="1" u="none" dirty="0">
                          <a:solidFill>
                            <a:schemeClr val="tx1"/>
                          </a:solidFill>
                          <a:latin typeface="游ゴシック" panose="020B0400000000000000" pitchFamily="50" charset="-128"/>
                          <a:ea typeface="游ゴシック" panose="020B0400000000000000" pitchFamily="50" charset="-128"/>
                        </a:rPr>
                        <a:t>％</a:t>
                      </a:r>
                      <a:r>
                        <a:rPr kumimoji="1" lang="ja-JP" altLang="en-US" sz="1500" b="0" u="none" dirty="0">
                          <a:solidFill>
                            <a:schemeClr val="tx1"/>
                          </a:solidFill>
                          <a:latin typeface="游ゴシック" panose="020B0400000000000000" pitchFamily="50" charset="-128"/>
                          <a:ea typeface="游ゴシック" panose="020B0400000000000000" pitchFamily="50" charset="-128"/>
                        </a:rPr>
                        <a:t>とされている。</a:t>
                      </a:r>
                      <a:endParaRPr kumimoji="1" lang="en-US" altLang="ja-JP" sz="1500" b="0" u="none" dirty="0">
                        <a:solidFill>
                          <a:schemeClr val="tx1"/>
                        </a:solidFill>
                        <a:latin typeface="游ゴシック" panose="020B0400000000000000" pitchFamily="50" charset="-128"/>
                        <a:ea typeface="游ゴシック" panose="020B0400000000000000" pitchFamily="50" charset="-128"/>
                      </a:endParaRPr>
                    </a:p>
                    <a:p>
                      <a:pPr marL="216000" marR="0" lvl="0" indent="-216000" algn="just" defTabSz="914400" rtl="0" eaLnBrk="1" fontAlgn="auto" latinLnBrk="0" hangingPunct="1">
                        <a:lnSpc>
                          <a:spcPts val="2300"/>
                        </a:lnSpc>
                        <a:spcBef>
                          <a:spcPts val="600"/>
                        </a:spcBef>
                        <a:spcAft>
                          <a:spcPts val="0"/>
                        </a:spcAft>
                        <a:buClrTx/>
                        <a:buSzTx/>
                        <a:buFont typeface="Wingdings" panose="05000000000000000000" pitchFamily="2" charset="2"/>
                        <a:buChar char="Ø"/>
                        <a:tabLst/>
                        <a:defRPr/>
                      </a:pPr>
                      <a:r>
                        <a:rPr kumimoji="1" lang="ja-JP" altLang="en-US" sz="1500" b="0" u="none" dirty="0">
                          <a:solidFill>
                            <a:schemeClr val="tx1"/>
                          </a:solidFill>
                          <a:latin typeface="游ゴシック" panose="020B0400000000000000" pitchFamily="50" charset="-128"/>
                          <a:ea typeface="游ゴシック" panose="020B0400000000000000" pitchFamily="50" charset="-128"/>
                        </a:rPr>
                        <a:t>リサイクルについても、その削減に寄与する取組として示されていることから、</a:t>
                      </a:r>
                      <a:r>
                        <a:rPr kumimoji="1" lang="en-US" altLang="ja-JP" sz="1500" b="1" u="none" dirty="0">
                          <a:solidFill>
                            <a:schemeClr val="tx1"/>
                          </a:solidFill>
                          <a:latin typeface="游ゴシック" panose="020B0400000000000000" pitchFamily="50" charset="-128"/>
                          <a:ea typeface="游ゴシック" panose="020B0400000000000000" pitchFamily="50" charset="-128"/>
                        </a:rPr>
                        <a:t>CN</a:t>
                      </a:r>
                      <a:r>
                        <a:rPr kumimoji="1" lang="ja-JP" altLang="en-US" sz="1500" b="1" u="none" dirty="0">
                          <a:solidFill>
                            <a:schemeClr val="tx1"/>
                          </a:solidFill>
                          <a:latin typeface="游ゴシック" panose="020B0400000000000000" pitchFamily="50" charset="-128"/>
                          <a:ea typeface="游ゴシック" panose="020B0400000000000000" pitchFamily="50" charset="-128"/>
                        </a:rPr>
                        <a:t>の実現に向け、認定制度においても、府民等への啓発といった観点から、どのような対応が実施できるか検討</a:t>
                      </a:r>
                      <a:r>
                        <a:rPr kumimoji="1" lang="ja-JP" altLang="en-US" sz="1500" b="0" u="none" dirty="0">
                          <a:solidFill>
                            <a:schemeClr val="tx1"/>
                          </a:solidFill>
                          <a:latin typeface="游ゴシック" panose="020B0400000000000000" pitchFamily="50" charset="-128"/>
                          <a:ea typeface="游ゴシック" panose="020B0400000000000000" pitchFamily="50" charset="-128"/>
                        </a:rPr>
                        <a:t>する必要</a:t>
                      </a:r>
                      <a:r>
                        <a:rPr kumimoji="1" lang="ja-JP" altLang="en-US" sz="1500" b="0" dirty="0">
                          <a:solidFill>
                            <a:schemeClr val="tx1"/>
                          </a:solidFill>
                          <a:latin typeface="游ゴシック" panose="020B0400000000000000" pitchFamily="50" charset="-128"/>
                          <a:ea typeface="游ゴシック" panose="020B0400000000000000" pitchFamily="50" charset="-128"/>
                        </a:rPr>
                        <a:t>がある。</a:t>
                      </a:r>
                    </a:p>
                  </a:txBody>
                  <a:tcPr marT="72000" marB="72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323801707"/>
                  </a:ext>
                </a:extLst>
              </a:tr>
            </a:tbl>
          </a:graphicData>
        </a:graphic>
      </p:graphicFrame>
      <p:graphicFrame>
        <p:nvGraphicFramePr>
          <p:cNvPr id="31" name="表 2">
            <a:extLst>
              <a:ext uri="{FF2B5EF4-FFF2-40B4-BE49-F238E27FC236}">
                <a16:creationId xmlns:a16="http://schemas.microsoft.com/office/drawing/2014/main" id="{E6DBB536-EDC6-493D-83DF-DB54E94092CE}"/>
              </a:ext>
            </a:extLst>
          </p:cNvPr>
          <p:cNvGraphicFramePr>
            <a:graphicFrameLocks noGrp="1"/>
          </p:cNvGraphicFramePr>
          <p:nvPr>
            <p:extLst>
              <p:ext uri="{D42A27DB-BD31-4B8C-83A1-F6EECF244321}">
                <p14:modId xmlns:p14="http://schemas.microsoft.com/office/powerpoint/2010/main" val="1433677227"/>
              </p:ext>
            </p:extLst>
          </p:nvPr>
        </p:nvGraphicFramePr>
        <p:xfrm>
          <a:off x="329788" y="3644351"/>
          <a:ext cx="9371892" cy="1978833"/>
        </p:xfrm>
        <a:graphic>
          <a:graphicData uri="http://schemas.openxmlformats.org/drawingml/2006/table">
            <a:tbl>
              <a:tblPr firstRow="1" bandRow="1">
                <a:tableStyleId>{5C22544A-7EE6-4342-B048-85BDC9FD1C3A}</a:tableStyleId>
              </a:tblPr>
              <a:tblGrid>
                <a:gridCol w="9371892">
                  <a:extLst>
                    <a:ext uri="{9D8B030D-6E8A-4147-A177-3AD203B41FA5}">
                      <a16:colId xmlns:a16="http://schemas.microsoft.com/office/drawing/2014/main" val="2463687167"/>
                    </a:ext>
                  </a:extLst>
                </a:gridCol>
              </a:tblGrid>
              <a:tr h="748913">
                <a:tc>
                  <a:txBody>
                    <a:bodyPr/>
                    <a:lstStyle/>
                    <a:p>
                      <a:pPr marL="0" indent="0" algn="just">
                        <a:lnSpc>
                          <a:spcPts val="2300"/>
                        </a:lnSpc>
                        <a:spcAft>
                          <a:spcPts val="0"/>
                        </a:spcAft>
                        <a:buFont typeface="Wingdings" panose="05000000000000000000" pitchFamily="2" charset="2"/>
                        <a:buNone/>
                      </a:pPr>
                      <a:r>
                        <a:rPr kumimoji="1" lang="en-US" altLang="ja-JP" sz="1600" b="1" u="none" dirty="0">
                          <a:solidFill>
                            <a:schemeClr val="tx1"/>
                          </a:solidFill>
                          <a:latin typeface="游ゴシック" panose="020B0400000000000000" pitchFamily="50" charset="-128"/>
                          <a:ea typeface="游ゴシック" panose="020B0400000000000000" pitchFamily="50" charset="-128"/>
                        </a:rPr>
                        <a:t>【</a:t>
                      </a:r>
                      <a:r>
                        <a:rPr kumimoji="1" lang="ja-JP" altLang="en-US" sz="1600" b="1" u="none" dirty="0">
                          <a:solidFill>
                            <a:schemeClr val="tx1"/>
                          </a:solidFill>
                          <a:latin typeface="游ゴシック" panose="020B0400000000000000" pitchFamily="50" charset="-128"/>
                          <a:ea typeface="游ゴシック" panose="020B0400000000000000" pitchFamily="50" charset="-128"/>
                        </a:rPr>
                        <a:t>今後のあり方</a:t>
                      </a:r>
                      <a:r>
                        <a:rPr kumimoji="1" lang="en-US" altLang="ja-JP" sz="1600" b="1" u="none" dirty="0">
                          <a:solidFill>
                            <a:schemeClr val="tx1"/>
                          </a:solidFill>
                          <a:latin typeface="游ゴシック" panose="020B0400000000000000" pitchFamily="50" charset="-128"/>
                          <a:ea typeface="游ゴシック" panose="020B0400000000000000" pitchFamily="50" charset="-128"/>
                        </a:rPr>
                        <a:t>】</a:t>
                      </a:r>
                    </a:p>
                    <a:p>
                      <a:pPr marL="216000" marR="0" lvl="0" indent="-216000" algn="just" defTabSz="914400" rtl="0" eaLnBrk="1" fontAlgn="auto" latinLnBrk="0" hangingPunct="1">
                        <a:lnSpc>
                          <a:spcPts val="2300"/>
                        </a:lnSpc>
                        <a:spcBef>
                          <a:spcPts val="400"/>
                        </a:spcBef>
                        <a:spcAft>
                          <a:spcPts val="0"/>
                        </a:spcAft>
                        <a:buClrTx/>
                        <a:buSzTx/>
                        <a:buFont typeface="Wingdings" panose="05000000000000000000" pitchFamily="2" charset="2"/>
                        <a:buChar char="Ø"/>
                        <a:tabLst/>
                        <a:defRPr/>
                      </a:pPr>
                      <a:r>
                        <a:rPr kumimoji="1" lang="ja-JP" altLang="en-US" sz="1500" b="1" u="none" dirty="0">
                          <a:solidFill>
                            <a:schemeClr val="tx1"/>
                          </a:solidFill>
                          <a:latin typeface="游ゴシック" panose="020B0400000000000000" pitchFamily="50" charset="-128"/>
                          <a:ea typeface="游ゴシック" panose="020B0400000000000000" pitchFamily="50" charset="-128"/>
                        </a:rPr>
                        <a:t>温室効果ガスの排出量の見える化をしていること（</a:t>
                      </a:r>
                      <a:r>
                        <a:rPr kumimoji="1" lang="en-US" altLang="ja-JP" sz="1500" b="1" u="none" dirty="0">
                          <a:solidFill>
                            <a:schemeClr val="tx1"/>
                          </a:solidFill>
                          <a:latin typeface="游ゴシック" panose="020B0400000000000000" pitchFamily="50" charset="-128"/>
                          <a:ea typeface="游ゴシック" panose="020B0400000000000000" pitchFamily="50" charset="-128"/>
                        </a:rPr>
                        <a:t>CFP</a:t>
                      </a:r>
                      <a:r>
                        <a:rPr kumimoji="1" lang="ja-JP" altLang="en-US" sz="1500" b="1" u="none" dirty="0">
                          <a:solidFill>
                            <a:schemeClr val="tx1"/>
                          </a:solidFill>
                          <a:latin typeface="游ゴシック" panose="020B0400000000000000" pitchFamily="50" charset="-128"/>
                          <a:ea typeface="游ゴシック" panose="020B0400000000000000" pitchFamily="50" charset="-128"/>
                        </a:rPr>
                        <a:t>）を付加価値</a:t>
                      </a:r>
                      <a:r>
                        <a:rPr kumimoji="1" lang="ja-JP" altLang="en-US" sz="1500" b="0" u="none" dirty="0">
                          <a:solidFill>
                            <a:schemeClr val="tx1"/>
                          </a:solidFill>
                          <a:latin typeface="游ゴシック" panose="020B0400000000000000" pitchFamily="50" charset="-128"/>
                          <a:ea typeface="游ゴシック" panose="020B0400000000000000" pitchFamily="50" charset="-128"/>
                        </a:rPr>
                        <a:t>と捉え、</a:t>
                      </a:r>
                      <a:r>
                        <a:rPr kumimoji="1" lang="ja-JP" altLang="en-US" sz="1500" b="1" u="none" dirty="0">
                          <a:solidFill>
                            <a:schemeClr val="tx1"/>
                          </a:solidFill>
                          <a:latin typeface="游ゴシック" panose="020B0400000000000000" pitchFamily="50" charset="-128"/>
                          <a:ea typeface="游ゴシック" panose="020B0400000000000000" pitchFamily="50" charset="-128"/>
                        </a:rPr>
                        <a:t>当該リサイクル製品の認定区分を設け、広報・</a:t>
                      </a:r>
                      <a:r>
                        <a:rPr kumimoji="1" lang="en-US" altLang="ja-JP" sz="1500" b="1" u="none" dirty="0">
                          <a:solidFill>
                            <a:schemeClr val="tx1"/>
                          </a:solidFill>
                          <a:latin typeface="游ゴシック" panose="020B0400000000000000" pitchFamily="50" charset="-128"/>
                          <a:ea typeface="游ゴシック" panose="020B0400000000000000" pitchFamily="50" charset="-128"/>
                        </a:rPr>
                        <a:t>PR</a:t>
                      </a:r>
                      <a:r>
                        <a:rPr kumimoji="1" lang="ja-JP" altLang="en-US" sz="1500" b="0" u="none" dirty="0">
                          <a:solidFill>
                            <a:schemeClr val="tx1"/>
                          </a:solidFill>
                          <a:latin typeface="游ゴシック" panose="020B0400000000000000" pitchFamily="50" charset="-128"/>
                          <a:ea typeface="游ゴシック" panose="020B0400000000000000" pitchFamily="50" charset="-128"/>
                        </a:rPr>
                        <a:t>することで、</a:t>
                      </a:r>
                      <a:r>
                        <a:rPr kumimoji="1" lang="ja-JP" altLang="en-US" sz="1500" b="1" u="none" dirty="0">
                          <a:solidFill>
                            <a:schemeClr val="tx1"/>
                          </a:solidFill>
                          <a:latin typeface="游ゴシック" panose="020B0400000000000000" pitchFamily="50" charset="-128"/>
                          <a:ea typeface="游ゴシック" panose="020B0400000000000000" pitchFamily="50" charset="-128"/>
                        </a:rPr>
                        <a:t>資源循環と</a:t>
                      </a:r>
                      <a:r>
                        <a:rPr kumimoji="1" lang="en-US" altLang="ja-JP" sz="1500" b="1" u="none" dirty="0">
                          <a:solidFill>
                            <a:schemeClr val="tx1"/>
                          </a:solidFill>
                          <a:latin typeface="游ゴシック" panose="020B0400000000000000" pitchFamily="50" charset="-128"/>
                          <a:ea typeface="游ゴシック" panose="020B0400000000000000" pitchFamily="50" charset="-128"/>
                        </a:rPr>
                        <a:t>CN</a:t>
                      </a:r>
                      <a:r>
                        <a:rPr kumimoji="1" lang="ja-JP" altLang="en-US" sz="1500" b="1" u="none" dirty="0">
                          <a:solidFill>
                            <a:schemeClr val="tx1"/>
                          </a:solidFill>
                          <a:latin typeface="游ゴシック" panose="020B0400000000000000" pitchFamily="50" charset="-128"/>
                          <a:ea typeface="游ゴシック" panose="020B0400000000000000" pitchFamily="50" charset="-128"/>
                        </a:rPr>
                        <a:t>に係る府民の意識醸成や行動変容を促すことが必要</a:t>
                      </a:r>
                      <a:r>
                        <a:rPr kumimoji="1" lang="ja-JP" altLang="en-US" sz="1500" b="0" u="none" dirty="0">
                          <a:solidFill>
                            <a:schemeClr val="tx1"/>
                          </a:solidFill>
                          <a:latin typeface="游ゴシック" panose="020B0400000000000000" pitchFamily="50" charset="-128"/>
                          <a:ea typeface="游ゴシック" panose="020B0400000000000000" pitchFamily="50" charset="-128"/>
                        </a:rPr>
                        <a:t>と考えられる。</a:t>
                      </a:r>
                      <a:r>
                        <a:rPr kumimoji="1" lang="ja-JP" altLang="en-US" sz="1500" b="1" u="none" dirty="0">
                          <a:solidFill>
                            <a:srgbClr val="0070C0"/>
                          </a:solidFill>
                          <a:latin typeface="游ゴシック" panose="020B0400000000000000" pitchFamily="50" charset="-128"/>
                          <a:ea typeface="游ゴシック" panose="020B0400000000000000" pitchFamily="50" charset="-128"/>
                        </a:rPr>
                        <a:t>⇒ 認定区分の新設</a:t>
                      </a:r>
                      <a:endParaRPr kumimoji="1" lang="en-US" altLang="ja-JP" sz="1500" b="1" u="none" dirty="0">
                        <a:solidFill>
                          <a:srgbClr val="0070C0"/>
                        </a:solidFill>
                        <a:latin typeface="游ゴシック" panose="020B0400000000000000" pitchFamily="50" charset="-128"/>
                        <a:ea typeface="游ゴシック" panose="020B0400000000000000" pitchFamily="50" charset="-128"/>
                      </a:endParaRPr>
                    </a:p>
                    <a:p>
                      <a:pPr marL="216000" indent="-216000" algn="just">
                        <a:lnSpc>
                          <a:spcPts val="2300"/>
                        </a:lnSpc>
                        <a:spcBef>
                          <a:spcPts val="400"/>
                        </a:spcBef>
                        <a:buFont typeface="Wingdings" panose="05000000000000000000" pitchFamily="2" charset="2"/>
                        <a:buChar char="Ø"/>
                      </a:pPr>
                      <a:r>
                        <a:rPr kumimoji="1" lang="ja-JP" altLang="en-US" sz="1500" b="0" u="none" dirty="0">
                          <a:solidFill>
                            <a:schemeClr val="tx1"/>
                          </a:solidFill>
                          <a:latin typeface="游ゴシック" panose="020B0400000000000000" pitchFamily="50" charset="-128"/>
                          <a:ea typeface="游ゴシック" panose="020B0400000000000000" pitchFamily="50" charset="-128"/>
                        </a:rPr>
                        <a:t>認定に当たっては、現在の認定条件を満たしていることに加えて、</a:t>
                      </a:r>
                      <a:r>
                        <a:rPr kumimoji="1" lang="en-US" altLang="ja-JP" sz="1500" b="0" u="none" dirty="0">
                          <a:solidFill>
                            <a:schemeClr val="tx1"/>
                          </a:solidFill>
                          <a:latin typeface="游ゴシック" panose="020B0400000000000000" pitchFamily="50" charset="-128"/>
                          <a:ea typeface="游ゴシック" panose="020B0400000000000000" pitchFamily="50" charset="-128"/>
                        </a:rPr>
                        <a:t>CFP</a:t>
                      </a:r>
                      <a:r>
                        <a:rPr kumimoji="1" lang="ja-JP" altLang="en-US" sz="1500" b="0" u="none" dirty="0">
                          <a:solidFill>
                            <a:schemeClr val="tx1"/>
                          </a:solidFill>
                          <a:latin typeface="游ゴシック" panose="020B0400000000000000" pitchFamily="50" charset="-128"/>
                          <a:ea typeface="游ゴシック" panose="020B0400000000000000" pitchFamily="50" charset="-128"/>
                        </a:rPr>
                        <a:t>が算定されていることとし、算定結果の妥当性については、第三者認証による検証結果を踏まえることが想定される。</a:t>
                      </a:r>
                    </a:p>
                  </a:txBody>
                  <a:tcPr marT="72000" marB="72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FEEE1">
                        <a:alpha val="60000"/>
                      </a:srgbClr>
                    </a:solidFill>
                  </a:tcPr>
                </a:tc>
                <a:extLst>
                  <a:ext uri="{0D108BD9-81ED-4DB2-BD59-A6C34878D82A}">
                    <a16:rowId xmlns:a16="http://schemas.microsoft.com/office/drawing/2014/main" val="1323801707"/>
                  </a:ext>
                </a:extLst>
              </a:tr>
            </a:tbl>
          </a:graphicData>
        </a:graphic>
      </p:graphicFrame>
      <p:sp>
        <p:nvSpPr>
          <p:cNvPr id="14" name="テキスト ボックス 15">
            <a:extLst>
              <a:ext uri="{FF2B5EF4-FFF2-40B4-BE49-F238E27FC236}">
                <a16:creationId xmlns:a16="http://schemas.microsoft.com/office/drawing/2014/main" id="{026C55C2-691E-4B89-8506-4BC914C26408}"/>
              </a:ext>
            </a:extLst>
          </p:cNvPr>
          <p:cNvSpPr txBox="1"/>
          <p:nvPr/>
        </p:nvSpPr>
        <p:spPr>
          <a:xfrm>
            <a:off x="329788" y="842470"/>
            <a:ext cx="6783452" cy="33855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5314" tIns="32657" rIns="65314" bIns="32657" numCol="1" spcCol="0" rtlCol="0" fromWordArt="0" anchor="ctr" anchorCtr="0" forceAA="0" compatLnSpc="1">
            <a:prstTxWarp prst="textNoShape">
              <a:avLst/>
            </a:prstTxWarp>
            <a:noAutofit/>
          </a:bodyPr>
          <a:lstStyle/>
          <a:p>
            <a:pPr algn="just"/>
            <a:r>
              <a:rPr lang="ja-JP" altLang="en-US" b="1" u="sng" kern="100" dirty="0">
                <a:latin typeface="游ゴシック" panose="020B0400000000000000" pitchFamily="50" charset="-128"/>
                <a:ea typeface="游ゴシック" panose="020B0400000000000000" pitchFamily="50" charset="-128"/>
                <a:cs typeface="Times New Roman" panose="02020603050405020304" pitchFamily="18" charset="0"/>
              </a:rPr>
              <a:t>③ カーボンニュートラル（</a:t>
            </a:r>
            <a:r>
              <a:rPr lang="en-US" altLang="ja-JP" b="1" u="sng" kern="100" dirty="0">
                <a:latin typeface="游ゴシック" panose="020B0400000000000000" pitchFamily="50" charset="-128"/>
                <a:ea typeface="游ゴシック" panose="020B0400000000000000" pitchFamily="50" charset="-128"/>
                <a:cs typeface="Times New Roman" panose="02020603050405020304" pitchFamily="18" charset="0"/>
              </a:rPr>
              <a:t>CN</a:t>
            </a:r>
            <a:r>
              <a:rPr lang="ja-JP" altLang="en-US" b="1" u="sng" kern="100" dirty="0">
                <a:latin typeface="游ゴシック" panose="020B0400000000000000" pitchFamily="50" charset="-128"/>
                <a:ea typeface="游ゴシック" panose="020B0400000000000000" pitchFamily="50" charset="-128"/>
                <a:cs typeface="Times New Roman" panose="02020603050405020304" pitchFamily="18" charset="0"/>
              </a:rPr>
              <a:t>）実現への貢献 </a:t>
            </a:r>
            <a:r>
              <a:rPr lang="en-US" altLang="ja-JP" kern="100" dirty="0">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kern="100" dirty="0">
                <a:latin typeface="游ゴシック" panose="020B0400000000000000" pitchFamily="50" charset="-128"/>
                <a:ea typeface="游ゴシック" panose="020B0400000000000000" pitchFamily="50" charset="-128"/>
                <a:cs typeface="Times New Roman" panose="02020603050405020304" pitchFamily="18" charset="0"/>
              </a:rPr>
              <a:t>認定区分の新設</a:t>
            </a:r>
            <a:r>
              <a:rPr lang="en-US" altLang="ja-JP" kern="100" dirty="0">
                <a:latin typeface="游ゴシック" panose="020B0400000000000000" pitchFamily="50" charset="-128"/>
                <a:ea typeface="游ゴシック" panose="020B0400000000000000" pitchFamily="50" charset="-128"/>
                <a:cs typeface="Times New Roman" panose="02020603050405020304" pitchFamily="18" charset="0"/>
              </a:rPr>
              <a:t>)</a:t>
            </a:r>
            <a:endParaRPr lang="ja-JP" altLang="en-US" kern="100" dirty="0">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3" name="二等辺三角形 12">
            <a:extLst>
              <a:ext uri="{FF2B5EF4-FFF2-40B4-BE49-F238E27FC236}">
                <a16:creationId xmlns:a16="http://schemas.microsoft.com/office/drawing/2014/main" id="{4BC252D6-E370-427A-8DBE-E878EC62AABA}"/>
              </a:ext>
            </a:extLst>
          </p:cNvPr>
          <p:cNvSpPr/>
          <p:nvPr/>
        </p:nvSpPr>
        <p:spPr>
          <a:xfrm rot="10800000">
            <a:off x="4070621" y="3201326"/>
            <a:ext cx="1890226" cy="288000"/>
          </a:xfrm>
          <a:prstGeom prst="triangle">
            <a:avLst/>
          </a:prstGeom>
          <a:solidFill>
            <a:srgbClr val="A4B5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16" name="テキスト ボックス 15">
            <a:extLst>
              <a:ext uri="{FF2B5EF4-FFF2-40B4-BE49-F238E27FC236}">
                <a16:creationId xmlns:a16="http://schemas.microsoft.com/office/drawing/2014/main" id="{9D27BA96-350B-42ED-B765-E9570C0D2960}"/>
              </a:ext>
            </a:extLst>
          </p:cNvPr>
          <p:cNvSpPr txBox="1"/>
          <p:nvPr/>
        </p:nvSpPr>
        <p:spPr>
          <a:xfrm>
            <a:off x="9692194" y="6592654"/>
            <a:ext cx="195704" cy="253916"/>
          </a:xfrm>
          <a:prstGeom prst="rect">
            <a:avLst/>
          </a:prstGeom>
          <a:noFill/>
        </p:spPr>
        <p:txBody>
          <a:bodyPr wrap="square" rtlCol="0">
            <a:spAutoFit/>
          </a:bodyPr>
          <a:lstStyle/>
          <a:p>
            <a:pPr algn="ctr"/>
            <a:r>
              <a:rPr kumimoji="1" lang="en-US" altLang="ja-JP" sz="1050" dirty="0">
                <a:latin typeface="游ゴシック" panose="020B0400000000000000" pitchFamily="50" charset="-128"/>
                <a:ea typeface="游ゴシック" panose="020B0400000000000000" pitchFamily="50" charset="-128"/>
              </a:rPr>
              <a:t>4</a:t>
            </a:r>
            <a:endParaRPr kumimoji="1" lang="ja-JP" altLang="en-US" sz="105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835051718"/>
      </p:ext>
    </p:extLst>
  </p:cSld>
  <p:clrMapOvr>
    <a:masterClrMapping/>
  </p:clrMapOvr>
  <p:transition spd="slow" advTm="6662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22D471E5-1294-47E4-B591-DA13FF733E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cxnSp>
        <p:nvCxnSpPr>
          <p:cNvPr id="19" name="直線コネクタ 18">
            <a:extLst>
              <a:ext uri="{FF2B5EF4-FFF2-40B4-BE49-F238E27FC236}">
                <a16:creationId xmlns:a16="http://schemas.microsoft.com/office/drawing/2014/main" id="{070BD6D4-72D5-4365-B0A9-D2169A95ED2B}"/>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sp>
        <p:nvSpPr>
          <p:cNvPr id="11" name="タイトル 1">
            <a:extLst>
              <a:ext uri="{FF2B5EF4-FFF2-40B4-BE49-F238E27FC236}">
                <a16:creationId xmlns:a16="http://schemas.microsoft.com/office/drawing/2014/main" id="{B627740D-2570-4E74-82A6-592966CA7476}"/>
              </a:ext>
            </a:extLst>
          </p:cNvPr>
          <p:cNvSpPr txBox="1">
            <a:spLocks/>
          </p:cNvSpPr>
          <p:nvPr/>
        </p:nvSpPr>
        <p:spPr>
          <a:xfrm>
            <a:off x="253812" y="156332"/>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ja-JP" altLang="en-US" sz="2200" kern="0" dirty="0">
                <a:solidFill>
                  <a:srgbClr val="006600"/>
                </a:solidFill>
                <a:latin typeface="+mn-ea"/>
                <a:ea typeface="+mn-ea"/>
              </a:rPr>
              <a:t>基本的な考え方 ・ 今後のあり方</a:t>
            </a:r>
          </a:p>
        </p:txBody>
      </p:sp>
      <p:graphicFrame>
        <p:nvGraphicFramePr>
          <p:cNvPr id="30" name="表 2">
            <a:extLst>
              <a:ext uri="{FF2B5EF4-FFF2-40B4-BE49-F238E27FC236}">
                <a16:creationId xmlns:a16="http://schemas.microsoft.com/office/drawing/2014/main" id="{E39ECAE4-FFD1-4652-A864-83683EB35F6F}"/>
              </a:ext>
            </a:extLst>
          </p:cNvPr>
          <p:cNvGraphicFramePr>
            <a:graphicFrameLocks noGrp="1"/>
          </p:cNvGraphicFramePr>
          <p:nvPr>
            <p:extLst>
              <p:ext uri="{D42A27DB-BD31-4B8C-83A1-F6EECF244321}">
                <p14:modId xmlns:p14="http://schemas.microsoft.com/office/powerpoint/2010/main" val="3781346485"/>
              </p:ext>
            </p:extLst>
          </p:nvPr>
        </p:nvGraphicFramePr>
        <p:xfrm>
          <a:off x="329788" y="1357959"/>
          <a:ext cx="9375740" cy="1715562"/>
        </p:xfrm>
        <a:graphic>
          <a:graphicData uri="http://schemas.openxmlformats.org/drawingml/2006/table">
            <a:tbl>
              <a:tblPr firstRow="1" bandRow="1">
                <a:tableStyleId>{5C22544A-7EE6-4342-B048-85BDC9FD1C3A}</a:tableStyleId>
              </a:tblPr>
              <a:tblGrid>
                <a:gridCol w="9375740">
                  <a:extLst>
                    <a:ext uri="{9D8B030D-6E8A-4147-A177-3AD203B41FA5}">
                      <a16:colId xmlns:a16="http://schemas.microsoft.com/office/drawing/2014/main" val="3398676199"/>
                    </a:ext>
                  </a:extLst>
                </a:gridCol>
              </a:tblGrid>
              <a:tr h="0">
                <a:tc>
                  <a:txBody>
                    <a:bodyPr/>
                    <a:lstStyle/>
                    <a:p>
                      <a:pPr marL="0" indent="0" algn="just">
                        <a:lnSpc>
                          <a:spcPts val="2300"/>
                        </a:lnSpc>
                        <a:buFont typeface="Wingdings" panose="05000000000000000000" pitchFamily="2" charset="2"/>
                        <a:buNone/>
                      </a:pPr>
                      <a:r>
                        <a:rPr kumimoji="1" lang="en-US" altLang="ja-JP" sz="1600" b="1" u="none" dirty="0">
                          <a:solidFill>
                            <a:schemeClr val="tx1"/>
                          </a:solidFill>
                          <a:latin typeface="游ゴシック" panose="020B0400000000000000" pitchFamily="50" charset="-128"/>
                          <a:ea typeface="游ゴシック" panose="020B0400000000000000" pitchFamily="50" charset="-128"/>
                        </a:rPr>
                        <a:t>【</a:t>
                      </a:r>
                      <a:r>
                        <a:rPr kumimoji="1" lang="ja-JP" altLang="en-US" sz="1600" b="1" u="none" dirty="0">
                          <a:solidFill>
                            <a:schemeClr val="tx1"/>
                          </a:solidFill>
                          <a:latin typeface="游ゴシック" panose="020B0400000000000000" pitchFamily="50" charset="-128"/>
                          <a:ea typeface="游ゴシック" panose="020B0400000000000000" pitchFamily="50" charset="-128"/>
                        </a:rPr>
                        <a:t>基本的な考え方</a:t>
                      </a:r>
                      <a:r>
                        <a:rPr kumimoji="1" lang="en-US" altLang="ja-JP" sz="1600" b="1" u="none" dirty="0">
                          <a:solidFill>
                            <a:schemeClr val="tx1"/>
                          </a:solidFill>
                          <a:latin typeface="游ゴシック" panose="020B0400000000000000" pitchFamily="50" charset="-128"/>
                          <a:ea typeface="游ゴシック" panose="020B0400000000000000" pitchFamily="50" charset="-128"/>
                        </a:rPr>
                        <a:t>】</a:t>
                      </a:r>
                    </a:p>
                    <a:p>
                      <a:pPr marL="216000" marR="0" lvl="0" indent="-216000" algn="just" defTabSz="914400" rtl="0" eaLnBrk="1" fontAlgn="auto" latinLnBrk="0" hangingPunct="1">
                        <a:lnSpc>
                          <a:spcPts val="2300"/>
                        </a:lnSpc>
                        <a:spcBef>
                          <a:spcPts val="400"/>
                        </a:spcBef>
                        <a:spcAft>
                          <a:spcPts val="0"/>
                        </a:spcAft>
                        <a:buClrTx/>
                        <a:buSzTx/>
                        <a:buFont typeface="Wingdings" panose="05000000000000000000" pitchFamily="2" charset="2"/>
                        <a:buChar char="Ø"/>
                        <a:tabLst/>
                        <a:defRPr/>
                      </a:pPr>
                      <a:r>
                        <a:rPr kumimoji="1" lang="ja-JP" altLang="en-US" sz="1600" b="0" u="none" dirty="0">
                          <a:solidFill>
                            <a:schemeClr val="tx1"/>
                          </a:solidFill>
                          <a:latin typeface="游ゴシック" panose="020B0400000000000000" pitchFamily="50" charset="-128"/>
                          <a:ea typeface="游ゴシック" panose="020B0400000000000000" pitchFamily="50" charset="-128"/>
                        </a:rPr>
                        <a:t>府制度の認定基準のうち</a:t>
                      </a:r>
                      <a:r>
                        <a:rPr kumimoji="1" lang="ja-JP" altLang="en-US" sz="1600" b="1" u="none" dirty="0">
                          <a:solidFill>
                            <a:schemeClr val="tx1"/>
                          </a:solidFill>
                          <a:latin typeface="游ゴシック" panose="020B0400000000000000" pitchFamily="50" charset="-128"/>
                          <a:ea typeface="游ゴシック" panose="020B0400000000000000" pitchFamily="50" charset="-128"/>
                        </a:rPr>
                        <a:t>「循環資源の配合率」</a:t>
                      </a:r>
                      <a:r>
                        <a:rPr kumimoji="1" lang="ja-JP" altLang="en-US" sz="1600" b="0" u="none" dirty="0">
                          <a:solidFill>
                            <a:schemeClr val="tx1"/>
                          </a:solidFill>
                          <a:latin typeface="游ゴシック" panose="020B0400000000000000" pitchFamily="50" charset="-128"/>
                          <a:ea typeface="游ゴシック" panose="020B0400000000000000" pitchFamily="50" charset="-128"/>
                        </a:rPr>
                        <a:t>については、</a:t>
                      </a:r>
                      <a:r>
                        <a:rPr kumimoji="1" lang="ja-JP" altLang="en-US" sz="1600" b="1" u="none" dirty="0">
                          <a:solidFill>
                            <a:schemeClr val="tx1"/>
                          </a:solidFill>
                          <a:latin typeface="游ゴシック" panose="020B0400000000000000" pitchFamily="50" charset="-128"/>
                          <a:ea typeface="游ゴシック" panose="020B0400000000000000" pitchFamily="50" charset="-128"/>
                        </a:rPr>
                        <a:t>エコマークの認定基準を参考</a:t>
                      </a:r>
                      <a:r>
                        <a:rPr kumimoji="1" lang="ja-JP" altLang="en-US" sz="1600" b="0" u="none" dirty="0">
                          <a:solidFill>
                            <a:schemeClr val="tx1"/>
                          </a:solidFill>
                          <a:latin typeface="游ゴシック" panose="020B0400000000000000" pitchFamily="50" charset="-128"/>
                          <a:ea typeface="游ゴシック" panose="020B0400000000000000" pitchFamily="50" charset="-128"/>
                        </a:rPr>
                        <a:t>としており、</a:t>
                      </a:r>
                      <a:r>
                        <a:rPr kumimoji="1" lang="ja-JP" altLang="en-US" sz="1600" b="1" u="none" dirty="0">
                          <a:solidFill>
                            <a:schemeClr val="tx1"/>
                          </a:solidFill>
                          <a:latin typeface="游ゴシック" panose="020B0400000000000000" pitchFamily="50" charset="-128"/>
                          <a:ea typeface="游ゴシック" panose="020B0400000000000000" pitchFamily="50" charset="-128"/>
                        </a:rPr>
                        <a:t>エコマークの認定対象品目となっていない場合は、府制度でも認定対象外</a:t>
                      </a:r>
                      <a:r>
                        <a:rPr kumimoji="1" lang="ja-JP" altLang="en-US" sz="1500" b="0" u="none" dirty="0">
                          <a:solidFill>
                            <a:schemeClr val="tx1"/>
                          </a:solidFill>
                          <a:latin typeface="游ゴシック" panose="020B0400000000000000" pitchFamily="50" charset="-128"/>
                          <a:ea typeface="游ゴシック" panose="020B0400000000000000" pitchFamily="50" charset="-128"/>
                        </a:rPr>
                        <a:t>。</a:t>
                      </a:r>
                      <a:endParaRPr kumimoji="1" lang="en-US" altLang="ja-JP" sz="1500" b="0" u="none" dirty="0">
                        <a:solidFill>
                          <a:schemeClr val="tx1"/>
                        </a:solidFill>
                        <a:latin typeface="游ゴシック" panose="020B0400000000000000" pitchFamily="50" charset="-128"/>
                        <a:ea typeface="游ゴシック" panose="020B0400000000000000" pitchFamily="50" charset="-128"/>
                      </a:endParaRPr>
                    </a:p>
                    <a:p>
                      <a:pPr marL="216000" marR="0" lvl="0" indent="-216000" algn="just" defTabSz="914400" rtl="0" eaLnBrk="1" fontAlgn="auto" latinLnBrk="0" hangingPunct="1">
                        <a:lnSpc>
                          <a:spcPts val="2300"/>
                        </a:lnSpc>
                        <a:spcBef>
                          <a:spcPts val="600"/>
                        </a:spcBef>
                        <a:spcAft>
                          <a:spcPts val="0"/>
                        </a:spcAft>
                        <a:buClrTx/>
                        <a:buSzTx/>
                        <a:buFont typeface="Wingdings" panose="05000000000000000000" pitchFamily="2" charset="2"/>
                        <a:buChar char="Ø"/>
                        <a:tabLst/>
                        <a:defRPr/>
                      </a:pPr>
                      <a:r>
                        <a:rPr kumimoji="1" lang="ja-JP" altLang="en-US" sz="1600" b="0" u="none" dirty="0">
                          <a:solidFill>
                            <a:schemeClr val="tx1"/>
                          </a:solidFill>
                          <a:latin typeface="游ゴシック" panose="020B0400000000000000" pitchFamily="50" charset="-128"/>
                          <a:ea typeface="游ゴシック" panose="020B0400000000000000" pitchFamily="50" charset="-128"/>
                        </a:rPr>
                        <a:t>これまでに複数の認定対象外の品目に係る申請相談を受けたが、参考とできる「循環資源の配合率」の基準がないため、</a:t>
                      </a:r>
                      <a:r>
                        <a:rPr kumimoji="1" lang="ja-JP" altLang="en-US" sz="1600" b="1" u="none" dirty="0">
                          <a:solidFill>
                            <a:schemeClr val="tx1"/>
                          </a:solidFill>
                          <a:latin typeface="游ゴシック" panose="020B0400000000000000" pitchFamily="50" charset="-128"/>
                          <a:ea typeface="游ゴシック" panose="020B0400000000000000" pitchFamily="50" charset="-128"/>
                        </a:rPr>
                        <a:t>申請を受け付けることができないものがあった</a:t>
                      </a:r>
                      <a:r>
                        <a:rPr kumimoji="1" lang="ja-JP" altLang="en-US" sz="1500" b="0" u="none" dirty="0">
                          <a:solidFill>
                            <a:schemeClr val="tx1"/>
                          </a:solidFill>
                          <a:latin typeface="游ゴシック" panose="020B0400000000000000" pitchFamily="50" charset="-128"/>
                          <a:ea typeface="游ゴシック" panose="020B0400000000000000" pitchFamily="50" charset="-128"/>
                        </a:rPr>
                        <a:t>。</a:t>
                      </a:r>
                    </a:p>
                  </a:txBody>
                  <a:tcPr marT="72000" marB="72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323801707"/>
                  </a:ext>
                </a:extLst>
              </a:tr>
            </a:tbl>
          </a:graphicData>
        </a:graphic>
      </p:graphicFrame>
      <p:graphicFrame>
        <p:nvGraphicFramePr>
          <p:cNvPr id="31" name="表 2">
            <a:extLst>
              <a:ext uri="{FF2B5EF4-FFF2-40B4-BE49-F238E27FC236}">
                <a16:creationId xmlns:a16="http://schemas.microsoft.com/office/drawing/2014/main" id="{E6DBB536-EDC6-493D-83DF-DB54E94092CE}"/>
              </a:ext>
            </a:extLst>
          </p:cNvPr>
          <p:cNvGraphicFramePr>
            <a:graphicFrameLocks noGrp="1"/>
          </p:cNvGraphicFramePr>
          <p:nvPr>
            <p:extLst>
              <p:ext uri="{D42A27DB-BD31-4B8C-83A1-F6EECF244321}">
                <p14:modId xmlns:p14="http://schemas.microsoft.com/office/powerpoint/2010/main" val="252058791"/>
              </p:ext>
            </p:extLst>
          </p:nvPr>
        </p:nvGraphicFramePr>
        <p:xfrm>
          <a:off x="329788" y="3644351"/>
          <a:ext cx="9371892" cy="1982452"/>
        </p:xfrm>
        <a:graphic>
          <a:graphicData uri="http://schemas.openxmlformats.org/drawingml/2006/table">
            <a:tbl>
              <a:tblPr firstRow="1" bandRow="1">
                <a:tableStyleId>{5C22544A-7EE6-4342-B048-85BDC9FD1C3A}</a:tableStyleId>
              </a:tblPr>
              <a:tblGrid>
                <a:gridCol w="9371892">
                  <a:extLst>
                    <a:ext uri="{9D8B030D-6E8A-4147-A177-3AD203B41FA5}">
                      <a16:colId xmlns:a16="http://schemas.microsoft.com/office/drawing/2014/main" val="2463687167"/>
                    </a:ext>
                  </a:extLst>
                </a:gridCol>
              </a:tblGrid>
              <a:tr h="748913">
                <a:tc>
                  <a:txBody>
                    <a:bodyPr/>
                    <a:lstStyle/>
                    <a:p>
                      <a:pPr marL="0" indent="0" algn="just">
                        <a:lnSpc>
                          <a:spcPts val="2300"/>
                        </a:lnSpc>
                        <a:spcAft>
                          <a:spcPts val="0"/>
                        </a:spcAft>
                        <a:buFont typeface="Wingdings" panose="05000000000000000000" pitchFamily="2" charset="2"/>
                        <a:buNone/>
                      </a:pPr>
                      <a:r>
                        <a:rPr kumimoji="1" lang="en-US" altLang="ja-JP" sz="1600" b="1" u="none" dirty="0">
                          <a:solidFill>
                            <a:schemeClr val="tx1"/>
                          </a:solidFill>
                          <a:latin typeface="游ゴシック" panose="020B0400000000000000" pitchFamily="50" charset="-128"/>
                          <a:ea typeface="游ゴシック" panose="020B0400000000000000" pitchFamily="50" charset="-128"/>
                        </a:rPr>
                        <a:t>【</a:t>
                      </a:r>
                      <a:r>
                        <a:rPr kumimoji="1" lang="ja-JP" altLang="en-US" sz="1600" b="1" u="none" dirty="0">
                          <a:solidFill>
                            <a:schemeClr val="tx1"/>
                          </a:solidFill>
                          <a:latin typeface="游ゴシック" panose="020B0400000000000000" pitchFamily="50" charset="-128"/>
                          <a:ea typeface="游ゴシック" panose="020B0400000000000000" pitchFamily="50" charset="-128"/>
                        </a:rPr>
                        <a:t>今後のあり方</a:t>
                      </a:r>
                      <a:r>
                        <a:rPr kumimoji="1" lang="en-US" altLang="ja-JP" sz="1600" b="1" u="none" dirty="0">
                          <a:solidFill>
                            <a:schemeClr val="tx1"/>
                          </a:solidFill>
                          <a:latin typeface="游ゴシック" panose="020B0400000000000000" pitchFamily="50" charset="-128"/>
                          <a:ea typeface="游ゴシック" panose="020B0400000000000000" pitchFamily="50" charset="-128"/>
                        </a:rPr>
                        <a:t>】</a:t>
                      </a:r>
                    </a:p>
                    <a:p>
                      <a:pPr marL="216000" marR="0" lvl="0" indent="-216000" algn="just" defTabSz="914400" rtl="0" eaLnBrk="1" fontAlgn="auto" latinLnBrk="0" hangingPunct="1">
                        <a:lnSpc>
                          <a:spcPts val="2300"/>
                        </a:lnSpc>
                        <a:spcBef>
                          <a:spcPts val="400"/>
                        </a:spcBef>
                        <a:spcAft>
                          <a:spcPts val="0"/>
                        </a:spcAft>
                        <a:buClrTx/>
                        <a:buSzTx/>
                        <a:buFont typeface="Wingdings" panose="05000000000000000000" pitchFamily="2" charset="2"/>
                        <a:buChar char="Ø"/>
                        <a:tabLst/>
                        <a:defRPr/>
                      </a:pPr>
                      <a:r>
                        <a:rPr kumimoji="1" lang="ja-JP" altLang="en-US" sz="1600" b="1" u="none" dirty="0">
                          <a:solidFill>
                            <a:schemeClr val="tx1"/>
                          </a:solidFill>
                          <a:latin typeface="游ゴシック" panose="020B0400000000000000" pitchFamily="50" charset="-128"/>
                          <a:ea typeface="游ゴシック" panose="020B0400000000000000" pitchFamily="50" charset="-128"/>
                        </a:rPr>
                        <a:t>認定対象以外の品目を新たに対象にすることは、制度の目的に資する</a:t>
                      </a:r>
                      <a:r>
                        <a:rPr kumimoji="1" lang="ja-JP" altLang="en-US" sz="1600" b="0" u="none" dirty="0">
                          <a:solidFill>
                            <a:schemeClr val="tx1"/>
                          </a:solidFill>
                          <a:latin typeface="游ゴシック" panose="020B0400000000000000" pitchFamily="50" charset="-128"/>
                          <a:ea typeface="游ゴシック" panose="020B0400000000000000" pitchFamily="50" charset="-128"/>
                        </a:rPr>
                        <a:t>ことから、</a:t>
                      </a:r>
                      <a:r>
                        <a:rPr kumimoji="1" lang="ja-JP" altLang="en-US" sz="1600" b="1" u="none" dirty="0">
                          <a:solidFill>
                            <a:schemeClr val="tx1"/>
                          </a:solidFill>
                          <a:latin typeface="游ゴシック" panose="020B0400000000000000" pitchFamily="50" charset="-128"/>
                          <a:ea typeface="游ゴシック" panose="020B0400000000000000" pitchFamily="50" charset="-128"/>
                        </a:rPr>
                        <a:t>参考となる基準の有無や、部会における審議を踏まえて、認定対象の追加について判断</a:t>
                      </a:r>
                      <a:r>
                        <a:rPr kumimoji="1" lang="ja-JP" altLang="en-US" sz="1600" b="0" u="none" dirty="0">
                          <a:solidFill>
                            <a:schemeClr val="tx1"/>
                          </a:solidFill>
                          <a:latin typeface="游ゴシック" panose="020B0400000000000000" pitchFamily="50" charset="-128"/>
                          <a:ea typeface="游ゴシック" panose="020B0400000000000000" pitchFamily="50" charset="-128"/>
                        </a:rPr>
                        <a:t>する</a:t>
                      </a:r>
                      <a:r>
                        <a:rPr kumimoji="1" lang="ja-JP" altLang="en-US" sz="1500" b="1" u="none" dirty="0">
                          <a:solidFill>
                            <a:schemeClr val="tx1"/>
                          </a:solidFill>
                          <a:latin typeface="游ゴシック" panose="020B0400000000000000" pitchFamily="50" charset="-128"/>
                          <a:ea typeface="游ゴシック" panose="020B0400000000000000" pitchFamily="50" charset="-128"/>
                        </a:rPr>
                        <a:t>。</a:t>
                      </a:r>
                      <a:endParaRPr kumimoji="1" lang="en-US" altLang="ja-JP" sz="1500" b="1" u="none" dirty="0">
                        <a:solidFill>
                          <a:schemeClr val="tx1"/>
                        </a:solidFill>
                        <a:latin typeface="游ゴシック" panose="020B0400000000000000" pitchFamily="50" charset="-128"/>
                        <a:ea typeface="游ゴシック" panose="020B0400000000000000" pitchFamily="50" charset="-128"/>
                      </a:endParaRPr>
                    </a:p>
                    <a:p>
                      <a:pPr marL="216000" indent="-216000" algn="just">
                        <a:lnSpc>
                          <a:spcPts val="2300"/>
                        </a:lnSpc>
                        <a:spcBef>
                          <a:spcPts val="400"/>
                        </a:spcBef>
                        <a:buFont typeface="Wingdings" panose="05000000000000000000" pitchFamily="2" charset="2"/>
                        <a:buChar char="Ø"/>
                      </a:pPr>
                      <a:r>
                        <a:rPr kumimoji="1" lang="ja-JP" altLang="en-US" sz="1600" b="0" u="none" dirty="0">
                          <a:solidFill>
                            <a:schemeClr val="tx1"/>
                          </a:solidFill>
                          <a:latin typeface="游ゴシック" panose="020B0400000000000000" pitchFamily="50" charset="-128"/>
                          <a:ea typeface="游ゴシック" panose="020B0400000000000000" pitchFamily="50" charset="-128"/>
                        </a:rPr>
                        <a:t>申請相談を受け、業界団体等で既存の認定制度があり、参考とできる「循環資源の配合率」の基準がある場合は、部会（毎年１～２月頃）で対象品目への追加の適否を審議。適当となった場合、認定要領改正により対象品目を追加、翌年度から申請を受け付け</a:t>
                      </a:r>
                      <a:r>
                        <a:rPr kumimoji="1" lang="ja-JP" altLang="en-US" sz="1500" b="0" u="none" dirty="0">
                          <a:solidFill>
                            <a:schemeClr val="tx1"/>
                          </a:solidFill>
                          <a:latin typeface="游ゴシック" panose="020B0400000000000000" pitchFamily="50" charset="-128"/>
                          <a:ea typeface="游ゴシック" panose="020B0400000000000000" pitchFamily="50" charset="-128"/>
                        </a:rPr>
                        <a:t>。</a:t>
                      </a:r>
                    </a:p>
                  </a:txBody>
                  <a:tcPr marT="72000" marB="72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FEEE1">
                        <a:alpha val="60000"/>
                      </a:srgbClr>
                    </a:solidFill>
                  </a:tcPr>
                </a:tc>
                <a:extLst>
                  <a:ext uri="{0D108BD9-81ED-4DB2-BD59-A6C34878D82A}">
                    <a16:rowId xmlns:a16="http://schemas.microsoft.com/office/drawing/2014/main" val="1323801707"/>
                  </a:ext>
                </a:extLst>
              </a:tr>
            </a:tbl>
          </a:graphicData>
        </a:graphic>
      </p:graphicFrame>
      <p:sp>
        <p:nvSpPr>
          <p:cNvPr id="45" name="二等辺三角形 44">
            <a:extLst>
              <a:ext uri="{FF2B5EF4-FFF2-40B4-BE49-F238E27FC236}">
                <a16:creationId xmlns:a16="http://schemas.microsoft.com/office/drawing/2014/main" id="{797CDAF2-B33D-49AA-ADB3-2E85D85F0105}"/>
              </a:ext>
            </a:extLst>
          </p:cNvPr>
          <p:cNvSpPr/>
          <p:nvPr/>
        </p:nvSpPr>
        <p:spPr>
          <a:xfrm rot="10800000">
            <a:off x="4070621" y="3201326"/>
            <a:ext cx="1890226" cy="288000"/>
          </a:xfrm>
          <a:prstGeom prst="triangle">
            <a:avLst/>
          </a:prstGeom>
          <a:solidFill>
            <a:srgbClr val="A4B5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20" name="テキスト ボックス 19">
            <a:extLst>
              <a:ext uri="{FF2B5EF4-FFF2-40B4-BE49-F238E27FC236}">
                <a16:creationId xmlns:a16="http://schemas.microsoft.com/office/drawing/2014/main" id="{D3B92B3A-A30C-4BFB-9B81-3CBDD23C9405}"/>
              </a:ext>
            </a:extLst>
          </p:cNvPr>
          <p:cNvSpPr txBox="1"/>
          <p:nvPr/>
        </p:nvSpPr>
        <p:spPr>
          <a:xfrm>
            <a:off x="287260" y="819675"/>
            <a:ext cx="3945659" cy="369332"/>
          </a:xfrm>
          <a:prstGeom prst="rect">
            <a:avLst/>
          </a:prstGeom>
          <a:solidFill>
            <a:srgbClr val="8EA385"/>
          </a:solidFill>
          <a:ln w="3175">
            <a:noFill/>
          </a:ln>
        </p:spPr>
        <p:txBody>
          <a:bodyPr wrap="square">
            <a:spAutoFit/>
          </a:bodyPr>
          <a:lstStyle/>
          <a:p>
            <a:pPr>
              <a:spcBef>
                <a:spcPts val="600"/>
              </a:spcBef>
            </a:pPr>
            <a:r>
              <a:rPr lang="ja-JP" altLang="en-US" b="1" dirty="0">
                <a:solidFill>
                  <a:schemeClr val="bg1"/>
                </a:solidFill>
                <a:latin typeface="游ゴシック" panose="020B0400000000000000" pitchFamily="50" charset="-128"/>
                <a:ea typeface="游ゴシック" panose="020B0400000000000000" pitchFamily="50" charset="-128"/>
                <a:cs typeface="Meiryo UI" panose="020B0604030504040204" pitchFamily="50" charset="-128"/>
              </a:rPr>
              <a:t>２．認定対象以外の品目に係る対応</a:t>
            </a:r>
          </a:p>
        </p:txBody>
      </p:sp>
      <p:sp>
        <p:nvSpPr>
          <p:cNvPr id="28" name="テキスト ボックス 27">
            <a:extLst>
              <a:ext uri="{FF2B5EF4-FFF2-40B4-BE49-F238E27FC236}">
                <a16:creationId xmlns:a16="http://schemas.microsoft.com/office/drawing/2014/main" id="{6C58B07E-1F34-405D-B696-EE31D067C93C}"/>
              </a:ext>
            </a:extLst>
          </p:cNvPr>
          <p:cNvSpPr txBox="1"/>
          <p:nvPr/>
        </p:nvSpPr>
        <p:spPr>
          <a:xfrm>
            <a:off x="9692194" y="6592654"/>
            <a:ext cx="195704" cy="253916"/>
          </a:xfrm>
          <a:prstGeom prst="rect">
            <a:avLst/>
          </a:prstGeom>
          <a:noFill/>
        </p:spPr>
        <p:txBody>
          <a:bodyPr wrap="square" rtlCol="0">
            <a:spAutoFit/>
          </a:bodyPr>
          <a:lstStyle/>
          <a:p>
            <a:pPr algn="ctr"/>
            <a:r>
              <a:rPr kumimoji="1" lang="en-US" altLang="ja-JP" sz="1050" dirty="0">
                <a:latin typeface="游ゴシック" panose="020B0400000000000000" pitchFamily="50" charset="-128"/>
                <a:ea typeface="游ゴシック" panose="020B0400000000000000" pitchFamily="50" charset="-128"/>
              </a:rPr>
              <a:t>5</a:t>
            </a:r>
            <a:endParaRPr kumimoji="1" lang="ja-JP" altLang="en-US" sz="105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328099410"/>
      </p:ext>
    </p:extLst>
  </p:cSld>
  <p:clrMapOvr>
    <a:masterClrMapping/>
  </p:clrMapOvr>
  <p:transition spd="slow" advTm="6662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10FBF808-D4A5-4159-9B46-1B045FF2E717}"/>
              </a:ext>
            </a:extLst>
          </p:cNvPr>
          <p:cNvSpPr/>
          <p:nvPr/>
        </p:nvSpPr>
        <p:spPr>
          <a:xfrm>
            <a:off x="329788" y="1243144"/>
            <a:ext cx="9389699" cy="3240000"/>
          </a:xfrm>
          <a:prstGeom prst="rect">
            <a:avLst/>
          </a:prstGeom>
          <a:solidFill>
            <a:srgbClr val="EFEEE1">
              <a:alpha val="60000"/>
            </a:srgbClr>
          </a:solidFill>
          <a:ln w="6350">
            <a:no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100">
              <a:latin typeface="游ゴシック" panose="020B0400000000000000" pitchFamily="50" charset="-128"/>
              <a:ea typeface="游ゴシック" panose="020B0400000000000000" pitchFamily="50" charset="-128"/>
            </a:endParaRPr>
          </a:p>
        </p:txBody>
      </p:sp>
      <p:graphicFrame>
        <p:nvGraphicFramePr>
          <p:cNvPr id="58" name="表 2">
            <a:extLst>
              <a:ext uri="{FF2B5EF4-FFF2-40B4-BE49-F238E27FC236}">
                <a16:creationId xmlns:a16="http://schemas.microsoft.com/office/drawing/2014/main" id="{0CBA0EA0-9315-4239-A389-7D7D92150DD6}"/>
              </a:ext>
            </a:extLst>
          </p:cNvPr>
          <p:cNvGraphicFramePr>
            <a:graphicFrameLocks noGrp="1"/>
          </p:cNvGraphicFramePr>
          <p:nvPr>
            <p:extLst>
              <p:ext uri="{D42A27DB-BD31-4B8C-83A1-F6EECF244321}">
                <p14:modId xmlns:p14="http://schemas.microsoft.com/office/powerpoint/2010/main" val="2683926268"/>
              </p:ext>
            </p:extLst>
          </p:nvPr>
        </p:nvGraphicFramePr>
        <p:xfrm>
          <a:off x="329788" y="5127019"/>
          <a:ext cx="9371892" cy="1478643"/>
        </p:xfrm>
        <a:graphic>
          <a:graphicData uri="http://schemas.openxmlformats.org/drawingml/2006/table">
            <a:tbl>
              <a:tblPr firstRow="1" bandRow="1">
                <a:tableStyleId>{5C22544A-7EE6-4342-B048-85BDC9FD1C3A}</a:tableStyleId>
              </a:tblPr>
              <a:tblGrid>
                <a:gridCol w="9371892">
                  <a:extLst>
                    <a:ext uri="{9D8B030D-6E8A-4147-A177-3AD203B41FA5}">
                      <a16:colId xmlns:a16="http://schemas.microsoft.com/office/drawing/2014/main" val="2463687167"/>
                    </a:ext>
                  </a:extLst>
                </a:gridCol>
              </a:tblGrid>
              <a:tr h="748913">
                <a:tc>
                  <a:txBody>
                    <a:bodyPr/>
                    <a:lstStyle/>
                    <a:p>
                      <a:pPr marL="216000" indent="-216000" algn="just">
                        <a:lnSpc>
                          <a:spcPts val="2000"/>
                        </a:lnSpc>
                        <a:buFont typeface="Wingdings" panose="05000000000000000000" pitchFamily="2" charset="2"/>
                        <a:buChar char="Ø"/>
                      </a:pPr>
                      <a:r>
                        <a:rPr lang="ja-JP" altLang="en-US" sz="1450" b="1" dirty="0">
                          <a:solidFill>
                            <a:schemeClr val="tx1"/>
                          </a:solidFill>
                          <a:latin typeface="游ゴシック" panose="020B0400000000000000" pitchFamily="50" charset="-128"/>
                          <a:ea typeface="游ゴシック" panose="020B0400000000000000" pitchFamily="50" charset="-128"/>
                        </a:rPr>
                        <a:t>海洋プラスチックごみを由来としたリサイクル製品の製造及び販売はまだ限られている</a:t>
                      </a:r>
                      <a:r>
                        <a:rPr lang="ja-JP" altLang="en-US" sz="1450" b="0" dirty="0">
                          <a:solidFill>
                            <a:schemeClr val="tx1"/>
                          </a:solidFill>
                          <a:latin typeface="游ゴシック" panose="020B0400000000000000" pitchFamily="50" charset="-128"/>
                          <a:ea typeface="游ゴシック" panose="020B0400000000000000" pitchFamily="50" charset="-128"/>
                        </a:rPr>
                        <a:t>ことや、</a:t>
                      </a:r>
                      <a:r>
                        <a:rPr lang="ja-JP" altLang="en-US" sz="1450" b="1" dirty="0">
                          <a:solidFill>
                            <a:schemeClr val="tx1"/>
                          </a:solidFill>
                          <a:latin typeface="游ゴシック" panose="020B0400000000000000" pitchFamily="50" charset="-128"/>
                          <a:ea typeface="游ゴシック" panose="020B0400000000000000" pitchFamily="50" charset="-128"/>
                        </a:rPr>
                        <a:t>製品の</a:t>
                      </a:r>
                      <a:r>
                        <a:rPr lang="en-US" altLang="ja-JP" sz="1450" b="1" dirty="0">
                          <a:solidFill>
                            <a:schemeClr val="tx1"/>
                          </a:solidFill>
                          <a:latin typeface="游ゴシック" panose="020B0400000000000000" pitchFamily="50" charset="-128"/>
                          <a:ea typeface="游ゴシック" panose="020B0400000000000000" pitchFamily="50" charset="-128"/>
                        </a:rPr>
                        <a:t>CFP</a:t>
                      </a:r>
                      <a:r>
                        <a:rPr lang="ja-JP" altLang="en-US" sz="1450" b="1" dirty="0">
                          <a:solidFill>
                            <a:schemeClr val="tx1"/>
                          </a:solidFill>
                          <a:latin typeface="游ゴシック" panose="020B0400000000000000" pitchFamily="50" charset="-128"/>
                          <a:ea typeface="游ゴシック" panose="020B0400000000000000" pitchFamily="50" charset="-128"/>
                        </a:rPr>
                        <a:t>表示等の取組は国内でも一部で始まりつつある段階</a:t>
                      </a:r>
                      <a:r>
                        <a:rPr lang="ja-JP" altLang="en-US" sz="1450" b="0" dirty="0">
                          <a:solidFill>
                            <a:schemeClr val="tx1"/>
                          </a:solidFill>
                          <a:latin typeface="游ゴシック" panose="020B0400000000000000" pitchFamily="50" charset="-128"/>
                          <a:ea typeface="游ゴシック" panose="020B0400000000000000" pitchFamily="50" charset="-128"/>
                        </a:rPr>
                        <a:t>であることから、</a:t>
                      </a:r>
                      <a:r>
                        <a:rPr lang="ja-JP" altLang="en-US" sz="1450" b="1" dirty="0">
                          <a:solidFill>
                            <a:schemeClr val="tx1"/>
                          </a:solidFill>
                          <a:latin typeface="游ゴシック" panose="020B0400000000000000" pitchFamily="50" charset="-128"/>
                          <a:ea typeface="游ゴシック" panose="020B0400000000000000" pitchFamily="50" charset="-128"/>
                        </a:rPr>
                        <a:t>認定制度による</a:t>
                      </a:r>
                      <a:r>
                        <a:rPr lang="en-US" altLang="ja-JP" sz="1450" b="1" dirty="0">
                          <a:solidFill>
                            <a:schemeClr val="tx1"/>
                          </a:solidFill>
                          <a:latin typeface="游ゴシック" panose="020B0400000000000000" pitchFamily="50" charset="-128"/>
                          <a:ea typeface="游ゴシック" panose="020B0400000000000000" pitchFamily="50" charset="-128"/>
                        </a:rPr>
                        <a:t>PR</a:t>
                      </a:r>
                      <a:r>
                        <a:rPr lang="ja-JP" altLang="en-US" sz="1450" b="0" dirty="0">
                          <a:solidFill>
                            <a:schemeClr val="tx1"/>
                          </a:solidFill>
                          <a:latin typeface="游ゴシック" panose="020B0400000000000000" pitchFamily="50" charset="-128"/>
                          <a:ea typeface="游ゴシック" panose="020B0400000000000000" pitchFamily="50" charset="-128"/>
                        </a:rPr>
                        <a:t>については、</a:t>
                      </a:r>
                      <a:r>
                        <a:rPr lang="ja-JP" altLang="en-US" sz="1450" b="1" dirty="0">
                          <a:solidFill>
                            <a:schemeClr val="tx1"/>
                          </a:solidFill>
                          <a:latin typeface="游ゴシック" panose="020B0400000000000000" pitchFamily="50" charset="-128"/>
                          <a:ea typeface="游ゴシック" panose="020B0400000000000000" pitchFamily="50" charset="-128"/>
                        </a:rPr>
                        <a:t>国内外の動向を踏まえつつ、継続的な取組を進めていく必要がある</a:t>
                      </a:r>
                      <a:r>
                        <a:rPr lang="ja-JP" altLang="en-US" sz="1450" b="0" dirty="0">
                          <a:solidFill>
                            <a:schemeClr val="tx1"/>
                          </a:solidFill>
                          <a:latin typeface="游ゴシック" panose="020B0400000000000000" pitchFamily="50" charset="-128"/>
                          <a:ea typeface="游ゴシック" panose="020B0400000000000000" pitchFamily="50" charset="-128"/>
                        </a:rPr>
                        <a:t>。</a:t>
                      </a:r>
                      <a:endParaRPr lang="en-US" altLang="ja-JP" sz="1450" b="0" dirty="0">
                        <a:solidFill>
                          <a:schemeClr val="tx1"/>
                        </a:solidFill>
                        <a:latin typeface="游ゴシック" panose="020B0400000000000000" pitchFamily="50" charset="-128"/>
                        <a:ea typeface="游ゴシック" panose="020B0400000000000000" pitchFamily="50" charset="-128"/>
                      </a:endParaRPr>
                    </a:p>
                    <a:p>
                      <a:pPr marL="216000" indent="-216000" algn="just">
                        <a:lnSpc>
                          <a:spcPts val="2000"/>
                        </a:lnSpc>
                        <a:spcBef>
                          <a:spcPts val="600"/>
                        </a:spcBef>
                        <a:buFont typeface="Wingdings" panose="05000000000000000000" pitchFamily="2" charset="2"/>
                        <a:buChar char="Ø"/>
                      </a:pPr>
                      <a:r>
                        <a:rPr lang="ja-JP" altLang="en-US" sz="1450" b="0" dirty="0">
                          <a:solidFill>
                            <a:schemeClr val="tx1"/>
                          </a:solidFill>
                          <a:latin typeface="游ゴシック" panose="020B0400000000000000" pitchFamily="50" charset="-128"/>
                          <a:ea typeface="游ゴシック" panose="020B0400000000000000" pitchFamily="50" charset="-128"/>
                        </a:rPr>
                        <a:t>見直しに合わせて、新たな認定マークを検討し、当該製品の付加価値</a:t>
                      </a:r>
                      <a:endParaRPr lang="en-US" altLang="ja-JP" sz="1450" b="0" dirty="0">
                        <a:solidFill>
                          <a:schemeClr val="tx1"/>
                        </a:solidFill>
                        <a:latin typeface="游ゴシック" panose="020B0400000000000000" pitchFamily="50" charset="-128"/>
                        <a:ea typeface="游ゴシック" panose="020B0400000000000000" pitchFamily="50" charset="-128"/>
                      </a:endParaRPr>
                    </a:p>
                    <a:p>
                      <a:pPr marL="0" indent="0" algn="just">
                        <a:lnSpc>
                          <a:spcPts val="2000"/>
                        </a:lnSpc>
                        <a:spcBef>
                          <a:spcPts val="0"/>
                        </a:spcBef>
                        <a:buFont typeface="Wingdings" panose="05000000000000000000" pitchFamily="2" charset="2"/>
                        <a:buNone/>
                      </a:pPr>
                      <a:r>
                        <a:rPr lang="ja-JP" altLang="en-US" sz="1450" b="0" dirty="0">
                          <a:solidFill>
                            <a:schemeClr val="tx1"/>
                          </a:solidFill>
                          <a:latin typeface="游ゴシック" panose="020B0400000000000000" pitchFamily="50" charset="-128"/>
                          <a:ea typeface="游ゴシック" panose="020B0400000000000000" pitchFamily="50" charset="-128"/>
                        </a:rPr>
                        <a:t>  （海洋プラごみが原料、</a:t>
                      </a:r>
                      <a:r>
                        <a:rPr lang="en-US" altLang="ja-JP" sz="1450" b="0" dirty="0">
                          <a:solidFill>
                            <a:schemeClr val="tx1"/>
                          </a:solidFill>
                          <a:latin typeface="游ゴシック" panose="020B0400000000000000" pitchFamily="50" charset="-128"/>
                          <a:ea typeface="游ゴシック" panose="020B0400000000000000" pitchFamily="50" charset="-128"/>
                        </a:rPr>
                        <a:t>CFP</a:t>
                      </a:r>
                      <a:r>
                        <a:rPr lang="ja-JP" altLang="en-US" sz="1450" b="0" dirty="0">
                          <a:solidFill>
                            <a:schemeClr val="tx1"/>
                          </a:solidFill>
                          <a:latin typeface="游ゴシック" panose="020B0400000000000000" pitchFamily="50" charset="-128"/>
                          <a:ea typeface="游ゴシック" panose="020B0400000000000000" pitchFamily="50" charset="-128"/>
                        </a:rPr>
                        <a:t>など）も含め、消費者が分かるようにする必要がある。</a:t>
                      </a:r>
                    </a:p>
                  </a:txBody>
                  <a:tcPr marT="72000" marB="72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FEEE1">
                        <a:alpha val="60000"/>
                      </a:srgbClr>
                    </a:solidFill>
                  </a:tcPr>
                </a:tc>
                <a:extLst>
                  <a:ext uri="{0D108BD9-81ED-4DB2-BD59-A6C34878D82A}">
                    <a16:rowId xmlns:a16="http://schemas.microsoft.com/office/drawing/2014/main" val="1323801707"/>
                  </a:ext>
                </a:extLst>
              </a:tr>
            </a:tbl>
          </a:graphicData>
        </a:graphic>
      </p:graphicFrame>
      <p:sp>
        <p:nvSpPr>
          <p:cNvPr id="52" name="正方形/長方形 51">
            <a:extLst>
              <a:ext uri="{FF2B5EF4-FFF2-40B4-BE49-F238E27FC236}">
                <a16:creationId xmlns:a16="http://schemas.microsoft.com/office/drawing/2014/main" id="{1CFA5202-7FAC-4E57-8555-3C81514B4542}"/>
              </a:ext>
            </a:extLst>
          </p:cNvPr>
          <p:cNvSpPr/>
          <p:nvPr/>
        </p:nvSpPr>
        <p:spPr>
          <a:xfrm>
            <a:off x="2518871" y="1852735"/>
            <a:ext cx="1190861" cy="467995"/>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100">
              <a:latin typeface="游ゴシック" panose="020B0400000000000000" pitchFamily="50" charset="-128"/>
              <a:ea typeface="游ゴシック" panose="020B0400000000000000" pitchFamily="50" charset="-128"/>
            </a:endParaRPr>
          </a:p>
        </p:txBody>
      </p:sp>
      <p:pic>
        <p:nvPicPr>
          <p:cNvPr id="6" name="図 5">
            <a:extLst>
              <a:ext uri="{FF2B5EF4-FFF2-40B4-BE49-F238E27FC236}">
                <a16:creationId xmlns:a16="http://schemas.microsoft.com/office/drawing/2014/main" id="{22D471E5-1294-47E4-B591-DA13FF733E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cxnSp>
        <p:nvCxnSpPr>
          <p:cNvPr id="19" name="直線コネクタ 18">
            <a:extLst>
              <a:ext uri="{FF2B5EF4-FFF2-40B4-BE49-F238E27FC236}">
                <a16:creationId xmlns:a16="http://schemas.microsoft.com/office/drawing/2014/main" id="{070BD6D4-72D5-4365-B0A9-D2169A95ED2B}"/>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sp>
        <p:nvSpPr>
          <p:cNvPr id="4" name="タイトル 1">
            <a:extLst>
              <a:ext uri="{FF2B5EF4-FFF2-40B4-BE49-F238E27FC236}">
                <a16:creationId xmlns:a16="http://schemas.microsoft.com/office/drawing/2014/main" id="{7A08BFCB-E1AC-4FBD-BE33-16E8FF1F750C}"/>
              </a:ext>
            </a:extLst>
          </p:cNvPr>
          <p:cNvSpPr txBox="1">
            <a:spLocks/>
          </p:cNvSpPr>
          <p:nvPr/>
        </p:nvSpPr>
        <p:spPr>
          <a:xfrm>
            <a:off x="253812" y="156332"/>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ja-JP" altLang="en-US" sz="2200" kern="0" dirty="0">
                <a:solidFill>
                  <a:srgbClr val="006600"/>
                </a:solidFill>
                <a:latin typeface="+mn-ea"/>
                <a:ea typeface="+mn-ea"/>
              </a:rPr>
              <a:t>基本的な考え方 ・ 今後のあり方</a:t>
            </a:r>
          </a:p>
        </p:txBody>
      </p:sp>
      <p:pic>
        <p:nvPicPr>
          <p:cNvPr id="7" name="Picture 13" descr="マークのみ">
            <a:extLst>
              <a:ext uri="{FF2B5EF4-FFF2-40B4-BE49-F238E27FC236}">
                <a16:creationId xmlns:a16="http://schemas.microsoft.com/office/drawing/2014/main" id="{EA3D77A9-972D-48F7-83A3-9DF2C610368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76352" y="5730448"/>
            <a:ext cx="1015788" cy="68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図 7">
            <a:extLst>
              <a:ext uri="{FF2B5EF4-FFF2-40B4-BE49-F238E27FC236}">
                <a16:creationId xmlns:a16="http://schemas.microsoft.com/office/drawing/2014/main" id="{D26D0DAF-2270-4FFA-A914-F27D4F137D7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582455" y="5729931"/>
            <a:ext cx="1047174" cy="684000"/>
          </a:xfrm>
          <a:prstGeom prst="rect">
            <a:avLst/>
          </a:prstGeom>
        </p:spPr>
      </p:pic>
      <p:sp>
        <p:nvSpPr>
          <p:cNvPr id="11" name="テキスト ボックス 15">
            <a:extLst>
              <a:ext uri="{FF2B5EF4-FFF2-40B4-BE49-F238E27FC236}">
                <a16:creationId xmlns:a16="http://schemas.microsoft.com/office/drawing/2014/main" id="{87806AF2-6AE2-41AA-BD1A-C7BF89E2B9FD}"/>
              </a:ext>
            </a:extLst>
          </p:cNvPr>
          <p:cNvSpPr txBox="1"/>
          <p:nvPr/>
        </p:nvSpPr>
        <p:spPr>
          <a:xfrm>
            <a:off x="7709536" y="6471116"/>
            <a:ext cx="1659478" cy="204107"/>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5314" tIns="32657" rIns="65314" bIns="32657" numCol="1" spcCol="0" rtlCol="0" fromWordArt="0" anchor="ctr" anchorCtr="0" forceAA="0" compatLnSpc="1">
            <a:prstTxWarp prst="textNoShape">
              <a:avLst/>
            </a:prstTxWarp>
            <a:noAutofit/>
          </a:bodyPr>
          <a:lstStyle/>
          <a:p>
            <a:pPr algn="ctr"/>
            <a:r>
              <a:rPr lang="ja-JP" altLang="en-US" sz="1400" b="1" kern="100" dirty="0">
                <a:latin typeface="游ゴシック" panose="020B0400000000000000" pitchFamily="50" charset="-128"/>
                <a:ea typeface="游ゴシック" panose="020B0400000000000000" pitchFamily="50" charset="-128"/>
                <a:cs typeface="Times New Roman" panose="02020603050405020304" pitchFamily="18" charset="0"/>
              </a:rPr>
              <a:t>現在の認定マーク</a:t>
            </a:r>
          </a:p>
        </p:txBody>
      </p:sp>
      <p:sp>
        <p:nvSpPr>
          <p:cNvPr id="37" name="テキスト ボックス 36">
            <a:extLst>
              <a:ext uri="{FF2B5EF4-FFF2-40B4-BE49-F238E27FC236}">
                <a16:creationId xmlns:a16="http://schemas.microsoft.com/office/drawing/2014/main" id="{78D7F6AA-3B0E-414D-8CB7-EC5B5B687FDC}"/>
              </a:ext>
            </a:extLst>
          </p:cNvPr>
          <p:cNvSpPr txBox="1"/>
          <p:nvPr/>
        </p:nvSpPr>
        <p:spPr>
          <a:xfrm>
            <a:off x="287261" y="4685722"/>
            <a:ext cx="3422471" cy="369332"/>
          </a:xfrm>
          <a:prstGeom prst="rect">
            <a:avLst/>
          </a:prstGeom>
          <a:solidFill>
            <a:srgbClr val="8EA385"/>
          </a:solidFill>
          <a:ln w="3175">
            <a:noFill/>
          </a:ln>
        </p:spPr>
        <p:txBody>
          <a:bodyPr wrap="square">
            <a:spAutoFit/>
          </a:bodyPr>
          <a:lstStyle/>
          <a:p>
            <a:pPr>
              <a:spcBef>
                <a:spcPts val="600"/>
              </a:spcBef>
            </a:pPr>
            <a:r>
              <a:rPr lang="ja-JP" altLang="en-US" b="1" dirty="0">
                <a:solidFill>
                  <a:schemeClr val="bg1"/>
                </a:solidFill>
                <a:latin typeface="游ゴシック" panose="020B0400000000000000" pitchFamily="50" charset="-128"/>
                <a:ea typeface="游ゴシック" panose="020B0400000000000000" pitchFamily="50" charset="-128"/>
                <a:cs typeface="Meiryo UI" panose="020B0604030504040204" pitchFamily="50" charset="-128"/>
              </a:rPr>
              <a:t>４．見直し後の認定制度の</a:t>
            </a:r>
            <a:r>
              <a:rPr lang="en-US" altLang="ja-JP" b="1" dirty="0">
                <a:solidFill>
                  <a:schemeClr val="bg1"/>
                </a:solidFill>
                <a:latin typeface="游ゴシック" panose="020B0400000000000000" pitchFamily="50" charset="-128"/>
                <a:ea typeface="游ゴシック" panose="020B0400000000000000" pitchFamily="50" charset="-128"/>
                <a:cs typeface="Meiryo UI" panose="020B0604030504040204" pitchFamily="50" charset="-128"/>
              </a:rPr>
              <a:t>PR</a:t>
            </a:r>
            <a:endParaRPr lang="ja-JP" altLang="en-US" b="1" dirty="0">
              <a:solidFill>
                <a:schemeClr val="bg1"/>
              </a:solidFill>
              <a:latin typeface="游ゴシック" panose="020B0400000000000000" pitchFamily="50" charset="-128"/>
              <a:ea typeface="游ゴシック" panose="020B0400000000000000" pitchFamily="50" charset="-128"/>
              <a:cs typeface="Meiryo UI" panose="020B0604030504040204" pitchFamily="50" charset="-128"/>
            </a:endParaRPr>
          </a:p>
        </p:txBody>
      </p:sp>
      <p:sp>
        <p:nvSpPr>
          <p:cNvPr id="50" name="テキスト ボックス 2">
            <a:extLst>
              <a:ext uri="{FF2B5EF4-FFF2-40B4-BE49-F238E27FC236}">
                <a16:creationId xmlns:a16="http://schemas.microsoft.com/office/drawing/2014/main" id="{D7EC8993-739B-4A04-BD5A-A7B963659511}"/>
              </a:ext>
            </a:extLst>
          </p:cNvPr>
          <p:cNvSpPr txBox="1">
            <a:spLocks noChangeArrowheads="1"/>
          </p:cNvSpPr>
          <p:nvPr/>
        </p:nvSpPr>
        <p:spPr bwMode="auto">
          <a:xfrm>
            <a:off x="2576538" y="1989615"/>
            <a:ext cx="1134292" cy="238125"/>
          </a:xfrm>
          <a:prstGeom prst="rect">
            <a:avLst/>
          </a:prstGeom>
          <a:noFill/>
          <a:ln w="9525">
            <a:noFill/>
            <a:miter lim="800000"/>
            <a:headEnd/>
            <a:tailEnd/>
          </a:ln>
        </p:spPr>
        <p:txBody>
          <a:bodyPr rot="0" vert="horz" wrap="square" lIns="91440" tIns="45720" rIns="91440" bIns="45720" anchor="t" anchorCtr="0">
            <a:noAutofit/>
          </a:bodyPr>
          <a:lstStyle/>
          <a:p>
            <a:pPr algn="ctr">
              <a:lnSpc>
                <a:spcPts val="1200"/>
              </a:lnSpc>
            </a:pPr>
            <a:r>
              <a:rPr lang="ja-JP" sz="1300" kern="100" dirty="0">
                <a:effectLst/>
                <a:latin typeface="游ゴシック" panose="020B0400000000000000" pitchFamily="50" charset="-128"/>
                <a:ea typeface="游ゴシック" panose="020B0400000000000000" pitchFamily="50" charset="-128"/>
                <a:cs typeface="Times New Roman" panose="02020603050405020304" pitchFamily="18" charset="0"/>
              </a:rPr>
              <a:t>第２区分</a:t>
            </a:r>
          </a:p>
        </p:txBody>
      </p:sp>
      <p:sp>
        <p:nvSpPr>
          <p:cNvPr id="51" name="テキスト ボックス 2">
            <a:extLst>
              <a:ext uri="{FF2B5EF4-FFF2-40B4-BE49-F238E27FC236}">
                <a16:creationId xmlns:a16="http://schemas.microsoft.com/office/drawing/2014/main" id="{1A9F0116-D02A-4E76-B6A0-0ED40E6206A6}"/>
              </a:ext>
            </a:extLst>
          </p:cNvPr>
          <p:cNvSpPr txBox="1">
            <a:spLocks noChangeArrowheads="1"/>
          </p:cNvSpPr>
          <p:nvPr/>
        </p:nvSpPr>
        <p:spPr bwMode="auto">
          <a:xfrm>
            <a:off x="1955054" y="1327869"/>
            <a:ext cx="1124042" cy="360000"/>
          </a:xfrm>
          <a:prstGeom prst="rect">
            <a:avLst/>
          </a:prstGeom>
          <a:solidFill>
            <a:srgbClr val="8EA385"/>
          </a:solidFill>
          <a:ln w="9525">
            <a:noFill/>
            <a:miter lim="800000"/>
            <a:headEnd/>
            <a:tailEnd/>
          </a:ln>
        </p:spPr>
        <p:txBody>
          <a:bodyPr rot="0" vert="horz" wrap="square" lIns="91440" tIns="45720" rIns="91440" bIns="45720" anchor="t" anchorCtr="0">
            <a:noAutofit/>
          </a:bodyPr>
          <a:lstStyle/>
          <a:p>
            <a:pPr algn="ctr">
              <a:lnSpc>
                <a:spcPts val="2000"/>
              </a:lnSpc>
            </a:pPr>
            <a:r>
              <a:rPr lang="ja-JP" sz="1400" b="1" kern="100" dirty="0">
                <a:solidFill>
                  <a:schemeClr val="bg1"/>
                </a:solidFill>
                <a:effectLst/>
                <a:latin typeface="游ゴシック" panose="020B0400000000000000" pitchFamily="50" charset="-128"/>
                <a:ea typeface="游ゴシック" panose="020B0400000000000000" pitchFamily="50" charset="-128"/>
                <a:cs typeface="Times New Roman" panose="02020603050405020304" pitchFamily="18" charset="0"/>
              </a:rPr>
              <a:t>現行制度</a:t>
            </a:r>
          </a:p>
        </p:txBody>
      </p:sp>
      <p:sp>
        <p:nvSpPr>
          <p:cNvPr id="55" name="正方形/長方形 54">
            <a:extLst>
              <a:ext uri="{FF2B5EF4-FFF2-40B4-BE49-F238E27FC236}">
                <a16:creationId xmlns:a16="http://schemas.microsoft.com/office/drawing/2014/main" id="{AD5D50DC-A7AA-4EAA-83DE-67FB5D1E8472}"/>
              </a:ext>
            </a:extLst>
          </p:cNvPr>
          <p:cNvSpPr/>
          <p:nvPr/>
        </p:nvSpPr>
        <p:spPr>
          <a:xfrm>
            <a:off x="5465524" y="2477596"/>
            <a:ext cx="3044143" cy="468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100">
              <a:latin typeface="游ゴシック" panose="020B0400000000000000" pitchFamily="50" charset="-128"/>
              <a:ea typeface="游ゴシック" panose="020B0400000000000000" pitchFamily="50" charset="-128"/>
            </a:endParaRPr>
          </a:p>
        </p:txBody>
      </p:sp>
      <p:sp>
        <p:nvSpPr>
          <p:cNvPr id="56" name="テキスト ボックス 2">
            <a:extLst>
              <a:ext uri="{FF2B5EF4-FFF2-40B4-BE49-F238E27FC236}">
                <a16:creationId xmlns:a16="http://schemas.microsoft.com/office/drawing/2014/main" id="{CA3069E2-34B1-465E-BA96-995EDE2A7ABC}"/>
              </a:ext>
            </a:extLst>
          </p:cNvPr>
          <p:cNvSpPr txBox="1">
            <a:spLocks noChangeArrowheads="1"/>
          </p:cNvSpPr>
          <p:nvPr/>
        </p:nvSpPr>
        <p:spPr bwMode="auto">
          <a:xfrm>
            <a:off x="5778516" y="2479501"/>
            <a:ext cx="2315004" cy="505459"/>
          </a:xfrm>
          <a:prstGeom prst="rect">
            <a:avLst/>
          </a:prstGeom>
          <a:noFill/>
          <a:ln w="9525">
            <a:noFill/>
            <a:miter lim="800000"/>
            <a:headEnd/>
            <a:tailEnd/>
          </a:ln>
        </p:spPr>
        <p:txBody>
          <a:bodyPr rot="0" vert="horz" wrap="square" lIns="91440" tIns="45720" rIns="91440" bIns="45720" anchor="t" anchorCtr="0">
            <a:spAutoFit/>
          </a:bodyPr>
          <a:lstStyle/>
          <a:p>
            <a:pPr algn="ctr">
              <a:lnSpc>
                <a:spcPts val="1600"/>
              </a:lnSpc>
            </a:pPr>
            <a:r>
              <a:rPr lang="ja-JP" sz="15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海洋プラスチックごみ</a:t>
            </a:r>
            <a:endParaRPr lang="ja-JP" sz="15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ctr">
              <a:lnSpc>
                <a:spcPts val="1600"/>
              </a:lnSpc>
            </a:pPr>
            <a:r>
              <a:rPr lang="ja-JP" sz="15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に係るリサイクル製品</a:t>
            </a:r>
            <a:endParaRPr lang="ja-JP" sz="15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65" name="テキスト ボックス 2">
            <a:extLst>
              <a:ext uri="{FF2B5EF4-FFF2-40B4-BE49-F238E27FC236}">
                <a16:creationId xmlns:a16="http://schemas.microsoft.com/office/drawing/2014/main" id="{A7F044F7-4F9D-4CEF-8637-C1859D71A769}"/>
              </a:ext>
            </a:extLst>
          </p:cNvPr>
          <p:cNvSpPr txBox="1">
            <a:spLocks noChangeArrowheads="1"/>
          </p:cNvSpPr>
          <p:nvPr/>
        </p:nvSpPr>
        <p:spPr bwMode="auto">
          <a:xfrm>
            <a:off x="4152549" y="2894770"/>
            <a:ext cx="1080120" cy="249555"/>
          </a:xfrm>
          <a:prstGeom prst="rect">
            <a:avLst/>
          </a:prstGeom>
          <a:noFill/>
          <a:ln w="9525">
            <a:noFill/>
            <a:miter lim="800000"/>
            <a:headEnd/>
            <a:tailEnd/>
          </a:ln>
        </p:spPr>
        <p:txBody>
          <a:bodyPr rot="0" vert="horz" wrap="square" lIns="91440" tIns="45720" rIns="91440" bIns="45720" anchor="t" anchorCtr="0">
            <a:noAutofit/>
          </a:bodyPr>
          <a:lstStyle/>
          <a:p>
            <a:pPr algn="ctr">
              <a:lnSpc>
                <a:spcPts val="1200"/>
              </a:lnSpc>
            </a:pPr>
            <a:r>
              <a:rPr lang="ja-JP" sz="1600" b="1" u="sng" kern="100" dirty="0">
                <a:solidFill>
                  <a:srgbClr val="0070C0"/>
                </a:solidFill>
                <a:effectLst/>
                <a:latin typeface="游ゴシック" panose="020B0400000000000000" pitchFamily="50" charset="-128"/>
                <a:ea typeface="游ゴシック" panose="020B0400000000000000" pitchFamily="50" charset="-128"/>
                <a:cs typeface="Times New Roman" panose="02020603050405020304" pitchFamily="18" charset="0"/>
              </a:rPr>
              <a:t>区分新設</a:t>
            </a:r>
            <a:endParaRPr lang="ja-JP" sz="1600" u="sng" kern="100" dirty="0">
              <a:solidFill>
                <a:srgbClr val="0070C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66" name="テキスト ボックス 50">
            <a:extLst>
              <a:ext uri="{FF2B5EF4-FFF2-40B4-BE49-F238E27FC236}">
                <a16:creationId xmlns:a16="http://schemas.microsoft.com/office/drawing/2014/main" id="{85C44D85-44CE-4BDD-8452-19347BA89E06}"/>
              </a:ext>
            </a:extLst>
          </p:cNvPr>
          <p:cNvSpPr txBox="1"/>
          <p:nvPr/>
        </p:nvSpPr>
        <p:spPr>
          <a:xfrm>
            <a:off x="5465524" y="3898075"/>
            <a:ext cx="3044143" cy="468000"/>
          </a:xfrm>
          <a:prstGeom prst="rect">
            <a:avLst/>
          </a:prstGeom>
          <a:solidFill>
            <a:schemeClr val="bg1"/>
          </a:solidFill>
          <a:ln w="190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1600"/>
              </a:lnSpc>
            </a:pPr>
            <a:r>
              <a:rPr lang="ja-JP" sz="1500" b="1" kern="100" dirty="0">
                <a:solidFill>
                  <a:srgbClr val="0070C0"/>
                </a:solidFill>
                <a:effectLst/>
                <a:latin typeface="游ゴシック" panose="020B0400000000000000" pitchFamily="50" charset="-128"/>
                <a:ea typeface="游ゴシック" panose="020B0400000000000000" pitchFamily="50" charset="-128"/>
                <a:cs typeface="Times New Roman" panose="02020603050405020304" pitchFamily="18" charset="0"/>
              </a:rPr>
              <a:t>認定対象外の品目に係る</a:t>
            </a:r>
            <a:endParaRPr lang="en-US" altLang="ja-JP" sz="1500" b="1" kern="100" dirty="0">
              <a:solidFill>
                <a:srgbClr val="0070C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ctr">
              <a:lnSpc>
                <a:spcPts val="1600"/>
              </a:lnSpc>
            </a:pPr>
            <a:r>
              <a:rPr lang="ja-JP" sz="1500" b="1" kern="100" dirty="0">
                <a:solidFill>
                  <a:srgbClr val="0070C0"/>
                </a:solidFill>
                <a:effectLst/>
                <a:latin typeface="游ゴシック" panose="020B0400000000000000" pitchFamily="50" charset="-128"/>
                <a:ea typeface="游ゴシック" panose="020B0400000000000000" pitchFamily="50" charset="-128"/>
                <a:cs typeface="Times New Roman" panose="02020603050405020304" pitchFamily="18" charset="0"/>
              </a:rPr>
              <a:t>申請希望についても対応</a:t>
            </a:r>
          </a:p>
        </p:txBody>
      </p:sp>
      <p:sp>
        <p:nvSpPr>
          <p:cNvPr id="68" name="矢印: 右 67">
            <a:extLst>
              <a:ext uri="{FF2B5EF4-FFF2-40B4-BE49-F238E27FC236}">
                <a16:creationId xmlns:a16="http://schemas.microsoft.com/office/drawing/2014/main" id="{B813D921-3D05-4E8C-A903-3456781F7674}"/>
              </a:ext>
            </a:extLst>
          </p:cNvPr>
          <p:cNvSpPr/>
          <p:nvPr/>
        </p:nvSpPr>
        <p:spPr>
          <a:xfrm>
            <a:off x="3624847" y="1348914"/>
            <a:ext cx="1691999" cy="324000"/>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2" name="左中かっこ 1">
            <a:extLst>
              <a:ext uri="{FF2B5EF4-FFF2-40B4-BE49-F238E27FC236}">
                <a16:creationId xmlns:a16="http://schemas.microsoft.com/office/drawing/2014/main" id="{126A8CB4-058E-42F3-A3B3-19861EF5A0F8}"/>
              </a:ext>
            </a:extLst>
          </p:cNvPr>
          <p:cNvSpPr/>
          <p:nvPr/>
        </p:nvSpPr>
        <p:spPr>
          <a:xfrm>
            <a:off x="5176533" y="2418533"/>
            <a:ext cx="193715" cy="1154484"/>
          </a:xfrm>
          <a:prstGeom prst="leftBrace">
            <a:avLst/>
          </a:prstGeom>
          <a:ln w="222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A2B12DD2-963C-49CC-B665-1468030B8FA9}"/>
              </a:ext>
            </a:extLst>
          </p:cNvPr>
          <p:cNvSpPr txBox="1"/>
          <p:nvPr/>
        </p:nvSpPr>
        <p:spPr>
          <a:xfrm>
            <a:off x="287261" y="819675"/>
            <a:ext cx="3657627" cy="369332"/>
          </a:xfrm>
          <a:prstGeom prst="rect">
            <a:avLst/>
          </a:prstGeom>
          <a:solidFill>
            <a:srgbClr val="8EA385"/>
          </a:solidFill>
          <a:ln w="3175">
            <a:noFill/>
          </a:ln>
        </p:spPr>
        <p:txBody>
          <a:bodyPr wrap="square">
            <a:spAutoFit/>
          </a:bodyPr>
          <a:lstStyle/>
          <a:p>
            <a:pPr>
              <a:spcBef>
                <a:spcPts val="600"/>
              </a:spcBef>
            </a:pPr>
            <a:r>
              <a:rPr lang="ja-JP" altLang="en-US" b="1" dirty="0">
                <a:solidFill>
                  <a:schemeClr val="bg1"/>
                </a:solidFill>
                <a:latin typeface="游ゴシック" panose="020B0400000000000000" pitchFamily="50" charset="-128"/>
                <a:ea typeface="游ゴシック" panose="020B0400000000000000" pitchFamily="50" charset="-128"/>
                <a:cs typeface="Meiryo UI" panose="020B0604030504040204" pitchFamily="50" charset="-128"/>
              </a:rPr>
              <a:t>３．見直し後の認定制度の全体像</a:t>
            </a:r>
          </a:p>
        </p:txBody>
      </p:sp>
      <p:sp>
        <p:nvSpPr>
          <p:cNvPr id="59" name="正方形/長方形 58">
            <a:extLst>
              <a:ext uri="{FF2B5EF4-FFF2-40B4-BE49-F238E27FC236}">
                <a16:creationId xmlns:a16="http://schemas.microsoft.com/office/drawing/2014/main" id="{9C8A35BD-0A48-48EF-94F5-8A55F7D7BCB2}"/>
              </a:ext>
            </a:extLst>
          </p:cNvPr>
          <p:cNvSpPr/>
          <p:nvPr/>
        </p:nvSpPr>
        <p:spPr>
          <a:xfrm>
            <a:off x="1328417" y="1852735"/>
            <a:ext cx="1190861" cy="467995"/>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100">
              <a:latin typeface="游ゴシック" panose="020B0400000000000000" pitchFamily="50" charset="-128"/>
              <a:ea typeface="游ゴシック" panose="020B0400000000000000" pitchFamily="50" charset="-128"/>
            </a:endParaRPr>
          </a:p>
        </p:txBody>
      </p:sp>
      <p:sp>
        <p:nvSpPr>
          <p:cNvPr id="53" name="テキスト ボックス 2">
            <a:extLst>
              <a:ext uri="{FF2B5EF4-FFF2-40B4-BE49-F238E27FC236}">
                <a16:creationId xmlns:a16="http://schemas.microsoft.com/office/drawing/2014/main" id="{B8C06913-FCA6-4665-89CA-1F21946B51BF}"/>
              </a:ext>
            </a:extLst>
          </p:cNvPr>
          <p:cNvSpPr txBox="1">
            <a:spLocks noChangeArrowheads="1"/>
          </p:cNvSpPr>
          <p:nvPr/>
        </p:nvSpPr>
        <p:spPr bwMode="auto">
          <a:xfrm>
            <a:off x="1395143" y="1989615"/>
            <a:ext cx="1160680" cy="238125"/>
          </a:xfrm>
          <a:prstGeom prst="rect">
            <a:avLst/>
          </a:prstGeom>
          <a:noFill/>
          <a:ln w="9525">
            <a:noFill/>
            <a:miter lim="800000"/>
            <a:headEnd/>
            <a:tailEnd/>
          </a:ln>
        </p:spPr>
        <p:txBody>
          <a:bodyPr rot="0" vert="horz" wrap="square" lIns="91440" tIns="45720" rIns="91440" bIns="45720" anchor="t" anchorCtr="0">
            <a:noAutofit/>
          </a:bodyPr>
          <a:lstStyle/>
          <a:p>
            <a:pPr algn="ctr">
              <a:lnSpc>
                <a:spcPts val="1200"/>
              </a:lnSpc>
            </a:pPr>
            <a:r>
              <a:rPr lang="ja-JP" sz="1300" kern="100" dirty="0">
                <a:effectLst/>
                <a:latin typeface="游ゴシック" panose="020B0400000000000000" pitchFamily="50" charset="-128"/>
                <a:ea typeface="游ゴシック" panose="020B0400000000000000" pitchFamily="50" charset="-128"/>
                <a:cs typeface="Times New Roman" panose="02020603050405020304" pitchFamily="18" charset="0"/>
              </a:rPr>
              <a:t>第１区分</a:t>
            </a:r>
          </a:p>
        </p:txBody>
      </p:sp>
      <p:sp>
        <p:nvSpPr>
          <p:cNvPr id="60" name="テキスト ボックス 2">
            <a:extLst>
              <a:ext uri="{FF2B5EF4-FFF2-40B4-BE49-F238E27FC236}">
                <a16:creationId xmlns:a16="http://schemas.microsoft.com/office/drawing/2014/main" id="{EFE7FDE3-B363-48CF-8135-B5D7A67C1A60}"/>
              </a:ext>
            </a:extLst>
          </p:cNvPr>
          <p:cNvSpPr txBox="1">
            <a:spLocks noChangeArrowheads="1"/>
          </p:cNvSpPr>
          <p:nvPr/>
        </p:nvSpPr>
        <p:spPr bwMode="auto">
          <a:xfrm>
            <a:off x="5869672" y="1327869"/>
            <a:ext cx="2235201" cy="360000"/>
          </a:xfrm>
          <a:prstGeom prst="rect">
            <a:avLst/>
          </a:prstGeom>
          <a:solidFill>
            <a:srgbClr val="8EA385"/>
          </a:solidFill>
          <a:ln w="9525">
            <a:noFill/>
            <a:miter lim="800000"/>
            <a:headEnd/>
            <a:tailEnd/>
          </a:ln>
        </p:spPr>
        <p:txBody>
          <a:bodyPr rot="0" vert="horz" wrap="square" lIns="91440" tIns="45720" rIns="91440" bIns="45720" anchor="t" anchorCtr="0">
            <a:noAutofit/>
          </a:bodyPr>
          <a:lstStyle/>
          <a:p>
            <a:pPr algn="ctr">
              <a:lnSpc>
                <a:spcPts val="2000"/>
              </a:lnSpc>
            </a:pPr>
            <a:r>
              <a:rPr lang="ja-JP" altLang="en-US" sz="1600" b="1" kern="100" dirty="0">
                <a:solidFill>
                  <a:schemeClr val="bg1"/>
                </a:solidFill>
                <a:latin typeface="游ゴシック" panose="020B0400000000000000" pitchFamily="50" charset="-128"/>
                <a:ea typeface="游ゴシック" panose="020B0400000000000000" pitchFamily="50" charset="-128"/>
                <a:cs typeface="Times New Roman" panose="02020603050405020304" pitchFamily="18" charset="0"/>
              </a:rPr>
              <a:t>見直し後の制度</a:t>
            </a:r>
            <a:endParaRPr lang="ja-JP" sz="1600" b="1" kern="100" dirty="0">
              <a:solidFill>
                <a:schemeClr val="bg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61" name="正方形/長方形 60">
            <a:extLst>
              <a:ext uri="{FF2B5EF4-FFF2-40B4-BE49-F238E27FC236}">
                <a16:creationId xmlns:a16="http://schemas.microsoft.com/office/drawing/2014/main" id="{CF262CDC-CCE7-432B-997B-0F9FF16B3F9A}"/>
              </a:ext>
            </a:extLst>
          </p:cNvPr>
          <p:cNvSpPr/>
          <p:nvPr/>
        </p:nvSpPr>
        <p:spPr>
          <a:xfrm>
            <a:off x="6997667" y="1781128"/>
            <a:ext cx="1512000" cy="540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100">
              <a:latin typeface="游ゴシック" panose="020B0400000000000000" pitchFamily="50" charset="-128"/>
              <a:ea typeface="游ゴシック" panose="020B0400000000000000" pitchFamily="50" charset="-128"/>
            </a:endParaRPr>
          </a:p>
        </p:txBody>
      </p:sp>
      <p:sp>
        <p:nvSpPr>
          <p:cNvPr id="67" name="テキスト ボックス 2">
            <a:extLst>
              <a:ext uri="{FF2B5EF4-FFF2-40B4-BE49-F238E27FC236}">
                <a16:creationId xmlns:a16="http://schemas.microsoft.com/office/drawing/2014/main" id="{8F618021-7AF2-4CAD-926D-54A16D729C31}"/>
              </a:ext>
            </a:extLst>
          </p:cNvPr>
          <p:cNvSpPr txBox="1">
            <a:spLocks noChangeArrowheads="1"/>
          </p:cNvSpPr>
          <p:nvPr/>
        </p:nvSpPr>
        <p:spPr bwMode="auto">
          <a:xfrm>
            <a:off x="6813189" y="1828517"/>
            <a:ext cx="1909502" cy="238125"/>
          </a:xfrm>
          <a:prstGeom prst="rect">
            <a:avLst/>
          </a:prstGeom>
          <a:noFill/>
          <a:ln w="9525">
            <a:noFill/>
            <a:miter lim="800000"/>
            <a:headEnd/>
            <a:tailEnd/>
          </a:ln>
        </p:spPr>
        <p:txBody>
          <a:bodyPr rot="0" vert="horz" wrap="square" lIns="91440" tIns="45720" rIns="91440" bIns="45720" anchor="t" anchorCtr="0">
            <a:noAutofit/>
          </a:bodyPr>
          <a:lstStyle/>
          <a:p>
            <a:pPr algn="ctr">
              <a:lnSpc>
                <a:spcPts val="1600"/>
              </a:lnSpc>
            </a:pPr>
            <a:r>
              <a:rPr lang="ja-JP" sz="16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第２区分</a:t>
            </a:r>
            <a:endParaRPr lang="en-US" altLang="ja-JP" sz="16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ctr">
              <a:lnSpc>
                <a:spcPts val="1600"/>
              </a:lnSpc>
            </a:pPr>
            <a:r>
              <a:rPr lang="ja-JP" altLang="en-US" sz="1300" b="1" u="sng" kern="100" dirty="0">
                <a:solidFill>
                  <a:srgbClr val="0070C0"/>
                </a:solidFill>
                <a:latin typeface="游ゴシック" panose="020B0400000000000000" pitchFamily="50" charset="-128"/>
                <a:ea typeface="游ゴシック" panose="020B0400000000000000" pitchFamily="50" charset="-128"/>
                <a:cs typeface="Times New Roman" panose="02020603050405020304" pitchFamily="18" charset="0"/>
              </a:rPr>
              <a:t>認定要件の見直し</a:t>
            </a:r>
            <a:endParaRPr lang="ja-JP" sz="1300" b="1" u="sng" kern="100" dirty="0">
              <a:solidFill>
                <a:srgbClr val="0070C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69" name="正方形/長方形 68">
            <a:extLst>
              <a:ext uri="{FF2B5EF4-FFF2-40B4-BE49-F238E27FC236}">
                <a16:creationId xmlns:a16="http://schemas.microsoft.com/office/drawing/2014/main" id="{DB4CAAD6-0B8F-4969-B6EA-028DE06FB49C}"/>
              </a:ext>
            </a:extLst>
          </p:cNvPr>
          <p:cNvSpPr/>
          <p:nvPr/>
        </p:nvSpPr>
        <p:spPr>
          <a:xfrm>
            <a:off x="5477720" y="1781128"/>
            <a:ext cx="1512000" cy="54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100">
              <a:latin typeface="游ゴシック" panose="020B0400000000000000" pitchFamily="50" charset="-128"/>
              <a:ea typeface="游ゴシック" panose="020B0400000000000000" pitchFamily="50" charset="-128"/>
            </a:endParaRPr>
          </a:p>
        </p:txBody>
      </p:sp>
      <p:sp>
        <p:nvSpPr>
          <p:cNvPr id="70" name="テキスト ボックス 2">
            <a:extLst>
              <a:ext uri="{FF2B5EF4-FFF2-40B4-BE49-F238E27FC236}">
                <a16:creationId xmlns:a16="http://schemas.microsoft.com/office/drawing/2014/main" id="{E6260605-CC3B-416E-BC56-6545B85D05A2}"/>
              </a:ext>
            </a:extLst>
          </p:cNvPr>
          <p:cNvSpPr txBox="1">
            <a:spLocks noChangeArrowheads="1"/>
          </p:cNvSpPr>
          <p:nvPr/>
        </p:nvSpPr>
        <p:spPr bwMode="auto">
          <a:xfrm>
            <a:off x="5696302" y="1943409"/>
            <a:ext cx="1160680" cy="238125"/>
          </a:xfrm>
          <a:prstGeom prst="rect">
            <a:avLst/>
          </a:prstGeom>
          <a:noFill/>
          <a:ln w="9525">
            <a:noFill/>
            <a:miter lim="800000"/>
            <a:headEnd/>
            <a:tailEnd/>
          </a:ln>
        </p:spPr>
        <p:txBody>
          <a:bodyPr rot="0" vert="horz" wrap="square" lIns="91440" tIns="45720" rIns="91440" bIns="45720" anchor="t" anchorCtr="0">
            <a:noAutofit/>
          </a:bodyPr>
          <a:lstStyle/>
          <a:p>
            <a:pPr algn="ctr">
              <a:lnSpc>
                <a:spcPts val="1200"/>
              </a:lnSpc>
            </a:pPr>
            <a:r>
              <a:rPr lang="ja-JP" sz="1400" kern="100" dirty="0">
                <a:effectLst/>
                <a:latin typeface="游ゴシック" panose="020B0400000000000000" pitchFamily="50" charset="-128"/>
                <a:ea typeface="游ゴシック" panose="020B0400000000000000" pitchFamily="50" charset="-128"/>
                <a:cs typeface="Times New Roman" panose="02020603050405020304" pitchFamily="18" charset="0"/>
              </a:rPr>
              <a:t>第１区分</a:t>
            </a:r>
          </a:p>
        </p:txBody>
      </p:sp>
      <p:sp>
        <p:nvSpPr>
          <p:cNvPr id="71" name="正方形/長方形 70">
            <a:extLst>
              <a:ext uri="{FF2B5EF4-FFF2-40B4-BE49-F238E27FC236}">
                <a16:creationId xmlns:a16="http://schemas.microsoft.com/office/drawing/2014/main" id="{19C35F1C-EC93-42BA-9E2E-AD4FFF7BDBA5}"/>
              </a:ext>
            </a:extLst>
          </p:cNvPr>
          <p:cNvSpPr/>
          <p:nvPr/>
        </p:nvSpPr>
        <p:spPr>
          <a:xfrm>
            <a:off x="5465524" y="3019548"/>
            <a:ext cx="3044143" cy="468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1100">
              <a:latin typeface="游ゴシック" panose="020B0400000000000000" pitchFamily="50" charset="-128"/>
              <a:ea typeface="游ゴシック" panose="020B0400000000000000" pitchFamily="50" charset="-128"/>
            </a:endParaRPr>
          </a:p>
        </p:txBody>
      </p:sp>
      <p:sp>
        <p:nvSpPr>
          <p:cNvPr id="72" name="テキスト ボックス 2">
            <a:extLst>
              <a:ext uri="{FF2B5EF4-FFF2-40B4-BE49-F238E27FC236}">
                <a16:creationId xmlns:a16="http://schemas.microsoft.com/office/drawing/2014/main" id="{3484D256-3D30-4D00-A551-2C5B4A31DE1D}"/>
              </a:ext>
            </a:extLst>
          </p:cNvPr>
          <p:cNvSpPr txBox="1">
            <a:spLocks noChangeArrowheads="1"/>
          </p:cNvSpPr>
          <p:nvPr/>
        </p:nvSpPr>
        <p:spPr bwMode="auto">
          <a:xfrm>
            <a:off x="5778516" y="3036693"/>
            <a:ext cx="2315004" cy="509050"/>
          </a:xfrm>
          <a:prstGeom prst="rect">
            <a:avLst/>
          </a:prstGeom>
          <a:noFill/>
          <a:ln w="9525">
            <a:noFill/>
            <a:miter lim="800000"/>
            <a:headEnd/>
            <a:tailEnd/>
          </a:ln>
        </p:spPr>
        <p:txBody>
          <a:bodyPr rot="0" vert="horz" wrap="square" lIns="91440" tIns="45720" rIns="91440" bIns="45720" anchor="t" anchorCtr="0">
            <a:spAutoFit/>
          </a:bodyPr>
          <a:lstStyle/>
          <a:p>
            <a:pPr algn="ctr">
              <a:lnSpc>
                <a:spcPts val="1600"/>
              </a:lnSpc>
            </a:pPr>
            <a:r>
              <a:rPr lang="ja-JP" altLang="en-US" sz="1500" b="1" kern="100" dirty="0">
                <a:latin typeface="游ゴシック" panose="020B0400000000000000" pitchFamily="50" charset="-128"/>
                <a:ea typeface="游ゴシック" panose="020B0400000000000000" pitchFamily="50" charset="-128"/>
                <a:cs typeface="Times New Roman" panose="02020603050405020304" pitchFamily="18" charset="0"/>
              </a:rPr>
              <a:t>カーボンニュートラル</a:t>
            </a:r>
            <a:endParaRPr lang="ja-JP" sz="15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ctr">
              <a:lnSpc>
                <a:spcPts val="1600"/>
              </a:lnSpc>
            </a:pPr>
            <a:r>
              <a:rPr lang="ja-JP" sz="15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に係るリサイクル製品</a:t>
            </a:r>
            <a:endParaRPr lang="ja-JP" sz="15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78" name="二等辺三角形 77">
            <a:extLst>
              <a:ext uri="{FF2B5EF4-FFF2-40B4-BE49-F238E27FC236}">
                <a16:creationId xmlns:a16="http://schemas.microsoft.com/office/drawing/2014/main" id="{183E8C94-4CF7-42BA-AA46-4E55910CE83B}"/>
              </a:ext>
            </a:extLst>
          </p:cNvPr>
          <p:cNvSpPr/>
          <p:nvPr/>
        </p:nvSpPr>
        <p:spPr>
          <a:xfrm>
            <a:off x="6568534" y="3653342"/>
            <a:ext cx="864000" cy="180000"/>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81" name="テキスト ボックス 80">
            <a:extLst>
              <a:ext uri="{FF2B5EF4-FFF2-40B4-BE49-F238E27FC236}">
                <a16:creationId xmlns:a16="http://schemas.microsoft.com/office/drawing/2014/main" id="{5CCE5A0B-8B82-409B-AFE8-11CE732BD64A}"/>
              </a:ext>
            </a:extLst>
          </p:cNvPr>
          <p:cNvSpPr txBox="1"/>
          <p:nvPr/>
        </p:nvSpPr>
        <p:spPr>
          <a:xfrm>
            <a:off x="9692194" y="6592654"/>
            <a:ext cx="195704" cy="253916"/>
          </a:xfrm>
          <a:prstGeom prst="rect">
            <a:avLst/>
          </a:prstGeom>
          <a:noFill/>
        </p:spPr>
        <p:txBody>
          <a:bodyPr wrap="square" rtlCol="0">
            <a:spAutoFit/>
          </a:bodyPr>
          <a:lstStyle/>
          <a:p>
            <a:pPr algn="ctr"/>
            <a:r>
              <a:rPr kumimoji="1" lang="en-US" altLang="ja-JP" sz="1050" dirty="0">
                <a:latin typeface="游ゴシック" panose="020B0400000000000000" pitchFamily="50" charset="-128"/>
                <a:ea typeface="游ゴシック" panose="020B0400000000000000" pitchFamily="50" charset="-128"/>
              </a:rPr>
              <a:t>6</a:t>
            </a:r>
            <a:endParaRPr kumimoji="1" lang="ja-JP" altLang="en-US" sz="105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800456568"/>
      </p:ext>
    </p:extLst>
  </p:cSld>
  <p:clrMapOvr>
    <a:masterClrMapping/>
  </p:clrMapOvr>
  <p:transition spd="slow" advTm="66620"/>
</p:sld>
</file>

<file path=ppt/theme/theme1.xml><?xml version="1.0" encoding="utf-8"?>
<a:theme xmlns:a="http://schemas.openxmlformats.org/drawingml/2006/main" name="Level">
  <a:themeElements>
    <a:clrScheme name="黄緑">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Level">
      <a:majorFont>
        <a:latin typeface="Garamond"/>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0</TotalTime>
  <Words>1459</Words>
  <Application>Microsoft Office PowerPoint</Application>
  <PresentationFormat>A4 210 x 297 mm</PresentationFormat>
  <Paragraphs>105</Paragraphs>
  <Slides>7</Slides>
  <Notes>6</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7</vt:i4>
      </vt:variant>
    </vt:vector>
  </HeadingPairs>
  <TitlesOfParts>
    <vt:vector size="17" baseType="lpstr">
      <vt:lpstr>Meiryo UI</vt:lpstr>
      <vt:lpstr>ＭＳ Ｐゴシック</vt:lpstr>
      <vt:lpstr>游ゴシック</vt:lpstr>
      <vt:lpstr>Arial</vt:lpstr>
      <vt:lpstr>Century</vt:lpstr>
      <vt:lpstr>Garamond</vt:lpstr>
      <vt:lpstr>Times New Roman</vt:lpstr>
      <vt:lpstr>Verdana</vt:lpstr>
      <vt:lpstr>Wingdings</vt:lpstr>
      <vt:lpstr>Level</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2025-07-23T03:08:34Z</dcterms:created>
  <dcterms:modified xsi:type="dcterms:W3CDTF">2025-07-23T03:09:11Z</dcterms:modified>
</cp:coreProperties>
</file>