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84" r:id="rId1"/>
  </p:sldMasterIdLst>
  <p:notesMasterIdLst>
    <p:notesMasterId r:id="rId3"/>
  </p:notesMasterIdLst>
  <p:sldIdLst>
    <p:sldId id="256" r:id="rId2"/>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5DCCD"/>
    <a:srgbClr val="969696"/>
    <a:srgbClr val="C9DAA6"/>
    <a:srgbClr val="889F7D"/>
    <a:srgbClr val="D7D7D7"/>
    <a:srgbClr val="C0C0C0"/>
    <a:srgbClr val="953735"/>
    <a:srgbClr val="EFEEE1"/>
    <a:srgbClr val="CDCDCD"/>
    <a:srgbClr val="D9D9D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804" autoAdjust="0"/>
    <p:restoredTop sz="94434" autoAdjust="0"/>
  </p:normalViewPr>
  <p:slideViewPr>
    <p:cSldViewPr snapToGrid="0">
      <p:cViewPr varScale="1">
        <p:scale>
          <a:sx n="105" d="100"/>
          <a:sy n="105" d="100"/>
        </p:scale>
        <p:origin x="1974"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charts/_rels/chart1.xml.rels><?xml version="1.0" encoding="UTF-8" standalone="yes"?>
<Relationships xmlns="http://schemas.openxmlformats.org/package/2006/relationships"><Relationship Id="rId3" Type="http://schemas.openxmlformats.org/officeDocument/2006/relationships/oleObject" Target="file:///\\10.246.101.21\disk1\s21r\&#12522;&#12469;&#12452;&#12463;&#12523;G\&#35469;&#23450;&#35069;&#21697;\40&#12354;&#12426;&#26041;&#26908;&#35342;\R5&#35469;&#23450;&#21046;&#24230;&#26908;&#35342;\&#12487;&#12540;&#12479;\&#65288;&#22618;&#26412;&#36861;&#35352;&#65289;231218_&#38306;&#36899;&#12487;&#12540;&#12479;.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10.246.101.21\disk1\s21r\&#12522;&#12469;&#12452;&#12463;&#12523;G\&#35469;&#23450;&#35069;&#21697;\40&#12354;&#12426;&#26041;&#26908;&#35342;\R5&#35469;&#23450;&#21046;&#24230;&#26908;&#35342;\Q&#12493;&#12483;&#12488;\&#65288;&#12464;&#12521;&#12501;&#20316;&#25104;&#29992;&#65289;01_&#21336;&#32020;&#38598;&#35336;&#34920;.xlsx" TargetMode="External"/><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1984245729259105"/>
          <c:y val="9.4981516850807329E-2"/>
          <c:w val="0.79155225144988561"/>
          <c:h val="0.70017403283881308"/>
        </c:manualLayout>
      </c:layout>
      <c:barChart>
        <c:barDir val="col"/>
        <c:grouping val="clustered"/>
        <c:varyColors val="0"/>
        <c:ser>
          <c:idx val="3"/>
          <c:order val="1"/>
          <c:spPr>
            <a:solidFill>
              <a:srgbClr val="E5DCCD"/>
            </a:solidFill>
            <a:ln w="25400">
              <a:noFill/>
            </a:ln>
            <a:effectLst/>
          </c:spPr>
          <c:invertIfNegative val="0"/>
          <c:dLbls>
            <c:delete val="1"/>
          </c:dLbls>
          <c:val>
            <c:numRef>
              <c:f>認定事業者数!$B$13:$F$13</c:f>
              <c:numCache>
                <c:formatCode>General</c:formatCode>
                <c:ptCount val="5"/>
                <c:pt idx="0">
                  <c:v>43</c:v>
                </c:pt>
                <c:pt idx="1">
                  <c:v>43</c:v>
                </c:pt>
                <c:pt idx="2">
                  <c:v>43</c:v>
                </c:pt>
                <c:pt idx="3">
                  <c:v>44</c:v>
                </c:pt>
                <c:pt idx="4">
                  <c:v>44</c:v>
                </c:pt>
              </c:numCache>
            </c:numRef>
          </c:val>
          <c:extLst>
            <c:ext xmlns:c15="http://schemas.microsoft.com/office/drawing/2012/chart" uri="{02D57815-91ED-43cb-92C2-25804820EDAC}">
              <c15:filteredSeriesTitle>
                <c15:tx>
                  <c:strRef>
                    <c:extLst>
                      <c:ext uri="{02D57815-91ED-43cb-92C2-25804820EDAC}">
                        <c15:formulaRef>
                          <c15:sqref>認定事業者数!$A$13</c15:sqref>
                        </c15:formulaRef>
                      </c:ext>
                    </c:extLst>
                    <c:strCache>
                      <c:ptCount val="1"/>
                      <c:pt idx="0">
                        <c:v>事業者数合計</c:v>
                      </c:pt>
                    </c:strCache>
                  </c:strRef>
                </c15:tx>
              </c15:filteredSeriesTitle>
            </c:ext>
            <c:ext xmlns:c15="http://schemas.microsoft.com/office/drawing/2012/chart" uri="{02D57815-91ED-43cb-92C2-25804820EDAC}">
              <c15:filteredCategoryTitle>
                <c15:cat>
                  <c:numRef>
                    <c:extLst>
                      <c:ext uri="{02D57815-91ED-43cb-92C2-25804820EDAC}">
                        <c15:formulaRef>
                          <c15:sqref>認定事業者数!$B$10:$F$10</c15:sqref>
                        </c15:formulaRef>
                      </c:ext>
                    </c:extLst>
                    <c:numCache>
                      <c:formatCode>General</c:formatCode>
                      <c:ptCount val="5"/>
                      <c:pt idx="0">
                        <c:v>2019</c:v>
                      </c:pt>
                      <c:pt idx="1">
                        <c:v>2020</c:v>
                      </c:pt>
                      <c:pt idx="2">
                        <c:v>2021</c:v>
                      </c:pt>
                      <c:pt idx="3">
                        <c:v>2022</c:v>
                      </c:pt>
                      <c:pt idx="4">
                        <c:v>2023</c:v>
                      </c:pt>
                    </c:numCache>
                  </c:numRef>
                </c15:cat>
              </c15:filteredCategoryTitle>
            </c:ext>
            <c:ext xmlns:c16="http://schemas.microsoft.com/office/drawing/2014/chart" uri="{C3380CC4-5D6E-409C-BE32-E72D297353CC}">
              <c16:uniqueId val="{00000000-ACE8-4F80-9DBB-74337464BF32}"/>
            </c:ext>
          </c:extLst>
        </c:ser>
        <c:dLbls>
          <c:showLegendKey val="0"/>
          <c:showVal val="1"/>
          <c:showCatName val="0"/>
          <c:showSerName val="0"/>
          <c:showPercent val="0"/>
          <c:showBubbleSize val="0"/>
        </c:dLbls>
        <c:gapWidth val="150"/>
        <c:axId val="1999737807"/>
        <c:axId val="1999738223"/>
      </c:barChart>
      <c:lineChart>
        <c:grouping val="standard"/>
        <c:varyColors val="0"/>
        <c:ser>
          <c:idx val="0"/>
          <c:order val="0"/>
          <c:spPr>
            <a:ln w="12700" cap="rnd">
              <a:solidFill>
                <a:srgbClr val="969696"/>
              </a:solidFill>
              <a:round/>
            </a:ln>
            <a:effectLst/>
          </c:spPr>
          <c:marker>
            <c:symbol val="circle"/>
            <c:size val="6"/>
            <c:spPr>
              <a:solidFill>
                <a:srgbClr val="969696"/>
              </a:solidFill>
              <a:ln w="9525">
                <a:noFill/>
              </a:ln>
              <a:effectLst/>
            </c:spPr>
          </c:marker>
          <c:dLbls>
            <c:dLbl>
              <c:idx val="0"/>
              <c:layout>
                <c:manualLayout>
                  <c:x val="-6.7584126597188821E-2"/>
                  <c:y val="7.491069633390849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ACE8-4F80-9DBB-74337464BF32}"/>
                </c:ext>
              </c:extLst>
            </c:dLbl>
            <c:dLbl>
              <c:idx val="1"/>
              <c:layout>
                <c:manualLayout>
                  <c:x val="-6.6144760922943233E-2"/>
                  <c:y val="7.491069633390849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ACE8-4F80-9DBB-74337464BF32}"/>
                </c:ext>
              </c:extLst>
            </c:dLbl>
            <c:dLbl>
              <c:idx val="2"/>
              <c:layout>
                <c:manualLayout>
                  <c:x val="-6.095625240165653E-2"/>
                  <c:y val="8.562643570661460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ACE8-4F80-9DBB-74337464BF32}"/>
                </c:ext>
              </c:extLst>
            </c:dLbl>
            <c:dLbl>
              <c:idx val="3"/>
              <c:layout>
                <c:manualLayout>
                  <c:x val="-6.6144760922943233E-2"/>
                  <c:y val="8.916565611135514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ACE8-4F80-9DBB-74337464BF32}"/>
                </c:ext>
              </c:extLst>
            </c:dLbl>
            <c:dLbl>
              <c:idx val="4"/>
              <c:layout>
                <c:manualLayout>
                  <c:x val="-6.6144760922943233E-2"/>
                  <c:y val="8.380778642500208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ACE8-4F80-9DBB-74337464BF32}"/>
                </c:ext>
              </c:extLst>
            </c:dLbl>
            <c:spPr>
              <a:noFill/>
              <a:ln>
                <a:noFill/>
              </a:ln>
              <a:effectLst/>
            </c:spPr>
            <c:txPr>
              <a:bodyPr rot="0" spcFirstLastPara="1" vertOverflow="ellipsis" vert="horz" wrap="square" lIns="38100" tIns="19050" rIns="38100" bIns="19050" anchor="ctr" anchorCtr="1">
                <a:spAutoFit/>
              </a:bodyPr>
              <a:lstStyle/>
              <a:p>
                <a:pPr>
                  <a:defRPr sz="750" b="0" i="0" u="none" strike="noStrike" kern="1200" baseline="0">
                    <a:solidFill>
                      <a:schemeClr val="tx1"/>
                    </a:solidFill>
                    <a:latin typeface="+mn-ea"/>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val>
            <c:numRef>
              <c:f>認定事業者数!$B$12:$F$12</c:f>
              <c:numCache>
                <c:formatCode>General</c:formatCode>
                <c:ptCount val="5"/>
                <c:pt idx="0">
                  <c:v>5</c:v>
                </c:pt>
                <c:pt idx="1">
                  <c:v>5</c:v>
                </c:pt>
                <c:pt idx="2">
                  <c:v>6</c:v>
                </c:pt>
                <c:pt idx="3">
                  <c:v>7</c:v>
                </c:pt>
                <c:pt idx="4">
                  <c:v>7</c:v>
                </c:pt>
              </c:numCache>
            </c:numRef>
          </c:val>
          <c:smooth val="0"/>
          <c:extLst>
            <c:ext xmlns:c15="http://schemas.microsoft.com/office/drawing/2012/chart" uri="{02D57815-91ED-43cb-92C2-25804820EDAC}">
              <c15:filteredSeriesTitle>
                <c15:tx>
                  <c:strRef>
                    <c:extLst>
                      <c:ext uri="{02D57815-91ED-43cb-92C2-25804820EDAC}">
                        <c15:formulaRef>
                          <c15:sqref>認定事業者数!$A$12</c15:sqref>
                        </c15:formulaRef>
                      </c:ext>
                    </c:extLst>
                    <c:strCache>
                      <c:ptCount val="1"/>
                      <c:pt idx="0">
                        <c:v>なにわエコ良品ネクスト</c:v>
                      </c:pt>
                    </c:strCache>
                  </c:strRef>
                </c15:tx>
              </c15:filteredSeriesTitle>
            </c:ext>
            <c:ext xmlns:c15="http://schemas.microsoft.com/office/drawing/2012/chart" uri="{02D57815-91ED-43cb-92C2-25804820EDAC}">
              <c15:filteredCategoryTitle>
                <c15:cat>
                  <c:numRef>
                    <c:extLst>
                      <c:ext uri="{02D57815-91ED-43cb-92C2-25804820EDAC}">
                        <c15:formulaRef>
                          <c15:sqref>認定事業者数!$B$10:$F$10</c15:sqref>
                        </c15:formulaRef>
                      </c:ext>
                    </c:extLst>
                    <c:numCache>
                      <c:formatCode>General</c:formatCode>
                      <c:ptCount val="5"/>
                      <c:pt idx="0">
                        <c:v>2019</c:v>
                      </c:pt>
                      <c:pt idx="1">
                        <c:v>2020</c:v>
                      </c:pt>
                      <c:pt idx="2">
                        <c:v>2021</c:v>
                      </c:pt>
                      <c:pt idx="3">
                        <c:v>2022</c:v>
                      </c:pt>
                      <c:pt idx="4">
                        <c:v>2023</c:v>
                      </c:pt>
                    </c:numCache>
                  </c:numRef>
                </c15:cat>
              </c15:filteredCategoryTitle>
            </c:ext>
            <c:ext xmlns:c16="http://schemas.microsoft.com/office/drawing/2014/chart" uri="{C3380CC4-5D6E-409C-BE32-E72D297353CC}">
              <c16:uniqueId val="{00000006-ACE8-4F80-9DBB-74337464BF32}"/>
            </c:ext>
          </c:extLst>
        </c:ser>
        <c:dLbls>
          <c:showLegendKey val="0"/>
          <c:showVal val="0"/>
          <c:showCatName val="0"/>
          <c:showSerName val="0"/>
          <c:showPercent val="0"/>
          <c:showBubbleSize val="0"/>
        </c:dLbls>
        <c:marker val="1"/>
        <c:smooth val="0"/>
        <c:axId val="610771088"/>
        <c:axId val="610771920"/>
      </c:lineChart>
      <c:catAx>
        <c:axId val="1999737807"/>
        <c:scaling>
          <c:orientation val="minMax"/>
        </c:scaling>
        <c:delete val="0"/>
        <c:axPos val="b"/>
        <c:numFmt formatCode="General" sourceLinked="1"/>
        <c:majorTickMark val="none"/>
        <c:minorTickMark val="none"/>
        <c:tickLblPos val="nextTo"/>
        <c:spPr>
          <a:noFill/>
          <a:ln w="9525" cap="flat" cmpd="sng" algn="ctr">
            <a:noFill/>
            <a:round/>
          </a:ln>
          <a:effectLst/>
        </c:spPr>
        <c:txPr>
          <a:bodyPr rot="-60000000" spcFirstLastPara="1" vertOverflow="ellipsis" vert="horz" wrap="square" anchor="ctr" anchorCtr="1"/>
          <a:lstStyle/>
          <a:p>
            <a:pPr>
              <a:defRPr sz="600" b="0" i="0" u="none" strike="noStrike" kern="1200" baseline="0">
                <a:solidFill>
                  <a:schemeClr val="tx1"/>
                </a:solidFill>
                <a:latin typeface="+mn-ea"/>
                <a:ea typeface="+mn-ea"/>
                <a:cs typeface="+mn-cs"/>
              </a:defRPr>
            </a:pPr>
            <a:endParaRPr lang="ja-JP"/>
          </a:p>
        </c:txPr>
        <c:crossAx val="1999738223"/>
        <c:crosses val="autoZero"/>
        <c:auto val="1"/>
        <c:lblAlgn val="ctr"/>
        <c:lblOffset val="100"/>
        <c:noMultiLvlLbl val="0"/>
      </c:catAx>
      <c:valAx>
        <c:axId val="1999738223"/>
        <c:scaling>
          <c:orientation val="minMax"/>
          <c:max val="60"/>
        </c:scaling>
        <c:delete val="0"/>
        <c:axPos val="l"/>
        <c:majorGridlines>
          <c:spPr>
            <a:ln w="3175" cap="flat" cmpd="sng" algn="ctr">
              <a:solidFill>
                <a:srgbClr val="C0C0C0"/>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700" b="0" i="0" u="none" strike="noStrike" kern="1200" baseline="0">
                <a:solidFill>
                  <a:schemeClr val="tx1"/>
                </a:solidFill>
                <a:latin typeface="+mn-ea"/>
                <a:ea typeface="+mn-ea"/>
                <a:cs typeface="+mn-cs"/>
              </a:defRPr>
            </a:pPr>
            <a:endParaRPr lang="ja-JP"/>
          </a:p>
        </c:txPr>
        <c:crossAx val="1999737807"/>
        <c:crosses val="autoZero"/>
        <c:crossBetween val="between"/>
        <c:majorUnit val="10"/>
      </c:valAx>
      <c:valAx>
        <c:axId val="610771920"/>
        <c:scaling>
          <c:orientation val="minMax"/>
          <c:max val="12"/>
        </c:scaling>
        <c:delete val="0"/>
        <c:axPos val="r"/>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600" b="0" i="0" u="none" strike="noStrike" kern="1200" baseline="0">
                <a:solidFill>
                  <a:schemeClr val="tx1"/>
                </a:solidFill>
                <a:latin typeface="+mn-ea"/>
                <a:ea typeface="+mn-ea"/>
                <a:cs typeface="+mn-cs"/>
              </a:defRPr>
            </a:pPr>
            <a:endParaRPr lang="ja-JP"/>
          </a:p>
        </c:txPr>
        <c:crossAx val="610771088"/>
        <c:crosses val="max"/>
        <c:crossBetween val="between"/>
      </c:valAx>
      <c:catAx>
        <c:axId val="610771088"/>
        <c:scaling>
          <c:orientation val="minMax"/>
        </c:scaling>
        <c:delete val="1"/>
        <c:axPos val="b"/>
        <c:numFmt formatCode="General" sourceLinked="1"/>
        <c:majorTickMark val="out"/>
        <c:minorTickMark val="none"/>
        <c:tickLblPos val="nextTo"/>
        <c:crossAx val="610771920"/>
        <c:crosses val="autoZero"/>
        <c:auto val="1"/>
        <c:lblAlgn val="ctr"/>
        <c:lblOffset val="100"/>
        <c:noMultiLvlLbl val="0"/>
      </c:catAx>
      <c:spPr>
        <a:noFill/>
        <a:ln w="12700">
          <a:noFill/>
        </a:ln>
        <a:effectLst/>
      </c:spPr>
    </c:plotArea>
    <c:plotVisOnly val="1"/>
    <c:dispBlanksAs val="gap"/>
    <c:showDLblsOverMax val="0"/>
  </c:chart>
  <c:spPr>
    <a:noFill/>
    <a:ln w="9525" cap="flat" cmpd="sng" algn="ctr">
      <a:noFill/>
      <a:round/>
    </a:ln>
    <a:effectLst/>
  </c:spPr>
  <c:txPr>
    <a:bodyPr/>
    <a:lstStyle/>
    <a:p>
      <a:pPr>
        <a:defRPr sz="1100">
          <a:solidFill>
            <a:schemeClr val="tx1"/>
          </a:solidFill>
          <a:latin typeface="ＭＳ ゴシック" panose="020B0609070205080204" pitchFamily="49" charset="-128"/>
          <a:ea typeface="ＭＳ ゴシック" panose="020B0609070205080204" pitchFamily="49" charset="-128"/>
        </a:defRPr>
      </a:pPr>
      <a:endParaRPr lang="ja-JP"/>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9.7383600073171733E-2"/>
          <c:y val="0"/>
          <c:w val="0.78898663593114182"/>
          <c:h val="0.97982426457855754"/>
        </c:manualLayout>
      </c:layout>
      <c:pieChart>
        <c:varyColors val="1"/>
        <c:ser>
          <c:idx val="0"/>
          <c:order val="0"/>
          <c:spPr>
            <a:solidFill>
              <a:srgbClr val="969696"/>
            </a:solidFill>
            <a:ln w="3175"/>
          </c:spPr>
          <c:dPt>
            <c:idx val="0"/>
            <c:bubble3D val="0"/>
            <c:spPr>
              <a:solidFill>
                <a:srgbClr val="969696"/>
              </a:solidFill>
              <a:ln w="3175">
                <a:solidFill>
                  <a:schemeClr val="lt1"/>
                </a:solidFill>
              </a:ln>
              <a:effectLst/>
            </c:spPr>
            <c:extLst>
              <c:ext xmlns:c16="http://schemas.microsoft.com/office/drawing/2014/chart" uri="{C3380CC4-5D6E-409C-BE32-E72D297353CC}">
                <c16:uniqueId val="{00000001-0045-4A67-95A0-949EB28E81A1}"/>
              </c:ext>
            </c:extLst>
          </c:dPt>
          <c:dPt>
            <c:idx val="1"/>
            <c:bubble3D val="0"/>
            <c:spPr>
              <a:solidFill>
                <a:srgbClr val="E5DCCD"/>
              </a:solidFill>
              <a:ln w="3175">
                <a:solidFill>
                  <a:schemeClr val="lt1"/>
                </a:solidFill>
              </a:ln>
              <a:effectLst/>
            </c:spPr>
            <c:extLst>
              <c:ext xmlns:c16="http://schemas.microsoft.com/office/drawing/2014/chart" uri="{C3380CC4-5D6E-409C-BE32-E72D297353CC}">
                <c16:uniqueId val="{00000003-0045-4A67-95A0-949EB28E81A1}"/>
              </c:ext>
            </c:extLst>
          </c:dPt>
          <c:val>
            <c:numRef>
              <c:f>'グラフ (作業用)'!$F$194:$F$195</c:f>
              <c:numCache>
                <c:formatCode>0.0;\-0.0;\-;@</c:formatCode>
                <c:ptCount val="2"/>
                <c:pt idx="0">
                  <c:v>63.1</c:v>
                </c:pt>
                <c:pt idx="1">
                  <c:v>36.9</c:v>
                </c:pt>
              </c:numCache>
            </c:numRef>
          </c:val>
          <c:extLst>
            <c:ext xmlns:c15="http://schemas.microsoft.com/office/drawing/2012/chart" uri="{02D57815-91ED-43cb-92C2-25804820EDAC}">
              <c15:filteredCategoryTitle>
                <c15:cat>
                  <c:strRef>
                    <c:extLst>
                      <c:ext uri="{02D57815-91ED-43cb-92C2-25804820EDAC}">
                        <c15:formulaRef>
                          <c15:sqref>'グラフ (作業用)'!$C$194:$C$195</c15:sqref>
                        </c15:formulaRef>
                      </c:ext>
                    </c:extLst>
                    <c:strCache>
                      <c:ptCount val="2"/>
                      <c:pt idx="0">
                        <c:v>関心がある</c:v>
                      </c:pt>
                      <c:pt idx="1">
                        <c:v>関心はない</c:v>
                      </c:pt>
                    </c:strCache>
                  </c:strRef>
                </c15:cat>
              </c15:filteredCategoryTitle>
            </c:ext>
            <c:ext xmlns:c16="http://schemas.microsoft.com/office/drawing/2014/chart" uri="{C3380CC4-5D6E-409C-BE32-E72D297353CC}">
              <c16:uniqueId val="{00000004-0045-4A67-95A0-949EB28E81A1}"/>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showDLblsOverMax val="0"/>
  </c:chart>
  <c:spPr>
    <a:noFill/>
    <a:ln w="9525" cap="flat" cmpd="sng" algn="ctr">
      <a:noFill/>
      <a:round/>
    </a:ln>
    <a:effectLst/>
  </c:spPr>
  <c:txPr>
    <a:bodyPr/>
    <a:lstStyle/>
    <a:p>
      <a:pPr>
        <a:defRPr/>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BBE69FD9-2A67-47C4-8FB3-21AA7F507E7A}" type="datetimeFigureOut">
              <a:rPr kumimoji="1" lang="ja-JP" altLang="en-US" smtClean="0"/>
              <a:t>2024/7/16</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F4174A40-1668-4660-A615-525CA5C18627}" type="slidenum">
              <a:rPr kumimoji="1" lang="ja-JP" altLang="en-US" smtClean="0"/>
              <a:t>‹#›</a:t>
            </a:fld>
            <a:endParaRPr kumimoji="1" lang="ja-JP" altLang="en-US"/>
          </a:p>
        </p:txBody>
      </p:sp>
    </p:spTree>
    <p:extLst>
      <p:ext uri="{BB962C8B-B14F-4D97-AF65-F5344CB8AC3E}">
        <p14:creationId xmlns:p14="http://schemas.microsoft.com/office/powerpoint/2010/main" val="233719129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3BCF698E-7E5F-4D45-99D3-E315A1A00E3E}" type="datetimeFigureOut">
              <a:rPr kumimoji="1" lang="ja-JP" altLang="en-US" smtClean="0"/>
              <a:t>2024/7/16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12B7DF1-6D7C-47D1-B9A9-BCB5486A6EC3}" type="slidenum">
              <a:rPr kumimoji="1" lang="ja-JP" altLang="en-US" smtClean="0"/>
              <a:t>‹#›</a:t>
            </a:fld>
            <a:endParaRPr kumimoji="1" lang="ja-JP" altLang="en-US"/>
          </a:p>
        </p:txBody>
      </p:sp>
    </p:spTree>
    <p:extLst>
      <p:ext uri="{BB962C8B-B14F-4D97-AF65-F5344CB8AC3E}">
        <p14:creationId xmlns:p14="http://schemas.microsoft.com/office/powerpoint/2010/main" val="110974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BCF698E-7E5F-4D45-99D3-E315A1A00E3E}" type="datetimeFigureOut">
              <a:rPr kumimoji="1" lang="ja-JP" altLang="en-US" smtClean="0"/>
              <a:t>2024/7/16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12B7DF1-6D7C-47D1-B9A9-BCB5486A6EC3}" type="slidenum">
              <a:rPr kumimoji="1" lang="ja-JP" altLang="en-US" smtClean="0"/>
              <a:t>‹#›</a:t>
            </a:fld>
            <a:endParaRPr kumimoji="1" lang="ja-JP" altLang="en-US"/>
          </a:p>
        </p:txBody>
      </p:sp>
    </p:spTree>
    <p:extLst>
      <p:ext uri="{BB962C8B-B14F-4D97-AF65-F5344CB8AC3E}">
        <p14:creationId xmlns:p14="http://schemas.microsoft.com/office/powerpoint/2010/main" val="24819075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BCF698E-7E5F-4D45-99D3-E315A1A00E3E}" type="datetimeFigureOut">
              <a:rPr kumimoji="1" lang="ja-JP" altLang="en-US" smtClean="0"/>
              <a:t>2024/7/16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12B7DF1-6D7C-47D1-B9A9-BCB5486A6EC3}" type="slidenum">
              <a:rPr kumimoji="1" lang="ja-JP" altLang="en-US" smtClean="0"/>
              <a:t>‹#›</a:t>
            </a:fld>
            <a:endParaRPr kumimoji="1" lang="ja-JP" altLang="en-US"/>
          </a:p>
        </p:txBody>
      </p:sp>
    </p:spTree>
    <p:extLst>
      <p:ext uri="{BB962C8B-B14F-4D97-AF65-F5344CB8AC3E}">
        <p14:creationId xmlns:p14="http://schemas.microsoft.com/office/powerpoint/2010/main" val="5710275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BCF698E-7E5F-4D45-99D3-E315A1A00E3E}" type="datetimeFigureOut">
              <a:rPr kumimoji="1" lang="ja-JP" altLang="en-US" smtClean="0"/>
              <a:t>2024/7/16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12B7DF1-6D7C-47D1-B9A9-BCB5486A6EC3}" type="slidenum">
              <a:rPr kumimoji="1" lang="ja-JP" altLang="en-US" smtClean="0"/>
              <a:t>‹#›</a:t>
            </a:fld>
            <a:endParaRPr kumimoji="1" lang="ja-JP" altLang="en-US"/>
          </a:p>
        </p:txBody>
      </p:sp>
    </p:spTree>
    <p:extLst>
      <p:ext uri="{BB962C8B-B14F-4D97-AF65-F5344CB8AC3E}">
        <p14:creationId xmlns:p14="http://schemas.microsoft.com/office/powerpoint/2010/main" val="15795837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3BCF698E-7E5F-4D45-99D3-E315A1A00E3E}" type="datetimeFigureOut">
              <a:rPr kumimoji="1" lang="ja-JP" altLang="en-US" smtClean="0"/>
              <a:t>2024/7/16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12B7DF1-6D7C-47D1-B9A9-BCB5486A6EC3}" type="slidenum">
              <a:rPr kumimoji="1" lang="ja-JP" altLang="en-US" smtClean="0"/>
              <a:t>‹#›</a:t>
            </a:fld>
            <a:endParaRPr kumimoji="1" lang="ja-JP" altLang="en-US"/>
          </a:p>
        </p:txBody>
      </p:sp>
    </p:spTree>
    <p:extLst>
      <p:ext uri="{BB962C8B-B14F-4D97-AF65-F5344CB8AC3E}">
        <p14:creationId xmlns:p14="http://schemas.microsoft.com/office/powerpoint/2010/main" val="39273346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3BCF698E-7E5F-4D45-99D3-E315A1A00E3E}" type="datetimeFigureOut">
              <a:rPr kumimoji="1" lang="ja-JP" altLang="en-US" smtClean="0"/>
              <a:t>2024/7/16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12B7DF1-6D7C-47D1-B9A9-BCB5486A6EC3}" type="slidenum">
              <a:rPr kumimoji="1" lang="ja-JP" altLang="en-US" smtClean="0"/>
              <a:t>‹#›</a:t>
            </a:fld>
            <a:endParaRPr kumimoji="1" lang="ja-JP" altLang="en-US"/>
          </a:p>
        </p:txBody>
      </p:sp>
    </p:spTree>
    <p:extLst>
      <p:ext uri="{BB962C8B-B14F-4D97-AF65-F5344CB8AC3E}">
        <p14:creationId xmlns:p14="http://schemas.microsoft.com/office/powerpoint/2010/main" val="32082027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3BCF698E-7E5F-4D45-99D3-E315A1A00E3E}" type="datetimeFigureOut">
              <a:rPr kumimoji="1" lang="ja-JP" altLang="en-US" smtClean="0"/>
              <a:t>2024/7/16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712B7DF1-6D7C-47D1-B9A9-BCB5486A6EC3}" type="slidenum">
              <a:rPr kumimoji="1" lang="ja-JP" altLang="en-US" smtClean="0"/>
              <a:t>‹#›</a:t>
            </a:fld>
            <a:endParaRPr kumimoji="1" lang="ja-JP" altLang="en-US"/>
          </a:p>
        </p:txBody>
      </p:sp>
    </p:spTree>
    <p:extLst>
      <p:ext uri="{BB962C8B-B14F-4D97-AF65-F5344CB8AC3E}">
        <p14:creationId xmlns:p14="http://schemas.microsoft.com/office/powerpoint/2010/main" val="34746313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3BCF698E-7E5F-4D45-99D3-E315A1A00E3E}" type="datetimeFigureOut">
              <a:rPr kumimoji="1" lang="ja-JP" altLang="en-US" smtClean="0"/>
              <a:t>2024/7/16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712B7DF1-6D7C-47D1-B9A9-BCB5486A6EC3}" type="slidenum">
              <a:rPr kumimoji="1" lang="ja-JP" altLang="en-US" smtClean="0"/>
              <a:t>‹#›</a:t>
            </a:fld>
            <a:endParaRPr kumimoji="1" lang="ja-JP" altLang="en-US"/>
          </a:p>
        </p:txBody>
      </p:sp>
    </p:spTree>
    <p:extLst>
      <p:ext uri="{BB962C8B-B14F-4D97-AF65-F5344CB8AC3E}">
        <p14:creationId xmlns:p14="http://schemas.microsoft.com/office/powerpoint/2010/main" val="18908782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BCF698E-7E5F-4D45-99D3-E315A1A00E3E}" type="datetimeFigureOut">
              <a:rPr kumimoji="1" lang="ja-JP" altLang="en-US" smtClean="0"/>
              <a:t>2024/7/16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712B7DF1-6D7C-47D1-B9A9-BCB5486A6EC3}" type="slidenum">
              <a:rPr kumimoji="1" lang="ja-JP" altLang="en-US" smtClean="0"/>
              <a:t>‹#›</a:t>
            </a:fld>
            <a:endParaRPr kumimoji="1" lang="ja-JP" altLang="en-US"/>
          </a:p>
        </p:txBody>
      </p:sp>
    </p:spTree>
    <p:extLst>
      <p:ext uri="{BB962C8B-B14F-4D97-AF65-F5344CB8AC3E}">
        <p14:creationId xmlns:p14="http://schemas.microsoft.com/office/powerpoint/2010/main" val="40468382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3BCF698E-7E5F-4D45-99D3-E315A1A00E3E}" type="datetimeFigureOut">
              <a:rPr kumimoji="1" lang="ja-JP" altLang="en-US" smtClean="0"/>
              <a:t>2024/7/16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12B7DF1-6D7C-47D1-B9A9-BCB5486A6EC3}" type="slidenum">
              <a:rPr kumimoji="1" lang="ja-JP" altLang="en-US" smtClean="0"/>
              <a:t>‹#›</a:t>
            </a:fld>
            <a:endParaRPr kumimoji="1" lang="ja-JP" altLang="en-US"/>
          </a:p>
        </p:txBody>
      </p:sp>
    </p:spTree>
    <p:extLst>
      <p:ext uri="{BB962C8B-B14F-4D97-AF65-F5344CB8AC3E}">
        <p14:creationId xmlns:p14="http://schemas.microsoft.com/office/powerpoint/2010/main" val="2886199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3BCF698E-7E5F-4D45-99D3-E315A1A00E3E}" type="datetimeFigureOut">
              <a:rPr kumimoji="1" lang="ja-JP" altLang="en-US" smtClean="0"/>
              <a:t>2024/7/16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12B7DF1-6D7C-47D1-B9A9-BCB5486A6EC3}" type="slidenum">
              <a:rPr kumimoji="1" lang="ja-JP" altLang="en-US" smtClean="0"/>
              <a:t>‹#›</a:t>
            </a:fld>
            <a:endParaRPr kumimoji="1" lang="ja-JP" altLang="en-US"/>
          </a:p>
        </p:txBody>
      </p:sp>
    </p:spTree>
    <p:extLst>
      <p:ext uri="{BB962C8B-B14F-4D97-AF65-F5344CB8AC3E}">
        <p14:creationId xmlns:p14="http://schemas.microsoft.com/office/powerpoint/2010/main" val="29847288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BCF698E-7E5F-4D45-99D3-E315A1A00E3E}" type="datetimeFigureOut">
              <a:rPr kumimoji="1" lang="ja-JP" altLang="en-US" smtClean="0"/>
              <a:t>2024/7/16</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12B7DF1-6D7C-47D1-B9A9-BCB5486A6EC3}" type="slidenum">
              <a:rPr kumimoji="1" lang="ja-JP" altLang="en-US" smtClean="0"/>
              <a:t>‹#›</a:t>
            </a:fld>
            <a:endParaRPr kumimoji="1" lang="ja-JP" altLang="en-US"/>
          </a:p>
        </p:txBody>
      </p:sp>
    </p:spTree>
    <p:extLst>
      <p:ext uri="{BB962C8B-B14F-4D97-AF65-F5344CB8AC3E}">
        <p14:creationId xmlns:p14="http://schemas.microsoft.com/office/powerpoint/2010/main" val="4291874838"/>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emf"/><Relationship Id="rId3" Type="http://schemas.openxmlformats.org/officeDocument/2006/relationships/image" Target="../media/image2.jpeg"/><Relationship Id="rId7" Type="http://schemas.openxmlformats.org/officeDocument/2006/relationships/chart" Target="../charts/chart2.xml"/><Relationship Id="rId2" Type="http://schemas.openxmlformats.org/officeDocument/2006/relationships/image" Target="../media/image1.emf"/><Relationship Id="rId1" Type="http://schemas.openxmlformats.org/officeDocument/2006/relationships/slideLayout" Target="../slideLayouts/slideLayout1.xml"/><Relationship Id="rId6" Type="http://schemas.openxmlformats.org/officeDocument/2006/relationships/image" Target="../media/image4.emf"/><Relationship Id="rId11" Type="http://schemas.openxmlformats.org/officeDocument/2006/relationships/image" Target="../media/image8.png"/><Relationship Id="rId5" Type="http://schemas.openxmlformats.org/officeDocument/2006/relationships/chart" Target="../charts/chart1.xml"/><Relationship Id="rId10" Type="http://schemas.openxmlformats.org/officeDocument/2006/relationships/image" Target="../media/image7.png"/><Relationship Id="rId4" Type="http://schemas.openxmlformats.org/officeDocument/2006/relationships/image" Target="../media/image3.png"/><Relationship Id="rId9"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グループ化 12">
            <a:extLst>
              <a:ext uri="{FF2B5EF4-FFF2-40B4-BE49-F238E27FC236}">
                <a16:creationId xmlns:a16="http://schemas.microsoft.com/office/drawing/2014/main" id="{8443F774-5B2A-402F-92D9-77EB3E0C7530}"/>
              </a:ext>
            </a:extLst>
          </p:cNvPr>
          <p:cNvGrpSpPr/>
          <p:nvPr/>
        </p:nvGrpSpPr>
        <p:grpSpPr>
          <a:xfrm>
            <a:off x="7290188" y="783029"/>
            <a:ext cx="2410486" cy="1520446"/>
            <a:chOff x="7642597" y="3325650"/>
            <a:chExt cx="3374681" cy="2128624"/>
          </a:xfrm>
        </p:grpSpPr>
        <p:pic>
          <p:nvPicPr>
            <p:cNvPr id="11" name="図 10">
              <a:extLst>
                <a:ext uri="{FF2B5EF4-FFF2-40B4-BE49-F238E27FC236}">
                  <a16:creationId xmlns:a16="http://schemas.microsoft.com/office/drawing/2014/main" id="{DF348CDC-927F-4400-B7B8-017D5F0BF685}"/>
                </a:ext>
              </a:extLst>
            </p:cNvPr>
            <p:cNvPicPr>
              <a:picLocks noChangeAspect="1"/>
            </p:cNvPicPr>
            <p:nvPr/>
          </p:nvPicPr>
          <p:blipFill rotWithShape="1">
            <a:blip r:embed="rId2"/>
            <a:srcRect r="38525"/>
            <a:stretch/>
          </p:blipFill>
          <p:spPr>
            <a:xfrm>
              <a:off x="9261265" y="3861694"/>
              <a:ext cx="1409999" cy="1592580"/>
            </a:xfrm>
            <a:prstGeom prst="rect">
              <a:avLst/>
            </a:prstGeom>
          </p:spPr>
        </p:pic>
        <p:sp>
          <p:nvSpPr>
            <p:cNvPr id="247" name="テキスト ボックス 246">
              <a:extLst>
                <a:ext uri="{FF2B5EF4-FFF2-40B4-BE49-F238E27FC236}">
                  <a16:creationId xmlns:a16="http://schemas.microsoft.com/office/drawing/2014/main" id="{6CC535AA-09A0-444F-86D8-702040F73788}"/>
                </a:ext>
              </a:extLst>
            </p:cNvPr>
            <p:cNvSpPr txBox="1"/>
            <p:nvPr/>
          </p:nvSpPr>
          <p:spPr>
            <a:xfrm>
              <a:off x="7642597" y="3325650"/>
              <a:ext cx="3374681" cy="430888"/>
            </a:xfrm>
            <a:prstGeom prst="rect">
              <a:avLst/>
            </a:prstGeom>
            <a:noFill/>
          </p:spPr>
          <p:txBody>
            <a:bodyPr wrap="square">
              <a:spAutoFit/>
            </a:bodyPr>
            <a:lstStyle/>
            <a:p>
              <a:pPr algn="just"/>
              <a:r>
                <a:rPr lang="en-US" altLang="ja-JP" sz="679" dirty="0">
                  <a:solidFill>
                    <a:srgbClr val="000000"/>
                  </a:solidFill>
                  <a:latin typeface="HG丸ｺﾞｼｯｸM-PRO" panose="020F0600000000000000" pitchFamily="50" charset="-128"/>
                  <a:ea typeface="HG丸ｺﾞｼｯｸM-PRO" panose="020F0600000000000000" pitchFamily="50" charset="-128"/>
                  <a:cs typeface="Times New Roman" panose="02020603050405020304" pitchFamily="18" charset="0"/>
                </a:rPr>
                <a:t>Q</a:t>
              </a:r>
              <a:r>
                <a:rPr lang="ja-JP" altLang="en-US" sz="679" dirty="0">
                  <a:solidFill>
                    <a:srgbClr val="000000"/>
                  </a:solidFill>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ja-JP" altLang="en-US" sz="700" dirty="0">
                  <a:solidFill>
                    <a:srgbClr val="000000"/>
                  </a:solidFill>
                  <a:latin typeface="HG丸ｺﾞｼｯｸM-PRO" panose="020F0600000000000000" pitchFamily="50" charset="-128"/>
                  <a:ea typeface="HG丸ｺﾞｼｯｸM-PRO" panose="020F0600000000000000" pitchFamily="50" charset="-128"/>
                  <a:cs typeface="Times New Roman" panose="02020603050405020304" pitchFamily="18" charset="0"/>
                </a:rPr>
                <a:t>エコマークや大阪府リサイクル認定製品のマークを</a:t>
              </a:r>
              <a:endParaRPr lang="en-US" altLang="ja-JP" sz="700" dirty="0">
                <a:solidFill>
                  <a:srgbClr val="000000"/>
                </a:solidFill>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algn="just"/>
              <a:r>
                <a:rPr lang="ja-JP" altLang="en-US" sz="700" dirty="0">
                  <a:solidFill>
                    <a:srgbClr val="000000"/>
                  </a:solidFill>
                  <a:latin typeface="HG丸ｺﾞｼｯｸM-PRO" panose="020F0600000000000000" pitchFamily="50" charset="-128"/>
                  <a:ea typeface="HG丸ｺﾞｼｯｸM-PRO" panose="020F0600000000000000" pitchFamily="50" charset="-128"/>
                  <a:cs typeface="Times New Roman" panose="02020603050405020304" pitchFamily="18" charset="0"/>
                </a:rPr>
                <a:t>　　付けることの効果について</a:t>
              </a:r>
              <a:r>
                <a:rPr lang="ja-JP" altLang="en-US" sz="500" dirty="0">
                  <a:solidFill>
                    <a:srgbClr val="000000"/>
                  </a:solidFill>
                  <a:latin typeface="HG丸ｺﾞｼｯｸM-PRO" panose="020F0600000000000000" pitchFamily="50" charset="-128"/>
                  <a:ea typeface="HG丸ｺﾞｼｯｸM-PRO" panose="020F0600000000000000" pitchFamily="50" charset="-128"/>
                  <a:cs typeface="Times New Roman" panose="02020603050405020304" pitchFamily="18" charset="0"/>
                </a:rPr>
                <a:t>（複数選択可）（Ｎ</a:t>
              </a:r>
              <a:r>
                <a:rPr lang="en-US" altLang="ja-JP" sz="500" dirty="0">
                  <a:solidFill>
                    <a:srgbClr val="000000"/>
                  </a:solidFill>
                  <a:latin typeface="HG丸ｺﾞｼｯｸM-PRO" panose="020F0600000000000000" pitchFamily="50" charset="-128"/>
                  <a:ea typeface="HG丸ｺﾞｼｯｸM-PRO" panose="020F0600000000000000" pitchFamily="50" charset="-128"/>
                  <a:cs typeface="Times New Roman" panose="02020603050405020304" pitchFamily="18" charset="0"/>
                </a:rPr>
                <a:t>=1,000</a:t>
              </a:r>
              <a:r>
                <a:rPr lang="ja-JP" altLang="en-US" sz="500" dirty="0">
                  <a:solidFill>
                    <a:srgbClr val="000000"/>
                  </a:solidFill>
                  <a:latin typeface="HG丸ｺﾞｼｯｸM-PRO" panose="020F0600000000000000" pitchFamily="50" charset="-128"/>
                  <a:ea typeface="HG丸ｺﾞｼｯｸM-PRO" panose="020F0600000000000000" pitchFamily="50" charset="-128"/>
                  <a:cs typeface="Times New Roman" panose="02020603050405020304" pitchFamily="18" charset="0"/>
                </a:rPr>
                <a:t>）</a:t>
              </a:r>
              <a:endParaRPr lang="ja-JP" altLang="en-US" sz="500" dirty="0">
                <a:latin typeface="HG丸ｺﾞｼｯｸM-PRO" panose="020F0600000000000000" pitchFamily="50" charset="-128"/>
                <a:ea typeface="HG丸ｺﾞｼｯｸM-PRO" panose="020F0600000000000000" pitchFamily="50" charset="-128"/>
              </a:endParaRPr>
            </a:p>
          </p:txBody>
        </p:sp>
        <p:sp>
          <p:nvSpPr>
            <p:cNvPr id="234" name="テキスト ボックス 233">
              <a:extLst>
                <a:ext uri="{FF2B5EF4-FFF2-40B4-BE49-F238E27FC236}">
                  <a16:creationId xmlns:a16="http://schemas.microsoft.com/office/drawing/2014/main" id="{BE87390A-AF43-428C-B127-ECDFDE07BA01}"/>
                </a:ext>
              </a:extLst>
            </p:cNvPr>
            <p:cNvSpPr txBox="1"/>
            <p:nvPr/>
          </p:nvSpPr>
          <p:spPr>
            <a:xfrm>
              <a:off x="7869036" y="3837234"/>
              <a:ext cx="1456966" cy="375231"/>
            </a:xfrm>
            <a:prstGeom prst="rect">
              <a:avLst/>
            </a:prstGeom>
            <a:noFill/>
          </p:spPr>
          <p:txBody>
            <a:bodyPr wrap="square">
              <a:spAutoFit/>
            </a:bodyPr>
            <a:lstStyle/>
            <a:p>
              <a:pPr algn="r"/>
              <a:r>
                <a:rPr lang="ja-JP" altLang="en-US" sz="571" dirty="0">
                  <a:solidFill>
                    <a:srgbClr val="000000"/>
                  </a:solidFill>
                  <a:latin typeface="HG丸ｺﾞｼｯｸM-PRO" panose="020F0600000000000000" pitchFamily="50" charset="-128"/>
                  <a:ea typeface="HG丸ｺﾞｼｯｸM-PRO" panose="020F0600000000000000" pitchFamily="50" charset="-128"/>
                  <a:cs typeface="Times New Roman" panose="02020603050405020304" pitchFamily="18" charset="0"/>
                </a:rPr>
                <a:t>環境に配慮された製品を消費者が選びやすくなる</a:t>
              </a:r>
              <a:endParaRPr lang="ja-JP" altLang="en-US" sz="571" dirty="0">
                <a:latin typeface="HG丸ｺﾞｼｯｸM-PRO" panose="020F0600000000000000" pitchFamily="50" charset="-128"/>
                <a:ea typeface="HG丸ｺﾞｼｯｸM-PRO" panose="020F0600000000000000" pitchFamily="50" charset="-128"/>
              </a:endParaRPr>
            </a:p>
          </p:txBody>
        </p:sp>
        <p:sp>
          <p:nvSpPr>
            <p:cNvPr id="235" name="テキスト ボックス 234">
              <a:extLst>
                <a:ext uri="{FF2B5EF4-FFF2-40B4-BE49-F238E27FC236}">
                  <a16:creationId xmlns:a16="http://schemas.microsoft.com/office/drawing/2014/main" id="{6B50EE72-972F-4983-9CDB-29644663396A}"/>
                </a:ext>
              </a:extLst>
            </p:cNvPr>
            <p:cNvSpPr txBox="1"/>
            <p:nvPr/>
          </p:nvSpPr>
          <p:spPr>
            <a:xfrm>
              <a:off x="7699813" y="4173932"/>
              <a:ext cx="1626188" cy="375231"/>
            </a:xfrm>
            <a:prstGeom prst="rect">
              <a:avLst/>
            </a:prstGeom>
            <a:noFill/>
          </p:spPr>
          <p:txBody>
            <a:bodyPr wrap="square">
              <a:spAutoFit/>
            </a:bodyPr>
            <a:lstStyle/>
            <a:p>
              <a:pPr algn="r"/>
              <a:r>
                <a:rPr lang="ja-JP" altLang="en-US" sz="571" dirty="0">
                  <a:solidFill>
                    <a:srgbClr val="000000"/>
                  </a:solidFill>
                  <a:latin typeface="HG丸ｺﾞｼｯｸM-PRO" panose="020F0600000000000000" pitchFamily="50" charset="-128"/>
                  <a:ea typeface="HG丸ｺﾞｼｯｸM-PRO" panose="020F0600000000000000" pitchFamily="50" charset="-128"/>
                  <a:cs typeface="Times New Roman" panose="02020603050405020304" pitchFamily="18" charset="0"/>
                </a:rPr>
                <a:t>安全性や品質が一定保障され、消費者が安心して選べる</a:t>
              </a:r>
              <a:endParaRPr lang="ja-JP" altLang="en-US" sz="571" dirty="0">
                <a:latin typeface="HG丸ｺﾞｼｯｸM-PRO" panose="020F0600000000000000" pitchFamily="50" charset="-128"/>
                <a:ea typeface="HG丸ｺﾞｼｯｸM-PRO" panose="020F0600000000000000" pitchFamily="50" charset="-128"/>
              </a:endParaRPr>
            </a:p>
          </p:txBody>
        </p:sp>
        <p:sp>
          <p:nvSpPr>
            <p:cNvPr id="236" name="テキスト ボックス 235">
              <a:extLst>
                <a:ext uri="{FF2B5EF4-FFF2-40B4-BE49-F238E27FC236}">
                  <a16:creationId xmlns:a16="http://schemas.microsoft.com/office/drawing/2014/main" id="{9D604DCB-0E65-4A72-9C91-82A65E9FD476}"/>
                </a:ext>
              </a:extLst>
            </p:cNvPr>
            <p:cNvSpPr txBox="1"/>
            <p:nvPr/>
          </p:nvSpPr>
          <p:spPr>
            <a:xfrm>
              <a:off x="7841511" y="4892365"/>
              <a:ext cx="1484492" cy="252249"/>
            </a:xfrm>
            <a:prstGeom prst="rect">
              <a:avLst/>
            </a:prstGeom>
            <a:noFill/>
          </p:spPr>
          <p:txBody>
            <a:bodyPr wrap="square">
              <a:spAutoFit/>
            </a:bodyPr>
            <a:lstStyle/>
            <a:p>
              <a:pPr algn="r"/>
              <a:r>
                <a:rPr lang="ja-JP" altLang="en-US" sz="571" dirty="0">
                  <a:solidFill>
                    <a:srgbClr val="000000"/>
                  </a:solidFill>
                  <a:latin typeface="HG丸ｺﾞｼｯｸM-PRO" panose="020F0600000000000000" pitchFamily="50" charset="-128"/>
                  <a:ea typeface="HG丸ｺﾞｼｯｸM-PRO" panose="020F0600000000000000" pitchFamily="50" charset="-128"/>
                  <a:cs typeface="Times New Roman" panose="02020603050405020304" pitchFamily="18" charset="0"/>
                </a:rPr>
                <a:t>特に効果はないと思う</a:t>
              </a:r>
              <a:endParaRPr lang="ja-JP" altLang="en-US" sz="571" dirty="0">
                <a:latin typeface="HG丸ｺﾞｼｯｸM-PRO" panose="020F0600000000000000" pitchFamily="50" charset="-128"/>
                <a:ea typeface="HG丸ｺﾞｼｯｸM-PRO" panose="020F0600000000000000" pitchFamily="50" charset="-128"/>
              </a:endParaRPr>
            </a:p>
          </p:txBody>
        </p:sp>
        <p:sp>
          <p:nvSpPr>
            <p:cNvPr id="237" name="テキスト ボックス 236">
              <a:extLst>
                <a:ext uri="{FF2B5EF4-FFF2-40B4-BE49-F238E27FC236}">
                  <a16:creationId xmlns:a16="http://schemas.microsoft.com/office/drawing/2014/main" id="{4095B426-367F-4E8B-A764-E0DC2867E448}"/>
                </a:ext>
              </a:extLst>
            </p:cNvPr>
            <p:cNvSpPr txBox="1"/>
            <p:nvPr/>
          </p:nvSpPr>
          <p:spPr>
            <a:xfrm>
              <a:off x="7952433" y="4494604"/>
              <a:ext cx="1373570" cy="375231"/>
            </a:xfrm>
            <a:prstGeom prst="rect">
              <a:avLst/>
            </a:prstGeom>
            <a:noFill/>
          </p:spPr>
          <p:txBody>
            <a:bodyPr wrap="square">
              <a:spAutoFit/>
            </a:bodyPr>
            <a:lstStyle/>
            <a:p>
              <a:pPr algn="r"/>
              <a:r>
                <a:rPr lang="ja-JP" altLang="en-US" sz="571" dirty="0">
                  <a:solidFill>
                    <a:srgbClr val="000000"/>
                  </a:solidFill>
                  <a:latin typeface="HG丸ｺﾞｼｯｸM-PRO" panose="020F0600000000000000" pitchFamily="50" charset="-128"/>
                  <a:ea typeface="HG丸ｺﾞｼｯｸM-PRO" panose="020F0600000000000000" pitchFamily="50" charset="-128"/>
                  <a:cs typeface="Times New Roman" panose="02020603050405020304" pitchFamily="18" charset="0"/>
                </a:rPr>
                <a:t>企業の環境配慮の姿勢を知ることができる</a:t>
              </a:r>
              <a:endParaRPr lang="ja-JP" altLang="en-US" sz="571" dirty="0">
                <a:latin typeface="HG丸ｺﾞｼｯｸM-PRO" panose="020F0600000000000000" pitchFamily="50" charset="-128"/>
                <a:ea typeface="HG丸ｺﾞｼｯｸM-PRO" panose="020F0600000000000000" pitchFamily="50" charset="-128"/>
              </a:endParaRPr>
            </a:p>
          </p:txBody>
        </p:sp>
        <p:sp>
          <p:nvSpPr>
            <p:cNvPr id="238" name="テキスト ボックス 237">
              <a:extLst>
                <a:ext uri="{FF2B5EF4-FFF2-40B4-BE49-F238E27FC236}">
                  <a16:creationId xmlns:a16="http://schemas.microsoft.com/office/drawing/2014/main" id="{09895777-7F1D-4DE3-ADDF-2AB77D41F0B9}"/>
                </a:ext>
              </a:extLst>
            </p:cNvPr>
            <p:cNvSpPr txBox="1"/>
            <p:nvPr/>
          </p:nvSpPr>
          <p:spPr>
            <a:xfrm>
              <a:off x="8569305" y="5190849"/>
              <a:ext cx="756697" cy="252249"/>
            </a:xfrm>
            <a:prstGeom prst="rect">
              <a:avLst/>
            </a:prstGeom>
            <a:noFill/>
          </p:spPr>
          <p:txBody>
            <a:bodyPr wrap="square">
              <a:spAutoFit/>
            </a:bodyPr>
            <a:lstStyle/>
            <a:p>
              <a:pPr algn="r"/>
              <a:r>
                <a:rPr lang="ja-JP" altLang="ja-JP" sz="571" dirty="0">
                  <a:solidFill>
                    <a:srgbClr val="000000"/>
                  </a:solidFill>
                  <a:latin typeface="HG丸ｺﾞｼｯｸM-PRO" panose="020F0600000000000000" pitchFamily="50" charset="-128"/>
                  <a:ea typeface="HG丸ｺﾞｼｯｸM-PRO" panose="020F0600000000000000" pitchFamily="50" charset="-128"/>
                  <a:cs typeface="Times New Roman" panose="02020603050405020304" pitchFamily="18" charset="0"/>
                </a:rPr>
                <a:t>その他</a:t>
              </a:r>
              <a:endParaRPr lang="ja-JP" altLang="en-US" sz="571" dirty="0">
                <a:latin typeface="HG丸ｺﾞｼｯｸM-PRO" panose="020F0600000000000000" pitchFamily="50" charset="-128"/>
                <a:ea typeface="HG丸ｺﾞｼｯｸM-PRO" panose="020F0600000000000000" pitchFamily="50" charset="-128"/>
              </a:endParaRPr>
            </a:p>
          </p:txBody>
        </p:sp>
        <p:sp>
          <p:nvSpPr>
            <p:cNvPr id="239" name="正方形/長方形 238">
              <a:extLst>
                <a:ext uri="{FF2B5EF4-FFF2-40B4-BE49-F238E27FC236}">
                  <a16:creationId xmlns:a16="http://schemas.microsoft.com/office/drawing/2014/main" id="{70CDA32A-0DC4-4B37-9EF6-5E6B991DB423}"/>
                </a:ext>
              </a:extLst>
            </p:cNvPr>
            <p:cNvSpPr/>
            <p:nvPr/>
          </p:nvSpPr>
          <p:spPr>
            <a:xfrm>
              <a:off x="9675207" y="3885835"/>
              <a:ext cx="738793" cy="298570"/>
            </a:xfrm>
            <a:prstGeom prst="rect">
              <a:avLst/>
            </a:prstGeom>
          </p:spPr>
          <p:txBody>
            <a:bodyPr wrap="none">
              <a:spAutoFit/>
            </a:bodyPr>
            <a:lstStyle/>
            <a:p>
              <a:r>
                <a:rPr kumimoji="1" lang="en-US" altLang="ja-JP" sz="786" b="1" dirty="0">
                  <a:solidFill>
                    <a:schemeClr val="bg1"/>
                  </a:solidFill>
                  <a:latin typeface="HG丸ｺﾞｼｯｸM-PRO" panose="020F0600000000000000" pitchFamily="50" charset="-128"/>
                  <a:ea typeface="HG丸ｺﾞｼｯｸM-PRO" panose="020F0600000000000000" pitchFamily="50" charset="-128"/>
                </a:rPr>
                <a:t>47.2%</a:t>
              </a:r>
              <a:endParaRPr kumimoji="1" lang="ja-JP" altLang="en-US" sz="786" b="1" dirty="0">
                <a:solidFill>
                  <a:schemeClr val="bg1"/>
                </a:solidFill>
                <a:latin typeface="HG丸ｺﾞｼｯｸM-PRO" panose="020F0600000000000000" pitchFamily="50" charset="-128"/>
                <a:ea typeface="HG丸ｺﾞｼｯｸM-PRO" panose="020F0600000000000000" pitchFamily="50" charset="-128"/>
              </a:endParaRPr>
            </a:p>
          </p:txBody>
        </p:sp>
        <p:sp>
          <p:nvSpPr>
            <p:cNvPr id="240" name="正方形/長方形 239">
              <a:extLst>
                <a:ext uri="{FF2B5EF4-FFF2-40B4-BE49-F238E27FC236}">
                  <a16:creationId xmlns:a16="http://schemas.microsoft.com/office/drawing/2014/main" id="{4021EFA3-0664-4D22-9B4C-A70ECC214615}"/>
                </a:ext>
              </a:extLst>
            </p:cNvPr>
            <p:cNvSpPr/>
            <p:nvPr/>
          </p:nvSpPr>
          <p:spPr>
            <a:xfrm>
              <a:off x="9530086" y="3658107"/>
              <a:ext cx="539059" cy="267779"/>
            </a:xfrm>
            <a:prstGeom prst="rect">
              <a:avLst/>
            </a:prstGeom>
          </p:spPr>
          <p:txBody>
            <a:bodyPr wrap="none">
              <a:spAutoFit/>
            </a:bodyPr>
            <a:lstStyle/>
            <a:p>
              <a:r>
                <a:rPr kumimoji="1" lang="en-US" altLang="ja-JP" sz="643" dirty="0">
                  <a:latin typeface="HG丸ｺﾞｼｯｸM-PRO" panose="020F0600000000000000" pitchFamily="50" charset="-128"/>
                  <a:ea typeface="HG丸ｺﾞｼｯｸM-PRO" panose="020F0600000000000000" pitchFamily="50" charset="-128"/>
                </a:rPr>
                <a:t>20%</a:t>
              </a:r>
              <a:endParaRPr kumimoji="1" lang="ja-JP" altLang="en-US" sz="643" dirty="0">
                <a:latin typeface="HG丸ｺﾞｼｯｸM-PRO" panose="020F0600000000000000" pitchFamily="50" charset="-128"/>
                <a:ea typeface="HG丸ｺﾞｼｯｸM-PRO" panose="020F0600000000000000" pitchFamily="50" charset="-128"/>
              </a:endParaRPr>
            </a:p>
          </p:txBody>
        </p:sp>
        <p:sp>
          <p:nvSpPr>
            <p:cNvPr id="241" name="正方形/長方形 240">
              <a:extLst>
                <a:ext uri="{FF2B5EF4-FFF2-40B4-BE49-F238E27FC236}">
                  <a16:creationId xmlns:a16="http://schemas.microsoft.com/office/drawing/2014/main" id="{1FC15781-4864-4349-BC63-71073BB4C576}"/>
                </a:ext>
              </a:extLst>
            </p:cNvPr>
            <p:cNvSpPr/>
            <p:nvPr/>
          </p:nvSpPr>
          <p:spPr>
            <a:xfrm>
              <a:off x="9964473" y="3658107"/>
              <a:ext cx="539059" cy="267779"/>
            </a:xfrm>
            <a:prstGeom prst="rect">
              <a:avLst/>
            </a:prstGeom>
          </p:spPr>
          <p:txBody>
            <a:bodyPr wrap="none">
              <a:spAutoFit/>
            </a:bodyPr>
            <a:lstStyle/>
            <a:p>
              <a:r>
                <a:rPr kumimoji="1" lang="en-US" altLang="ja-JP" sz="643" dirty="0">
                  <a:latin typeface="HG丸ｺﾞｼｯｸM-PRO" panose="020F0600000000000000" pitchFamily="50" charset="-128"/>
                  <a:ea typeface="HG丸ｺﾞｼｯｸM-PRO" panose="020F0600000000000000" pitchFamily="50" charset="-128"/>
                </a:rPr>
                <a:t>40%</a:t>
              </a:r>
              <a:endParaRPr kumimoji="1" lang="ja-JP" altLang="en-US" sz="643" dirty="0">
                <a:latin typeface="HG丸ｺﾞｼｯｸM-PRO" panose="020F0600000000000000" pitchFamily="50" charset="-128"/>
                <a:ea typeface="HG丸ｺﾞｼｯｸM-PRO" panose="020F0600000000000000" pitchFamily="50" charset="-128"/>
              </a:endParaRPr>
            </a:p>
          </p:txBody>
        </p:sp>
        <p:sp>
          <p:nvSpPr>
            <p:cNvPr id="242" name="正方形/長方形 241">
              <a:extLst>
                <a:ext uri="{FF2B5EF4-FFF2-40B4-BE49-F238E27FC236}">
                  <a16:creationId xmlns:a16="http://schemas.microsoft.com/office/drawing/2014/main" id="{2ECF064C-F190-4999-94CA-E67475F32E02}"/>
                </a:ext>
              </a:extLst>
            </p:cNvPr>
            <p:cNvSpPr/>
            <p:nvPr/>
          </p:nvSpPr>
          <p:spPr>
            <a:xfrm>
              <a:off x="10405516" y="3658107"/>
              <a:ext cx="539059" cy="267779"/>
            </a:xfrm>
            <a:prstGeom prst="rect">
              <a:avLst/>
            </a:prstGeom>
          </p:spPr>
          <p:txBody>
            <a:bodyPr wrap="none">
              <a:spAutoFit/>
            </a:bodyPr>
            <a:lstStyle/>
            <a:p>
              <a:r>
                <a:rPr kumimoji="1" lang="en-US" altLang="ja-JP" sz="643" dirty="0">
                  <a:latin typeface="HG丸ｺﾞｼｯｸM-PRO" panose="020F0600000000000000" pitchFamily="50" charset="-128"/>
                  <a:ea typeface="HG丸ｺﾞｼｯｸM-PRO" panose="020F0600000000000000" pitchFamily="50" charset="-128"/>
                </a:rPr>
                <a:t>60%</a:t>
              </a:r>
              <a:endParaRPr kumimoji="1" lang="ja-JP" altLang="en-US" sz="643" dirty="0">
                <a:latin typeface="HG丸ｺﾞｼｯｸM-PRO" panose="020F0600000000000000" pitchFamily="50" charset="-128"/>
                <a:ea typeface="HG丸ｺﾞｼｯｸM-PRO" panose="020F0600000000000000" pitchFamily="50" charset="-128"/>
              </a:endParaRPr>
            </a:p>
          </p:txBody>
        </p:sp>
        <p:sp>
          <p:nvSpPr>
            <p:cNvPr id="245" name="正方形/長方形 244">
              <a:extLst>
                <a:ext uri="{FF2B5EF4-FFF2-40B4-BE49-F238E27FC236}">
                  <a16:creationId xmlns:a16="http://schemas.microsoft.com/office/drawing/2014/main" id="{E583AE5E-F56D-4859-B884-214BDF5BEB79}"/>
                </a:ext>
              </a:extLst>
            </p:cNvPr>
            <p:cNvSpPr/>
            <p:nvPr/>
          </p:nvSpPr>
          <p:spPr>
            <a:xfrm>
              <a:off x="9150006" y="3658107"/>
              <a:ext cx="453779" cy="267779"/>
            </a:xfrm>
            <a:prstGeom prst="rect">
              <a:avLst/>
            </a:prstGeom>
          </p:spPr>
          <p:txBody>
            <a:bodyPr wrap="none">
              <a:spAutoFit/>
            </a:bodyPr>
            <a:lstStyle/>
            <a:p>
              <a:r>
                <a:rPr kumimoji="1" lang="en-US" altLang="ja-JP" sz="643" dirty="0">
                  <a:latin typeface="HG丸ｺﾞｼｯｸM-PRO" panose="020F0600000000000000" pitchFamily="50" charset="-128"/>
                  <a:ea typeface="HG丸ｺﾞｼｯｸM-PRO" panose="020F0600000000000000" pitchFamily="50" charset="-128"/>
                </a:rPr>
                <a:t>0%</a:t>
              </a:r>
              <a:endParaRPr kumimoji="1" lang="ja-JP" altLang="en-US" sz="643" dirty="0">
                <a:latin typeface="HG丸ｺﾞｼｯｸM-PRO" panose="020F0600000000000000" pitchFamily="50" charset="-128"/>
                <a:ea typeface="HG丸ｺﾞｼｯｸM-PRO" panose="020F0600000000000000" pitchFamily="50" charset="-128"/>
              </a:endParaRPr>
            </a:p>
          </p:txBody>
        </p:sp>
        <p:sp>
          <p:nvSpPr>
            <p:cNvPr id="246" name="正方形/長方形 245">
              <a:extLst>
                <a:ext uri="{FF2B5EF4-FFF2-40B4-BE49-F238E27FC236}">
                  <a16:creationId xmlns:a16="http://schemas.microsoft.com/office/drawing/2014/main" id="{832A5E25-2AAA-485D-ABFD-39866CB2FF0F}"/>
                </a:ext>
              </a:extLst>
            </p:cNvPr>
            <p:cNvSpPr/>
            <p:nvPr/>
          </p:nvSpPr>
          <p:spPr>
            <a:xfrm>
              <a:off x="9643359" y="4229336"/>
              <a:ext cx="649023" cy="267779"/>
            </a:xfrm>
            <a:prstGeom prst="rect">
              <a:avLst/>
            </a:prstGeom>
          </p:spPr>
          <p:txBody>
            <a:bodyPr wrap="none">
              <a:spAutoFit/>
            </a:bodyPr>
            <a:lstStyle/>
            <a:p>
              <a:r>
                <a:rPr kumimoji="1" lang="en-US" altLang="ja-JP" sz="643" dirty="0">
                  <a:latin typeface="HG丸ｺﾞｼｯｸM-PRO" panose="020F0600000000000000" pitchFamily="50" charset="-128"/>
                  <a:ea typeface="HG丸ｺﾞｼｯｸM-PRO" panose="020F0600000000000000" pitchFamily="50" charset="-128"/>
                </a:rPr>
                <a:t>40.6%</a:t>
              </a:r>
              <a:endParaRPr kumimoji="1" lang="ja-JP" altLang="en-US" sz="643" dirty="0">
                <a:latin typeface="HG丸ｺﾞｼｯｸM-PRO" panose="020F0600000000000000" pitchFamily="50" charset="-128"/>
                <a:ea typeface="HG丸ｺﾞｼｯｸM-PRO" panose="020F0600000000000000" pitchFamily="50" charset="-128"/>
              </a:endParaRPr>
            </a:p>
          </p:txBody>
        </p:sp>
        <p:sp>
          <p:nvSpPr>
            <p:cNvPr id="248" name="正方形/長方形 247">
              <a:extLst>
                <a:ext uri="{FF2B5EF4-FFF2-40B4-BE49-F238E27FC236}">
                  <a16:creationId xmlns:a16="http://schemas.microsoft.com/office/drawing/2014/main" id="{452B3BC6-5D81-4DF0-87BA-3E210FF95DFC}"/>
                </a:ext>
              </a:extLst>
            </p:cNvPr>
            <p:cNvSpPr/>
            <p:nvPr/>
          </p:nvSpPr>
          <p:spPr>
            <a:xfrm>
              <a:off x="9451297" y="4546604"/>
              <a:ext cx="649023" cy="267779"/>
            </a:xfrm>
            <a:prstGeom prst="rect">
              <a:avLst/>
            </a:prstGeom>
          </p:spPr>
          <p:txBody>
            <a:bodyPr wrap="none">
              <a:spAutoFit/>
            </a:bodyPr>
            <a:lstStyle/>
            <a:p>
              <a:r>
                <a:rPr kumimoji="1" lang="en-US" altLang="ja-JP" sz="643" dirty="0">
                  <a:latin typeface="HG丸ｺﾞｼｯｸM-PRO" panose="020F0600000000000000" pitchFamily="50" charset="-128"/>
                  <a:ea typeface="HG丸ｺﾞｼｯｸM-PRO" panose="020F0600000000000000" pitchFamily="50" charset="-128"/>
                </a:rPr>
                <a:t>32.0%</a:t>
              </a:r>
              <a:endParaRPr kumimoji="1" lang="ja-JP" altLang="en-US" sz="643" dirty="0">
                <a:latin typeface="HG丸ｺﾞｼｯｸM-PRO" panose="020F0600000000000000" pitchFamily="50" charset="-128"/>
                <a:ea typeface="HG丸ｺﾞｼｯｸM-PRO" panose="020F0600000000000000" pitchFamily="50" charset="-128"/>
              </a:endParaRPr>
            </a:p>
          </p:txBody>
        </p:sp>
        <p:sp>
          <p:nvSpPr>
            <p:cNvPr id="249" name="正方形/長方形 248">
              <a:extLst>
                <a:ext uri="{FF2B5EF4-FFF2-40B4-BE49-F238E27FC236}">
                  <a16:creationId xmlns:a16="http://schemas.microsoft.com/office/drawing/2014/main" id="{651A83C6-C273-4CDC-B9C6-432D2878750C}"/>
                </a:ext>
              </a:extLst>
            </p:cNvPr>
            <p:cNvSpPr/>
            <p:nvPr/>
          </p:nvSpPr>
          <p:spPr>
            <a:xfrm>
              <a:off x="9380428" y="4852476"/>
              <a:ext cx="649023" cy="267779"/>
            </a:xfrm>
            <a:prstGeom prst="rect">
              <a:avLst/>
            </a:prstGeom>
          </p:spPr>
          <p:txBody>
            <a:bodyPr wrap="none">
              <a:spAutoFit/>
            </a:bodyPr>
            <a:lstStyle/>
            <a:p>
              <a:r>
                <a:rPr kumimoji="1" lang="en-US" altLang="ja-JP" sz="643" dirty="0">
                  <a:latin typeface="HG丸ｺﾞｼｯｸM-PRO" panose="020F0600000000000000" pitchFamily="50" charset="-128"/>
                  <a:ea typeface="HG丸ｺﾞｼｯｸM-PRO" panose="020F0600000000000000" pitchFamily="50" charset="-128"/>
                </a:rPr>
                <a:t>27.9%</a:t>
              </a:r>
              <a:endParaRPr kumimoji="1" lang="ja-JP" altLang="en-US" sz="643" dirty="0">
                <a:latin typeface="HG丸ｺﾞｼｯｸM-PRO" panose="020F0600000000000000" pitchFamily="50" charset="-128"/>
                <a:ea typeface="HG丸ｺﾞｼｯｸM-PRO" panose="020F0600000000000000" pitchFamily="50" charset="-128"/>
              </a:endParaRPr>
            </a:p>
          </p:txBody>
        </p:sp>
        <p:sp>
          <p:nvSpPr>
            <p:cNvPr id="250" name="正方形/長方形 249">
              <a:extLst>
                <a:ext uri="{FF2B5EF4-FFF2-40B4-BE49-F238E27FC236}">
                  <a16:creationId xmlns:a16="http://schemas.microsoft.com/office/drawing/2014/main" id="{A23E4D25-C7DD-43FB-8363-6A32E4A0A570}"/>
                </a:ext>
              </a:extLst>
            </p:cNvPr>
            <p:cNvSpPr/>
            <p:nvPr/>
          </p:nvSpPr>
          <p:spPr>
            <a:xfrm>
              <a:off x="9261680" y="5177194"/>
              <a:ext cx="563744" cy="267779"/>
            </a:xfrm>
            <a:prstGeom prst="rect">
              <a:avLst/>
            </a:prstGeom>
          </p:spPr>
          <p:txBody>
            <a:bodyPr wrap="none">
              <a:spAutoFit/>
            </a:bodyPr>
            <a:lstStyle/>
            <a:p>
              <a:r>
                <a:rPr kumimoji="1" lang="en-US" altLang="ja-JP" sz="643" dirty="0">
                  <a:latin typeface="HG丸ｺﾞｼｯｸM-PRO" panose="020F0600000000000000" pitchFamily="50" charset="-128"/>
                  <a:ea typeface="HG丸ｺﾞｼｯｸM-PRO" panose="020F0600000000000000" pitchFamily="50" charset="-128"/>
                </a:rPr>
                <a:t>0.1%</a:t>
              </a:r>
              <a:endParaRPr kumimoji="1" lang="ja-JP" altLang="en-US" sz="643" dirty="0">
                <a:latin typeface="HG丸ｺﾞｼｯｸM-PRO" panose="020F0600000000000000" pitchFamily="50" charset="-128"/>
                <a:ea typeface="HG丸ｺﾞｼｯｸM-PRO" panose="020F0600000000000000" pitchFamily="50" charset="-128"/>
              </a:endParaRPr>
            </a:p>
          </p:txBody>
        </p:sp>
      </p:grpSp>
      <p:sp>
        <p:nvSpPr>
          <p:cNvPr id="91" name="Text Box 331">
            <a:extLst>
              <a:ext uri="{FF2B5EF4-FFF2-40B4-BE49-F238E27FC236}">
                <a16:creationId xmlns:a16="http://schemas.microsoft.com/office/drawing/2014/main" id="{71598C96-B50D-431D-A7D0-3CBB9811361D}"/>
              </a:ext>
            </a:extLst>
          </p:cNvPr>
          <p:cNvSpPr txBox="1">
            <a:spLocks noChangeArrowheads="1"/>
          </p:cNvSpPr>
          <p:nvPr/>
        </p:nvSpPr>
        <p:spPr bwMode="auto">
          <a:xfrm>
            <a:off x="3772315" y="554876"/>
            <a:ext cx="2841044" cy="1557011"/>
          </a:xfrm>
          <a:prstGeom prst="rect">
            <a:avLst/>
          </a:prstGeom>
          <a:noFill/>
          <a:ln w="6350">
            <a:noFill/>
            <a:prstDash val="dash"/>
          </a:ln>
        </p:spPr>
        <p:txBody>
          <a:bodyPr rot="0" vert="horz" wrap="square" lIns="53068" tIns="6350" rIns="53068" bIns="6350" anchor="t" anchorCtr="0" upright="1">
            <a:noAutofit/>
          </a:bodyPr>
          <a:lstStyle/>
          <a:p>
            <a:pPr>
              <a:lnSpc>
                <a:spcPts val="1071"/>
              </a:lnSpc>
            </a:pPr>
            <a:endParaRPr lang="ja-JP" altLang="en-US" sz="786"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p:txBody>
      </p:sp>
      <p:sp>
        <p:nvSpPr>
          <p:cNvPr id="50" name="正方形/長方形 49">
            <a:extLst>
              <a:ext uri="{FF2B5EF4-FFF2-40B4-BE49-F238E27FC236}">
                <a16:creationId xmlns:a16="http://schemas.microsoft.com/office/drawing/2014/main" id="{D4DDE362-D3BF-4628-8A0F-71F1382118CD}"/>
              </a:ext>
            </a:extLst>
          </p:cNvPr>
          <p:cNvSpPr/>
          <p:nvPr/>
        </p:nvSpPr>
        <p:spPr>
          <a:xfrm>
            <a:off x="67469" y="0"/>
            <a:ext cx="9771063" cy="326571"/>
          </a:xfrm>
          <a:prstGeom prst="rect">
            <a:avLst/>
          </a:prstGeom>
          <a:solidFill>
            <a:srgbClr val="A6927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29" b="1" dirty="0">
                <a:latin typeface="HG丸ｺﾞｼｯｸM-PRO" panose="020F0600000000000000" pitchFamily="50" charset="-128"/>
                <a:ea typeface="HG丸ｺﾞｼｯｸM-PRO" panose="020F0600000000000000" pitchFamily="50" charset="-128"/>
              </a:rPr>
              <a:t>　リサイクル製品認定制度のあり方について</a:t>
            </a:r>
          </a:p>
        </p:txBody>
      </p:sp>
      <p:sp>
        <p:nvSpPr>
          <p:cNvPr id="63" name="AutoShape 275">
            <a:extLst>
              <a:ext uri="{FF2B5EF4-FFF2-40B4-BE49-F238E27FC236}">
                <a16:creationId xmlns:a16="http://schemas.microsoft.com/office/drawing/2014/main" id="{7FE90377-67DB-4CD8-B64D-0536C61B6CBD}"/>
              </a:ext>
            </a:extLst>
          </p:cNvPr>
          <p:cNvSpPr>
            <a:spLocks noChangeArrowheads="1"/>
          </p:cNvSpPr>
          <p:nvPr/>
        </p:nvSpPr>
        <p:spPr bwMode="auto">
          <a:xfrm>
            <a:off x="185566" y="502653"/>
            <a:ext cx="3388043" cy="6252482"/>
          </a:xfrm>
          <a:prstGeom prst="roundRect">
            <a:avLst>
              <a:gd name="adj" fmla="val 876"/>
            </a:avLst>
          </a:prstGeom>
          <a:solidFill>
            <a:srgbClr val="FFFFFF"/>
          </a:solidFill>
          <a:ln w="12700">
            <a:solidFill>
              <a:srgbClr val="000000"/>
            </a:solidFill>
            <a:round/>
            <a:headEnd/>
            <a:tailEnd/>
          </a:ln>
        </p:spPr>
        <p:txBody>
          <a:bodyPr rot="0" vert="horz" wrap="square" lIns="53068" tIns="6350" rIns="53068" bIns="6350" anchor="t" anchorCtr="0" upright="1">
            <a:noAutofit/>
          </a:bodyPr>
          <a:lstStyle/>
          <a:p>
            <a:endParaRPr lang="ja-JP" altLang="en-US" sz="1286">
              <a:latin typeface="HG丸ｺﾞｼｯｸM-PRO" panose="020F0600000000000000" pitchFamily="50" charset="-128"/>
              <a:ea typeface="HG丸ｺﾞｼｯｸM-PRO" panose="020F0600000000000000" pitchFamily="50" charset="-128"/>
            </a:endParaRPr>
          </a:p>
        </p:txBody>
      </p:sp>
      <p:sp>
        <p:nvSpPr>
          <p:cNvPr id="67" name="AutoShape 276">
            <a:extLst>
              <a:ext uri="{FF2B5EF4-FFF2-40B4-BE49-F238E27FC236}">
                <a16:creationId xmlns:a16="http://schemas.microsoft.com/office/drawing/2014/main" id="{749EE19D-BAB2-47A7-9014-DC05BC314D26}"/>
              </a:ext>
            </a:extLst>
          </p:cNvPr>
          <p:cNvSpPr>
            <a:spLocks noChangeArrowheads="1"/>
          </p:cNvSpPr>
          <p:nvPr/>
        </p:nvSpPr>
        <p:spPr bwMode="auto">
          <a:xfrm>
            <a:off x="291130" y="396959"/>
            <a:ext cx="1240468" cy="205714"/>
          </a:xfrm>
          <a:prstGeom prst="roundRect">
            <a:avLst>
              <a:gd name="adj" fmla="val 16667"/>
            </a:avLst>
          </a:prstGeom>
          <a:solidFill>
            <a:srgbClr val="FFFFFF"/>
          </a:solidFill>
          <a:ln w="9525">
            <a:solidFill>
              <a:srgbClr val="000000"/>
            </a:solidFill>
            <a:round/>
            <a:headEnd/>
            <a:tailEnd/>
          </a:ln>
        </p:spPr>
        <p:txBody>
          <a:bodyPr rot="0" vert="horz" wrap="square" lIns="53068" tIns="6350" rIns="53068" bIns="6350" anchor="ctr" anchorCtr="0" upright="1">
            <a:noAutofit/>
          </a:bodyPr>
          <a:lstStyle/>
          <a:p>
            <a:pPr algn="ctr">
              <a:lnSpc>
                <a:spcPts val="1286"/>
              </a:lnSpc>
            </a:pPr>
            <a:r>
              <a:rPr lang="ja-JP" altLang="en-US" sz="100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認定制度の概要</a:t>
            </a:r>
            <a:endParaRPr lang="ja-JP" altLang="en-US" sz="786"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p:txBody>
      </p:sp>
      <p:sp>
        <p:nvSpPr>
          <p:cNvPr id="70" name="テキスト ボックス 2">
            <a:extLst>
              <a:ext uri="{FF2B5EF4-FFF2-40B4-BE49-F238E27FC236}">
                <a16:creationId xmlns:a16="http://schemas.microsoft.com/office/drawing/2014/main" id="{587B5C6B-7A05-418C-A28E-A7211BA17EC7}"/>
              </a:ext>
            </a:extLst>
          </p:cNvPr>
          <p:cNvSpPr txBox="1">
            <a:spLocks noChangeArrowheads="1"/>
          </p:cNvSpPr>
          <p:nvPr/>
        </p:nvSpPr>
        <p:spPr bwMode="auto">
          <a:xfrm>
            <a:off x="155576" y="627298"/>
            <a:ext cx="3312116" cy="2148612"/>
          </a:xfrm>
          <a:prstGeom prst="rect">
            <a:avLst/>
          </a:prstGeom>
          <a:noFill/>
          <a:ln>
            <a:noFill/>
          </a:ln>
        </p:spPr>
        <p:txBody>
          <a:bodyPr rot="0" vert="horz" wrap="square" lIns="65314" tIns="32657" rIns="65314" bIns="32657" anchor="t" anchorCtr="0" upright="1">
            <a:noAutofit/>
          </a:bodyPr>
          <a:lstStyle/>
          <a:p>
            <a:pPr algn="just">
              <a:lnSpc>
                <a:spcPts val="1000"/>
              </a:lnSpc>
            </a:pPr>
            <a:r>
              <a:rPr lang="ja-JP" altLang="en-US" sz="857" b="1"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１．経緯</a:t>
            </a:r>
            <a:endParaRPr lang="en-US" altLang="ja-JP" sz="857" b="1"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173896" indent="-122467" algn="just">
              <a:lnSpc>
                <a:spcPts val="1000"/>
              </a:lnSpc>
              <a:spcBef>
                <a:spcPts val="143"/>
              </a:spcBef>
              <a:buFont typeface="Wingdings" panose="05000000000000000000" pitchFamily="2" charset="2"/>
              <a:buChar char="n"/>
              <a:defRPr/>
            </a:pPr>
            <a:r>
              <a:rPr lang="ja-JP" altLang="en-US" sz="786" dirty="0">
                <a:latin typeface="HG丸ｺﾞｼｯｸM-PRO" panose="020F0600000000000000" pitchFamily="50" charset="-128"/>
                <a:ea typeface="HG丸ｺﾞｼｯｸM-PRO" panose="020F0600000000000000" pitchFamily="50" charset="-128"/>
              </a:rPr>
              <a:t>国において、</a:t>
            </a:r>
            <a:r>
              <a:rPr lang="zh-TW" altLang="en-US" sz="786" dirty="0">
                <a:latin typeface="HG丸ｺﾞｼｯｸM-PRO" panose="020F0600000000000000" pitchFamily="50" charset="-128"/>
                <a:ea typeface="HG丸ｺﾞｼｯｸM-PRO" panose="020F0600000000000000" pitchFamily="50" charset="-128"/>
              </a:rPr>
              <a:t>循環型社会形成推進基本法</a:t>
            </a:r>
            <a:r>
              <a:rPr lang="ja-JP" altLang="en-US" sz="786" dirty="0">
                <a:latin typeface="HG丸ｺﾞｼｯｸM-PRO" panose="020F0600000000000000" pitchFamily="50" charset="-128"/>
                <a:ea typeface="HG丸ｺﾞｼｯｸM-PRO" panose="020F0600000000000000" pitchFamily="50" charset="-128"/>
              </a:rPr>
              <a:t>（</a:t>
            </a:r>
            <a:r>
              <a:rPr lang="en-US" altLang="ja-JP" sz="786" dirty="0">
                <a:latin typeface="HG丸ｺﾞｼｯｸM-PRO" panose="020F0600000000000000" pitchFamily="50" charset="-128"/>
                <a:ea typeface="HG丸ｺﾞｼｯｸM-PRO" panose="020F0600000000000000" pitchFamily="50" charset="-128"/>
              </a:rPr>
              <a:t>2000</a:t>
            </a:r>
            <a:r>
              <a:rPr lang="ja-JP" altLang="en-US" sz="786" dirty="0">
                <a:latin typeface="HG丸ｺﾞｼｯｸM-PRO" panose="020F0600000000000000" pitchFamily="50" charset="-128"/>
                <a:ea typeface="HG丸ｺﾞｼｯｸM-PRO" panose="020F0600000000000000" pitchFamily="50" charset="-128"/>
              </a:rPr>
              <a:t>年）、容器包装リサイクル法（</a:t>
            </a:r>
            <a:r>
              <a:rPr lang="en-US" altLang="ja-JP" sz="786" dirty="0">
                <a:latin typeface="HG丸ｺﾞｼｯｸM-PRO" panose="020F0600000000000000" pitchFamily="50" charset="-128"/>
                <a:ea typeface="HG丸ｺﾞｼｯｸM-PRO" panose="020F0600000000000000" pitchFamily="50" charset="-128"/>
              </a:rPr>
              <a:t>2000</a:t>
            </a:r>
            <a:r>
              <a:rPr lang="ja-JP" altLang="en-US" sz="786" dirty="0">
                <a:latin typeface="HG丸ｺﾞｼｯｸM-PRO" panose="020F0600000000000000" pitchFamily="50" charset="-128"/>
                <a:ea typeface="HG丸ｺﾞｼｯｸM-PRO" panose="020F0600000000000000" pitchFamily="50" charset="-128"/>
              </a:rPr>
              <a:t>年）などの各種リサイクル法の制定が進む。</a:t>
            </a:r>
            <a:endParaRPr lang="en-US" altLang="ja-JP" sz="786" dirty="0">
              <a:latin typeface="HG丸ｺﾞｼｯｸM-PRO" panose="020F0600000000000000" pitchFamily="50" charset="-128"/>
              <a:ea typeface="HG丸ｺﾞｼｯｸM-PRO" panose="020F0600000000000000" pitchFamily="50" charset="-128"/>
            </a:endParaRPr>
          </a:p>
          <a:p>
            <a:pPr marL="173896" indent="-122467" algn="just">
              <a:lnSpc>
                <a:spcPts val="1000"/>
              </a:lnSpc>
              <a:spcBef>
                <a:spcPct val="0"/>
              </a:spcBef>
              <a:buFont typeface="Wingdings" panose="05000000000000000000" pitchFamily="2" charset="2"/>
              <a:buChar char="n"/>
              <a:defRPr/>
            </a:pPr>
            <a:r>
              <a:rPr lang="ja-JP" altLang="en-US" sz="786" dirty="0">
                <a:latin typeface="HG丸ｺﾞｼｯｸM-PRO" panose="020F0600000000000000" pitchFamily="50" charset="-128"/>
                <a:ea typeface="HG丸ｺﾞｼｯｸM-PRO" panose="020F0600000000000000" pitchFamily="50" charset="-128"/>
              </a:rPr>
              <a:t>都道府県においてもリサイクル推進への動きが活発化し、それ以降、</a:t>
            </a:r>
            <a:r>
              <a:rPr lang="en-US" altLang="ja-JP" sz="786" dirty="0">
                <a:latin typeface="HG丸ｺﾞｼｯｸM-PRO" panose="020F0600000000000000" pitchFamily="50" charset="-128"/>
                <a:ea typeface="HG丸ｺﾞｼｯｸM-PRO" panose="020F0600000000000000" pitchFamily="50" charset="-128"/>
              </a:rPr>
              <a:t>47</a:t>
            </a:r>
            <a:r>
              <a:rPr lang="ja-JP" altLang="en-US" sz="786" dirty="0">
                <a:latin typeface="HG丸ｺﾞｼｯｸM-PRO" panose="020F0600000000000000" pitchFamily="50" charset="-128"/>
                <a:ea typeface="HG丸ｺﾞｼｯｸM-PRO" panose="020F0600000000000000" pitchFamily="50" charset="-128"/>
              </a:rPr>
              <a:t>都道府県のうち</a:t>
            </a:r>
            <a:r>
              <a:rPr lang="en-US" altLang="ja-JP" sz="786" dirty="0">
                <a:latin typeface="HG丸ｺﾞｼｯｸM-PRO" panose="020F0600000000000000" pitchFamily="50" charset="-128"/>
                <a:ea typeface="HG丸ｺﾞｼｯｸM-PRO" panose="020F0600000000000000" pitchFamily="50" charset="-128"/>
              </a:rPr>
              <a:t>40</a:t>
            </a:r>
            <a:r>
              <a:rPr lang="ja-JP" altLang="en-US" sz="786" dirty="0">
                <a:latin typeface="HG丸ｺﾞｼｯｸM-PRO" panose="020F0600000000000000" pitchFamily="50" charset="-128"/>
                <a:ea typeface="HG丸ｺﾞｼｯｸM-PRO" panose="020F0600000000000000" pitchFamily="50" charset="-128"/>
              </a:rPr>
              <a:t>道府県で認定制度化（令和</a:t>
            </a:r>
            <a:r>
              <a:rPr lang="en-US" altLang="ja-JP" sz="786" dirty="0">
                <a:latin typeface="HG丸ｺﾞｼｯｸM-PRO" panose="020F0600000000000000" pitchFamily="50" charset="-128"/>
                <a:ea typeface="HG丸ｺﾞｼｯｸM-PRO" panose="020F0600000000000000" pitchFamily="50" charset="-128"/>
              </a:rPr>
              <a:t>3</a:t>
            </a:r>
            <a:r>
              <a:rPr lang="ja-JP" altLang="en-US" sz="786" dirty="0">
                <a:latin typeface="HG丸ｺﾞｼｯｸM-PRO" panose="020F0600000000000000" pitchFamily="50" charset="-128"/>
                <a:ea typeface="HG丸ｺﾞｼｯｸM-PRO" panose="020F0600000000000000" pitchFamily="50" charset="-128"/>
              </a:rPr>
              <a:t>年実績）</a:t>
            </a:r>
            <a:endParaRPr lang="en-US" altLang="ja-JP" sz="786" dirty="0">
              <a:latin typeface="HG丸ｺﾞｼｯｸM-PRO" panose="020F0600000000000000" pitchFamily="50" charset="-128"/>
              <a:ea typeface="HG丸ｺﾞｼｯｸM-PRO" panose="020F0600000000000000" pitchFamily="50" charset="-128"/>
            </a:endParaRPr>
          </a:p>
          <a:p>
            <a:pPr algn="just">
              <a:lnSpc>
                <a:spcPts val="1000"/>
              </a:lnSpc>
              <a:spcBef>
                <a:spcPts val="429"/>
              </a:spcBef>
            </a:pPr>
            <a:r>
              <a:rPr lang="ja-JP" altLang="en-US" sz="857" b="1"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２．目的</a:t>
            </a:r>
            <a:endParaRPr lang="ja-JP" altLang="en-US" sz="786"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154289" indent="-102859" algn="just">
              <a:lnSpc>
                <a:spcPts val="1000"/>
              </a:lnSpc>
              <a:spcBef>
                <a:spcPts val="143"/>
              </a:spcBef>
              <a:buFont typeface="Wingdings" panose="05000000000000000000" pitchFamily="2" charset="2"/>
              <a:buChar char="n"/>
            </a:pPr>
            <a:r>
              <a:rPr lang="ja-JP" altLang="en-US" sz="786" kern="0" dirty="0">
                <a:latin typeface="HG丸ｺﾞｼｯｸM-PRO" panose="020F0600000000000000" pitchFamily="50" charset="-128"/>
                <a:ea typeface="HG丸ｺﾞｼｯｸM-PRO" panose="020F0600000000000000" pitchFamily="50" charset="-128"/>
                <a:cs typeface="Times New Roman" panose="02020603050405020304" pitchFamily="18" charset="0"/>
              </a:rPr>
              <a:t>循環資源の循環的な利用の促進</a:t>
            </a:r>
            <a:endParaRPr lang="en-US" altLang="ja-JP" sz="786"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154289" indent="-102859" algn="just">
              <a:lnSpc>
                <a:spcPts val="1000"/>
              </a:lnSpc>
              <a:buFont typeface="Wingdings" panose="05000000000000000000" pitchFamily="2" charset="2"/>
              <a:buChar char="n"/>
            </a:pPr>
            <a:r>
              <a:rPr lang="ja-JP" altLang="en-US" sz="786" kern="0" dirty="0">
                <a:latin typeface="HG丸ｺﾞｼｯｸM-PRO" panose="020F0600000000000000" pitchFamily="50" charset="-128"/>
                <a:ea typeface="HG丸ｺﾞｼｯｸM-PRO" panose="020F0600000000000000" pitchFamily="50" charset="-128"/>
                <a:cs typeface="Times New Roman" panose="02020603050405020304" pitchFamily="18" charset="0"/>
              </a:rPr>
              <a:t>循環型社会の形成に寄与する事業を営むリサイクル事業者の育成</a:t>
            </a:r>
            <a:r>
              <a:rPr lang="en-US" sz="786" kern="0" dirty="0">
                <a:latin typeface="HG丸ｺﾞｼｯｸM-PRO" panose="020F0600000000000000" pitchFamily="50" charset="-128"/>
                <a:ea typeface="HG丸ｺﾞｼｯｸM-PRO" panose="020F0600000000000000" pitchFamily="50" charset="-128"/>
                <a:cs typeface="Times New Roman" panose="02020603050405020304" pitchFamily="18" charset="0"/>
              </a:rPr>
              <a:t> </a:t>
            </a:r>
            <a:endParaRPr lang="ja-JP" altLang="en-US" sz="786"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algn="just">
              <a:lnSpc>
                <a:spcPts val="1000"/>
              </a:lnSpc>
              <a:spcBef>
                <a:spcPts val="429"/>
              </a:spcBef>
            </a:pPr>
            <a:r>
              <a:rPr lang="ja-JP" altLang="en-US" sz="857" b="1" kern="0" dirty="0">
                <a:latin typeface="HG丸ｺﾞｼｯｸM-PRO" panose="020F0600000000000000" pitchFamily="50" charset="-128"/>
                <a:ea typeface="HG丸ｺﾞｼｯｸM-PRO" panose="020F0600000000000000" pitchFamily="50" charset="-128"/>
                <a:cs typeface="Times New Roman" panose="02020603050405020304" pitchFamily="18" charset="0"/>
              </a:rPr>
              <a:t>３．概要</a:t>
            </a:r>
            <a:endParaRPr lang="ja-JP" altLang="en-US" sz="786"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154289" indent="-102859" algn="just">
              <a:lnSpc>
                <a:spcPts val="1000"/>
              </a:lnSpc>
              <a:spcBef>
                <a:spcPts val="143"/>
              </a:spcBef>
              <a:buFont typeface="Wingdings" panose="05000000000000000000" pitchFamily="2" charset="2"/>
              <a:buChar char="n"/>
            </a:pPr>
            <a:r>
              <a:rPr lang="ja-JP" altLang="en-US" sz="786"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認定対象となる製品</a:t>
            </a:r>
          </a:p>
          <a:p>
            <a:pPr marL="205718" indent="-77144" algn="just">
              <a:lnSpc>
                <a:spcPts val="1000"/>
              </a:lnSpc>
              <a:buFont typeface="Arial" panose="020B0604020202020204" pitchFamily="34" charset="0"/>
              <a:buChar char="•"/>
            </a:pPr>
            <a:r>
              <a:rPr lang="ja-JP" altLang="en-US" sz="786"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府内で発生する循環資源を使用し、国内で製造する製品</a:t>
            </a:r>
            <a:endParaRPr lang="en-US" altLang="ja-JP" sz="786"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205718" indent="-77144" algn="just">
              <a:lnSpc>
                <a:spcPts val="1000"/>
              </a:lnSpc>
              <a:buFont typeface="Arial" panose="020B0604020202020204" pitchFamily="34" charset="0"/>
              <a:buChar char="•"/>
            </a:pPr>
            <a:r>
              <a:rPr lang="ja-JP" altLang="en-US" sz="786"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国内で発生する循環資源を使用し、府内で製造する製品</a:t>
            </a:r>
          </a:p>
          <a:p>
            <a:pPr marL="154289" indent="-102859" algn="just">
              <a:lnSpc>
                <a:spcPts val="1000"/>
              </a:lnSpc>
              <a:buFont typeface="Wingdings" panose="05000000000000000000" pitchFamily="2" charset="2"/>
              <a:buChar char="n"/>
            </a:pPr>
            <a:r>
              <a:rPr lang="ja-JP" altLang="en-US" sz="786"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認定期間　</a:t>
            </a:r>
            <a:r>
              <a:rPr lang="en-US" altLang="ja-JP" sz="786"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3</a:t>
            </a:r>
            <a:r>
              <a:rPr lang="ja-JP" altLang="en-US" sz="786"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年間　　■認定手数料　</a:t>
            </a:r>
            <a:r>
              <a:rPr lang="en-US" altLang="ja-JP" sz="786"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18,000</a:t>
            </a:r>
            <a:r>
              <a:rPr lang="ja-JP" altLang="en-US" sz="786"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円</a:t>
            </a:r>
          </a:p>
          <a:p>
            <a:pPr algn="just">
              <a:lnSpc>
                <a:spcPts val="1000"/>
              </a:lnSpc>
              <a:spcBef>
                <a:spcPts val="429"/>
              </a:spcBef>
            </a:pPr>
            <a:r>
              <a:rPr lang="ja-JP" altLang="en-US" sz="857" b="1" kern="0" dirty="0">
                <a:latin typeface="HG丸ｺﾞｼｯｸM-PRO" panose="020F0600000000000000" pitchFamily="50" charset="-128"/>
                <a:ea typeface="HG丸ｺﾞｼｯｸM-PRO" panose="020F0600000000000000" pitchFamily="50" charset="-128"/>
                <a:cs typeface="Times New Roman" panose="02020603050405020304" pitchFamily="18" charset="0"/>
              </a:rPr>
              <a:t>４．認定等の現況</a:t>
            </a:r>
            <a:endParaRPr lang="ja-JP" altLang="en-US" sz="786"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algn="just">
              <a:lnSpc>
                <a:spcPts val="1000"/>
              </a:lnSpc>
            </a:pPr>
            <a:endParaRPr lang="en-US" altLang="ja-JP" sz="643" kern="0" dirty="0">
              <a:latin typeface="HG丸ｺﾞｼｯｸM-PRO" panose="020F0600000000000000" pitchFamily="50" charset="-128"/>
              <a:ea typeface="HG丸ｺﾞｼｯｸM-PRO" panose="020F0600000000000000" pitchFamily="50" charset="-128"/>
              <a:cs typeface="Arial" panose="020B0604020202020204" pitchFamily="34" charset="0"/>
            </a:endParaRPr>
          </a:p>
          <a:p>
            <a:pPr algn="just">
              <a:lnSpc>
                <a:spcPts val="1000"/>
              </a:lnSpc>
            </a:pPr>
            <a:endParaRPr lang="en-US" altLang="ja-JP" sz="643" kern="0" dirty="0">
              <a:latin typeface="HG丸ｺﾞｼｯｸM-PRO" panose="020F0600000000000000" pitchFamily="50" charset="-128"/>
              <a:ea typeface="HG丸ｺﾞｼｯｸM-PRO" panose="020F0600000000000000" pitchFamily="50" charset="-128"/>
              <a:cs typeface="Arial" panose="020B0604020202020204" pitchFamily="34" charset="0"/>
            </a:endParaRPr>
          </a:p>
          <a:p>
            <a:pPr algn="just">
              <a:lnSpc>
                <a:spcPts val="1000"/>
              </a:lnSpc>
            </a:pPr>
            <a:endParaRPr lang="en-US" altLang="ja-JP" sz="643" kern="0" dirty="0">
              <a:latin typeface="HG丸ｺﾞｼｯｸM-PRO" panose="020F0600000000000000" pitchFamily="50" charset="-128"/>
              <a:ea typeface="HG丸ｺﾞｼｯｸM-PRO" panose="020F0600000000000000" pitchFamily="50" charset="-128"/>
              <a:cs typeface="Arial" panose="020B0604020202020204" pitchFamily="34" charset="0"/>
            </a:endParaRPr>
          </a:p>
          <a:p>
            <a:pPr algn="just">
              <a:lnSpc>
                <a:spcPts val="1000"/>
              </a:lnSpc>
            </a:pPr>
            <a:endParaRPr lang="en-US" altLang="ja-JP" sz="643" kern="0" dirty="0">
              <a:latin typeface="HG丸ｺﾞｼｯｸM-PRO" panose="020F0600000000000000" pitchFamily="50" charset="-128"/>
              <a:ea typeface="HG丸ｺﾞｼｯｸM-PRO" panose="020F0600000000000000" pitchFamily="50" charset="-128"/>
              <a:cs typeface="Arial" panose="020B0604020202020204" pitchFamily="34" charset="0"/>
            </a:endParaRPr>
          </a:p>
          <a:p>
            <a:pPr algn="just">
              <a:lnSpc>
                <a:spcPts val="1000"/>
              </a:lnSpc>
            </a:pPr>
            <a:endParaRPr lang="en-US" altLang="ja-JP" sz="643" kern="0" dirty="0">
              <a:latin typeface="HG丸ｺﾞｼｯｸM-PRO" panose="020F0600000000000000" pitchFamily="50" charset="-128"/>
              <a:ea typeface="HG丸ｺﾞｼｯｸM-PRO" panose="020F0600000000000000" pitchFamily="50" charset="-128"/>
              <a:cs typeface="Arial" panose="020B0604020202020204" pitchFamily="34" charset="0"/>
            </a:endParaRPr>
          </a:p>
          <a:p>
            <a:pPr algn="just">
              <a:lnSpc>
                <a:spcPts val="1000"/>
              </a:lnSpc>
            </a:pPr>
            <a:endParaRPr lang="en-US" altLang="ja-JP" sz="643" kern="0" dirty="0">
              <a:latin typeface="HG丸ｺﾞｼｯｸM-PRO" panose="020F0600000000000000" pitchFamily="50" charset="-128"/>
              <a:ea typeface="HG丸ｺﾞｼｯｸM-PRO" panose="020F0600000000000000" pitchFamily="50" charset="-128"/>
              <a:cs typeface="Arial" panose="020B0604020202020204" pitchFamily="34" charset="0"/>
            </a:endParaRPr>
          </a:p>
          <a:p>
            <a:pPr algn="just">
              <a:lnSpc>
                <a:spcPts val="1000"/>
              </a:lnSpc>
            </a:pPr>
            <a:endParaRPr lang="en-US" altLang="ja-JP" sz="786"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algn="just">
              <a:lnSpc>
                <a:spcPts val="1000"/>
              </a:lnSpc>
            </a:pPr>
            <a:endParaRPr lang="en-US" altLang="ja-JP" sz="786"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algn="just">
              <a:lnSpc>
                <a:spcPts val="1000"/>
              </a:lnSpc>
            </a:pPr>
            <a:endParaRPr lang="ja-JP" altLang="en-US" sz="643"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p:txBody>
      </p:sp>
      <p:sp>
        <p:nvSpPr>
          <p:cNvPr id="72" name="テキスト ボックス 15">
            <a:extLst>
              <a:ext uri="{FF2B5EF4-FFF2-40B4-BE49-F238E27FC236}">
                <a16:creationId xmlns:a16="http://schemas.microsoft.com/office/drawing/2014/main" id="{8496B9CC-EF44-47E9-9D2B-36F0E930FFA0}"/>
              </a:ext>
            </a:extLst>
          </p:cNvPr>
          <p:cNvSpPr txBox="1"/>
          <p:nvPr/>
        </p:nvSpPr>
        <p:spPr>
          <a:xfrm>
            <a:off x="2316542" y="5296832"/>
            <a:ext cx="884464" cy="204107"/>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65314" tIns="32657" rIns="65314" bIns="32657" numCol="1" spcCol="0" rtlCol="0" fromWordArt="0" anchor="ctr" anchorCtr="0" forceAA="0" compatLnSpc="1">
            <a:prstTxWarp prst="textNoShape">
              <a:avLst/>
            </a:prstTxWarp>
            <a:noAutofit/>
          </a:bodyPr>
          <a:lstStyle/>
          <a:p>
            <a:pPr algn="ctr"/>
            <a:r>
              <a:rPr lang="ja-JP" altLang="en-US" sz="714"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認定マーク</a:t>
            </a:r>
          </a:p>
        </p:txBody>
      </p:sp>
      <p:sp>
        <p:nvSpPr>
          <p:cNvPr id="88" name="AutoShape 328">
            <a:extLst>
              <a:ext uri="{FF2B5EF4-FFF2-40B4-BE49-F238E27FC236}">
                <a16:creationId xmlns:a16="http://schemas.microsoft.com/office/drawing/2014/main" id="{6DC7109C-293A-47D7-AA26-A257CD8DA106}"/>
              </a:ext>
            </a:extLst>
          </p:cNvPr>
          <p:cNvSpPr>
            <a:spLocks noChangeArrowheads="1"/>
          </p:cNvSpPr>
          <p:nvPr/>
        </p:nvSpPr>
        <p:spPr bwMode="auto">
          <a:xfrm>
            <a:off x="3723147" y="502648"/>
            <a:ext cx="5995998" cy="4900553"/>
          </a:xfrm>
          <a:prstGeom prst="roundRect">
            <a:avLst>
              <a:gd name="adj" fmla="val 281"/>
            </a:avLst>
          </a:prstGeom>
          <a:noFill/>
          <a:ln w="12700">
            <a:solidFill>
              <a:srgbClr val="000000"/>
            </a:solidFill>
            <a:round/>
            <a:headEnd/>
            <a:tailEnd/>
          </a:ln>
        </p:spPr>
        <p:txBody>
          <a:bodyPr rot="0" vert="horz" wrap="square" lIns="53068" tIns="6350" rIns="53068" bIns="6350" anchor="t" anchorCtr="0" upright="1">
            <a:noAutofit/>
          </a:bodyPr>
          <a:lstStyle/>
          <a:p>
            <a:r>
              <a:rPr lang="ja-JP" altLang="en-US" sz="1286" dirty="0">
                <a:latin typeface="HG丸ｺﾞｼｯｸM-PRO" panose="020F0600000000000000" pitchFamily="50" charset="-128"/>
                <a:ea typeface="HG丸ｺﾞｼｯｸM-PRO" panose="020F0600000000000000" pitchFamily="50" charset="-128"/>
              </a:rPr>
              <a:t>　</a:t>
            </a:r>
          </a:p>
        </p:txBody>
      </p:sp>
      <p:sp>
        <p:nvSpPr>
          <p:cNvPr id="89" name="AutoShape 329">
            <a:extLst>
              <a:ext uri="{FF2B5EF4-FFF2-40B4-BE49-F238E27FC236}">
                <a16:creationId xmlns:a16="http://schemas.microsoft.com/office/drawing/2014/main" id="{B45E41C3-AEB4-4E2B-9850-034F90F923C9}"/>
              </a:ext>
            </a:extLst>
          </p:cNvPr>
          <p:cNvSpPr>
            <a:spLocks noChangeArrowheads="1"/>
          </p:cNvSpPr>
          <p:nvPr/>
        </p:nvSpPr>
        <p:spPr bwMode="auto">
          <a:xfrm>
            <a:off x="3791284" y="396959"/>
            <a:ext cx="2646461" cy="167131"/>
          </a:xfrm>
          <a:prstGeom prst="roundRect">
            <a:avLst>
              <a:gd name="adj" fmla="val 16667"/>
            </a:avLst>
          </a:prstGeom>
          <a:solidFill>
            <a:schemeClr val="bg1">
              <a:lumMod val="100000"/>
              <a:lumOff val="0"/>
            </a:schemeClr>
          </a:solidFill>
          <a:ln w="9525">
            <a:solidFill>
              <a:srgbClr val="000000"/>
            </a:solidFill>
            <a:round/>
            <a:headEnd/>
            <a:tailEnd/>
          </a:ln>
        </p:spPr>
        <p:txBody>
          <a:bodyPr rot="0" vert="horz" wrap="square" lIns="53068" tIns="6350" rIns="53068" bIns="6350" anchor="ctr" anchorCtr="0" upright="1">
            <a:noAutofit/>
          </a:bodyPr>
          <a:lstStyle/>
          <a:p>
            <a:pPr algn="ctr">
              <a:lnSpc>
                <a:spcPts val="1286"/>
              </a:lnSpc>
            </a:pPr>
            <a:r>
              <a:rPr lang="ja-JP" altLang="en-US" sz="100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事業者、府民の意識・国や産業界の動き</a:t>
            </a:r>
            <a:endParaRPr lang="ja-JP" altLang="en-US" sz="786"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p:txBody>
      </p:sp>
      <p:sp>
        <p:nvSpPr>
          <p:cNvPr id="100" name="AutoShape 328">
            <a:extLst>
              <a:ext uri="{FF2B5EF4-FFF2-40B4-BE49-F238E27FC236}">
                <a16:creationId xmlns:a16="http://schemas.microsoft.com/office/drawing/2014/main" id="{A372D25D-6D09-4967-ABCE-F4BDC67A0A7D}"/>
              </a:ext>
            </a:extLst>
          </p:cNvPr>
          <p:cNvSpPr>
            <a:spLocks noChangeArrowheads="1"/>
          </p:cNvSpPr>
          <p:nvPr/>
        </p:nvSpPr>
        <p:spPr bwMode="auto">
          <a:xfrm>
            <a:off x="3738454" y="6273876"/>
            <a:ext cx="6001558" cy="481259"/>
          </a:xfrm>
          <a:prstGeom prst="roundRect">
            <a:avLst>
              <a:gd name="adj" fmla="val 1990"/>
            </a:avLst>
          </a:prstGeom>
          <a:noFill/>
          <a:ln w="12700">
            <a:solidFill>
              <a:srgbClr val="000000"/>
            </a:solidFill>
            <a:round/>
            <a:headEnd/>
            <a:tailEnd/>
          </a:ln>
        </p:spPr>
        <p:txBody>
          <a:bodyPr rot="0" vert="horz" wrap="square" lIns="53068" tIns="6350" rIns="53068" bIns="6350" anchor="t" anchorCtr="0" upright="1">
            <a:noAutofit/>
          </a:bodyPr>
          <a:lstStyle/>
          <a:p>
            <a:endParaRPr lang="ja-JP" altLang="en-US" sz="1286">
              <a:latin typeface="HG丸ｺﾞｼｯｸM-PRO" panose="020F0600000000000000" pitchFamily="50" charset="-128"/>
              <a:ea typeface="HG丸ｺﾞｼｯｸM-PRO" panose="020F0600000000000000" pitchFamily="50" charset="-128"/>
            </a:endParaRPr>
          </a:p>
        </p:txBody>
      </p:sp>
      <p:sp>
        <p:nvSpPr>
          <p:cNvPr id="101" name="AutoShape 329">
            <a:extLst>
              <a:ext uri="{FF2B5EF4-FFF2-40B4-BE49-F238E27FC236}">
                <a16:creationId xmlns:a16="http://schemas.microsoft.com/office/drawing/2014/main" id="{A3B5073D-CC61-458B-AE84-8C0939A7D0C6}"/>
              </a:ext>
            </a:extLst>
          </p:cNvPr>
          <p:cNvSpPr>
            <a:spLocks noChangeArrowheads="1"/>
          </p:cNvSpPr>
          <p:nvPr/>
        </p:nvSpPr>
        <p:spPr bwMode="auto">
          <a:xfrm>
            <a:off x="3848708" y="6144940"/>
            <a:ext cx="1322234" cy="238688"/>
          </a:xfrm>
          <a:prstGeom prst="roundRect">
            <a:avLst>
              <a:gd name="adj" fmla="val 16667"/>
            </a:avLst>
          </a:prstGeom>
          <a:solidFill>
            <a:schemeClr val="bg1">
              <a:lumMod val="100000"/>
              <a:lumOff val="0"/>
            </a:schemeClr>
          </a:solidFill>
          <a:ln w="9525">
            <a:solidFill>
              <a:srgbClr val="000000"/>
            </a:solidFill>
            <a:round/>
            <a:headEnd/>
            <a:tailEnd/>
          </a:ln>
        </p:spPr>
        <p:txBody>
          <a:bodyPr rot="0" vert="horz" wrap="square" lIns="53068" tIns="6350" rIns="53068" bIns="6350" anchor="ctr" anchorCtr="0" upright="1">
            <a:noAutofit/>
          </a:bodyPr>
          <a:lstStyle/>
          <a:p>
            <a:pPr algn="ctr">
              <a:lnSpc>
                <a:spcPts val="1286"/>
              </a:lnSpc>
            </a:pPr>
            <a:r>
              <a:rPr lang="ja-JP" altLang="en-US" sz="100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スケジュール（案）</a:t>
            </a:r>
            <a:endParaRPr lang="ja-JP" altLang="en-US" sz="786"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p:txBody>
      </p:sp>
      <p:sp>
        <p:nvSpPr>
          <p:cNvPr id="102" name="Text Box 331">
            <a:extLst>
              <a:ext uri="{FF2B5EF4-FFF2-40B4-BE49-F238E27FC236}">
                <a16:creationId xmlns:a16="http://schemas.microsoft.com/office/drawing/2014/main" id="{D85A723B-342A-4B86-8923-60BA2CF10A29}"/>
              </a:ext>
            </a:extLst>
          </p:cNvPr>
          <p:cNvSpPr txBox="1">
            <a:spLocks noChangeArrowheads="1"/>
          </p:cNvSpPr>
          <p:nvPr/>
        </p:nvSpPr>
        <p:spPr bwMode="auto">
          <a:xfrm>
            <a:off x="5984404" y="621232"/>
            <a:ext cx="1029445" cy="191271"/>
          </a:xfrm>
          <a:prstGeom prst="rect">
            <a:avLst/>
          </a:prstGeom>
          <a:noFill/>
          <a:ln w="6350">
            <a:noFill/>
            <a:prstDash val="dash"/>
          </a:ln>
        </p:spPr>
        <p:txBody>
          <a:bodyPr rot="0" vert="horz" wrap="square" lIns="53068" tIns="6350" rIns="53068" bIns="6350" anchor="t" anchorCtr="0" upright="1">
            <a:noAutofit/>
          </a:bodyPr>
          <a:lstStyle/>
          <a:p>
            <a:pPr>
              <a:lnSpc>
                <a:spcPts val="1071"/>
              </a:lnSpc>
            </a:pPr>
            <a:r>
              <a:rPr lang="ja-JP" altLang="en-US" sz="100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２．府民意識</a:t>
            </a:r>
            <a:endParaRPr lang="ja-JP" altLang="en-US" sz="1000"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p:txBody>
      </p:sp>
      <p:sp>
        <p:nvSpPr>
          <p:cNvPr id="99" name="AutoShape 328">
            <a:extLst>
              <a:ext uri="{FF2B5EF4-FFF2-40B4-BE49-F238E27FC236}">
                <a16:creationId xmlns:a16="http://schemas.microsoft.com/office/drawing/2014/main" id="{3131F75E-2279-4D0C-87E7-06EAA1C26D9B}"/>
              </a:ext>
            </a:extLst>
          </p:cNvPr>
          <p:cNvSpPr>
            <a:spLocks noChangeArrowheads="1"/>
          </p:cNvSpPr>
          <p:nvPr/>
        </p:nvSpPr>
        <p:spPr bwMode="auto">
          <a:xfrm>
            <a:off x="3733938" y="5597343"/>
            <a:ext cx="6006074" cy="494447"/>
          </a:xfrm>
          <a:prstGeom prst="roundRect">
            <a:avLst>
              <a:gd name="adj" fmla="val 1990"/>
            </a:avLst>
          </a:prstGeom>
          <a:noFill/>
          <a:ln w="12700">
            <a:solidFill>
              <a:srgbClr val="000000"/>
            </a:solidFill>
            <a:round/>
            <a:headEnd/>
            <a:tailEnd/>
          </a:ln>
        </p:spPr>
        <p:txBody>
          <a:bodyPr rot="0" vert="horz" wrap="square" lIns="53068" tIns="6350" rIns="53068" bIns="6350" anchor="t" anchorCtr="0" upright="1">
            <a:noAutofit/>
          </a:bodyPr>
          <a:lstStyle/>
          <a:p>
            <a:endParaRPr lang="ja-JP" altLang="en-US" sz="1286">
              <a:latin typeface="HG丸ｺﾞｼｯｸM-PRO" panose="020F0600000000000000" pitchFamily="50" charset="-128"/>
              <a:ea typeface="HG丸ｺﾞｼｯｸM-PRO" panose="020F0600000000000000" pitchFamily="50" charset="-128"/>
            </a:endParaRPr>
          </a:p>
        </p:txBody>
      </p:sp>
      <p:sp>
        <p:nvSpPr>
          <p:cNvPr id="80" name="AutoShape 329">
            <a:extLst>
              <a:ext uri="{FF2B5EF4-FFF2-40B4-BE49-F238E27FC236}">
                <a16:creationId xmlns:a16="http://schemas.microsoft.com/office/drawing/2014/main" id="{42172212-7068-4EC8-83FB-47430ECDA16F}"/>
              </a:ext>
            </a:extLst>
          </p:cNvPr>
          <p:cNvSpPr>
            <a:spLocks noChangeArrowheads="1"/>
          </p:cNvSpPr>
          <p:nvPr/>
        </p:nvSpPr>
        <p:spPr bwMode="auto">
          <a:xfrm>
            <a:off x="3848708" y="5485015"/>
            <a:ext cx="2179154" cy="224471"/>
          </a:xfrm>
          <a:prstGeom prst="roundRect">
            <a:avLst>
              <a:gd name="adj" fmla="val 16667"/>
            </a:avLst>
          </a:prstGeom>
          <a:solidFill>
            <a:schemeClr val="bg1">
              <a:lumMod val="100000"/>
              <a:lumOff val="0"/>
            </a:schemeClr>
          </a:solidFill>
          <a:ln w="9525">
            <a:solidFill>
              <a:srgbClr val="000000"/>
            </a:solidFill>
            <a:round/>
            <a:headEnd/>
            <a:tailEnd/>
          </a:ln>
        </p:spPr>
        <p:txBody>
          <a:bodyPr rot="0" vert="horz" wrap="square" lIns="53068" tIns="6350" rIns="53068" bIns="6350" anchor="ctr" anchorCtr="0" upright="1">
            <a:noAutofit/>
          </a:bodyPr>
          <a:lstStyle/>
          <a:p>
            <a:pPr algn="ctr">
              <a:lnSpc>
                <a:spcPts val="1286"/>
              </a:lnSpc>
            </a:pPr>
            <a:r>
              <a:rPr lang="ja-JP" altLang="en-US" sz="100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認定制度の見直しの必要・方向性</a:t>
            </a:r>
            <a:endParaRPr lang="ja-JP" altLang="en-US" sz="786"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p:txBody>
      </p:sp>
      <p:sp>
        <p:nvSpPr>
          <p:cNvPr id="103" name="Text Box 331">
            <a:extLst>
              <a:ext uri="{FF2B5EF4-FFF2-40B4-BE49-F238E27FC236}">
                <a16:creationId xmlns:a16="http://schemas.microsoft.com/office/drawing/2014/main" id="{681DD396-0EFC-4DAF-9561-FCA25C68F4EB}"/>
              </a:ext>
            </a:extLst>
          </p:cNvPr>
          <p:cNvSpPr txBox="1">
            <a:spLocks noChangeArrowheads="1"/>
          </p:cNvSpPr>
          <p:nvPr/>
        </p:nvSpPr>
        <p:spPr bwMode="auto">
          <a:xfrm>
            <a:off x="3685047" y="5621111"/>
            <a:ext cx="6006074" cy="550503"/>
          </a:xfrm>
          <a:prstGeom prst="rect">
            <a:avLst/>
          </a:prstGeom>
          <a:noFill/>
          <a:ln w="6350">
            <a:noFill/>
            <a:prstDash val="dash"/>
          </a:ln>
        </p:spPr>
        <p:txBody>
          <a:bodyPr rot="0" vert="horz" wrap="square" lIns="53068" tIns="6350" rIns="53068" bIns="6350" anchor="ctr" anchorCtr="0" upright="1">
            <a:noAutofit/>
          </a:bodyPr>
          <a:lstStyle/>
          <a:p>
            <a:pPr marL="180000" indent="-72000" algn="just">
              <a:lnSpc>
                <a:spcPts val="1200"/>
              </a:lnSpc>
              <a:spcBef>
                <a:spcPct val="0"/>
              </a:spcBef>
              <a:buFont typeface="Arial" panose="020B0604020202020204" pitchFamily="34" charset="0"/>
              <a:buChar char="•"/>
              <a:defRPr/>
            </a:pPr>
            <a:r>
              <a:rPr lang="ja-JP" altLang="en-US" sz="900" dirty="0">
                <a:latin typeface="HG丸ｺﾞｼｯｸM-PRO" panose="020F0600000000000000" pitchFamily="50" charset="-128"/>
                <a:ea typeface="HG丸ｺﾞｼｯｸM-PRO" panose="020F0600000000000000" pitchFamily="50" charset="-128"/>
              </a:rPr>
              <a:t>循環資源の持続的な利用や、「カーボンニュートラル」「大阪ブルー・オーシャン・ビジョン」の実現など、社会の動きにも対応した、より付加価値の高いリサイクル製品の普及が促進される制度となるよう、見直しを行う。</a:t>
            </a:r>
          </a:p>
        </p:txBody>
      </p:sp>
      <p:sp>
        <p:nvSpPr>
          <p:cNvPr id="104" name="Text Box 331">
            <a:extLst>
              <a:ext uri="{FF2B5EF4-FFF2-40B4-BE49-F238E27FC236}">
                <a16:creationId xmlns:a16="http://schemas.microsoft.com/office/drawing/2014/main" id="{D7CC9714-1A13-4ED7-83F6-22639E25252E}"/>
              </a:ext>
            </a:extLst>
          </p:cNvPr>
          <p:cNvSpPr txBox="1">
            <a:spLocks noChangeArrowheads="1"/>
          </p:cNvSpPr>
          <p:nvPr/>
        </p:nvSpPr>
        <p:spPr bwMode="auto">
          <a:xfrm>
            <a:off x="3685047" y="6365756"/>
            <a:ext cx="5995997" cy="389379"/>
          </a:xfrm>
          <a:prstGeom prst="rect">
            <a:avLst/>
          </a:prstGeom>
          <a:noFill/>
          <a:ln w="6350">
            <a:noFill/>
            <a:prstDash val="dash"/>
          </a:ln>
        </p:spPr>
        <p:txBody>
          <a:bodyPr rot="0" vert="horz" wrap="square" lIns="53068" tIns="6350" rIns="53068" bIns="6350" anchor="ctr" anchorCtr="0" upright="1">
            <a:noAutofit/>
          </a:bodyPr>
          <a:lstStyle/>
          <a:p>
            <a:pPr marL="180004" indent="-77144" algn="just">
              <a:lnSpc>
                <a:spcPts val="1200"/>
              </a:lnSpc>
              <a:buFont typeface="Arial" panose="020B0604020202020204" pitchFamily="34" charset="0"/>
              <a:buChar char="•"/>
            </a:pPr>
            <a:r>
              <a:rPr lang="ja-JP" altLang="en-US" sz="9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令和６年７月頃：環境審議会に諮問</a:t>
            </a:r>
            <a:r>
              <a:rPr lang="en-US" altLang="ja-JP" sz="9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ja-JP" altLang="en-US" sz="9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リサイクル製品認定部会において審議・検討（計４回）</a:t>
            </a:r>
            <a:endParaRPr lang="en-US" altLang="ja-JP" sz="900"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180004" indent="-77144" algn="just">
              <a:lnSpc>
                <a:spcPts val="1200"/>
              </a:lnSpc>
              <a:buFont typeface="Arial" panose="020B0604020202020204" pitchFamily="34" charset="0"/>
              <a:buChar char="•"/>
            </a:pPr>
            <a:r>
              <a:rPr lang="ja-JP" altLang="en-US" sz="900"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令和７年７月頃：環境審議会から答申　⇒　認定要領の改訂、新制度での認定手続き開始</a:t>
            </a:r>
            <a:endParaRPr lang="en-US" altLang="ja-JP" sz="900"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p:txBody>
      </p:sp>
      <p:pic>
        <p:nvPicPr>
          <p:cNvPr id="112" name="Picture 13" descr="マークのみ">
            <a:extLst>
              <a:ext uri="{FF2B5EF4-FFF2-40B4-BE49-F238E27FC236}">
                <a16:creationId xmlns:a16="http://schemas.microsoft.com/office/drawing/2014/main" id="{404D2593-4FD3-4587-AF98-E7BAD6272C49}"/>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28545" y="4762683"/>
            <a:ext cx="763751" cy="5142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3" name="図 10">
            <a:extLst>
              <a:ext uri="{FF2B5EF4-FFF2-40B4-BE49-F238E27FC236}">
                <a16:creationId xmlns:a16="http://schemas.microsoft.com/office/drawing/2014/main" id="{EEE7664D-96DA-470C-944A-0A448A575EAB}"/>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792295" y="4771111"/>
            <a:ext cx="740811" cy="4885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5" name="テキスト ボックス 174">
            <a:extLst>
              <a:ext uri="{FF2B5EF4-FFF2-40B4-BE49-F238E27FC236}">
                <a16:creationId xmlns:a16="http://schemas.microsoft.com/office/drawing/2014/main" id="{9ED7F0E5-6DE3-4A67-B5F9-A3B1151FE3FA}"/>
              </a:ext>
            </a:extLst>
          </p:cNvPr>
          <p:cNvSpPr txBox="1"/>
          <p:nvPr/>
        </p:nvSpPr>
        <p:spPr>
          <a:xfrm>
            <a:off x="3761526" y="580853"/>
            <a:ext cx="1445919" cy="233397"/>
          </a:xfrm>
          <a:prstGeom prst="rect">
            <a:avLst/>
          </a:prstGeom>
          <a:noFill/>
        </p:spPr>
        <p:txBody>
          <a:bodyPr wrap="square">
            <a:spAutoFit/>
          </a:bodyPr>
          <a:lstStyle/>
          <a:p>
            <a:pPr>
              <a:lnSpc>
                <a:spcPts val="1071"/>
              </a:lnSpc>
            </a:pPr>
            <a:r>
              <a:rPr lang="ja-JP" altLang="en-US" sz="100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１．事業者の意向等</a:t>
            </a:r>
            <a:endParaRPr lang="ja-JP" altLang="ja-JP" sz="1000"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p:txBody>
      </p:sp>
      <p:sp>
        <p:nvSpPr>
          <p:cNvPr id="176" name="テキスト ボックス 175">
            <a:extLst>
              <a:ext uri="{FF2B5EF4-FFF2-40B4-BE49-F238E27FC236}">
                <a16:creationId xmlns:a16="http://schemas.microsoft.com/office/drawing/2014/main" id="{485C38B3-6F5A-43DC-BB64-E151B5C00A7F}"/>
              </a:ext>
            </a:extLst>
          </p:cNvPr>
          <p:cNvSpPr txBox="1"/>
          <p:nvPr/>
        </p:nvSpPr>
        <p:spPr>
          <a:xfrm>
            <a:off x="5850376" y="795282"/>
            <a:ext cx="1540347" cy="307777"/>
          </a:xfrm>
          <a:prstGeom prst="rect">
            <a:avLst/>
          </a:prstGeom>
          <a:noFill/>
        </p:spPr>
        <p:txBody>
          <a:bodyPr wrap="square">
            <a:spAutoFit/>
          </a:bodyPr>
          <a:lstStyle/>
          <a:p>
            <a:pPr algn="ctr"/>
            <a:r>
              <a:rPr lang="en-US" altLang="ja-JP" sz="679" dirty="0">
                <a:solidFill>
                  <a:srgbClr val="000000"/>
                </a:solidFill>
                <a:latin typeface="HG丸ｺﾞｼｯｸM-PRO" panose="020F0600000000000000" pitchFamily="50" charset="-128"/>
                <a:ea typeface="HG丸ｺﾞｼｯｸM-PRO" panose="020F0600000000000000" pitchFamily="50" charset="-128"/>
                <a:cs typeface="Times New Roman" panose="02020603050405020304" pitchFamily="18" charset="0"/>
              </a:rPr>
              <a:t>Q</a:t>
            </a:r>
            <a:r>
              <a:rPr lang="ja-JP" altLang="en-US" sz="679" dirty="0">
                <a:solidFill>
                  <a:srgbClr val="000000"/>
                </a:solidFill>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ja-JP" altLang="en-US" sz="700" dirty="0">
                <a:solidFill>
                  <a:srgbClr val="000000"/>
                </a:solidFill>
                <a:latin typeface="HG丸ｺﾞｼｯｸM-PRO" panose="020F0600000000000000" pitchFamily="50" charset="-128"/>
                <a:ea typeface="HG丸ｺﾞｼｯｸM-PRO" panose="020F0600000000000000" pitchFamily="50" charset="-128"/>
                <a:cs typeface="Times New Roman" panose="02020603050405020304" pitchFamily="18" charset="0"/>
              </a:rPr>
              <a:t>府民の環境に配慮された</a:t>
            </a:r>
            <a:endParaRPr lang="en-US" altLang="ja-JP" sz="700" dirty="0">
              <a:solidFill>
                <a:srgbClr val="000000"/>
              </a:solidFill>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algn="ctr"/>
            <a:r>
              <a:rPr lang="ja-JP" altLang="en-US" sz="700" dirty="0">
                <a:solidFill>
                  <a:srgbClr val="000000"/>
                </a:solidFill>
                <a:latin typeface="HG丸ｺﾞｼｯｸM-PRO" panose="020F0600000000000000" pitchFamily="50" charset="-128"/>
                <a:ea typeface="HG丸ｺﾞｼｯｸM-PRO" panose="020F0600000000000000" pitchFamily="50" charset="-128"/>
                <a:cs typeface="Times New Roman" panose="02020603050405020304" pitchFamily="18" charset="0"/>
              </a:rPr>
              <a:t>       製品への関心  </a:t>
            </a:r>
            <a:r>
              <a:rPr lang="ja-JP" altLang="en-US" sz="500" dirty="0">
                <a:solidFill>
                  <a:srgbClr val="000000"/>
                </a:solidFill>
                <a:latin typeface="HG丸ｺﾞｼｯｸM-PRO" panose="020F0600000000000000" pitchFamily="50" charset="-128"/>
                <a:ea typeface="HG丸ｺﾞｼｯｸM-PRO" panose="020F0600000000000000" pitchFamily="50" charset="-128"/>
                <a:cs typeface="Times New Roman" panose="02020603050405020304" pitchFamily="18" charset="0"/>
              </a:rPr>
              <a:t>（Ｎ</a:t>
            </a:r>
            <a:r>
              <a:rPr lang="en-US" altLang="ja-JP" sz="500" dirty="0">
                <a:solidFill>
                  <a:srgbClr val="000000"/>
                </a:solidFill>
                <a:latin typeface="HG丸ｺﾞｼｯｸM-PRO" panose="020F0600000000000000" pitchFamily="50" charset="-128"/>
                <a:ea typeface="HG丸ｺﾞｼｯｸM-PRO" panose="020F0600000000000000" pitchFamily="50" charset="-128"/>
                <a:cs typeface="Times New Roman" panose="02020603050405020304" pitchFamily="18" charset="0"/>
              </a:rPr>
              <a:t>=1,000</a:t>
            </a:r>
            <a:r>
              <a:rPr lang="ja-JP" altLang="en-US" sz="500" dirty="0">
                <a:solidFill>
                  <a:srgbClr val="000000"/>
                </a:solidFill>
                <a:latin typeface="HG丸ｺﾞｼｯｸM-PRO" panose="020F0600000000000000" pitchFamily="50" charset="-128"/>
                <a:ea typeface="HG丸ｺﾞｼｯｸM-PRO" panose="020F0600000000000000" pitchFamily="50" charset="-128"/>
                <a:cs typeface="Times New Roman" panose="02020603050405020304" pitchFamily="18" charset="0"/>
              </a:rPr>
              <a:t>）</a:t>
            </a:r>
            <a:endParaRPr lang="ja-JP" altLang="en-US" sz="500" dirty="0">
              <a:latin typeface="HG丸ｺﾞｼｯｸM-PRO" panose="020F0600000000000000" pitchFamily="50" charset="-128"/>
              <a:ea typeface="HG丸ｺﾞｼｯｸM-PRO" panose="020F0600000000000000" pitchFamily="50" charset="-128"/>
            </a:endParaRPr>
          </a:p>
        </p:txBody>
      </p:sp>
      <p:sp>
        <p:nvSpPr>
          <p:cNvPr id="64" name="テキスト ボックス 63">
            <a:extLst>
              <a:ext uri="{FF2B5EF4-FFF2-40B4-BE49-F238E27FC236}">
                <a16:creationId xmlns:a16="http://schemas.microsoft.com/office/drawing/2014/main" id="{DE6E17E6-948F-4D68-A975-044DA58A2663}"/>
              </a:ext>
            </a:extLst>
          </p:cNvPr>
          <p:cNvSpPr txBox="1"/>
          <p:nvPr/>
        </p:nvSpPr>
        <p:spPr>
          <a:xfrm>
            <a:off x="1959922" y="4029463"/>
            <a:ext cx="1370281" cy="312137"/>
          </a:xfrm>
          <a:prstGeom prst="rect">
            <a:avLst/>
          </a:prstGeom>
          <a:noFill/>
        </p:spPr>
        <p:txBody>
          <a:bodyPr wrap="square">
            <a:spAutoFit/>
          </a:bodyPr>
          <a:lstStyle/>
          <a:p>
            <a:pPr algn="ctr"/>
            <a:r>
              <a:rPr lang="ja-JP" altLang="en-US" sz="714" kern="0" dirty="0">
                <a:latin typeface="HG丸ｺﾞｼｯｸM-PRO" panose="020F0600000000000000" pitchFamily="50" charset="-128"/>
                <a:ea typeface="HG丸ｺﾞｼｯｸM-PRO" panose="020F0600000000000000" pitchFamily="50" charset="-128"/>
                <a:cs typeface="Times New Roman" panose="02020603050405020304" pitchFamily="18" charset="0"/>
              </a:rPr>
              <a:t>図２　</a:t>
            </a:r>
            <a:r>
              <a:rPr lang="ja-JP" altLang="ja-JP" sz="714" kern="0" dirty="0">
                <a:latin typeface="HG丸ｺﾞｼｯｸM-PRO" panose="020F0600000000000000" pitchFamily="50" charset="-128"/>
                <a:ea typeface="HG丸ｺﾞｼｯｸM-PRO" panose="020F0600000000000000" pitchFamily="50" charset="-128"/>
                <a:cs typeface="Times New Roman" panose="02020603050405020304" pitchFamily="18" charset="0"/>
              </a:rPr>
              <a:t>認定製品の内訳</a:t>
            </a:r>
            <a:r>
              <a:rPr lang="ja-JP" altLang="en-US" sz="714" kern="0" dirty="0">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en-US" altLang="ja-JP" sz="714" kern="0" dirty="0">
                <a:latin typeface="HG丸ｺﾞｼｯｸM-PRO" panose="020F0600000000000000" pitchFamily="50" charset="-128"/>
                <a:ea typeface="HG丸ｺﾞｼｯｸM-PRO" panose="020F0600000000000000" pitchFamily="50" charset="-128"/>
                <a:cs typeface="Times New Roman" panose="02020603050405020304" pitchFamily="18" charset="0"/>
              </a:rPr>
              <a:t>2023</a:t>
            </a:r>
            <a:r>
              <a:rPr lang="ja-JP" altLang="en-US" sz="714" kern="0" dirty="0">
                <a:latin typeface="HG丸ｺﾞｼｯｸM-PRO" panose="020F0600000000000000" pitchFamily="50" charset="-128"/>
                <a:ea typeface="HG丸ｺﾞｼｯｸM-PRO" panose="020F0600000000000000" pitchFamily="50" charset="-128"/>
                <a:cs typeface="Times New Roman" panose="02020603050405020304" pitchFamily="18" charset="0"/>
              </a:rPr>
              <a:t>年度末時点）</a:t>
            </a:r>
            <a:endParaRPr lang="ja-JP" altLang="en-US" sz="714" dirty="0">
              <a:latin typeface="HG丸ｺﾞｼｯｸM-PRO" panose="020F0600000000000000" pitchFamily="50" charset="-128"/>
              <a:ea typeface="HG丸ｺﾞｼｯｸM-PRO" panose="020F0600000000000000" pitchFamily="50" charset="-128"/>
            </a:endParaRPr>
          </a:p>
        </p:txBody>
      </p:sp>
      <p:sp>
        <p:nvSpPr>
          <p:cNvPr id="66" name="テキスト ボックス 65">
            <a:extLst>
              <a:ext uri="{FF2B5EF4-FFF2-40B4-BE49-F238E27FC236}">
                <a16:creationId xmlns:a16="http://schemas.microsoft.com/office/drawing/2014/main" id="{8726A75A-244D-4454-88FF-B611F49B75BA}"/>
              </a:ext>
            </a:extLst>
          </p:cNvPr>
          <p:cNvSpPr txBox="1"/>
          <p:nvPr/>
        </p:nvSpPr>
        <p:spPr>
          <a:xfrm>
            <a:off x="457354" y="4029462"/>
            <a:ext cx="1437940" cy="203967"/>
          </a:xfrm>
          <a:prstGeom prst="rect">
            <a:avLst/>
          </a:prstGeom>
          <a:noFill/>
        </p:spPr>
        <p:txBody>
          <a:bodyPr wrap="square">
            <a:spAutoFit/>
          </a:bodyPr>
          <a:lstStyle/>
          <a:p>
            <a:pPr marL="51430" algn="just">
              <a:lnSpc>
                <a:spcPts val="1000"/>
              </a:lnSpc>
              <a:spcBef>
                <a:spcPts val="429"/>
              </a:spcBef>
            </a:pPr>
            <a:r>
              <a:rPr lang="ja-JP" altLang="en-US" sz="714" kern="0" dirty="0">
                <a:latin typeface="HG丸ｺﾞｼｯｸM-PRO" panose="020F0600000000000000" pitchFamily="50" charset="-128"/>
                <a:ea typeface="HG丸ｺﾞｼｯｸM-PRO" panose="020F0600000000000000" pitchFamily="50" charset="-128"/>
                <a:cs typeface="Times New Roman" panose="02020603050405020304" pitchFamily="18" charset="0"/>
              </a:rPr>
              <a:t>図１　</a:t>
            </a:r>
            <a:r>
              <a:rPr lang="ja-JP" altLang="ja-JP" sz="714" kern="0" dirty="0">
                <a:latin typeface="HG丸ｺﾞｼｯｸM-PRO" panose="020F0600000000000000" pitchFamily="50" charset="-128"/>
                <a:ea typeface="HG丸ｺﾞｼｯｸM-PRO" panose="020F0600000000000000" pitchFamily="50" charset="-128"/>
                <a:cs typeface="Times New Roman" panose="02020603050405020304" pitchFamily="18" charset="0"/>
              </a:rPr>
              <a:t>認定製品数の推移</a:t>
            </a:r>
            <a:endParaRPr lang="ja-JP" altLang="ja-JP" sz="714"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p:txBody>
      </p:sp>
      <p:grpSp>
        <p:nvGrpSpPr>
          <p:cNvPr id="68" name="グループ化 67">
            <a:extLst>
              <a:ext uri="{FF2B5EF4-FFF2-40B4-BE49-F238E27FC236}">
                <a16:creationId xmlns:a16="http://schemas.microsoft.com/office/drawing/2014/main" id="{74949DDB-CA5B-4C9E-B321-D04505EA31E3}"/>
              </a:ext>
            </a:extLst>
          </p:cNvPr>
          <p:cNvGrpSpPr/>
          <p:nvPr/>
        </p:nvGrpSpPr>
        <p:grpSpPr>
          <a:xfrm>
            <a:off x="312998" y="4352600"/>
            <a:ext cx="1535399" cy="1019595"/>
            <a:chOff x="1080454" y="410798"/>
            <a:chExt cx="5890324" cy="3520982"/>
          </a:xfrm>
        </p:grpSpPr>
        <p:graphicFrame>
          <p:nvGraphicFramePr>
            <p:cNvPr id="69" name="グラフ 68">
              <a:extLst>
                <a:ext uri="{FF2B5EF4-FFF2-40B4-BE49-F238E27FC236}">
                  <a16:creationId xmlns:a16="http://schemas.microsoft.com/office/drawing/2014/main" id="{494DB296-6DCB-44D3-984C-C7818D0D0D5A}"/>
                </a:ext>
              </a:extLst>
            </p:cNvPr>
            <p:cNvGraphicFramePr>
              <a:graphicFrameLocks/>
            </p:cNvGraphicFramePr>
            <p:nvPr/>
          </p:nvGraphicFramePr>
          <p:xfrm>
            <a:off x="1080454" y="410798"/>
            <a:ext cx="5890324" cy="3520982"/>
          </p:xfrm>
          <a:graphic>
            <a:graphicData uri="http://schemas.openxmlformats.org/drawingml/2006/chart">
              <c:chart xmlns:c="http://schemas.openxmlformats.org/drawingml/2006/chart" xmlns:r="http://schemas.openxmlformats.org/officeDocument/2006/relationships" r:id="rId5"/>
            </a:graphicData>
          </a:graphic>
        </p:graphicFrame>
        <p:sp>
          <p:nvSpPr>
            <p:cNvPr id="71" name="テキスト ボックス 20">
              <a:extLst>
                <a:ext uri="{FF2B5EF4-FFF2-40B4-BE49-F238E27FC236}">
                  <a16:creationId xmlns:a16="http://schemas.microsoft.com/office/drawing/2014/main" id="{3A3B8A63-77CA-48B7-B83B-3F67DC0CE889}"/>
                </a:ext>
              </a:extLst>
            </p:cNvPr>
            <p:cNvSpPr txBox="1"/>
            <p:nvPr/>
          </p:nvSpPr>
          <p:spPr>
            <a:xfrm>
              <a:off x="1718592" y="1119169"/>
              <a:ext cx="1130334" cy="334208"/>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en-US" altLang="ja-JP" sz="536" dirty="0">
                  <a:latin typeface="HG丸ｺﾞｼｯｸM-PRO" panose="020F0600000000000000" pitchFamily="50" charset="-128"/>
                  <a:ea typeface="HG丸ｺﾞｼｯｸM-PRO" panose="020F0600000000000000" pitchFamily="50" charset="-128"/>
                </a:rPr>
                <a:t>43</a:t>
              </a:r>
              <a:endParaRPr kumimoji="1" lang="ja-JP" altLang="en-US" sz="536" dirty="0">
                <a:latin typeface="HG丸ｺﾞｼｯｸM-PRO" panose="020F0600000000000000" pitchFamily="50" charset="-128"/>
                <a:ea typeface="HG丸ｺﾞｼｯｸM-PRO" panose="020F0600000000000000" pitchFamily="50" charset="-128"/>
              </a:endParaRPr>
            </a:p>
          </p:txBody>
        </p:sp>
        <p:sp>
          <p:nvSpPr>
            <p:cNvPr id="73" name="テキスト ボックス 21">
              <a:extLst>
                <a:ext uri="{FF2B5EF4-FFF2-40B4-BE49-F238E27FC236}">
                  <a16:creationId xmlns:a16="http://schemas.microsoft.com/office/drawing/2014/main" id="{8F50D608-EEC3-4CBD-9D8D-154BF8830AC0}"/>
                </a:ext>
              </a:extLst>
            </p:cNvPr>
            <p:cNvSpPr txBox="1"/>
            <p:nvPr/>
          </p:nvSpPr>
          <p:spPr>
            <a:xfrm>
              <a:off x="2604293" y="1119169"/>
              <a:ext cx="1140047" cy="334208"/>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en-US" altLang="ja-JP" sz="536" dirty="0">
                  <a:latin typeface="HG丸ｺﾞｼｯｸM-PRO" panose="020F0600000000000000" pitchFamily="50" charset="-128"/>
                  <a:ea typeface="HG丸ｺﾞｼｯｸM-PRO" panose="020F0600000000000000" pitchFamily="50" charset="-128"/>
                </a:rPr>
                <a:t>43</a:t>
              </a:r>
              <a:endParaRPr kumimoji="1" lang="ja-JP" altLang="en-US" sz="536" dirty="0">
                <a:latin typeface="HG丸ｺﾞｼｯｸM-PRO" panose="020F0600000000000000" pitchFamily="50" charset="-128"/>
                <a:ea typeface="HG丸ｺﾞｼｯｸM-PRO" panose="020F0600000000000000" pitchFamily="50" charset="-128"/>
              </a:endParaRPr>
            </a:p>
          </p:txBody>
        </p:sp>
        <p:sp>
          <p:nvSpPr>
            <p:cNvPr id="74" name="テキスト ボックス 22">
              <a:extLst>
                <a:ext uri="{FF2B5EF4-FFF2-40B4-BE49-F238E27FC236}">
                  <a16:creationId xmlns:a16="http://schemas.microsoft.com/office/drawing/2014/main" id="{9ED5746D-C836-444A-9FB2-ECD97104AC23}"/>
                </a:ext>
              </a:extLst>
            </p:cNvPr>
            <p:cNvSpPr txBox="1"/>
            <p:nvPr/>
          </p:nvSpPr>
          <p:spPr>
            <a:xfrm>
              <a:off x="3522554" y="1119169"/>
              <a:ext cx="1141179" cy="334208"/>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en-US" altLang="ja-JP" sz="536" dirty="0">
                  <a:latin typeface="HG丸ｺﾞｼｯｸM-PRO" panose="020F0600000000000000" pitchFamily="50" charset="-128"/>
                  <a:ea typeface="HG丸ｺﾞｼｯｸM-PRO" panose="020F0600000000000000" pitchFamily="50" charset="-128"/>
                </a:rPr>
                <a:t>43</a:t>
              </a:r>
              <a:endParaRPr kumimoji="1" lang="ja-JP" altLang="en-US" sz="536" dirty="0">
                <a:latin typeface="HG丸ｺﾞｼｯｸM-PRO" panose="020F0600000000000000" pitchFamily="50" charset="-128"/>
                <a:ea typeface="HG丸ｺﾞｼｯｸM-PRO" panose="020F0600000000000000" pitchFamily="50" charset="-128"/>
              </a:endParaRPr>
            </a:p>
          </p:txBody>
        </p:sp>
        <p:sp>
          <p:nvSpPr>
            <p:cNvPr id="75" name="テキスト ボックス 23">
              <a:extLst>
                <a:ext uri="{FF2B5EF4-FFF2-40B4-BE49-F238E27FC236}">
                  <a16:creationId xmlns:a16="http://schemas.microsoft.com/office/drawing/2014/main" id="{B40A6E21-C608-452C-AFA4-AB30DB48175A}"/>
                </a:ext>
              </a:extLst>
            </p:cNvPr>
            <p:cNvSpPr txBox="1"/>
            <p:nvPr/>
          </p:nvSpPr>
          <p:spPr>
            <a:xfrm>
              <a:off x="4426267" y="1070820"/>
              <a:ext cx="1151157" cy="334208"/>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en-US" altLang="ja-JP" sz="536" dirty="0">
                  <a:latin typeface="HG丸ｺﾞｼｯｸM-PRO" panose="020F0600000000000000" pitchFamily="50" charset="-128"/>
                  <a:ea typeface="HG丸ｺﾞｼｯｸM-PRO" panose="020F0600000000000000" pitchFamily="50" charset="-128"/>
                </a:rPr>
                <a:t>44</a:t>
              </a:r>
              <a:endParaRPr kumimoji="1" lang="ja-JP" altLang="en-US" sz="536" dirty="0">
                <a:latin typeface="HG丸ｺﾞｼｯｸM-PRO" panose="020F0600000000000000" pitchFamily="50" charset="-128"/>
                <a:ea typeface="HG丸ｺﾞｼｯｸM-PRO" panose="020F0600000000000000" pitchFamily="50" charset="-128"/>
              </a:endParaRPr>
            </a:p>
          </p:txBody>
        </p:sp>
        <p:sp>
          <p:nvSpPr>
            <p:cNvPr id="76" name="テキスト ボックス 24">
              <a:extLst>
                <a:ext uri="{FF2B5EF4-FFF2-40B4-BE49-F238E27FC236}">
                  <a16:creationId xmlns:a16="http://schemas.microsoft.com/office/drawing/2014/main" id="{AF9422BD-07C0-4133-8CAC-8D13D214697A}"/>
                </a:ext>
              </a:extLst>
            </p:cNvPr>
            <p:cNvSpPr txBox="1"/>
            <p:nvPr/>
          </p:nvSpPr>
          <p:spPr>
            <a:xfrm>
              <a:off x="5304802" y="1070820"/>
              <a:ext cx="1174874" cy="334208"/>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en-US" altLang="ja-JP" sz="536" dirty="0">
                  <a:latin typeface="HG丸ｺﾞｼｯｸM-PRO" panose="020F0600000000000000" pitchFamily="50" charset="-128"/>
                  <a:ea typeface="HG丸ｺﾞｼｯｸM-PRO" panose="020F0600000000000000" pitchFamily="50" charset="-128"/>
                </a:rPr>
                <a:t>44</a:t>
              </a:r>
              <a:endParaRPr kumimoji="1" lang="ja-JP" altLang="en-US" sz="536" dirty="0">
                <a:latin typeface="HG丸ｺﾞｼｯｸM-PRO" panose="020F0600000000000000" pitchFamily="50" charset="-128"/>
                <a:ea typeface="HG丸ｺﾞｼｯｸM-PRO" panose="020F0600000000000000" pitchFamily="50" charset="-128"/>
              </a:endParaRPr>
            </a:p>
          </p:txBody>
        </p:sp>
      </p:grpSp>
      <p:sp>
        <p:nvSpPr>
          <p:cNvPr id="77" name="テキスト ボックス 25">
            <a:extLst>
              <a:ext uri="{FF2B5EF4-FFF2-40B4-BE49-F238E27FC236}">
                <a16:creationId xmlns:a16="http://schemas.microsoft.com/office/drawing/2014/main" id="{6A653BA7-3356-485B-8B78-D449FF07066A}"/>
              </a:ext>
            </a:extLst>
          </p:cNvPr>
          <p:cNvSpPr txBox="1"/>
          <p:nvPr/>
        </p:nvSpPr>
        <p:spPr>
          <a:xfrm>
            <a:off x="1774219" y="4309938"/>
            <a:ext cx="269591" cy="1000234"/>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vert="eaVert"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ja-JP" altLang="en-US" sz="571" dirty="0">
                <a:latin typeface="HG丸ｺﾞｼｯｸM-PRO" panose="020F0600000000000000" pitchFamily="50" charset="-128"/>
                <a:ea typeface="HG丸ｺﾞｼｯｸM-PRO" panose="020F0600000000000000" pitchFamily="50" charset="-128"/>
              </a:rPr>
              <a:t>うちネクスト認定事業者数</a:t>
            </a:r>
          </a:p>
        </p:txBody>
      </p:sp>
      <p:sp>
        <p:nvSpPr>
          <p:cNvPr id="78" name="テキスト ボックス 26">
            <a:extLst>
              <a:ext uri="{FF2B5EF4-FFF2-40B4-BE49-F238E27FC236}">
                <a16:creationId xmlns:a16="http://schemas.microsoft.com/office/drawing/2014/main" id="{E50CF60C-17E3-4C01-B5CA-C0635803BCC1}"/>
              </a:ext>
            </a:extLst>
          </p:cNvPr>
          <p:cNvSpPr txBox="1"/>
          <p:nvPr/>
        </p:nvSpPr>
        <p:spPr>
          <a:xfrm>
            <a:off x="133990" y="4494285"/>
            <a:ext cx="269591" cy="631541"/>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vert="eaVert"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ja-JP" altLang="en-US" sz="571" dirty="0">
                <a:latin typeface="HG丸ｺﾞｼｯｸM-PRO" panose="020F0600000000000000" pitchFamily="50" charset="-128"/>
                <a:ea typeface="HG丸ｺﾞｼｯｸM-PRO" panose="020F0600000000000000" pitchFamily="50" charset="-128"/>
              </a:rPr>
              <a:t>認定事業者数</a:t>
            </a:r>
          </a:p>
        </p:txBody>
      </p:sp>
      <p:sp>
        <p:nvSpPr>
          <p:cNvPr id="79" name="テキスト ボックス 78">
            <a:extLst>
              <a:ext uri="{FF2B5EF4-FFF2-40B4-BE49-F238E27FC236}">
                <a16:creationId xmlns:a16="http://schemas.microsoft.com/office/drawing/2014/main" id="{A7E1D4E0-0BF2-46A0-BC63-A133A2BAF607}"/>
              </a:ext>
            </a:extLst>
          </p:cNvPr>
          <p:cNvSpPr txBox="1"/>
          <p:nvPr/>
        </p:nvSpPr>
        <p:spPr>
          <a:xfrm>
            <a:off x="458020" y="5296832"/>
            <a:ext cx="1437940" cy="203967"/>
          </a:xfrm>
          <a:prstGeom prst="rect">
            <a:avLst/>
          </a:prstGeom>
          <a:noFill/>
        </p:spPr>
        <p:txBody>
          <a:bodyPr wrap="square">
            <a:spAutoFit/>
          </a:bodyPr>
          <a:lstStyle/>
          <a:p>
            <a:pPr marL="51430" algn="just">
              <a:lnSpc>
                <a:spcPts val="1000"/>
              </a:lnSpc>
              <a:spcBef>
                <a:spcPts val="429"/>
              </a:spcBef>
            </a:pPr>
            <a:r>
              <a:rPr lang="ja-JP" altLang="en-US" sz="714" kern="0" dirty="0">
                <a:latin typeface="HG丸ｺﾞｼｯｸM-PRO" panose="020F0600000000000000" pitchFamily="50" charset="-128"/>
                <a:ea typeface="HG丸ｺﾞｼｯｸM-PRO" panose="020F0600000000000000" pitchFamily="50" charset="-128"/>
                <a:cs typeface="Times New Roman" panose="02020603050405020304" pitchFamily="18" charset="0"/>
              </a:rPr>
              <a:t>図３　</a:t>
            </a:r>
            <a:r>
              <a:rPr lang="ja-JP" altLang="ja-JP" sz="714" kern="0" dirty="0">
                <a:latin typeface="HG丸ｺﾞｼｯｸM-PRO" panose="020F0600000000000000" pitchFamily="50" charset="-128"/>
                <a:ea typeface="HG丸ｺﾞｼｯｸM-PRO" panose="020F0600000000000000" pitchFamily="50" charset="-128"/>
                <a:cs typeface="Times New Roman" panose="02020603050405020304" pitchFamily="18" charset="0"/>
              </a:rPr>
              <a:t>認定製品数の推移</a:t>
            </a:r>
            <a:endParaRPr lang="ja-JP" altLang="ja-JP" sz="714"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p:txBody>
      </p:sp>
      <p:sp>
        <p:nvSpPr>
          <p:cNvPr id="81" name="テキスト ボックス 80">
            <a:extLst>
              <a:ext uri="{FF2B5EF4-FFF2-40B4-BE49-F238E27FC236}">
                <a16:creationId xmlns:a16="http://schemas.microsoft.com/office/drawing/2014/main" id="{748B200C-B0F3-4337-82AB-FFB313650912}"/>
              </a:ext>
            </a:extLst>
          </p:cNvPr>
          <p:cNvSpPr txBox="1"/>
          <p:nvPr/>
        </p:nvSpPr>
        <p:spPr>
          <a:xfrm>
            <a:off x="227992" y="5625219"/>
            <a:ext cx="3308429" cy="1077539"/>
          </a:xfrm>
          <a:prstGeom prst="rect">
            <a:avLst/>
          </a:prstGeom>
          <a:noFill/>
        </p:spPr>
        <p:txBody>
          <a:bodyPr wrap="square">
            <a:spAutoFit/>
          </a:bodyPr>
          <a:lstStyle/>
          <a:p>
            <a:pPr algn="just">
              <a:lnSpc>
                <a:spcPts val="1000"/>
              </a:lnSpc>
              <a:spcBef>
                <a:spcPts val="429"/>
              </a:spcBef>
            </a:pPr>
            <a:r>
              <a:rPr lang="en-US" altLang="ja-JP" sz="786" dirty="0">
                <a:latin typeface="HG丸ｺﾞｼｯｸM-PRO" panose="020F0600000000000000" pitchFamily="50" charset="-128"/>
                <a:ea typeface="HG丸ｺﾞｼｯｸM-PRO" panose="020F0600000000000000" pitchFamily="50" charset="-128"/>
              </a:rPr>
              <a:t>【</a:t>
            </a:r>
            <a:r>
              <a:rPr lang="ja-JP" altLang="en-US" sz="786" dirty="0">
                <a:latin typeface="HG丸ｺﾞｼｯｸM-PRO" panose="020F0600000000000000" pitchFamily="50" charset="-128"/>
                <a:ea typeface="HG丸ｺﾞｼｯｸM-PRO" panose="020F0600000000000000" pitchFamily="50" charset="-128"/>
              </a:rPr>
              <a:t>参考：他府県の制度との比較</a:t>
            </a:r>
            <a:r>
              <a:rPr lang="en-US" altLang="ja-JP" sz="786" dirty="0">
                <a:latin typeface="HG丸ｺﾞｼｯｸM-PRO" panose="020F0600000000000000" pitchFamily="50" charset="-128"/>
                <a:ea typeface="HG丸ｺﾞｼｯｸM-PRO" panose="020F0600000000000000" pitchFamily="50" charset="-128"/>
              </a:rPr>
              <a:t>】</a:t>
            </a:r>
          </a:p>
          <a:p>
            <a:pPr marL="122467" indent="-122467" algn="just">
              <a:lnSpc>
                <a:spcPts val="1000"/>
              </a:lnSpc>
              <a:spcBef>
                <a:spcPts val="429"/>
              </a:spcBef>
              <a:buFont typeface="Wingdings" panose="05000000000000000000" pitchFamily="2" charset="2"/>
              <a:buChar char="n"/>
            </a:pPr>
            <a:r>
              <a:rPr lang="ja-JP" altLang="en-US" sz="786"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認定数　</a:t>
            </a:r>
            <a:r>
              <a:rPr lang="en-US" altLang="ja-JP" sz="786"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ja-JP" altLang="en-US" sz="786"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大阪府は全国第５位（令和４年度時点）</a:t>
            </a:r>
            <a:endParaRPr lang="en-US" altLang="ja-JP" sz="786"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128574" indent="-77144" algn="just">
              <a:lnSpc>
                <a:spcPts val="1000"/>
              </a:lnSpc>
              <a:buFont typeface="Arial" panose="020B0604020202020204" pitchFamily="34" charset="0"/>
              <a:buChar char="•"/>
            </a:pPr>
            <a:r>
              <a:rPr lang="ja-JP" altLang="en-US" sz="786"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愛知県（</a:t>
            </a:r>
            <a:r>
              <a:rPr lang="en-US" altLang="ja-JP" sz="786"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1356</a:t>
            </a:r>
            <a:r>
              <a:rPr lang="ja-JP" altLang="en-US" sz="786"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資材）、広島県（</a:t>
            </a:r>
            <a:r>
              <a:rPr lang="en-US" altLang="ja-JP" sz="786"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445</a:t>
            </a:r>
            <a:r>
              <a:rPr lang="ja-JP" altLang="en-US" sz="786"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製品）、</a:t>
            </a:r>
            <a:endParaRPr lang="en-US" altLang="ja-JP" sz="786"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51430" algn="just">
              <a:lnSpc>
                <a:spcPts val="1000"/>
              </a:lnSpc>
            </a:pPr>
            <a:r>
              <a:rPr lang="ja-JP" altLang="en-US" sz="786"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　岡山県（</a:t>
            </a:r>
            <a:r>
              <a:rPr lang="en-US" altLang="ja-JP" sz="786"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385</a:t>
            </a:r>
            <a:r>
              <a:rPr lang="ja-JP" altLang="en-US" sz="786"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製品）、青森県（</a:t>
            </a:r>
            <a:r>
              <a:rPr lang="en-US" altLang="ja-JP" sz="786"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364</a:t>
            </a:r>
            <a:r>
              <a:rPr lang="ja-JP" altLang="en-US" sz="786"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製品）、大阪府（</a:t>
            </a:r>
            <a:r>
              <a:rPr lang="en-US" altLang="ja-JP" sz="786"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294</a:t>
            </a:r>
            <a:r>
              <a:rPr lang="ja-JP" altLang="en-US" sz="786"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製品）</a:t>
            </a:r>
            <a:endParaRPr lang="en-US" altLang="ja-JP" sz="786"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122467" indent="-122467" algn="just">
              <a:lnSpc>
                <a:spcPts val="1000"/>
              </a:lnSpc>
              <a:spcBef>
                <a:spcPts val="429"/>
              </a:spcBef>
              <a:buFont typeface="Wingdings" panose="05000000000000000000" pitchFamily="2" charset="2"/>
              <a:buChar char="n"/>
            </a:pPr>
            <a:r>
              <a:rPr lang="ja-JP" altLang="en-US" sz="786"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手数料　</a:t>
            </a:r>
            <a:r>
              <a:rPr lang="en-US" altLang="ja-JP" sz="786"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ja-JP" altLang="en-US" sz="786"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府を含めて３府県で徴収</a:t>
            </a:r>
            <a:endParaRPr lang="en-US" altLang="ja-JP" sz="786"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marL="128574" indent="-77144" algn="just">
              <a:lnSpc>
                <a:spcPts val="1000"/>
              </a:lnSpc>
              <a:buFont typeface="Arial" panose="020B0604020202020204" pitchFamily="34" charset="0"/>
              <a:buChar char="•"/>
              <a:defRPr/>
            </a:pPr>
            <a:r>
              <a:rPr lang="ja-JP" altLang="en-US" sz="786" kern="0" dirty="0">
                <a:solidFill>
                  <a:schemeClr val="tx1">
                    <a:lumMod val="75000"/>
                    <a:lumOff val="25000"/>
                  </a:schemeClr>
                </a:solidFill>
                <a:latin typeface="HG丸ｺﾞｼｯｸM-PRO" panose="020F0600000000000000" pitchFamily="50" charset="-128"/>
                <a:ea typeface="HG丸ｺﾞｼｯｸM-PRO" panose="020F0600000000000000" pitchFamily="50" charset="-128"/>
                <a:cs typeface="Meiryo UI" pitchFamily="50" charset="-128"/>
              </a:rPr>
              <a:t>大阪府（</a:t>
            </a:r>
            <a:r>
              <a:rPr lang="en-US" altLang="ja-JP" sz="786" kern="0" dirty="0">
                <a:solidFill>
                  <a:schemeClr val="tx1">
                    <a:lumMod val="75000"/>
                    <a:lumOff val="25000"/>
                  </a:schemeClr>
                </a:solidFill>
                <a:latin typeface="HG丸ｺﾞｼｯｸM-PRO" panose="020F0600000000000000" pitchFamily="50" charset="-128"/>
                <a:ea typeface="HG丸ｺﾞｼｯｸM-PRO" panose="020F0600000000000000" pitchFamily="50" charset="-128"/>
                <a:cs typeface="Meiryo UI" pitchFamily="50" charset="-128"/>
              </a:rPr>
              <a:t>18,000</a:t>
            </a:r>
            <a:r>
              <a:rPr lang="ja-JP" altLang="en-US" sz="786" kern="0" dirty="0">
                <a:solidFill>
                  <a:schemeClr val="tx1">
                    <a:lumMod val="75000"/>
                    <a:lumOff val="25000"/>
                  </a:schemeClr>
                </a:solidFill>
                <a:latin typeface="HG丸ｺﾞｼｯｸM-PRO" panose="020F0600000000000000" pitchFamily="50" charset="-128"/>
                <a:ea typeface="HG丸ｺﾞｼｯｸM-PRO" panose="020F0600000000000000" pitchFamily="50" charset="-128"/>
                <a:cs typeface="Meiryo UI" pitchFamily="50" charset="-128"/>
              </a:rPr>
              <a:t>円）茨城県（新規：</a:t>
            </a:r>
            <a:r>
              <a:rPr lang="en-US" altLang="ja-JP" sz="786" kern="0" dirty="0">
                <a:solidFill>
                  <a:schemeClr val="tx1">
                    <a:lumMod val="75000"/>
                    <a:lumOff val="25000"/>
                  </a:schemeClr>
                </a:solidFill>
                <a:latin typeface="HG丸ｺﾞｼｯｸM-PRO" panose="020F0600000000000000" pitchFamily="50" charset="-128"/>
                <a:ea typeface="HG丸ｺﾞｼｯｸM-PRO" panose="020F0600000000000000" pitchFamily="50" charset="-128"/>
                <a:cs typeface="Meiryo UI" pitchFamily="50" charset="-128"/>
              </a:rPr>
              <a:t>20,130</a:t>
            </a:r>
            <a:r>
              <a:rPr lang="ja-JP" altLang="en-US" sz="786" kern="0" dirty="0">
                <a:solidFill>
                  <a:schemeClr val="tx1">
                    <a:lumMod val="75000"/>
                    <a:lumOff val="25000"/>
                  </a:schemeClr>
                </a:solidFill>
                <a:latin typeface="HG丸ｺﾞｼｯｸM-PRO" panose="020F0600000000000000" pitchFamily="50" charset="-128"/>
                <a:ea typeface="HG丸ｺﾞｼｯｸM-PRO" panose="020F0600000000000000" pitchFamily="50" charset="-128"/>
                <a:cs typeface="Meiryo UI" pitchFamily="50" charset="-128"/>
              </a:rPr>
              <a:t>円、更新：</a:t>
            </a:r>
            <a:r>
              <a:rPr lang="en-US" altLang="ja-JP" sz="786" kern="0" dirty="0">
                <a:solidFill>
                  <a:schemeClr val="tx1">
                    <a:lumMod val="75000"/>
                    <a:lumOff val="25000"/>
                  </a:schemeClr>
                </a:solidFill>
                <a:latin typeface="HG丸ｺﾞｼｯｸM-PRO" panose="020F0600000000000000" pitchFamily="50" charset="-128"/>
                <a:ea typeface="HG丸ｺﾞｼｯｸM-PRO" panose="020F0600000000000000" pitchFamily="50" charset="-128"/>
                <a:cs typeface="Meiryo UI" pitchFamily="50" charset="-128"/>
              </a:rPr>
              <a:t>14,300</a:t>
            </a:r>
            <a:r>
              <a:rPr lang="ja-JP" altLang="en-US" sz="786" kern="0" dirty="0">
                <a:solidFill>
                  <a:schemeClr val="tx1">
                    <a:lumMod val="75000"/>
                    <a:lumOff val="25000"/>
                  </a:schemeClr>
                </a:solidFill>
                <a:latin typeface="HG丸ｺﾞｼｯｸM-PRO" panose="020F0600000000000000" pitchFamily="50" charset="-128"/>
                <a:ea typeface="HG丸ｺﾞｼｯｸM-PRO" panose="020F0600000000000000" pitchFamily="50" charset="-128"/>
                <a:cs typeface="Meiryo UI" pitchFamily="50" charset="-128"/>
              </a:rPr>
              <a:t>円）、沖縄県（新規：</a:t>
            </a:r>
            <a:r>
              <a:rPr lang="en-US" altLang="ja-JP" sz="786" kern="0" dirty="0">
                <a:solidFill>
                  <a:schemeClr val="tx1">
                    <a:lumMod val="75000"/>
                    <a:lumOff val="25000"/>
                  </a:schemeClr>
                </a:solidFill>
                <a:latin typeface="HG丸ｺﾞｼｯｸM-PRO" panose="020F0600000000000000" pitchFamily="50" charset="-128"/>
                <a:ea typeface="HG丸ｺﾞｼｯｸM-PRO" panose="020F0600000000000000" pitchFamily="50" charset="-128"/>
                <a:cs typeface="Meiryo UI" pitchFamily="50" charset="-128"/>
              </a:rPr>
              <a:t>48,400</a:t>
            </a:r>
            <a:r>
              <a:rPr lang="ja-JP" altLang="en-US" sz="786" kern="0" dirty="0">
                <a:solidFill>
                  <a:schemeClr val="tx1">
                    <a:lumMod val="75000"/>
                    <a:lumOff val="25000"/>
                  </a:schemeClr>
                </a:solidFill>
                <a:latin typeface="HG丸ｺﾞｼｯｸM-PRO" panose="020F0600000000000000" pitchFamily="50" charset="-128"/>
                <a:ea typeface="HG丸ｺﾞｼｯｸM-PRO" panose="020F0600000000000000" pitchFamily="50" charset="-128"/>
                <a:cs typeface="Meiryo UI" pitchFamily="50" charset="-128"/>
              </a:rPr>
              <a:t>円、更新：</a:t>
            </a:r>
            <a:r>
              <a:rPr lang="en-US" altLang="ja-JP" sz="786" kern="0" dirty="0">
                <a:solidFill>
                  <a:schemeClr val="tx1">
                    <a:lumMod val="75000"/>
                    <a:lumOff val="25000"/>
                  </a:schemeClr>
                </a:solidFill>
                <a:latin typeface="HG丸ｺﾞｼｯｸM-PRO" panose="020F0600000000000000" pitchFamily="50" charset="-128"/>
                <a:ea typeface="HG丸ｺﾞｼｯｸM-PRO" panose="020F0600000000000000" pitchFamily="50" charset="-128"/>
                <a:cs typeface="Meiryo UI" pitchFamily="50" charset="-128"/>
              </a:rPr>
              <a:t>33,000</a:t>
            </a:r>
            <a:r>
              <a:rPr lang="ja-JP" altLang="en-US" sz="786" kern="0" dirty="0">
                <a:solidFill>
                  <a:schemeClr val="tx1">
                    <a:lumMod val="75000"/>
                    <a:lumOff val="25000"/>
                  </a:schemeClr>
                </a:solidFill>
                <a:latin typeface="HG丸ｺﾞｼｯｸM-PRO" panose="020F0600000000000000" pitchFamily="50" charset="-128"/>
                <a:ea typeface="HG丸ｺﾞｼｯｸM-PRO" panose="020F0600000000000000" pitchFamily="50" charset="-128"/>
                <a:cs typeface="Meiryo UI" pitchFamily="50" charset="-128"/>
              </a:rPr>
              <a:t>円）</a:t>
            </a:r>
            <a:endParaRPr lang="en-US" altLang="ja-JP" sz="786"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p:txBody>
      </p:sp>
      <p:sp>
        <p:nvSpPr>
          <p:cNvPr id="252" name="テキスト ボックス 251">
            <a:extLst>
              <a:ext uri="{FF2B5EF4-FFF2-40B4-BE49-F238E27FC236}">
                <a16:creationId xmlns:a16="http://schemas.microsoft.com/office/drawing/2014/main" id="{C9E8BCF0-2F4D-496B-A446-3DE4B6CFDC41}"/>
              </a:ext>
            </a:extLst>
          </p:cNvPr>
          <p:cNvSpPr txBox="1"/>
          <p:nvPr/>
        </p:nvSpPr>
        <p:spPr>
          <a:xfrm>
            <a:off x="3731045" y="2619818"/>
            <a:ext cx="3059925" cy="1895391"/>
          </a:xfrm>
          <a:prstGeom prst="rect">
            <a:avLst/>
          </a:prstGeom>
          <a:noFill/>
        </p:spPr>
        <p:txBody>
          <a:bodyPr wrap="square">
            <a:spAutoFit/>
          </a:bodyPr>
          <a:lstStyle/>
          <a:p>
            <a:pPr marL="102859" indent="-77144" algn="just">
              <a:lnSpc>
                <a:spcPts val="1143"/>
              </a:lnSpc>
              <a:buFont typeface="Arial" panose="020B0604020202020204" pitchFamily="34" charset="0"/>
              <a:buChar char="•"/>
            </a:pPr>
            <a:r>
              <a:rPr lang="ja-JP" altLang="en-US" sz="800" kern="0" dirty="0">
                <a:latin typeface="HG丸ｺﾞｼｯｸM-PRO" panose="020F0600000000000000" pitchFamily="50" charset="-128"/>
                <a:ea typeface="HG丸ｺﾞｼｯｸM-PRO" panose="020F0600000000000000" pitchFamily="50" charset="-128"/>
                <a:cs typeface="Times New Roman" panose="02020603050405020304" pitchFamily="18" charset="0"/>
              </a:rPr>
              <a:t>国では、「プラスチック資源循環法」、「</a:t>
            </a:r>
            <a:r>
              <a:rPr lang="ja-JP" altLang="en-US" sz="800" dirty="0">
                <a:latin typeface="HG丸ｺﾞｼｯｸM-PRO" panose="020F0600000000000000" pitchFamily="50" charset="-128"/>
                <a:ea typeface="HG丸ｺﾞｼｯｸM-PRO" panose="020F0600000000000000" pitchFamily="50" charset="-128"/>
              </a:rPr>
              <a:t>第</a:t>
            </a:r>
            <a:r>
              <a:rPr lang="en-US" altLang="ja-JP" sz="800" dirty="0">
                <a:latin typeface="HG丸ｺﾞｼｯｸM-PRO" panose="020F0600000000000000" pitchFamily="50" charset="-128"/>
                <a:ea typeface="HG丸ｺﾞｼｯｸM-PRO" panose="020F0600000000000000" pitchFamily="50" charset="-128"/>
              </a:rPr>
              <a:t>5</a:t>
            </a:r>
            <a:r>
              <a:rPr lang="ja-JP" altLang="en-US" sz="800" dirty="0">
                <a:latin typeface="HG丸ｺﾞｼｯｸM-PRO" panose="020F0600000000000000" pitchFamily="50" charset="-128"/>
                <a:ea typeface="HG丸ｺﾞｼｯｸM-PRO" panose="020F0600000000000000" pitchFamily="50" charset="-128"/>
              </a:rPr>
              <a:t>次循環型社会形成推進計画（</a:t>
            </a:r>
            <a:r>
              <a:rPr lang="en-US" altLang="ja-JP" sz="800" dirty="0">
                <a:latin typeface="HG丸ｺﾞｼｯｸM-PRO" panose="020F0600000000000000" pitchFamily="50" charset="-128"/>
                <a:ea typeface="HG丸ｺﾞｼｯｸM-PRO" panose="020F0600000000000000" pitchFamily="50" charset="-128"/>
              </a:rPr>
              <a:t>R6</a:t>
            </a:r>
            <a:r>
              <a:rPr lang="ja-JP" altLang="en-US" sz="800" dirty="0">
                <a:latin typeface="HG丸ｺﾞｼｯｸM-PRO" panose="020F0600000000000000" pitchFamily="50" charset="-128"/>
                <a:ea typeface="HG丸ｺﾞｼｯｸM-PRO" panose="020F0600000000000000" pitchFamily="50" charset="-128"/>
              </a:rPr>
              <a:t>年度策定予定）」において、循環経済（サーキュラーエコノミー）への将来的な移行を踏まえ、製品の製造から廃棄物処理・リサイクルまでを含む静動脈産業連携の一層の促進を求めている。</a:t>
            </a:r>
            <a:endParaRPr lang="en-US" altLang="ja-JP" sz="800" dirty="0">
              <a:latin typeface="HG丸ｺﾞｼｯｸM-PRO" panose="020F0600000000000000" pitchFamily="50" charset="-128"/>
              <a:ea typeface="HG丸ｺﾞｼｯｸM-PRO" panose="020F0600000000000000" pitchFamily="50" charset="-128"/>
            </a:endParaRPr>
          </a:p>
          <a:p>
            <a:pPr marL="102859" indent="-77144" algn="just">
              <a:lnSpc>
                <a:spcPts val="1143"/>
              </a:lnSpc>
              <a:spcBef>
                <a:spcPts val="500"/>
              </a:spcBef>
              <a:buFont typeface="Arial" panose="020B0604020202020204" pitchFamily="34" charset="0"/>
              <a:buChar char="•"/>
            </a:pPr>
            <a:r>
              <a:rPr lang="ja-JP" altLang="en-US" sz="800" dirty="0">
                <a:latin typeface="HG丸ｺﾞｼｯｸM-PRO" panose="020F0600000000000000" pitchFamily="50" charset="-128"/>
                <a:ea typeface="HG丸ｺﾞｼｯｸM-PRO" panose="020F0600000000000000" pitchFamily="50" charset="-128"/>
              </a:rPr>
              <a:t>国が策定した「循環経済工程表（</a:t>
            </a:r>
            <a:r>
              <a:rPr lang="en-US" altLang="ja-JP" sz="800" dirty="0">
                <a:latin typeface="HG丸ｺﾞｼｯｸM-PRO" panose="020F0600000000000000" pitchFamily="50" charset="-128"/>
                <a:ea typeface="HG丸ｺﾞｼｯｸM-PRO" panose="020F0600000000000000" pitchFamily="50" charset="-128"/>
              </a:rPr>
              <a:t>2022</a:t>
            </a:r>
            <a:r>
              <a:rPr lang="ja-JP" altLang="en-US" sz="800" dirty="0">
                <a:latin typeface="HG丸ｺﾞｼｯｸM-PRO" panose="020F0600000000000000" pitchFamily="50" charset="-128"/>
                <a:ea typeface="HG丸ｺﾞｼｯｸM-PRO" panose="020F0600000000000000" pitchFamily="50" charset="-128"/>
              </a:rPr>
              <a:t>年９月）」では、国内の温室効果ガスの排出量のうち、資源循環分野が貢献できる余地がある排出量の割合は約</a:t>
            </a:r>
            <a:r>
              <a:rPr lang="en-US" altLang="ja-JP" sz="800" dirty="0">
                <a:latin typeface="HG丸ｺﾞｼｯｸM-PRO" panose="020F0600000000000000" pitchFamily="50" charset="-128"/>
                <a:ea typeface="HG丸ｺﾞｼｯｸM-PRO" panose="020F0600000000000000" pitchFamily="50" charset="-128"/>
              </a:rPr>
              <a:t>36</a:t>
            </a:r>
            <a:r>
              <a:rPr lang="ja-JP" altLang="en-US" sz="800" dirty="0">
                <a:latin typeface="HG丸ｺﾞｼｯｸM-PRO" panose="020F0600000000000000" pitchFamily="50" charset="-128"/>
                <a:ea typeface="HG丸ｺﾞｼｯｸM-PRO" panose="020F0600000000000000" pitchFamily="50" charset="-128"/>
              </a:rPr>
              <a:t>％と試算されており、サーキュラーエコノミーへの移行がカーボンニュートラルの実現に資する重要な取組であることが示されている。</a:t>
            </a:r>
            <a:endParaRPr lang="en-US" altLang="ja-JP" sz="800" dirty="0">
              <a:latin typeface="HG丸ｺﾞｼｯｸM-PRO" panose="020F0600000000000000" pitchFamily="50" charset="-128"/>
              <a:ea typeface="HG丸ｺﾞｼｯｸM-PRO" panose="020F0600000000000000" pitchFamily="50" charset="-128"/>
            </a:endParaRPr>
          </a:p>
          <a:p>
            <a:pPr marL="102859" indent="-77144" algn="just">
              <a:lnSpc>
                <a:spcPts val="1143"/>
              </a:lnSpc>
              <a:spcBef>
                <a:spcPts val="500"/>
              </a:spcBef>
              <a:buFont typeface="Arial" panose="020B0604020202020204" pitchFamily="34" charset="0"/>
              <a:buChar char="•"/>
            </a:pPr>
            <a:r>
              <a:rPr lang="ja-JP" altLang="en-US" sz="800" dirty="0">
                <a:latin typeface="HG丸ｺﾞｼｯｸM-PRO" panose="020F0600000000000000" pitchFamily="50" charset="-128"/>
                <a:ea typeface="HG丸ｺﾞｼｯｸM-PRO" panose="020F0600000000000000" pitchFamily="50" charset="-128"/>
              </a:rPr>
              <a:t>産業界においても、大手企業を中心に、脱炭素に向けたサーキュラーエコノミーへの移行を見据えた取組みがみられる。</a:t>
            </a:r>
            <a:endParaRPr lang="ja-JP" altLang="ja-JP" sz="800"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p:txBody>
      </p:sp>
      <p:pic>
        <p:nvPicPr>
          <p:cNvPr id="115" name="図 114">
            <a:extLst>
              <a:ext uri="{FF2B5EF4-FFF2-40B4-BE49-F238E27FC236}">
                <a16:creationId xmlns:a16="http://schemas.microsoft.com/office/drawing/2014/main" id="{CADB8964-4C7F-41C5-936A-E7AFAE8338AE}"/>
              </a:ext>
            </a:extLst>
          </p:cNvPr>
          <p:cNvPicPr>
            <a:picLocks noChangeAspect="1"/>
          </p:cNvPicPr>
          <p:nvPr/>
        </p:nvPicPr>
        <p:blipFill>
          <a:blip r:embed="rId6"/>
          <a:stretch>
            <a:fillRect/>
          </a:stretch>
        </p:blipFill>
        <p:spPr>
          <a:xfrm>
            <a:off x="261167" y="2821519"/>
            <a:ext cx="1717548" cy="1159220"/>
          </a:xfrm>
          <a:prstGeom prst="rect">
            <a:avLst/>
          </a:prstGeom>
        </p:spPr>
      </p:pic>
      <p:sp>
        <p:nvSpPr>
          <p:cNvPr id="8" name="正方形/長方形 7">
            <a:extLst>
              <a:ext uri="{FF2B5EF4-FFF2-40B4-BE49-F238E27FC236}">
                <a16:creationId xmlns:a16="http://schemas.microsoft.com/office/drawing/2014/main" id="{20A9AC95-8071-4601-AFD0-BCED477A6038}"/>
              </a:ext>
            </a:extLst>
          </p:cNvPr>
          <p:cNvSpPr/>
          <p:nvPr/>
        </p:nvSpPr>
        <p:spPr>
          <a:xfrm>
            <a:off x="1618683" y="3831132"/>
            <a:ext cx="136290" cy="457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86">
              <a:latin typeface="HG丸ｺﾞｼｯｸM-PRO" panose="020F0600000000000000" pitchFamily="50" charset="-128"/>
              <a:ea typeface="HG丸ｺﾞｼｯｸM-PRO" panose="020F0600000000000000" pitchFamily="50" charset="-128"/>
            </a:endParaRPr>
          </a:p>
        </p:txBody>
      </p:sp>
      <p:grpSp>
        <p:nvGrpSpPr>
          <p:cNvPr id="130" name="グループ化 129">
            <a:extLst>
              <a:ext uri="{FF2B5EF4-FFF2-40B4-BE49-F238E27FC236}">
                <a16:creationId xmlns:a16="http://schemas.microsoft.com/office/drawing/2014/main" id="{268CB384-18E2-4BB4-8AFF-0614D89E1AE7}"/>
              </a:ext>
            </a:extLst>
          </p:cNvPr>
          <p:cNvGrpSpPr/>
          <p:nvPr/>
        </p:nvGrpSpPr>
        <p:grpSpPr>
          <a:xfrm>
            <a:off x="6027862" y="1129118"/>
            <a:ext cx="1341648" cy="1086189"/>
            <a:chOff x="1305168" y="2071101"/>
            <a:chExt cx="2647629" cy="2131958"/>
          </a:xfrm>
        </p:grpSpPr>
        <p:graphicFrame>
          <p:nvGraphicFramePr>
            <p:cNvPr id="131" name="グラフ 130">
              <a:extLst>
                <a:ext uri="{FF2B5EF4-FFF2-40B4-BE49-F238E27FC236}">
                  <a16:creationId xmlns:a16="http://schemas.microsoft.com/office/drawing/2014/main" id="{DDB9870D-0A88-4059-BB63-5C0B9D1BD926}"/>
                </a:ext>
              </a:extLst>
            </p:cNvPr>
            <p:cNvGraphicFramePr>
              <a:graphicFrameLocks noChangeAspect="1"/>
            </p:cNvGraphicFramePr>
            <p:nvPr>
              <p:extLst>
                <p:ext uri="{D42A27DB-BD31-4B8C-83A1-F6EECF244321}">
                  <p14:modId xmlns:p14="http://schemas.microsoft.com/office/powerpoint/2010/main" val="635135042"/>
                </p:ext>
              </p:extLst>
            </p:nvPr>
          </p:nvGraphicFramePr>
          <p:xfrm>
            <a:off x="1305168" y="2071101"/>
            <a:ext cx="2647629" cy="2131958"/>
          </p:xfrm>
          <a:graphic>
            <a:graphicData uri="http://schemas.openxmlformats.org/drawingml/2006/chart">
              <c:chart xmlns:c="http://schemas.openxmlformats.org/drawingml/2006/chart" xmlns:r="http://schemas.openxmlformats.org/officeDocument/2006/relationships" r:id="rId7"/>
            </a:graphicData>
          </a:graphic>
        </p:graphicFrame>
        <p:sp>
          <p:nvSpPr>
            <p:cNvPr id="132" name="テキスト ボックス 131">
              <a:extLst>
                <a:ext uri="{FF2B5EF4-FFF2-40B4-BE49-F238E27FC236}">
                  <a16:creationId xmlns:a16="http://schemas.microsoft.com/office/drawing/2014/main" id="{860772B7-6A8D-43CF-9826-29FAE34B9CB9}"/>
                </a:ext>
              </a:extLst>
            </p:cNvPr>
            <p:cNvSpPr txBox="1"/>
            <p:nvPr/>
          </p:nvSpPr>
          <p:spPr>
            <a:xfrm>
              <a:off x="1510376" y="2710344"/>
              <a:ext cx="1194167" cy="569617"/>
            </a:xfrm>
            <a:prstGeom prst="rect">
              <a:avLst/>
            </a:prstGeom>
            <a:noFill/>
          </p:spPr>
          <p:txBody>
            <a:bodyPr wrap="square">
              <a:spAutoFit/>
            </a:bodyPr>
            <a:lstStyle/>
            <a:p>
              <a:pPr algn="ctr"/>
              <a:r>
                <a:rPr lang="ja-JP" altLang="en-US" sz="643" dirty="0">
                  <a:solidFill>
                    <a:srgbClr val="000000"/>
                  </a:solidFill>
                  <a:latin typeface="HG丸ｺﾞｼｯｸM-PRO" panose="020F0600000000000000" pitchFamily="50" charset="-128"/>
                  <a:ea typeface="HG丸ｺﾞｼｯｸM-PRO" panose="020F0600000000000000" pitchFamily="50" charset="-128"/>
                  <a:cs typeface="Times New Roman" panose="02020603050405020304" pitchFamily="18" charset="0"/>
                </a:rPr>
                <a:t>関心はない</a:t>
              </a:r>
              <a:endParaRPr lang="en-US" altLang="ja-JP" sz="643" dirty="0">
                <a:solidFill>
                  <a:srgbClr val="000000"/>
                </a:solidFill>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algn="ctr"/>
              <a:r>
                <a:rPr lang="en-US" altLang="ja-JP" sz="643" dirty="0">
                  <a:solidFill>
                    <a:srgbClr val="000000"/>
                  </a:solidFill>
                  <a:latin typeface="HG丸ｺﾞｼｯｸM-PRO" panose="020F0600000000000000" pitchFamily="50" charset="-128"/>
                  <a:ea typeface="HG丸ｺﾞｼｯｸM-PRO" panose="020F0600000000000000" pitchFamily="50" charset="-128"/>
                  <a:cs typeface="Times New Roman" panose="02020603050405020304" pitchFamily="18" charset="0"/>
                </a:rPr>
                <a:t>36.9%</a:t>
              </a:r>
              <a:endParaRPr lang="ja-JP" altLang="en-US" sz="643" dirty="0">
                <a:latin typeface="HG丸ｺﾞｼｯｸM-PRO" panose="020F0600000000000000" pitchFamily="50" charset="-128"/>
                <a:ea typeface="HG丸ｺﾞｼｯｸM-PRO" panose="020F0600000000000000" pitchFamily="50" charset="-128"/>
              </a:endParaRPr>
            </a:p>
          </p:txBody>
        </p:sp>
        <p:sp>
          <p:nvSpPr>
            <p:cNvPr id="133" name="テキスト ボックス 132">
              <a:extLst>
                <a:ext uri="{FF2B5EF4-FFF2-40B4-BE49-F238E27FC236}">
                  <a16:creationId xmlns:a16="http://schemas.microsoft.com/office/drawing/2014/main" id="{DA5B3126-4C19-4BB3-AD10-A8B2564B971F}"/>
                </a:ext>
              </a:extLst>
            </p:cNvPr>
            <p:cNvSpPr txBox="1"/>
            <p:nvPr/>
          </p:nvSpPr>
          <p:spPr>
            <a:xfrm>
              <a:off x="2269124" y="3212315"/>
              <a:ext cx="1429349" cy="655952"/>
            </a:xfrm>
            <a:prstGeom prst="rect">
              <a:avLst/>
            </a:prstGeom>
            <a:noFill/>
          </p:spPr>
          <p:txBody>
            <a:bodyPr wrap="square">
              <a:spAutoFit/>
            </a:bodyPr>
            <a:lstStyle/>
            <a:p>
              <a:pPr algn="ctr"/>
              <a:r>
                <a:rPr lang="ja-JP" altLang="en-US" sz="786" b="1" dirty="0">
                  <a:solidFill>
                    <a:schemeClr val="bg1"/>
                  </a:solidFill>
                  <a:latin typeface="HG丸ｺﾞｼｯｸM-PRO" panose="020F0600000000000000" pitchFamily="50" charset="-128"/>
                  <a:ea typeface="HG丸ｺﾞｼｯｸM-PRO" panose="020F0600000000000000" pitchFamily="50" charset="-128"/>
                </a:rPr>
                <a:t>関心がある</a:t>
              </a:r>
              <a:endParaRPr lang="en-US" altLang="ja-JP" sz="786" b="1" dirty="0">
                <a:solidFill>
                  <a:schemeClr val="bg1"/>
                </a:solidFill>
                <a:latin typeface="HG丸ｺﾞｼｯｸM-PRO" panose="020F0600000000000000" pitchFamily="50" charset="-128"/>
                <a:ea typeface="HG丸ｺﾞｼｯｸM-PRO" panose="020F0600000000000000" pitchFamily="50" charset="-128"/>
              </a:endParaRPr>
            </a:p>
            <a:p>
              <a:pPr algn="ctr"/>
              <a:r>
                <a:rPr lang="en-US" altLang="ja-JP" sz="786" b="1" dirty="0">
                  <a:solidFill>
                    <a:schemeClr val="bg1"/>
                  </a:solidFill>
                  <a:latin typeface="HG丸ｺﾞｼｯｸM-PRO" panose="020F0600000000000000" pitchFamily="50" charset="-128"/>
                  <a:ea typeface="HG丸ｺﾞｼｯｸM-PRO" panose="020F0600000000000000" pitchFamily="50" charset="-128"/>
                </a:rPr>
                <a:t>63.1%</a:t>
              </a:r>
              <a:endParaRPr lang="ja-JP" altLang="en-US" sz="786" b="1" dirty="0">
                <a:solidFill>
                  <a:schemeClr val="bg1"/>
                </a:solidFill>
                <a:latin typeface="HG丸ｺﾞｼｯｸM-PRO" panose="020F0600000000000000" pitchFamily="50" charset="-128"/>
                <a:ea typeface="HG丸ｺﾞｼｯｸM-PRO" panose="020F0600000000000000" pitchFamily="50" charset="-128"/>
              </a:endParaRPr>
            </a:p>
          </p:txBody>
        </p:sp>
      </p:grpSp>
      <p:grpSp>
        <p:nvGrpSpPr>
          <p:cNvPr id="12" name="グループ化 11">
            <a:extLst>
              <a:ext uri="{FF2B5EF4-FFF2-40B4-BE49-F238E27FC236}">
                <a16:creationId xmlns:a16="http://schemas.microsoft.com/office/drawing/2014/main" id="{0A31BA16-91C6-4AA0-B368-DB295DB7B849}"/>
              </a:ext>
            </a:extLst>
          </p:cNvPr>
          <p:cNvGrpSpPr/>
          <p:nvPr/>
        </p:nvGrpSpPr>
        <p:grpSpPr>
          <a:xfrm>
            <a:off x="3800271" y="788093"/>
            <a:ext cx="2064323" cy="1558798"/>
            <a:chOff x="3800271" y="2378356"/>
            <a:chExt cx="2064323" cy="1558798"/>
          </a:xfrm>
        </p:grpSpPr>
        <p:grpSp>
          <p:nvGrpSpPr>
            <p:cNvPr id="6" name="グループ化 5">
              <a:extLst>
                <a:ext uri="{FF2B5EF4-FFF2-40B4-BE49-F238E27FC236}">
                  <a16:creationId xmlns:a16="http://schemas.microsoft.com/office/drawing/2014/main" id="{D3FD62AC-1A94-435C-9DA0-898553FF1FC9}"/>
                </a:ext>
              </a:extLst>
            </p:cNvPr>
            <p:cNvGrpSpPr/>
            <p:nvPr/>
          </p:nvGrpSpPr>
          <p:grpSpPr>
            <a:xfrm>
              <a:off x="3800271" y="2378356"/>
              <a:ext cx="2064323" cy="1558798"/>
              <a:chOff x="3673271" y="2477416"/>
              <a:chExt cx="2064323" cy="1558798"/>
            </a:xfrm>
          </p:grpSpPr>
          <p:pic>
            <p:nvPicPr>
              <p:cNvPr id="5" name="図 4">
                <a:extLst>
                  <a:ext uri="{FF2B5EF4-FFF2-40B4-BE49-F238E27FC236}">
                    <a16:creationId xmlns:a16="http://schemas.microsoft.com/office/drawing/2014/main" id="{249DDBAB-D556-43C6-ABEB-C696C5B7F76D}"/>
                  </a:ext>
                </a:extLst>
              </p:cNvPr>
              <p:cNvPicPr>
                <a:picLocks noChangeAspect="1"/>
              </p:cNvPicPr>
              <p:nvPr/>
            </p:nvPicPr>
            <p:blipFill rotWithShape="1">
              <a:blip r:embed="rId8"/>
              <a:srcRect r="53013"/>
              <a:stretch/>
            </p:blipFill>
            <p:spPr>
              <a:xfrm>
                <a:off x="4820344" y="2864914"/>
                <a:ext cx="860938" cy="1158240"/>
              </a:xfrm>
              <a:prstGeom prst="rect">
                <a:avLst/>
              </a:prstGeom>
            </p:spPr>
          </p:pic>
          <p:sp>
            <p:nvSpPr>
              <p:cNvPr id="165" name="テキスト ボックス 164">
                <a:extLst>
                  <a:ext uri="{FF2B5EF4-FFF2-40B4-BE49-F238E27FC236}">
                    <a16:creationId xmlns:a16="http://schemas.microsoft.com/office/drawing/2014/main" id="{2816CDDF-5A79-4F13-8BB2-797D3C359A8F}"/>
                  </a:ext>
                </a:extLst>
              </p:cNvPr>
              <p:cNvSpPr txBox="1"/>
              <p:nvPr/>
            </p:nvSpPr>
            <p:spPr>
              <a:xfrm>
                <a:off x="3685887" y="2851110"/>
                <a:ext cx="1194570" cy="276999"/>
              </a:xfrm>
              <a:prstGeom prst="rect">
                <a:avLst/>
              </a:prstGeom>
              <a:noFill/>
            </p:spPr>
            <p:txBody>
              <a:bodyPr wrap="square">
                <a:spAutoFit/>
              </a:bodyPr>
              <a:lstStyle/>
              <a:p>
                <a:pPr algn="r"/>
                <a:r>
                  <a:rPr lang="ja-JP" altLang="en-US" sz="600" dirty="0">
                    <a:solidFill>
                      <a:srgbClr val="000000"/>
                    </a:solidFill>
                    <a:latin typeface="HG丸ｺﾞｼｯｸM-PRO" panose="020F0600000000000000" pitchFamily="50" charset="-128"/>
                    <a:ea typeface="HG丸ｺﾞｼｯｸM-PRO" panose="020F0600000000000000" pitchFamily="50" charset="-128"/>
                    <a:cs typeface="Times New Roman" panose="02020603050405020304" pitchFamily="18" charset="0"/>
                  </a:rPr>
                  <a:t>水平リサイクル等の製品を高く評価する制度にしてほしい</a:t>
                </a:r>
              </a:p>
            </p:txBody>
          </p:sp>
          <p:sp>
            <p:nvSpPr>
              <p:cNvPr id="166" name="テキスト ボックス 165">
                <a:extLst>
                  <a:ext uri="{FF2B5EF4-FFF2-40B4-BE49-F238E27FC236}">
                    <a16:creationId xmlns:a16="http://schemas.microsoft.com/office/drawing/2014/main" id="{EB33EC6C-F25A-4FBD-83E8-6D8CFF6D5DB2}"/>
                  </a:ext>
                </a:extLst>
              </p:cNvPr>
              <p:cNvSpPr txBox="1"/>
              <p:nvPr/>
            </p:nvSpPr>
            <p:spPr>
              <a:xfrm>
                <a:off x="3779930" y="3068385"/>
                <a:ext cx="1089821" cy="276999"/>
              </a:xfrm>
              <a:prstGeom prst="rect">
                <a:avLst/>
              </a:prstGeom>
              <a:noFill/>
            </p:spPr>
            <p:txBody>
              <a:bodyPr wrap="square">
                <a:spAutoFit/>
              </a:bodyPr>
              <a:lstStyle/>
              <a:p>
                <a:pPr algn="r"/>
                <a:r>
                  <a:rPr lang="ja-JP" altLang="en-US" sz="600" dirty="0">
                    <a:solidFill>
                      <a:srgbClr val="000000"/>
                    </a:solidFill>
                    <a:latin typeface="HG丸ｺﾞｼｯｸM-PRO" panose="020F0600000000000000" pitchFamily="50" charset="-128"/>
                    <a:ea typeface="HG丸ｺﾞｼｯｸM-PRO" panose="020F0600000000000000" pitchFamily="50" charset="-128"/>
                    <a:cs typeface="Times New Roman" panose="02020603050405020304" pitchFamily="18" charset="0"/>
                  </a:rPr>
                  <a:t>環境に配慮された設計の製品も対象にしてほしい</a:t>
                </a:r>
              </a:p>
            </p:txBody>
          </p:sp>
          <p:sp>
            <p:nvSpPr>
              <p:cNvPr id="167" name="テキスト ボックス 166">
                <a:extLst>
                  <a:ext uri="{FF2B5EF4-FFF2-40B4-BE49-F238E27FC236}">
                    <a16:creationId xmlns:a16="http://schemas.microsoft.com/office/drawing/2014/main" id="{5A124F3F-707B-46E5-BB82-D8AEC6277376}"/>
                  </a:ext>
                </a:extLst>
              </p:cNvPr>
              <p:cNvSpPr txBox="1"/>
              <p:nvPr/>
            </p:nvSpPr>
            <p:spPr>
              <a:xfrm>
                <a:off x="3712198" y="3574796"/>
                <a:ext cx="1155191" cy="184666"/>
              </a:xfrm>
              <a:prstGeom prst="rect">
                <a:avLst/>
              </a:prstGeom>
              <a:noFill/>
            </p:spPr>
            <p:txBody>
              <a:bodyPr wrap="square">
                <a:spAutoFit/>
              </a:bodyPr>
              <a:lstStyle/>
              <a:p>
                <a:pPr algn="r"/>
                <a:r>
                  <a:rPr lang="ja-JP" altLang="en-US" sz="600" dirty="0">
                    <a:solidFill>
                      <a:srgbClr val="000000"/>
                    </a:solidFill>
                    <a:latin typeface="HG丸ｺﾞｼｯｸM-PRO" panose="020F0600000000000000" pitchFamily="50" charset="-128"/>
                    <a:ea typeface="HG丸ｺﾞｼｯｸM-PRO" panose="020F0600000000000000" pitchFamily="50" charset="-128"/>
                    <a:cs typeface="Times New Roman" panose="02020603050405020304" pitchFamily="18" charset="0"/>
                  </a:rPr>
                  <a:t>その他</a:t>
                </a:r>
              </a:p>
            </p:txBody>
          </p:sp>
          <p:sp>
            <p:nvSpPr>
              <p:cNvPr id="168" name="テキスト ボックス 167">
                <a:extLst>
                  <a:ext uri="{FF2B5EF4-FFF2-40B4-BE49-F238E27FC236}">
                    <a16:creationId xmlns:a16="http://schemas.microsoft.com/office/drawing/2014/main" id="{8F422BA1-1AA8-4BAB-AF58-9D2D748A4D15}"/>
                  </a:ext>
                </a:extLst>
              </p:cNvPr>
              <p:cNvSpPr txBox="1"/>
              <p:nvPr/>
            </p:nvSpPr>
            <p:spPr>
              <a:xfrm>
                <a:off x="3680806" y="3759215"/>
                <a:ext cx="1182019" cy="276999"/>
              </a:xfrm>
              <a:prstGeom prst="rect">
                <a:avLst/>
              </a:prstGeom>
              <a:noFill/>
            </p:spPr>
            <p:txBody>
              <a:bodyPr wrap="square">
                <a:spAutoFit/>
              </a:bodyPr>
              <a:lstStyle/>
              <a:p>
                <a:pPr algn="r"/>
                <a:r>
                  <a:rPr lang="ja-JP" altLang="en-US" sz="600" dirty="0">
                    <a:solidFill>
                      <a:srgbClr val="000000"/>
                    </a:solidFill>
                    <a:latin typeface="HG丸ｺﾞｼｯｸM-PRO" panose="020F0600000000000000" pitchFamily="50" charset="-128"/>
                    <a:ea typeface="HG丸ｺﾞｼｯｸM-PRO" panose="020F0600000000000000" pitchFamily="50" charset="-128"/>
                    <a:cs typeface="Times New Roman" panose="02020603050405020304" pitchFamily="18" charset="0"/>
                  </a:rPr>
                  <a:t>プラスチック削減を優先した制度にしてほしい</a:t>
                </a:r>
              </a:p>
            </p:txBody>
          </p:sp>
          <p:sp>
            <p:nvSpPr>
              <p:cNvPr id="170" name="テキスト ボックス 169">
                <a:extLst>
                  <a:ext uri="{FF2B5EF4-FFF2-40B4-BE49-F238E27FC236}">
                    <a16:creationId xmlns:a16="http://schemas.microsoft.com/office/drawing/2014/main" id="{07D39A72-BD86-4EFD-837E-52498E464FA1}"/>
                  </a:ext>
                </a:extLst>
              </p:cNvPr>
              <p:cNvSpPr txBox="1"/>
              <p:nvPr/>
            </p:nvSpPr>
            <p:spPr>
              <a:xfrm>
                <a:off x="3754231" y="3304609"/>
                <a:ext cx="1114357" cy="276999"/>
              </a:xfrm>
              <a:prstGeom prst="rect">
                <a:avLst/>
              </a:prstGeom>
              <a:noFill/>
            </p:spPr>
            <p:txBody>
              <a:bodyPr wrap="square">
                <a:spAutoFit/>
              </a:bodyPr>
              <a:lstStyle/>
              <a:p>
                <a:pPr algn="r"/>
                <a:r>
                  <a:rPr lang="ja-JP" altLang="en-US" sz="600" dirty="0">
                    <a:latin typeface="HG丸ｺﾞｼｯｸM-PRO" panose="020F0600000000000000" pitchFamily="50" charset="-128"/>
                    <a:ea typeface="HG丸ｺﾞｼｯｸM-PRO" panose="020F0600000000000000" pitchFamily="50" charset="-128"/>
                  </a:rPr>
                  <a:t>製品だけでなくサービス等も対象にしてほしい</a:t>
                </a:r>
              </a:p>
            </p:txBody>
          </p:sp>
          <p:sp>
            <p:nvSpPr>
              <p:cNvPr id="179" name="正方形/長方形 178">
                <a:extLst>
                  <a:ext uri="{FF2B5EF4-FFF2-40B4-BE49-F238E27FC236}">
                    <a16:creationId xmlns:a16="http://schemas.microsoft.com/office/drawing/2014/main" id="{B032DE44-B003-42DD-9E1C-82679BCA66FD}"/>
                  </a:ext>
                </a:extLst>
              </p:cNvPr>
              <p:cNvSpPr/>
              <p:nvPr/>
            </p:nvSpPr>
            <p:spPr>
              <a:xfrm>
                <a:off x="4765453" y="2891074"/>
                <a:ext cx="527709" cy="213264"/>
              </a:xfrm>
              <a:prstGeom prst="rect">
                <a:avLst/>
              </a:prstGeom>
            </p:spPr>
            <p:txBody>
              <a:bodyPr wrap="none">
                <a:spAutoFit/>
              </a:bodyPr>
              <a:lstStyle/>
              <a:p>
                <a:r>
                  <a:rPr kumimoji="1" lang="en-US" altLang="ja-JP" sz="786" b="1" dirty="0">
                    <a:solidFill>
                      <a:schemeClr val="bg1"/>
                    </a:solidFill>
                    <a:latin typeface="HG丸ｺﾞｼｯｸM-PRO" panose="020F0600000000000000" pitchFamily="50" charset="-128"/>
                    <a:ea typeface="HG丸ｺﾞｼｯｸM-PRO" panose="020F0600000000000000" pitchFamily="50" charset="-128"/>
                  </a:rPr>
                  <a:t>21.6%</a:t>
                </a:r>
                <a:endParaRPr kumimoji="1" lang="ja-JP" altLang="en-US" sz="786" b="1" dirty="0">
                  <a:solidFill>
                    <a:schemeClr val="bg1"/>
                  </a:solidFill>
                  <a:latin typeface="HG丸ｺﾞｼｯｸM-PRO" panose="020F0600000000000000" pitchFamily="50" charset="-128"/>
                  <a:ea typeface="HG丸ｺﾞｼｯｸM-PRO" panose="020F0600000000000000" pitchFamily="50" charset="-128"/>
                </a:endParaRPr>
              </a:p>
            </p:txBody>
          </p:sp>
          <p:sp>
            <p:nvSpPr>
              <p:cNvPr id="160" name="テキスト ボックス 159">
                <a:extLst>
                  <a:ext uri="{FF2B5EF4-FFF2-40B4-BE49-F238E27FC236}">
                    <a16:creationId xmlns:a16="http://schemas.microsoft.com/office/drawing/2014/main" id="{AF3729E2-49A3-4A35-9874-3ED42170F585}"/>
                  </a:ext>
                </a:extLst>
              </p:cNvPr>
              <p:cNvSpPr txBox="1"/>
              <p:nvPr/>
            </p:nvSpPr>
            <p:spPr>
              <a:xfrm>
                <a:off x="3673271" y="2477416"/>
                <a:ext cx="2064323" cy="307777"/>
              </a:xfrm>
              <a:prstGeom prst="rect">
                <a:avLst/>
              </a:prstGeom>
              <a:noFill/>
            </p:spPr>
            <p:txBody>
              <a:bodyPr wrap="square">
                <a:spAutoFit/>
              </a:bodyPr>
              <a:lstStyle/>
              <a:p>
                <a:pPr algn="just"/>
                <a:r>
                  <a:rPr lang="en-US" altLang="ja-JP" sz="679" dirty="0">
                    <a:solidFill>
                      <a:srgbClr val="000000"/>
                    </a:solidFill>
                    <a:latin typeface="HG丸ｺﾞｼｯｸM-PRO" panose="020F0600000000000000" pitchFamily="50" charset="-128"/>
                    <a:ea typeface="HG丸ｺﾞｼｯｸM-PRO" panose="020F0600000000000000" pitchFamily="50" charset="-128"/>
                    <a:cs typeface="Times New Roman" panose="02020603050405020304" pitchFamily="18" charset="0"/>
                  </a:rPr>
                  <a:t>Q</a:t>
                </a:r>
                <a:r>
                  <a:rPr lang="ja-JP" altLang="en-US" sz="679" dirty="0">
                    <a:solidFill>
                      <a:srgbClr val="000000"/>
                    </a:solidFill>
                    <a:latin typeface="HG丸ｺﾞｼｯｸM-PRO" panose="020F0600000000000000" pitchFamily="50" charset="-128"/>
                    <a:ea typeface="HG丸ｺﾞｼｯｸM-PRO" panose="020F0600000000000000" pitchFamily="50" charset="-128"/>
                    <a:cs typeface="Times New Roman" panose="02020603050405020304" pitchFamily="18" charset="0"/>
                  </a:rPr>
                  <a:t>．</a:t>
                </a:r>
                <a:r>
                  <a:rPr lang="ja-JP" altLang="en-US" sz="700" dirty="0">
                    <a:solidFill>
                      <a:srgbClr val="000000"/>
                    </a:solidFill>
                    <a:latin typeface="HG丸ｺﾞｼｯｸM-PRO" panose="020F0600000000000000" pitchFamily="50" charset="-128"/>
                    <a:ea typeface="HG丸ｺﾞｼｯｸM-PRO" panose="020F0600000000000000" pitchFamily="50" charset="-128"/>
                    <a:cs typeface="Times New Roman" panose="02020603050405020304" pitchFamily="18" charset="0"/>
                  </a:rPr>
                  <a:t>「大阪府リサイクル認定制度」の対象や仕</a:t>
                </a:r>
                <a:endParaRPr lang="en-US" altLang="ja-JP" sz="700" dirty="0">
                  <a:solidFill>
                    <a:srgbClr val="000000"/>
                  </a:solidFill>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algn="just"/>
                <a:r>
                  <a:rPr lang="en-US" altLang="ja-JP" sz="700" dirty="0">
                    <a:solidFill>
                      <a:srgbClr val="000000"/>
                    </a:solidFill>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ja-JP" altLang="en-US" sz="700" dirty="0">
                    <a:solidFill>
                      <a:srgbClr val="000000"/>
                    </a:solidFill>
                    <a:latin typeface="HG丸ｺﾞｼｯｸM-PRO" panose="020F0600000000000000" pitchFamily="50" charset="-128"/>
                    <a:ea typeface="HG丸ｺﾞｼｯｸM-PRO" panose="020F0600000000000000" pitchFamily="50" charset="-128"/>
                    <a:cs typeface="Times New Roman" panose="02020603050405020304" pitchFamily="18" charset="0"/>
                  </a:rPr>
                  <a:t>組み関する意見・提案</a:t>
                </a:r>
                <a:r>
                  <a:rPr lang="ja-JP" altLang="en-US" sz="500" dirty="0">
                    <a:solidFill>
                      <a:srgbClr val="000000"/>
                    </a:solidFill>
                    <a:latin typeface="HG丸ｺﾞｼｯｸM-PRO" panose="020F0600000000000000" pitchFamily="50" charset="-128"/>
                    <a:ea typeface="HG丸ｺﾞｼｯｸM-PRO" panose="020F0600000000000000" pitchFamily="50" charset="-128"/>
                    <a:cs typeface="Times New Roman" panose="02020603050405020304" pitchFamily="18" charset="0"/>
                  </a:rPr>
                  <a:t>（複数選択可）（Ｎ</a:t>
                </a:r>
                <a:r>
                  <a:rPr lang="en-US" altLang="ja-JP" sz="500" dirty="0">
                    <a:solidFill>
                      <a:srgbClr val="000000"/>
                    </a:solidFill>
                    <a:latin typeface="HG丸ｺﾞｼｯｸM-PRO" panose="020F0600000000000000" pitchFamily="50" charset="-128"/>
                    <a:ea typeface="HG丸ｺﾞｼｯｸM-PRO" panose="020F0600000000000000" pitchFamily="50" charset="-128"/>
                    <a:cs typeface="Times New Roman" panose="02020603050405020304" pitchFamily="18" charset="0"/>
                  </a:rPr>
                  <a:t>=16</a:t>
                </a:r>
                <a:r>
                  <a:rPr lang="ja-JP" altLang="en-US" sz="500" dirty="0">
                    <a:solidFill>
                      <a:srgbClr val="000000"/>
                    </a:solidFill>
                    <a:latin typeface="HG丸ｺﾞｼｯｸM-PRO" panose="020F0600000000000000" pitchFamily="50" charset="-128"/>
                    <a:ea typeface="HG丸ｺﾞｼｯｸM-PRO" panose="020F0600000000000000" pitchFamily="50" charset="-128"/>
                    <a:cs typeface="Times New Roman" panose="02020603050405020304" pitchFamily="18" charset="0"/>
                  </a:rPr>
                  <a:t>）</a:t>
                </a:r>
                <a:endParaRPr lang="ja-JP" altLang="en-US" sz="500" dirty="0">
                  <a:latin typeface="HG丸ｺﾞｼｯｸM-PRO" panose="020F0600000000000000" pitchFamily="50" charset="-128"/>
                  <a:ea typeface="HG丸ｺﾞｼｯｸM-PRO" panose="020F0600000000000000" pitchFamily="50" charset="-128"/>
                </a:endParaRPr>
              </a:p>
            </p:txBody>
          </p:sp>
          <p:sp>
            <p:nvSpPr>
              <p:cNvPr id="161" name="正方形/長方形 160">
                <a:extLst>
                  <a:ext uri="{FF2B5EF4-FFF2-40B4-BE49-F238E27FC236}">
                    <a16:creationId xmlns:a16="http://schemas.microsoft.com/office/drawing/2014/main" id="{D854949A-14A6-4F39-8EA5-D834DE5DB715}"/>
                  </a:ext>
                </a:extLst>
              </p:cNvPr>
              <p:cNvSpPr/>
              <p:nvPr/>
            </p:nvSpPr>
            <p:spPr>
              <a:xfrm>
                <a:off x="4984732" y="2712668"/>
                <a:ext cx="385042" cy="191271"/>
              </a:xfrm>
              <a:prstGeom prst="rect">
                <a:avLst/>
              </a:prstGeom>
            </p:spPr>
            <p:txBody>
              <a:bodyPr wrap="none">
                <a:spAutoFit/>
              </a:bodyPr>
              <a:lstStyle/>
              <a:p>
                <a:r>
                  <a:rPr kumimoji="1" lang="en-US" altLang="ja-JP" sz="643" dirty="0">
                    <a:latin typeface="HG丸ｺﾞｼｯｸM-PRO" panose="020F0600000000000000" pitchFamily="50" charset="-128"/>
                    <a:ea typeface="HG丸ｺﾞｼｯｸM-PRO" panose="020F0600000000000000" pitchFamily="50" charset="-128"/>
                  </a:rPr>
                  <a:t>20%</a:t>
                </a:r>
                <a:endParaRPr kumimoji="1" lang="ja-JP" altLang="en-US" sz="643" dirty="0">
                  <a:latin typeface="HG丸ｺﾞｼｯｸM-PRO" panose="020F0600000000000000" pitchFamily="50" charset="-128"/>
                  <a:ea typeface="HG丸ｺﾞｼｯｸM-PRO" panose="020F0600000000000000" pitchFamily="50" charset="-128"/>
                </a:endParaRPr>
              </a:p>
            </p:txBody>
          </p:sp>
          <p:sp>
            <p:nvSpPr>
              <p:cNvPr id="162" name="正方形/長方形 161">
                <a:extLst>
                  <a:ext uri="{FF2B5EF4-FFF2-40B4-BE49-F238E27FC236}">
                    <a16:creationId xmlns:a16="http://schemas.microsoft.com/office/drawing/2014/main" id="{A1DCEE9D-D90E-43DB-904F-613A5D4936CA}"/>
                  </a:ext>
                </a:extLst>
              </p:cNvPr>
              <p:cNvSpPr/>
              <p:nvPr/>
            </p:nvSpPr>
            <p:spPr>
              <a:xfrm>
                <a:off x="5335527" y="2712668"/>
                <a:ext cx="385042" cy="191271"/>
              </a:xfrm>
              <a:prstGeom prst="rect">
                <a:avLst/>
              </a:prstGeom>
            </p:spPr>
            <p:txBody>
              <a:bodyPr wrap="none">
                <a:spAutoFit/>
              </a:bodyPr>
              <a:lstStyle/>
              <a:p>
                <a:r>
                  <a:rPr kumimoji="1" lang="en-US" altLang="ja-JP" sz="643" dirty="0">
                    <a:latin typeface="HG丸ｺﾞｼｯｸM-PRO" panose="020F0600000000000000" pitchFamily="50" charset="-128"/>
                    <a:ea typeface="HG丸ｺﾞｼｯｸM-PRO" panose="020F0600000000000000" pitchFamily="50" charset="-128"/>
                  </a:rPr>
                  <a:t>40%</a:t>
                </a:r>
                <a:endParaRPr kumimoji="1" lang="ja-JP" altLang="en-US" sz="643" dirty="0">
                  <a:latin typeface="HG丸ｺﾞｼｯｸM-PRO" panose="020F0600000000000000" pitchFamily="50" charset="-128"/>
                  <a:ea typeface="HG丸ｺﾞｼｯｸM-PRO" panose="020F0600000000000000" pitchFamily="50" charset="-128"/>
                </a:endParaRPr>
              </a:p>
            </p:txBody>
          </p:sp>
          <p:sp>
            <p:nvSpPr>
              <p:cNvPr id="163" name="正方形/長方形 162">
                <a:extLst>
                  <a:ext uri="{FF2B5EF4-FFF2-40B4-BE49-F238E27FC236}">
                    <a16:creationId xmlns:a16="http://schemas.microsoft.com/office/drawing/2014/main" id="{3EF44D00-B190-4B70-9B3D-37C02D9FE864}"/>
                  </a:ext>
                </a:extLst>
              </p:cNvPr>
              <p:cNvSpPr/>
              <p:nvPr/>
            </p:nvSpPr>
            <p:spPr>
              <a:xfrm>
                <a:off x="4674513" y="2712668"/>
                <a:ext cx="324128" cy="191271"/>
              </a:xfrm>
              <a:prstGeom prst="rect">
                <a:avLst/>
              </a:prstGeom>
            </p:spPr>
            <p:txBody>
              <a:bodyPr wrap="none">
                <a:spAutoFit/>
              </a:bodyPr>
              <a:lstStyle/>
              <a:p>
                <a:r>
                  <a:rPr kumimoji="1" lang="en-US" altLang="ja-JP" sz="643" dirty="0">
                    <a:latin typeface="HG丸ｺﾞｼｯｸM-PRO" panose="020F0600000000000000" pitchFamily="50" charset="-128"/>
                    <a:ea typeface="HG丸ｺﾞｼｯｸM-PRO" panose="020F0600000000000000" pitchFamily="50" charset="-128"/>
                  </a:rPr>
                  <a:t>0%</a:t>
                </a:r>
                <a:endParaRPr kumimoji="1" lang="ja-JP" altLang="en-US" sz="643" dirty="0">
                  <a:latin typeface="HG丸ｺﾞｼｯｸM-PRO" panose="020F0600000000000000" pitchFamily="50" charset="-128"/>
                  <a:ea typeface="HG丸ｺﾞｼｯｸM-PRO" panose="020F0600000000000000" pitchFamily="50" charset="-128"/>
                </a:endParaRPr>
              </a:p>
            </p:txBody>
          </p:sp>
          <p:sp>
            <p:nvSpPr>
              <p:cNvPr id="178" name="正方形/長方形 177">
                <a:extLst>
                  <a:ext uri="{FF2B5EF4-FFF2-40B4-BE49-F238E27FC236}">
                    <a16:creationId xmlns:a16="http://schemas.microsoft.com/office/drawing/2014/main" id="{9F30AC45-5EE2-43CD-B5CB-DD9912B58F97}"/>
                  </a:ext>
                </a:extLst>
              </p:cNvPr>
              <p:cNvSpPr/>
              <p:nvPr/>
            </p:nvSpPr>
            <p:spPr>
              <a:xfrm>
                <a:off x="4851865" y="3129833"/>
                <a:ext cx="463588" cy="191271"/>
              </a:xfrm>
              <a:prstGeom prst="rect">
                <a:avLst/>
              </a:prstGeom>
            </p:spPr>
            <p:txBody>
              <a:bodyPr wrap="none">
                <a:spAutoFit/>
              </a:bodyPr>
              <a:lstStyle/>
              <a:p>
                <a:r>
                  <a:rPr kumimoji="1" lang="en-US" altLang="ja-JP" sz="643" dirty="0">
                    <a:latin typeface="HG丸ｺﾞｼｯｸM-PRO" panose="020F0600000000000000" pitchFamily="50" charset="-128"/>
                    <a:ea typeface="HG丸ｺﾞｼｯｸM-PRO" panose="020F0600000000000000" pitchFamily="50" charset="-128"/>
                  </a:rPr>
                  <a:t>18.9%</a:t>
                </a:r>
                <a:endParaRPr kumimoji="1" lang="ja-JP" altLang="en-US" sz="643" dirty="0">
                  <a:latin typeface="HG丸ｺﾞｼｯｸM-PRO" panose="020F0600000000000000" pitchFamily="50" charset="-128"/>
                  <a:ea typeface="HG丸ｺﾞｼｯｸM-PRO" panose="020F0600000000000000" pitchFamily="50" charset="-128"/>
                </a:endParaRPr>
              </a:p>
            </p:txBody>
          </p:sp>
          <p:sp>
            <p:nvSpPr>
              <p:cNvPr id="203" name="正方形/長方形 202">
                <a:extLst>
                  <a:ext uri="{FF2B5EF4-FFF2-40B4-BE49-F238E27FC236}">
                    <a16:creationId xmlns:a16="http://schemas.microsoft.com/office/drawing/2014/main" id="{44FEB30B-2DE7-4E86-B05A-B0E221870735}"/>
                  </a:ext>
                </a:extLst>
              </p:cNvPr>
              <p:cNvSpPr/>
              <p:nvPr/>
            </p:nvSpPr>
            <p:spPr>
              <a:xfrm>
                <a:off x="4804771" y="3360317"/>
                <a:ext cx="402674" cy="191271"/>
              </a:xfrm>
              <a:prstGeom prst="rect">
                <a:avLst/>
              </a:prstGeom>
            </p:spPr>
            <p:txBody>
              <a:bodyPr wrap="none">
                <a:spAutoFit/>
              </a:bodyPr>
              <a:lstStyle/>
              <a:p>
                <a:r>
                  <a:rPr kumimoji="1" lang="en-US" altLang="ja-JP" sz="643" dirty="0">
                    <a:latin typeface="HG丸ｺﾞｼｯｸM-PRO" panose="020F0600000000000000" pitchFamily="50" charset="-128"/>
                    <a:ea typeface="HG丸ｺﾞｼｯｸM-PRO" panose="020F0600000000000000" pitchFamily="50" charset="-128"/>
                  </a:rPr>
                  <a:t>8.1%</a:t>
                </a:r>
                <a:endParaRPr kumimoji="1" lang="ja-JP" altLang="en-US" sz="643" dirty="0">
                  <a:latin typeface="HG丸ｺﾞｼｯｸM-PRO" panose="020F0600000000000000" pitchFamily="50" charset="-128"/>
                  <a:ea typeface="HG丸ｺﾞｼｯｸM-PRO" panose="020F0600000000000000" pitchFamily="50" charset="-128"/>
                </a:endParaRPr>
              </a:p>
            </p:txBody>
          </p:sp>
          <p:sp>
            <p:nvSpPr>
              <p:cNvPr id="204" name="正方形/長方形 203">
                <a:extLst>
                  <a:ext uri="{FF2B5EF4-FFF2-40B4-BE49-F238E27FC236}">
                    <a16:creationId xmlns:a16="http://schemas.microsoft.com/office/drawing/2014/main" id="{CF7BE7F0-E75D-4880-9572-884E620B23D7}"/>
                  </a:ext>
                </a:extLst>
              </p:cNvPr>
              <p:cNvSpPr/>
              <p:nvPr/>
            </p:nvSpPr>
            <p:spPr>
              <a:xfrm>
                <a:off x="4804709" y="3588896"/>
                <a:ext cx="402674" cy="191271"/>
              </a:xfrm>
              <a:prstGeom prst="rect">
                <a:avLst/>
              </a:prstGeom>
            </p:spPr>
            <p:txBody>
              <a:bodyPr wrap="none">
                <a:spAutoFit/>
              </a:bodyPr>
              <a:lstStyle/>
              <a:p>
                <a:r>
                  <a:rPr kumimoji="1" lang="en-US" altLang="ja-JP" sz="643" dirty="0">
                    <a:latin typeface="HG丸ｺﾞｼｯｸM-PRO" panose="020F0600000000000000" pitchFamily="50" charset="-128"/>
                    <a:ea typeface="HG丸ｺﾞｼｯｸM-PRO" panose="020F0600000000000000" pitchFamily="50" charset="-128"/>
                  </a:rPr>
                  <a:t>8.1%</a:t>
                </a:r>
                <a:endParaRPr kumimoji="1" lang="ja-JP" altLang="en-US" sz="643" dirty="0">
                  <a:latin typeface="HG丸ｺﾞｼｯｸM-PRO" panose="020F0600000000000000" pitchFamily="50" charset="-128"/>
                  <a:ea typeface="HG丸ｺﾞｼｯｸM-PRO" panose="020F0600000000000000" pitchFamily="50" charset="-128"/>
                </a:endParaRPr>
              </a:p>
            </p:txBody>
          </p:sp>
          <p:sp>
            <p:nvSpPr>
              <p:cNvPr id="205" name="正方形/長方形 204">
                <a:extLst>
                  <a:ext uri="{FF2B5EF4-FFF2-40B4-BE49-F238E27FC236}">
                    <a16:creationId xmlns:a16="http://schemas.microsoft.com/office/drawing/2014/main" id="{B8B80027-8367-4475-BF64-9C496FC7505F}"/>
                  </a:ext>
                </a:extLst>
              </p:cNvPr>
              <p:cNvSpPr/>
              <p:nvPr/>
            </p:nvSpPr>
            <p:spPr>
              <a:xfrm>
                <a:off x="4763425" y="3824164"/>
                <a:ext cx="402674" cy="191271"/>
              </a:xfrm>
              <a:prstGeom prst="rect">
                <a:avLst/>
              </a:prstGeom>
            </p:spPr>
            <p:txBody>
              <a:bodyPr wrap="none">
                <a:spAutoFit/>
              </a:bodyPr>
              <a:lstStyle/>
              <a:p>
                <a:r>
                  <a:rPr kumimoji="1" lang="en-US" altLang="ja-JP" sz="643" dirty="0">
                    <a:latin typeface="HG丸ｺﾞｼｯｸM-PRO" panose="020F0600000000000000" pitchFamily="50" charset="-128"/>
                    <a:ea typeface="HG丸ｺﾞｼｯｸM-PRO" panose="020F0600000000000000" pitchFamily="50" charset="-128"/>
                  </a:rPr>
                  <a:t>5.4%</a:t>
                </a:r>
                <a:endParaRPr kumimoji="1" lang="ja-JP" altLang="en-US" sz="643" dirty="0">
                  <a:latin typeface="HG丸ｺﾞｼｯｸM-PRO" panose="020F0600000000000000" pitchFamily="50" charset="-128"/>
                  <a:ea typeface="HG丸ｺﾞｼｯｸM-PRO" panose="020F0600000000000000" pitchFamily="50" charset="-128"/>
                </a:endParaRPr>
              </a:p>
            </p:txBody>
          </p:sp>
        </p:grpSp>
        <p:sp>
          <p:nvSpPr>
            <p:cNvPr id="206" name="四角形: 角を丸くする 205">
              <a:extLst>
                <a:ext uri="{FF2B5EF4-FFF2-40B4-BE49-F238E27FC236}">
                  <a16:creationId xmlns:a16="http://schemas.microsoft.com/office/drawing/2014/main" id="{EB50CCDF-5219-416A-8331-3C1A0575CFEF}"/>
                </a:ext>
              </a:extLst>
            </p:cNvPr>
            <p:cNvSpPr/>
            <p:nvPr/>
          </p:nvSpPr>
          <p:spPr>
            <a:xfrm>
              <a:off x="3881231" y="2784218"/>
              <a:ext cx="1495965" cy="221060"/>
            </a:xfrm>
            <a:prstGeom prst="roundRect">
              <a:avLst>
                <a:gd name="adj" fmla="val 2594"/>
              </a:avLst>
            </a:prstGeom>
            <a:noFill/>
            <a:ln w="635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86" b="1" dirty="0">
                <a:latin typeface="HG丸ｺﾞｼｯｸM-PRO" panose="020F0600000000000000" pitchFamily="50" charset="-128"/>
                <a:ea typeface="HG丸ｺﾞｼｯｸM-PRO" panose="020F0600000000000000" pitchFamily="50" charset="-128"/>
              </a:endParaRPr>
            </a:p>
          </p:txBody>
        </p:sp>
      </p:grpSp>
      <p:pic>
        <p:nvPicPr>
          <p:cNvPr id="9" name="図 8">
            <a:extLst>
              <a:ext uri="{FF2B5EF4-FFF2-40B4-BE49-F238E27FC236}">
                <a16:creationId xmlns:a16="http://schemas.microsoft.com/office/drawing/2014/main" id="{4B7FC6E5-96D0-4F80-BDF0-765B6FD66A1A}"/>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6831617" y="2453811"/>
            <a:ext cx="2781874" cy="1809414"/>
          </a:xfrm>
          <a:prstGeom prst="rect">
            <a:avLst/>
          </a:prstGeom>
        </p:spPr>
      </p:pic>
      <p:sp>
        <p:nvSpPr>
          <p:cNvPr id="140" name="正方形/長方形 139">
            <a:extLst>
              <a:ext uri="{FF2B5EF4-FFF2-40B4-BE49-F238E27FC236}">
                <a16:creationId xmlns:a16="http://schemas.microsoft.com/office/drawing/2014/main" id="{E78A8E14-F773-4624-83AC-B851C69C1164}"/>
              </a:ext>
            </a:extLst>
          </p:cNvPr>
          <p:cNvSpPr/>
          <p:nvPr/>
        </p:nvSpPr>
        <p:spPr>
          <a:xfrm>
            <a:off x="7689964" y="3246030"/>
            <a:ext cx="503238" cy="144462"/>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700" dirty="0">
                <a:solidFill>
                  <a:schemeClr val="tx1"/>
                </a:solidFill>
                <a:latin typeface="HG丸ｺﾞｼｯｸM-PRO" panose="020F0600000000000000" pitchFamily="50" charset="-128"/>
                <a:ea typeface="HG丸ｺﾞｼｯｸM-PRO" panose="020F0600000000000000" pitchFamily="50" charset="-128"/>
              </a:rPr>
              <a:t>その他</a:t>
            </a:r>
          </a:p>
        </p:txBody>
      </p:sp>
      <p:sp>
        <p:nvSpPr>
          <p:cNvPr id="141" name="正方形/長方形 140">
            <a:extLst>
              <a:ext uri="{FF2B5EF4-FFF2-40B4-BE49-F238E27FC236}">
                <a16:creationId xmlns:a16="http://schemas.microsoft.com/office/drawing/2014/main" id="{B501967F-2548-4E6E-89FD-C0D0874F6978}"/>
              </a:ext>
            </a:extLst>
          </p:cNvPr>
          <p:cNvSpPr/>
          <p:nvPr/>
        </p:nvSpPr>
        <p:spPr>
          <a:xfrm>
            <a:off x="7511499" y="3803191"/>
            <a:ext cx="1250808" cy="161536"/>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700" dirty="0">
                <a:solidFill>
                  <a:schemeClr val="tx1"/>
                </a:solidFill>
                <a:latin typeface="HG丸ｺﾞｼｯｸM-PRO" panose="020F0600000000000000" pitchFamily="50" charset="-128"/>
                <a:ea typeface="HG丸ｺﾞｼｯｸM-PRO" panose="020F0600000000000000" pitchFamily="50" charset="-128"/>
              </a:rPr>
              <a:t>資源循環が貢献できる余地</a:t>
            </a:r>
          </a:p>
        </p:txBody>
      </p:sp>
      <p:sp>
        <p:nvSpPr>
          <p:cNvPr id="143" name="四角形吹き出し 24">
            <a:extLst>
              <a:ext uri="{FF2B5EF4-FFF2-40B4-BE49-F238E27FC236}">
                <a16:creationId xmlns:a16="http://schemas.microsoft.com/office/drawing/2014/main" id="{BFEFA6B1-8447-4C78-90EB-62D7F6DAE89F}"/>
              </a:ext>
            </a:extLst>
          </p:cNvPr>
          <p:cNvSpPr/>
          <p:nvPr/>
        </p:nvSpPr>
        <p:spPr>
          <a:xfrm>
            <a:off x="7719060" y="2425755"/>
            <a:ext cx="1295535" cy="219407"/>
          </a:xfrm>
          <a:prstGeom prst="wedgeRectCallout">
            <a:avLst>
              <a:gd name="adj1" fmla="val 50433"/>
              <a:gd name="adj2" fmla="val 181492"/>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lnSpc>
                <a:spcPts val="800"/>
              </a:lnSpc>
              <a:defRPr/>
            </a:pPr>
            <a:r>
              <a:rPr lang="ja-JP" altLang="en-US" sz="700" dirty="0">
                <a:solidFill>
                  <a:schemeClr val="tx1"/>
                </a:solidFill>
                <a:latin typeface="HG丸ｺﾞｼｯｸM-PRO" panose="020F0600000000000000" pitchFamily="50" charset="-128"/>
                <a:ea typeface="HG丸ｺﾞｼｯｸM-PRO" panose="020F0600000000000000" pitchFamily="50" charset="-128"/>
              </a:rPr>
              <a:t>資源循環が貢献できる</a:t>
            </a:r>
            <a:endParaRPr lang="en-US" altLang="ja-JP" sz="700" dirty="0">
              <a:solidFill>
                <a:schemeClr val="tx1"/>
              </a:solidFill>
              <a:latin typeface="HG丸ｺﾞｼｯｸM-PRO" panose="020F0600000000000000" pitchFamily="50" charset="-128"/>
              <a:ea typeface="HG丸ｺﾞｼｯｸM-PRO" panose="020F0600000000000000" pitchFamily="50" charset="-128"/>
            </a:endParaRPr>
          </a:p>
          <a:p>
            <a:pPr algn="ctr">
              <a:lnSpc>
                <a:spcPts val="800"/>
              </a:lnSpc>
              <a:defRPr/>
            </a:pPr>
            <a:r>
              <a:rPr lang="ja-JP" altLang="en-US" sz="700" dirty="0">
                <a:solidFill>
                  <a:schemeClr val="tx1"/>
                </a:solidFill>
                <a:latin typeface="HG丸ｺﾞｼｯｸM-PRO" panose="020F0600000000000000" pitchFamily="50" charset="-128"/>
                <a:ea typeface="HG丸ｺﾞｼｯｸM-PRO" panose="020F0600000000000000" pitchFamily="50" charset="-128"/>
              </a:rPr>
              <a:t>余地の割合</a:t>
            </a:r>
            <a:r>
              <a:rPr lang="en-US" altLang="ja-JP" sz="700" dirty="0">
                <a:solidFill>
                  <a:schemeClr val="tx1"/>
                </a:solidFill>
                <a:latin typeface="HG丸ｺﾞｼｯｸM-PRO" panose="020F0600000000000000" pitchFamily="50" charset="-128"/>
                <a:ea typeface="HG丸ｺﾞｼｯｸM-PRO" panose="020F0600000000000000" pitchFamily="50" charset="-128"/>
              </a:rPr>
              <a:t>(2020</a:t>
            </a:r>
            <a:r>
              <a:rPr lang="ja-JP" altLang="en-US" sz="700" dirty="0">
                <a:solidFill>
                  <a:schemeClr val="tx1"/>
                </a:solidFill>
                <a:latin typeface="HG丸ｺﾞｼｯｸM-PRO" panose="020F0600000000000000" pitchFamily="50" charset="-128"/>
                <a:ea typeface="HG丸ｺﾞｼｯｸM-PRO" panose="020F0600000000000000" pitchFamily="50" charset="-128"/>
              </a:rPr>
              <a:t>：</a:t>
            </a:r>
            <a:r>
              <a:rPr lang="en-US" altLang="ja-JP" sz="700" dirty="0">
                <a:solidFill>
                  <a:schemeClr val="tx1"/>
                </a:solidFill>
                <a:latin typeface="HG丸ｺﾞｼｯｸM-PRO" panose="020F0600000000000000" pitchFamily="50" charset="-128"/>
                <a:ea typeface="HG丸ｺﾞｼｯｸM-PRO" panose="020F0600000000000000" pitchFamily="50" charset="-128"/>
              </a:rPr>
              <a:t>36%)</a:t>
            </a:r>
            <a:endParaRPr lang="ja-JP" altLang="en-US" sz="700" dirty="0">
              <a:solidFill>
                <a:schemeClr val="tx1"/>
              </a:solidFill>
              <a:latin typeface="HG丸ｺﾞｼｯｸM-PRO" panose="020F0600000000000000" pitchFamily="50" charset="-128"/>
              <a:ea typeface="HG丸ｺﾞｼｯｸM-PRO" panose="020F0600000000000000" pitchFamily="50" charset="-128"/>
            </a:endParaRPr>
          </a:p>
        </p:txBody>
      </p:sp>
      <p:sp>
        <p:nvSpPr>
          <p:cNvPr id="144" name="正方形/長方形 14">
            <a:extLst>
              <a:ext uri="{FF2B5EF4-FFF2-40B4-BE49-F238E27FC236}">
                <a16:creationId xmlns:a16="http://schemas.microsoft.com/office/drawing/2014/main" id="{60B2C2DE-A134-4804-AF8A-911E99FC13D3}"/>
              </a:ext>
            </a:extLst>
          </p:cNvPr>
          <p:cNvSpPr>
            <a:spLocks noChangeArrowheads="1"/>
          </p:cNvSpPr>
          <p:nvPr/>
        </p:nvSpPr>
        <p:spPr bwMode="auto">
          <a:xfrm>
            <a:off x="7026398" y="4255481"/>
            <a:ext cx="2852774"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just">
              <a:spcBef>
                <a:spcPct val="0"/>
              </a:spcBef>
              <a:buFontTx/>
              <a:buNone/>
            </a:pPr>
            <a:r>
              <a:rPr lang="ja-JP" altLang="en-US" sz="700" dirty="0">
                <a:latin typeface="HG丸ｺﾞｼｯｸM-PRO" panose="020F0600000000000000" pitchFamily="50" charset="-128"/>
                <a:ea typeface="HG丸ｺﾞｼｯｸM-PRO" panose="020F0600000000000000" pitchFamily="50" charset="-128"/>
              </a:rPr>
              <a:t>我が国の温室効果ガス排出量（電気・熱配分前）のうち</a:t>
            </a:r>
            <a:endParaRPr lang="en-US" altLang="ja-JP" sz="700" dirty="0">
              <a:latin typeface="HG丸ｺﾞｼｯｸM-PRO" panose="020F0600000000000000" pitchFamily="50" charset="-128"/>
              <a:ea typeface="HG丸ｺﾞｼｯｸM-PRO" panose="020F0600000000000000" pitchFamily="50" charset="-128"/>
            </a:endParaRPr>
          </a:p>
          <a:p>
            <a:pPr algn="just">
              <a:spcBef>
                <a:spcPct val="0"/>
              </a:spcBef>
              <a:buFontTx/>
              <a:buNone/>
            </a:pPr>
            <a:r>
              <a:rPr lang="ja-JP" altLang="en-US" sz="700" dirty="0">
                <a:latin typeface="HG丸ｺﾞｼｯｸM-PRO" panose="020F0600000000000000" pitchFamily="50" charset="-128"/>
                <a:ea typeface="HG丸ｺﾞｼｯｸM-PRO" panose="020F0600000000000000" pitchFamily="50" charset="-128"/>
              </a:rPr>
              <a:t>資源循環が貢献できる余地がある排出量および割合の推移</a:t>
            </a:r>
          </a:p>
        </p:txBody>
      </p:sp>
      <p:sp>
        <p:nvSpPr>
          <p:cNvPr id="145" name="正方形/長方形 14">
            <a:extLst>
              <a:ext uri="{FF2B5EF4-FFF2-40B4-BE49-F238E27FC236}">
                <a16:creationId xmlns:a16="http://schemas.microsoft.com/office/drawing/2014/main" id="{9288C903-A643-429B-89C2-171CFD7515A1}"/>
              </a:ext>
            </a:extLst>
          </p:cNvPr>
          <p:cNvSpPr>
            <a:spLocks noChangeArrowheads="1"/>
          </p:cNvSpPr>
          <p:nvPr/>
        </p:nvSpPr>
        <p:spPr bwMode="auto">
          <a:xfrm>
            <a:off x="6589368" y="4515439"/>
            <a:ext cx="3211293"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just">
              <a:spcBef>
                <a:spcPct val="0"/>
              </a:spcBef>
              <a:buFontTx/>
              <a:buNone/>
            </a:pPr>
            <a:r>
              <a:rPr lang="en-US" altLang="ja-JP" sz="600" dirty="0">
                <a:latin typeface="HG丸ｺﾞｼｯｸM-PRO" panose="020F0600000000000000" pitchFamily="50" charset="-128"/>
                <a:ea typeface="HG丸ｺﾞｼｯｸM-PRO" panose="020F0600000000000000" pitchFamily="50" charset="-128"/>
              </a:rPr>
              <a:t>※</a:t>
            </a:r>
            <a:r>
              <a:rPr lang="ja-JP" altLang="en-US" sz="600" dirty="0">
                <a:latin typeface="HG丸ｺﾞｼｯｸM-PRO" panose="020F0600000000000000" pitchFamily="50" charset="-128"/>
                <a:ea typeface="HG丸ｺﾞｼｯｸM-PRO" panose="020F0600000000000000" pitchFamily="50" charset="-128"/>
              </a:rPr>
              <a:t>出典 環境省「第四次循環基本計画の第２回点検及び循環経済工程表の策定について」</a:t>
            </a:r>
            <a:endParaRPr lang="en-US" altLang="ja-JP" sz="600" dirty="0">
              <a:latin typeface="HG丸ｺﾞｼｯｸM-PRO" panose="020F0600000000000000" pitchFamily="50" charset="-128"/>
              <a:ea typeface="HG丸ｺﾞｼｯｸM-PRO" panose="020F0600000000000000" pitchFamily="50" charset="-128"/>
            </a:endParaRPr>
          </a:p>
        </p:txBody>
      </p:sp>
      <p:sp>
        <p:nvSpPr>
          <p:cNvPr id="147" name="四角形: 角を丸くする 146">
            <a:extLst>
              <a:ext uri="{FF2B5EF4-FFF2-40B4-BE49-F238E27FC236}">
                <a16:creationId xmlns:a16="http://schemas.microsoft.com/office/drawing/2014/main" id="{376C6CFF-58E1-4800-887D-99752EBBFFB3}"/>
              </a:ext>
            </a:extLst>
          </p:cNvPr>
          <p:cNvSpPr/>
          <p:nvPr/>
        </p:nvSpPr>
        <p:spPr>
          <a:xfrm>
            <a:off x="6512718" y="1722312"/>
            <a:ext cx="697340" cy="304255"/>
          </a:xfrm>
          <a:prstGeom prst="roundRect">
            <a:avLst>
              <a:gd name="adj" fmla="val 2594"/>
            </a:avLst>
          </a:prstGeom>
          <a:noFill/>
          <a:ln w="635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86" b="1" dirty="0">
              <a:latin typeface="HG丸ｺﾞｼｯｸM-PRO" panose="020F0600000000000000" pitchFamily="50" charset="-128"/>
              <a:ea typeface="HG丸ｺﾞｼｯｸM-PRO" panose="020F0600000000000000" pitchFamily="50" charset="-128"/>
            </a:endParaRPr>
          </a:p>
        </p:txBody>
      </p:sp>
      <p:sp>
        <p:nvSpPr>
          <p:cNvPr id="148" name="四角形: 角を丸くする 147">
            <a:extLst>
              <a:ext uri="{FF2B5EF4-FFF2-40B4-BE49-F238E27FC236}">
                <a16:creationId xmlns:a16="http://schemas.microsoft.com/office/drawing/2014/main" id="{6B9DA63B-1E3C-4E9F-98DA-21CE83A1D994}"/>
              </a:ext>
            </a:extLst>
          </p:cNvPr>
          <p:cNvSpPr/>
          <p:nvPr/>
        </p:nvSpPr>
        <p:spPr>
          <a:xfrm>
            <a:off x="7549434" y="1174516"/>
            <a:ext cx="1766375" cy="228434"/>
          </a:xfrm>
          <a:prstGeom prst="roundRect">
            <a:avLst>
              <a:gd name="adj" fmla="val 2594"/>
            </a:avLst>
          </a:prstGeom>
          <a:noFill/>
          <a:ln w="635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86" b="1" dirty="0">
              <a:latin typeface="HG丸ｺﾞｼｯｸM-PRO" panose="020F0600000000000000" pitchFamily="50" charset="-128"/>
              <a:ea typeface="HG丸ｺﾞｼｯｸM-PRO" panose="020F0600000000000000" pitchFamily="50" charset="-128"/>
            </a:endParaRPr>
          </a:p>
        </p:txBody>
      </p:sp>
      <p:sp>
        <p:nvSpPr>
          <p:cNvPr id="149" name="テキスト ボックス 148">
            <a:extLst>
              <a:ext uri="{FF2B5EF4-FFF2-40B4-BE49-F238E27FC236}">
                <a16:creationId xmlns:a16="http://schemas.microsoft.com/office/drawing/2014/main" id="{6ACD093E-695B-4FE6-918B-FCF70B1EE53D}"/>
              </a:ext>
            </a:extLst>
          </p:cNvPr>
          <p:cNvSpPr txBox="1"/>
          <p:nvPr/>
        </p:nvSpPr>
        <p:spPr>
          <a:xfrm>
            <a:off x="3761526" y="2434994"/>
            <a:ext cx="1615670" cy="233397"/>
          </a:xfrm>
          <a:prstGeom prst="rect">
            <a:avLst/>
          </a:prstGeom>
          <a:noFill/>
        </p:spPr>
        <p:txBody>
          <a:bodyPr wrap="square">
            <a:spAutoFit/>
          </a:bodyPr>
          <a:lstStyle/>
          <a:p>
            <a:pPr>
              <a:lnSpc>
                <a:spcPts val="1071"/>
              </a:lnSpc>
            </a:pPr>
            <a:r>
              <a:rPr lang="ja-JP" altLang="en-US" sz="100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３．国や産業界の動き</a:t>
            </a:r>
            <a:endParaRPr lang="ja-JP" altLang="ja-JP" sz="1000"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p:txBody>
      </p:sp>
      <p:pic>
        <p:nvPicPr>
          <p:cNvPr id="4" name="図 3">
            <a:extLst>
              <a:ext uri="{FF2B5EF4-FFF2-40B4-BE49-F238E27FC236}">
                <a16:creationId xmlns:a16="http://schemas.microsoft.com/office/drawing/2014/main" id="{A4DACB3C-108F-4F36-9D32-41A34C6A781C}"/>
              </a:ext>
            </a:extLst>
          </p:cNvPr>
          <p:cNvPicPr>
            <a:picLocks noChangeAspect="1"/>
          </p:cNvPicPr>
          <p:nvPr/>
        </p:nvPicPr>
        <p:blipFill>
          <a:blip r:embed="rId10"/>
          <a:stretch>
            <a:fillRect/>
          </a:stretch>
        </p:blipFill>
        <p:spPr>
          <a:xfrm>
            <a:off x="1660553" y="2473269"/>
            <a:ext cx="1935173" cy="1468152"/>
          </a:xfrm>
          <a:prstGeom prst="rect">
            <a:avLst/>
          </a:prstGeom>
        </p:spPr>
      </p:pic>
      <p:sp>
        <p:nvSpPr>
          <p:cNvPr id="119" name="テキスト ボックス 3">
            <a:extLst>
              <a:ext uri="{FF2B5EF4-FFF2-40B4-BE49-F238E27FC236}">
                <a16:creationId xmlns:a16="http://schemas.microsoft.com/office/drawing/2014/main" id="{3B680295-9B4C-45A4-83BA-5DD7384655F2}"/>
              </a:ext>
            </a:extLst>
          </p:cNvPr>
          <p:cNvSpPr txBox="1"/>
          <p:nvPr/>
        </p:nvSpPr>
        <p:spPr>
          <a:xfrm>
            <a:off x="2927567" y="2603280"/>
            <a:ext cx="739802" cy="252471"/>
          </a:xfrm>
          <a:prstGeom prst="wedgeRectCallout">
            <a:avLst>
              <a:gd name="adj1" fmla="val -49805"/>
              <a:gd name="adj2" fmla="val 132860"/>
            </a:avLst>
          </a:prstGeom>
          <a:solidFill>
            <a:srgbClr val="D7C9B3"/>
          </a:solidFill>
          <a:ln w="3175" cmpd="sng">
            <a:noFill/>
          </a:ln>
        </p:spPr>
        <p:style>
          <a:lnRef idx="0">
            <a:scrgbClr r="0" g="0" b="0"/>
          </a:lnRef>
          <a:fillRef idx="0">
            <a:scrgbClr r="0" g="0" b="0"/>
          </a:fillRef>
          <a:effectRef idx="0">
            <a:scrgbClr r="0" g="0" b="0"/>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endParaRPr kumimoji="1" lang="ja-JP" altLang="en-US" sz="571" b="1" dirty="0">
              <a:latin typeface="HG丸ｺﾞｼｯｸM-PRO" panose="020F0600000000000000" pitchFamily="50" charset="-128"/>
              <a:ea typeface="HG丸ｺﾞｼｯｸM-PRO" panose="020F0600000000000000" pitchFamily="50" charset="-128"/>
            </a:endParaRPr>
          </a:p>
        </p:txBody>
      </p:sp>
      <p:sp>
        <p:nvSpPr>
          <p:cNvPr id="125" name="テキスト ボックス 3">
            <a:extLst>
              <a:ext uri="{FF2B5EF4-FFF2-40B4-BE49-F238E27FC236}">
                <a16:creationId xmlns:a16="http://schemas.microsoft.com/office/drawing/2014/main" id="{B8C72E5F-397B-4E8F-9534-CB527D5DF048}"/>
              </a:ext>
            </a:extLst>
          </p:cNvPr>
          <p:cNvSpPr txBox="1"/>
          <p:nvPr/>
        </p:nvSpPr>
        <p:spPr>
          <a:xfrm>
            <a:off x="2880555" y="2558982"/>
            <a:ext cx="832426" cy="342491"/>
          </a:xfrm>
          <a:prstGeom prst="rect">
            <a:avLst/>
          </a:prstGeom>
          <a:noFill/>
          <a:ln w="12700" cmpd="sng">
            <a:noFill/>
          </a:ln>
        </p:spPr>
        <p:style>
          <a:lnRef idx="0">
            <a:scrgbClr r="0" g="0" b="0"/>
          </a:lnRef>
          <a:fillRef idx="0">
            <a:scrgbClr r="0" g="0" b="0"/>
          </a:fillRef>
          <a:effectRef idx="0">
            <a:scrgbClr r="0" g="0" b="0"/>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ja-JP" altLang="en-US" sz="607" b="1" dirty="0">
                <a:solidFill>
                  <a:schemeClr val="bg1"/>
                </a:solidFill>
                <a:latin typeface="HG丸ｺﾞｼｯｸM-PRO" panose="020F0600000000000000" pitchFamily="50" charset="-128"/>
                <a:ea typeface="HG丸ｺﾞｼｯｸM-PRO" panose="020F0600000000000000" pitchFamily="50" charset="-128"/>
              </a:rPr>
              <a:t>日用品・事務用品等</a:t>
            </a:r>
            <a:r>
              <a:rPr kumimoji="1" lang="en-US" altLang="ja-JP" sz="607" b="1" dirty="0">
                <a:solidFill>
                  <a:schemeClr val="bg1"/>
                </a:solidFill>
                <a:latin typeface="HG丸ｺﾞｼｯｸM-PRO" panose="020F0600000000000000" pitchFamily="50" charset="-128"/>
                <a:ea typeface="HG丸ｺﾞｼｯｸM-PRO" panose="020F0600000000000000" pitchFamily="50" charset="-128"/>
              </a:rPr>
              <a:t>143</a:t>
            </a:r>
            <a:r>
              <a:rPr kumimoji="1" lang="ja-JP" altLang="en-US" sz="607" b="1" dirty="0">
                <a:solidFill>
                  <a:schemeClr val="bg1"/>
                </a:solidFill>
                <a:latin typeface="HG丸ｺﾞｼｯｸM-PRO" panose="020F0600000000000000" pitchFamily="50" charset="-128"/>
                <a:ea typeface="HG丸ｺﾞｼｯｸM-PRO" panose="020F0600000000000000" pitchFamily="50" charset="-128"/>
              </a:rPr>
              <a:t>（</a:t>
            </a:r>
            <a:r>
              <a:rPr kumimoji="1" lang="en-US" altLang="ja-JP" sz="607" b="1" dirty="0">
                <a:solidFill>
                  <a:schemeClr val="bg1"/>
                </a:solidFill>
                <a:latin typeface="HG丸ｺﾞｼｯｸM-PRO" panose="020F0600000000000000" pitchFamily="50" charset="-128"/>
                <a:ea typeface="HG丸ｺﾞｼｯｸM-PRO" panose="020F0600000000000000" pitchFamily="50" charset="-128"/>
              </a:rPr>
              <a:t>41%</a:t>
            </a:r>
            <a:r>
              <a:rPr kumimoji="1" lang="ja-JP" altLang="en-US" sz="607" b="1" dirty="0">
                <a:solidFill>
                  <a:schemeClr val="bg1"/>
                </a:solidFill>
                <a:latin typeface="HG丸ｺﾞｼｯｸM-PRO" panose="020F0600000000000000" pitchFamily="50" charset="-128"/>
                <a:ea typeface="HG丸ｺﾞｼｯｸM-PRO" panose="020F0600000000000000" pitchFamily="50" charset="-128"/>
              </a:rPr>
              <a:t>）</a:t>
            </a:r>
          </a:p>
        </p:txBody>
      </p:sp>
      <p:sp>
        <p:nvSpPr>
          <p:cNvPr id="124" name="テキスト ボックス 4">
            <a:extLst>
              <a:ext uri="{FF2B5EF4-FFF2-40B4-BE49-F238E27FC236}">
                <a16:creationId xmlns:a16="http://schemas.microsoft.com/office/drawing/2014/main" id="{231DBF22-5A2E-49D5-9BAF-0DD2E8B7711B}"/>
              </a:ext>
            </a:extLst>
          </p:cNvPr>
          <p:cNvSpPr txBox="1"/>
          <p:nvPr/>
        </p:nvSpPr>
        <p:spPr>
          <a:xfrm>
            <a:off x="1844184" y="3792022"/>
            <a:ext cx="659871" cy="246288"/>
          </a:xfrm>
          <a:prstGeom prst="wedgeRectCallout">
            <a:avLst>
              <a:gd name="adj1" fmla="val 43392"/>
              <a:gd name="adj2" fmla="val -85366"/>
            </a:avLst>
          </a:prstGeom>
          <a:solidFill>
            <a:srgbClr val="969696"/>
          </a:solidFill>
          <a:ln w="0" cmpd="sng">
            <a:noFill/>
          </a:ln>
        </p:spPr>
        <p:style>
          <a:lnRef idx="0">
            <a:scrgbClr r="0" g="0" b="0"/>
          </a:lnRef>
          <a:fillRef idx="0">
            <a:scrgbClr r="0" g="0" b="0"/>
          </a:fillRef>
          <a:effectRef idx="0">
            <a:scrgbClr r="0" g="0" b="0"/>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endParaRPr kumimoji="1" lang="ja-JP" altLang="en-US" sz="571" b="1" dirty="0">
              <a:latin typeface="HG丸ｺﾞｼｯｸM-PRO" panose="020F0600000000000000" pitchFamily="50" charset="-128"/>
              <a:ea typeface="HG丸ｺﾞｼｯｸM-PRO" panose="020F0600000000000000" pitchFamily="50" charset="-128"/>
            </a:endParaRPr>
          </a:p>
        </p:txBody>
      </p:sp>
      <p:sp>
        <p:nvSpPr>
          <p:cNvPr id="117" name="テキスト ボックス 4">
            <a:extLst>
              <a:ext uri="{FF2B5EF4-FFF2-40B4-BE49-F238E27FC236}">
                <a16:creationId xmlns:a16="http://schemas.microsoft.com/office/drawing/2014/main" id="{C2FE2E87-AB99-444D-AA4B-73BC9624C1E0}"/>
              </a:ext>
            </a:extLst>
          </p:cNvPr>
          <p:cNvSpPr txBox="1"/>
          <p:nvPr/>
        </p:nvSpPr>
        <p:spPr>
          <a:xfrm>
            <a:off x="1764879" y="3740191"/>
            <a:ext cx="787500" cy="341103"/>
          </a:xfrm>
          <a:prstGeom prst="rect">
            <a:avLst/>
          </a:prstGeom>
          <a:noFill/>
          <a:ln w="12700" cmpd="sng">
            <a:noFill/>
          </a:ln>
        </p:spPr>
        <p:style>
          <a:lnRef idx="0">
            <a:scrgbClr r="0" g="0" b="0"/>
          </a:lnRef>
          <a:fillRef idx="0">
            <a:scrgbClr r="0" g="0" b="0"/>
          </a:fillRef>
          <a:effectRef idx="0">
            <a:scrgbClr r="0" g="0" b="0"/>
          </a:effectRef>
          <a:fontRef idx="minor">
            <a:schemeClr val="dk1"/>
          </a:fontRef>
        </p:style>
        <p:txBody>
          <a:bodyPr wrap="square"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ja-JP" altLang="en-US" sz="643" b="1" dirty="0">
                <a:solidFill>
                  <a:schemeClr val="bg1"/>
                </a:solidFill>
                <a:latin typeface="HG丸ｺﾞｼｯｸM-PRO" panose="020F0600000000000000" pitchFamily="50" charset="-128"/>
                <a:ea typeface="HG丸ｺﾞｼｯｸM-PRO" panose="020F0600000000000000" pitchFamily="50" charset="-128"/>
              </a:rPr>
              <a:t>土木・建築資材</a:t>
            </a:r>
            <a:endParaRPr kumimoji="1" lang="en-US" altLang="ja-JP" sz="643" b="1" dirty="0">
              <a:solidFill>
                <a:schemeClr val="bg1"/>
              </a:solidFill>
              <a:latin typeface="HG丸ｺﾞｼｯｸM-PRO" panose="020F0600000000000000" pitchFamily="50" charset="-128"/>
              <a:ea typeface="HG丸ｺﾞｼｯｸM-PRO" panose="020F0600000000000000" pitchFamily="50" charset="-128"/>
            </a:endParaRPr>
          </a:p>
          <a:p>
            <a:pPr algn="ctr"/>
            <a:r>
              <a:rPr kumimoji="1" lang="en-US" altLang="ja-JP" sz="643" b="1" dirty="0">
                <a:solidFill>
                  <a:schemeClr val="bg1"/>
                </a:solidFill>
                <a:latin typeface="HG丸ｺﾞｼｯｸM-PRO" panose="020F0600000000000000" pitchFamily="50" charset="-128"/>
                <a:ea typeface="HG丸ｺﾞｼｯｸM-PRO" panose="020F0600000000000000" pitchFamily="50" charset="-128"/>
              </a:rPr>
              <a:t>202(59%)</a:t>
            </a:r>
            <a:endParaRPr kumimoji="1" lang="ja-JP" altLang="en-US" sz="643" b="1" dirty="0">
              <a:solidFill>
                <a:schemeClr val="bg1"/>
              </a:solidFill>
              <a:latin typeface="HG丸ｺﾞｼｯｸM-PRO" panose="020F0600000000000000" pitchFamily="50" charset="-128"/>
              <a:ea typeface="HG丸ｺﾞｼｯｸM-PRO" panose="020F0600000000000000" pitchFamily="50" charset="-128"/>
            </a:endParaRPr>
          </a:p>
        </p:txBody>
      </p:sp>
      <p:sp>
        <p:nvSpPr>
          <p:cNvPr id="151" name="テキスト ボックス 150">
            <a:extLst>
              <a:ext uri="{FF2B5EF4-FFF2-40B4-BE49-F238E27FC236}">
                <a16:creationId xmlns:a16="http://schemas.microsoft.com/office/drawing/2014/main" id="{688ACB44-58A7-49D6-84FD-3EE16F5693FF}"/>
              </a:ext>
            </a:extLst>
          </p:cNvPr>
          <p:cNvSpPr txBox="1"/>
          <p:nvPr/>
        </p:nvSpPr>
        <p:spPr>
          <a:xfrm>
            <a:off x="3761526" y="4534002"/>
            <a:ext cx="3028224" cy="233397"/>
          </a:xfrm>
          <a:prstGeom prst="rect">
            <a:avLst/>
          </a:prstGeom>
          <a:noFill/>
        </p:spPr>
        <p:txBody>
          <a:bodyPr wrap="square">
            <a:spAutoFit/>
          </a:bodyPr>
          <a:lstStyle/>
          <a:p>
            <a:pPr>
              <a:lnSpc>
                <a:spcPts val="1071"/>
              </a:lnSpc>
            </a:pPr>
            <a:r>
              <a:rPr lang="ja-JP" altLang="en-US" sz="1000" b="1" kern="100" dirty="0">
                <a:latin typeface="HG丸ｺﾞｼｯｸM-PRO" panose="020F0600000000000000" pitchFamily="50" charset="-128"/>
                <a:ea typeface="HG丸ｺﾞｼｯｸM-PRO" panose="020F0600000000000000" pitchFamily="50" charset="-128"/>
                <a:cs typeface="Times New Roman" panose="02020603050405020304" pitchFamily="18" charset="0"/>
              </a:rPr>
              <a:t>４．大阪ブルー・オーシャン・ビジョンの実現</a:t>
            </a:r>
            <a:endParaRPr lang="ja-JP" altLang="ja-JP" sz="1000" kern="100"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p:txBody>
      </p:sp>
      <p:sp>
        <p:nvSpPr>
          <p:cNvPr id="153" name="テキスト ボックス 152">
            <a:extLst>
              <a:ext uri="{FF2B5EF4-FFF2-40B4-BE49-F238E27FC236}">
                <a16:creationId xmlns:a16="http://schemas.microsoft.com/office/drawing/2014/main" id="{A9006C81-FFC2-430A-BE85-80223860097F}"/>
              </a:ext>
            </a:extLst>
          </p:cNvPr>
          <p:cNvSpPr txBox="1"/>
          <p:nvPr/>
        </p:nvSpPr>
        <p:spPr>
          <a:xfrm>
            <a:off x="3731045" y="4729485"/>
            <a:ext cx="5916482" cy="636072"/>
          </a:xfrm>
          <a:prstGeom prst="rect">
            <a:avLst/>
          </a:prstGeom>
          <a:noFill/>
        </p:spPr>
        <p:txBody>
          <a:bodyPr wrap="square">
            <a:spAutoFit/>
          </a:bodyPr>
          <a:lstStyle/>
          <a:p>
            <a:pPr marL="108000" indent="-72000" algn="just">
              <a:buFont typeface="Arial" panose="020B0604020202020204" pitchFamily="34" charset="0"/>
              <a:buChar char="•"/>
            </a:pPr>
            <a:r>
              <a:rPr lang="ja-JP" altLang="en-US" sz="800" b="0" i="0" dirty="0">
                <a:effectLst/>
                <a:latin typeface="HG丸ｺﾞｼｯｸM-PRO" panose="020F0600000000000000" pitchFamily="50" charset="-128"/>
                <a:ea typeface="HG丸ｺﾞｼｯｸM-PRO" panose="020F0600000000000000" pitchFamily="50" charset="-128"/>
              </a:rPr>
              <a:t>本ビジョンの目標達成に向け、大阪府・大阪市が共同でプラごみによる河川や海洋汚染の防止に率先して取り組むため、数値目標や具体的な施策等を含めた「大阪ブルー・オーシャン・ビジョン」実行計画を策定（</a:t>
            </a:r>
            <a:r>
              <a:rPr lang="en-US" altLang="ja-JP" sz="800" b="0" i="0" dirty="0">
                <a:effectLst/>
                <a:latin typeface="HG丸ｺﾞｼｯｸM-PRO" panose="020F0600000000000000" pitchFamily="50" charset="-128"/>
                <a:ea typeface="HG丸ｺﾞｼｯｸM-PRO" panose="020F0600000000000000" pitchFamily="50" charset="-128"/>
              </a:rPr>
              <a:t>2021</a:t>
            </a:r>
            <a:r>
              <a:rPr lang="ja-JP" altLang="en-US" sz="800" b="0" i="0" dirty="0">
                <a:effectLst/>
                <a:latin typeface="HG丸ｺﾞｼｯｸM-PRO" panose="020F0600000000000000" pitchFamily="50" charset="-128"/>
                <a:ea typeface="HG丸ｺﾞｼｯｸM-PRO" panose="020F0600000000000000" pitchFamily="50" charset="-128"/>
              </a:rPr>
              <a:t>年</a:t>
            </a:r>
            <a:r>
              <a:rPr lang="en-US" altLang="ja-JP" sz="800" b="0" i="0" dirty="0">
                <a:effectLst/>
                <a:latin typeface="HG丸ｺﾞｼｯｸM-PRO" panose="020F0600000000000000" pitchFamily="50" charset="-128"/>
                <a:ea typeface="HG丸ｺﾞｼｯｸM-PRO" panose="020F0600000000000000" pitchFamily="50" charset="-128"/>
              </a:rPr>
              <a:t>3</a:t>
            </a:r>
            <a:r>
              <a:rPr lang="ja-JP" altLang="en-US" sz="800" b="0" i="0" dirty="0">
                <a:effectLst/>
                <a:latin typeface="HG丸ｺﾞｼｯｸM-PRO" panose="020F0600000000000000" pitchFamily="50" charset="-128"/>
                <a:ea typeface="HG丸ｺﾞｼｯｸM-PRO" panose="020F0600000000000000" pitchFamily="50" charset="-128"/>
              </a:rPr>
              <a:t>月</a:t>
            </a:r>
            <a:r>
              <a:rPr lang="ja-JP" altLang="en-US" sz="800" dirty="0">
                <a:latin typeface="HG丸ｺﾞｼｯｸM-PRO" panose="020F0600000000000000" pitchFamily="50" charset="-128"/>
                <a:ea typeface="HG丸ｺﾞｼｯｸM-PRO" panose="020F0600000000000000" pitchFamily="50" charset="-128"/>
              </a:rPr>
              <a:t>）。</a:t>
            </a:r>
            <a:endParaRPr lang="en-US" altLang="ja-JP" sz="800" dirty="0">
              <a:latin typeface="HG丸ｺﾞｼｯｸM-PRO" panose="020F0600000000000000" pitchFamily="50" charset="-128"/>
              <a:ea typeface="HG丸ｺﾞｼｯｸM-PRO" panose="020F0600000000000000" pitchFamily="50" charset="-128"/>
            </a:endParaRPr>
          </a:p>
          <a:p>
            <a:pPr marL="108000" indent="-72000" algn="just">
              <a:spcBef>
                <a:spcPts val="400"/>
              </a:spcBef>
              <a:buFont typeface="Arial" panose="020B0604020202020204" pitchFamily="34" charset="0"/>
              <a:buChar char="•"/>
            </a:pPr>
            <a:r>
              <a:rPr lang="ja-JP" altLang="en-US" sz="800" dirty="0">
                <a:latin typeface="HG丸ｺﾞｼｯｸM-PRO" panose="020F0600000000000000" pitchFamily="50" charset="-128"/>
                <a:ea typeface="HG丸ｺﾞｼｯｸM-PRO" panose="020F0600000000000000" pitchFamily="50" charset="-128"/>
              </a:rPr>
              <a:t>住民、事業者、</a:t>
            </a:r>
            <a:r>
              <a:rPr lang="en-US" altLang="ja-JP" sz="800" dirty="0">
                <a:latin typeface="HG丸ｺﾞｼｯｸM-PRO" panose="020F0600000000000000" pitchFamily="50" charset="-128"/>
                <a:ea typeface="HG丸ｺﾞｼｯｸM-PRO" panose="020F0600000000000000" pitchFamily="50" charset="-128"/>
              </a:rPr>
              <a:t>NPO</a:t>
            </a:r>
            <a:r>
              <a:rPr lang="ja-JP" altLang="en-US" sz="800" dirty="0">
                <a:latin typeface="HG丸ｺﾞｼｯｸM-PRO" panose="020F0600000000000000" pitchFamily="50" charset="-128"/>
                <a:ea typeface="HG丸ｺﾞｼｯｸM-PRO" panose="020F0600000000000000" pitchFamily="50" charset="-128"/>
              </a:rPr>
              <a:t>等の団体、周辺自治体など幅広い関係者とのパートナーシップのもと、海洋プラごみの削減のための様々な施策を展開することにより、経済・社会・環境の三側面の統合的向上に取り組んでいる。</a:t>
            </a:r>
          </a:p>
        </p:txBody>
      </p:sp>
      <p:sp>
        <p:nvSpPr>
          <p:cNvPr id="92" name="Text Box 2">
            <a:extLst>
              <a:ext uri="{FF2B5EF4-FFF2-40B4-BE49-F238E27FC236}">
                <a16:creationId xmlns:a16="http://schemas.microsoft.com/office/drawing/2014/main" id="{C79ADBE4-8DD6-476D-8870-375D15A64A3F}"/>
              </a:ext>
            </a:extLst>
          </p:cNvPr>
          <p:cNvSpPr txBox="1">
            <a:spLocks noChangeArrowheads="1"/>
          </p:cNvSpPr>
          <p:nvPr/>
        </p:nvSpPr>
        <p:spPr bwMode="auto">
          <a:xfrm>
            <a:off x="8648013" y="30531"/>
            <a:ext cx="1133475" cy="377825"/>
          </a:xfrm>
          <a:prstGeom prst="rect">
            <a:avLst/>
          </a:prstGeom>
          <a:solidFill>
            <a:srgbClr val="FFFFFF"/>
          </a:solidFill>
          <a:ln w="9525">
            <a:solidFill>
              <a:srgbClr val="000000"/>
            </a:solidFill>
            <a:miter lim="800000"/>
            <a:headEnd/>
            <a:tailEnd/>
          </a:ln>
        </p:spPr>
        <p:txBody>
          <a:bodyPr vert="horz" wrap="square" lIns="74295" tIns="8890" rIns="74295" bIns="8890" numCol="1" anchor="t" anchorCtr="0" compatLnSpc="1">
            <a:prstTxWarp prst="textNoShape">
              <a:avLst/>
            </a:prstTxWarp>
          </a:bodyPr>
          <a:lstStyle/>
          <a:p>
            <a:pPr algn="ctr" fontAlgn="base">
              <a:lnSpc>
                <a:spcPts val="2400"/>
              </a:lnSpc>
              <a:spcAft>
                <a:spcPts val="0"/>
              </a:spcAft>
            </a:pPr>
            <a:r>
              <a:rPr lang="ja-JP" sz="1300" kern="1200" dirty="0">
                <a:solidFill>
                  <a:srgbClr val="000000"/>
                </a:solidFill>
                <a:effectLst/>
                <a:latin typeface="ＭＳ Ｐゴシック" panose="020B0600070205080204" pitchFamily="50" charset="-128"/>
                <a:ea typeface="ＭＳ ゴシック" panose="020B0609070205080204" pitchFamily="49" charset="-128"/>
                <a:cs typeface="ＭＳ Ｐゴシック" panose="020B0600070205080204" pitchFamily="50" charset="-128"/>
              </a:rPr>
              <a:t>資料</a:t>
            </a:r>
            <a:r>
              <a:rPr lang="ja-JP" altLang="en-US" sz="1300" dirty="0">
                <a:solidFill>
                  <a:srgbClr val="000000"/>
                </a:solidFill>
                <a:latin typeface="ＭＳ Ｐゴシック" panose="020B0600070205080204" pitchFamily="50" charset="-128"/>
                <a:ea typeface="ＭＳ ゴシック" panose="020B0609070205080204" pitchFamily="49" charset="-128"/>
                <a:cs typeface="ＭＳ Ｐゴシック" panose="020B0600070205080204" pitchFamily="50" charset="-128"/>
              </a:rPr>
              <a:t>２</a:t>
            </a:r>
            <a:r>
              <a:rPr lang="ja-JP" altLang="en-US" sz="1300" kern="1200" dirty="0">
                <a:solidFill>
                  <a:srgbClr val="000000"/>
                </a:solidFill>
                <a:effectLst/>
                <a:latin typeface="ＭＳ Ｐゴシック" panose="020B0600070205080204" pitchFamily="50" charset="-128"/>
                <a:ea typeface="ＭＳ ゴシック" panose="020B0609070205080204" pitchFamily="49" charset="-128"/>
                <a:cs typeface="ＭＳ Ｐゴシック" panose="020B0600070205080204" pitchFamily="50" charset="-128"/>
              </a:rPr>
              <a:t>－２</a:t>
            </a:r>
            <a:endParaRPr lang="ja-JP" sz="13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pic>
        <p:nvPicPr>
          <p:cNvPr id="93" name="図 92">
            <a:extLst>
              <a:ext uri="{FF2B5EF4-FFF2-40B4-BE49-F238E27FC236}">
                <a16:creationId xmlns:a16="http://schemas.microsoft.com/office/drawing/2014/main" id="{442CC291-2B91-4706-919B-FFE33A82B38E}"/>
              </a:ext>
            </a:extLst>
          </p:cNvPr>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4017958" y="-107"/>
            <a:ext cx="1404000" cy="324000"/>
          </a:xfrm>
          <a:prstGeom prst="rect">
            <a:avLst/>
          </a:prstGeom>
          <a:noFill/>
          <a:ln>
            <a:noFill/>
          </a:ln>
        </p:spPr>
      </p:pic>
    </p:spTree>
    <p:extLst>
      <p:ext uri="{BB962C8B-B14F-4D97-AF65-F5344CB8AC3E}">
        <p14:creationId xmlns:p14="http://schemas.microsoft.com/office/powerpoint/2010/main" val="2605245598"/>
      </p:ext>
    </p:extLst>
  </p:cSld>
  <p:clrMapOvr>
    <a:masterClrMapping/>
  </p:clrMapOvr>
</p:sld>
</file>

<file path=ppt/theme/theme1.xml><?xml version="1.0" encoding="utf-8"?>
<a:theme xmlns:a="http://schemas.openxmlformats.org/drawingml/2006/main" name="Office Theme">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TM16401371[[fn=アトラス]]</Template>
  <TotalTime>0</TotalTime>
  <Words>998</Words>
  <Application>Microsoft Office PowerPoint</Application>
  <PresentationFormat>A4 210 x 297 mm</PresentationFormat>
  <Paragraphs>107</Paragraphs>
  <Slides>1</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HG丸ｺﾞｼｯｸM-PRO</vt:lpstr>
      <vt:lpstr>ＭＳ Ｐゴシック</vt:lpstr>
      <vt:lpstr>游ゴシック</vt:lpstr>
      <vt:lpstr>Arial</vt:lpstr>
      <vt:lpstr>Calibri</vt:lpstr>
      <vt:lpstr>Calibri Light</vt:lpstr>
      <vt:lpstr>Wingdings</vt:lpstr>
      <vt:lpstr>Office Theme</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2024-07-16T09:21:31Z</dcterms:created>
  <dcterms:modified xsi:type="dcterms:W3CDTF">2024-07-16T09:21:41Z</dcterms:modified>
</cp:coreProperties>
</file>