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FF7FD94-2C8D-4281-AA0F-F62FF399CA1C}">
          <p14:sldIdLst>
            <p14:sldId id="256"/>
          </p14:sldIdLst>
        </p14:section>
        <p14:section name="タイトルなしのセクション" id="{88F43870-9777-49EF-95B2-7B32C2667C14}">
          <p14:sldIdLst/>
        </p14:section>
      </p14:sectionLst>
    </p:ex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D8A"/>
    <a:srgbClr val="0000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809" autoAdjust="0"/>
    <p:restoredTop sz="96583" autoAdjust="0"/>
  </p:normalViewPr>
  <p:slideViewPr>
    <p:cSldViewPr>
      <p:cViewPr varScale="1">
        <p:scale>
          <a:sx n="69" d="100"/>
          <a:sy n="69" d="100"/>
        </p:scale>
        <p:origin x="1488" y="8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2023/12/20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2023/12/20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2023/12/20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2023/12/20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2023/12/20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2023/12/20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2023/12/20</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7D838D70-B267-4171-9787-8D3E3E7ECFB7}"/>
              </a:ext>
            </a:extLst>
          </p:cNvPr>
          <p:cNvPicPr>
            <a:picLocks noChangeAspect="1"/>
          </p:cNvPicPr>
          <p:nvPr/>
        </p:nvPicPr>
        <p:blipFill>
          <a:blip r:embed="rId2"/>
          <a:stretch>
            <a:fillRect/>
          </a:stretch>
        </p:blipFill>
        <p:spPr>
          <a:xfrm>
            <a:off x="3537017" y="2064296"/>
            <a:ext cx="2765075" cy="1667382"/>
          </a:xfrm>
          <a:prstGeom prst="rect">
            <a:avLst/>
          </a:prstGeom>
        </p:spPr>
      </p:pic>
      <p:sp>
        <p:nvSpPr>
          <p:cNvPr id="2" name="角丸四角形 1"/>
          <p:cNvSpPr/>
          <p:nvPr/>
        </p:nvSpPr>
        <p:spPr>
          <a:xfrm>
            <a:off x="40393" y="624458"/>
            <a:ext cx="6344173" cy="3479474"/>
          </a:xfrm>
          <a:prstGeom prst="roundRect">
            <a:avLst>
              <a:gd name="adj" fmla="val 0"/>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2" name="角丸四角形 81"/>
          <p:cNvSpPr/>
          <p:nvPr/>
        </p:nvSpPr>
        <p:spPr>
          <a:xfrm>
            <a:off x="40393" y="4172729"/>
            <a:ext cx="6342376" cy="5381546"/>
          </a:xfrm>
          <a:prstGeom prst="roundRect">
            <a:avLst>
              <a:gd name="adj" fmla="val 0"/>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98" name="Text Box 2"/>
          <p:cNvSpPr txBox="1">
            <a:spLocks noChangeArrowheads="1"/>
          </p:cNvSpPr>
          <p:nvPr/>
        </p:nvSpPr>
        <p:spPr bwMode="auto">
          <a:xfrm>
            <a:off x="11789374" y="242417"/>
            <a:ext cx="948130" cy="293937"/>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effectLst/>
                <a:latin typeface="Arial" pitchFamily="34" charset="0"/>
                <a:ea typeface="ＭＳ Ｐゴシック" pitchFamily="50" charset="-128"/>
                <a:cs typeface="ＭＳ Ｐゴシック" pitchFamily="50" charset="-128"/>
              </a:rPr>
              <a:t>資料　１－３　　　　</a:t>
            </a:r>
            <a:endParaRPr kumimoji="1" lang="ja-JP" altLang="ja-JP" sz="1200" b="0" i="0" u="none" strike="noStrike" cap="none" normalizeH="0" baseline="0" dirty="0">
              <a:ln>
                <a:noFill/>
              </a:ln>
              <a:effectLst/>
              <a:latin typeface="Arial" pitchFamily="34" charset="0"/>
              <a:ea typeface="ＭＳ Ｐゴシック" pitchFamily="50" charset="-128"/>
              <a:cs typeface="ＭＳ Ｐゴシック" pitchFamily="50" charset="-128"/>
            </a:endParaRPr>
          </a:p>
        </p:txBody>
      </p:sp>
      <p:sp>
        <p:nvSpPr>
          <p:cNvPr id="100" name="Rectangle 30">
            <a:extLst>
              <a:ext uri="{FF2B5EF4-FFF2-40B4-BE49-F238E27FC236}">
                <a16:creationId xmlns:a16="http://schemas.microsoft.com/office/drawing/2014/main" id="{B56E8E7F-F705-4845-8363-D450140216E9}"/>
              </a:ext>
            </a:extLst>
          </p:cNvPr>
          <p:cNvSpPr>
            <a:spLocks noChangeArrowheads="1"/>
          </p:cNvSpPr>
          <p:nvPr/>
        </p:nvSpPr>
        <p:spPr bwMode="auto">
          <a:xfrm>
            <a:off x="5379720" y="61234"/>
            <a:ext cx="379496" cy="426445"/>
          </a:xfrm>
          <a:prstGeom prst="rect">
            <a:avLst/>
          </a:prstGeom>
          <a:solidFill>
            <a:srgbClr val="00B0F0"/>
          </a:solidFill>
          <a:ln w="9525">
            <a:solidFill>
              <a:schemeClr val="accent5"/>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1" name="Rectangle 29">
            <a:extLst>
              <a:ext uri="{FF2B5EF4-FFF2-40B4-BE49-F238E27FC236}">
                <a16:creationId xmlns:a16="http://schemas.microsoft.com/office/drawing/2014/main" id="{586B6B3B-A233-4858-8D7D-813C8C1FA91B}"/>
              </a:ext>
            </a:extLst>
          </p:cNvPr>
          <p:cNvSpPr>
            <a:spLocks noChangeArrowheads="1"/>
          </p:cNvSpPr>
          <p:nvPr/>
        </p:nvSpPr>
        <p:spPr bwMode="auto">
          <a:xfrm>
            <a:off x="92211" y="46925"/>
            <a:ext cx="5499609" cy="357237"/>
          </a:xfrm>
          <a:prstGeom prst="rect">
            <a:avLst/>
          </a:prstGeom>
          <a:solidFill>
            <a:srgbClr val="385D8A"/>
          </a:solidFill>
          <a:ln w="9525">
            <a:solidFill>
              <a:schemeClr val="tx2"/>
            </a:solidFill>
            <a:miter lim="800000"/>
            <a:headEnd/>
            <a:tailEnd/>
          </a:ln>
        </p:spPr>
        <p:txBody>
          <a:bodyPr vert="horz" wrap="square" lIns="74295" tIns="8890" rIns="74295" bIns="8890" numCol="1" anchor="ctr" anchorCtr="0" compatLnSpc="1">
            <a:prstTxWarp prst="textNoShape">
              <a:avLst/>
            </a:prstTxWarp>
          </a:bodyPr>
          <a:lstStyle/>
          <a:p>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今後のエコタウン事業の方向性について（部会報告）の概要</a:t>
            </a:r>
          </a:p>
        </p:txBody>
      </p:sp>
      <p:sp>
        <p:nvSpPr>
          <p:cNvPr id="103" name="Rectangle 31">
            <a:extLst>
              <a:ext uri="{FF2B5EF4-FFF2-40B4-BE49-F238E27FC236}">
                <a16:creationId xmlns:a16="http://schemas.microsoft.com/office/drawing/2014/main" id="{BC606D51-3CD7-42DE-98FE-FDD063D7E95B}"/>
              </a:ext>
            </a:extLst>
          </p:cNvPr>
          <p:cNvSpPr>
            <a:spLocks noChangeArrowheads="1"/>
          </p:cNvSpPr>
          <p:nvPr/>
        </p:nvSpPr>
        <p:spPr bwMode="auto">
          <a:xfrm>
            <a:off x="95079" y="404162"/>
            <a:ext cx="5524968" cy="124921"/>
          </a:xfrm>
          <a:prstGeom prst="rect">
            <a:avLst/>
          </a:prstGeom>
          <a:solidFill>
            <a:srgbClr val="00B0F0"/>
          </a:solidFill>
          <a:ln w="9525">
            <a:solidFill>
              <a:schemeClr val="accent5"/>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4" name="Rectangle 32">
            <a:extLst>
              <a:ext uri="{FF2B5EF4-FFF2-40B4-BE49-F238E27FC236}">
                <a16:creationId xmlns:a16="http://schemas.microsoft.com/office/drawing/2014/main" id="{196DD6D5-8345-43A2-AB09-AE88461E7B3C}"/>
              </a:ext>
            </a:extLst>
          </p:cNvPr>
          <p:cNvSpPr>
            <a:spLocks noChangeArrowheads="1"/>
          </p:cNvSpPr>
          <p:nvPr/>
        </p:nvSpPr>
        <p:spPr bwMode="auto">
          <a:xfrm>
            <a:off x="5591820" y="414217"/>
            <a:ext cx="167427" cy="107440"/>
          </a:xfrm>
          <a:prstGeom prst="rect">
            <a:avLst/>
          </a:prstGeom>
          <a:solidFill>
            <a:srgbClr val="385D8A"/>
          </a:solidFill>
          <a:ln w="9525">
            <a:solidFill>
              <a:schemeClr val="tx2"/>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 name="角丸四角形 105"/>
          <p:cNvSpPr/>
          <p:nvPr/>
        </p:nvSpPr>
        <p:spPr>
          <a:xfrm>
            <a:off x="45457" y="624519"/>
            <a:ext cx="6354349" cy="257369"/>
          </a:xfrm>
          <a:prstGeom prst="roundRect">
            <a:avLst>
              <a:gd name="adj" fmla="val 0"/>
            </a:avLst>
          </a:prstGeom>
          <a:solidFill>
            <a:srgbClr val="002060"/>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基本的事項</a:t>
            </a:r>
          </a:p>
        </p:txBody>
      </p:sp>
      <p:sp>
        <p:nvSpPr>
          <p:cNvPr id="108" name="角丸四角形 107"/>
          <p:cNvSpPr/>
          <p:nvPr/>
        </p:nvSpPr>
        <p:spPr>
          <a:xfrm>
            <a:off x="6468474" y="627369"/>
            <a:ext cx="6268702" cy="262961"/>
          </a:xfrm>
          <a:prstGeom prst="roundRect">
            <a:avLst>
              <a:gd name="adj" fmla="val 0"/>
            </a:avLst>
          </a:prstGeom>
          <a:solidFill>
            <a:srgbClr val="002060"/>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年に向けたエコタウン事業の展開</a:t>
            </a:r>
          </a:p>
        </p:txBody>
      </p:sp>
      <p:sp>
        <p:nvSpPr>
          <p:cNvPr id="110" name="角丸四角形 109"/>
          <p:cNvSpPr/>
          <p:nvPr/>
        </p:nvSpPr>
        <p:spPr>
          <a:xfrm>
            <a:off x="6454070" y="629365"/>
            <a:ext cx="6284363" cy="7558463"/>
          </a:xfrm>
          <a:prstGeom prst="roundRect">
            <a:avLst>
              <a:gd name="adj" fmla="val 0"/>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pic>
        <p:nvPicPr>
          <p:cNvPr id="44" name="図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2859" y="106264"/>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図 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79012" y="105988"/>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図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35754" y="103249"/>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図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71727" y="103249"/>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12463" y="103249"/>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図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342218" y="103249"/>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図 1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791074" y="10324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図 5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247533" y="103533"/>
            <a:ext cx="457200" cy="457200"/>
          </a:xfrm>
          <a:prstGeom prst="rect">
            <a:avLst/>
          </a:prstGeom>
        </p:spPr>
      </p:pic>
      <p:pic>
        <p:nvPicPr>
          <p:cNvPr id="53" name="図 5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763550" y="102351"/>
            <a:ext cx="458885" cy="458885"/>
          </a:xfrm>
          <a:prstGeom prst="rect">
            <a:avLst/>
          </a:prstGeom>
        </p:spPr>
      </p:pic>
      <p:sp>
        <p:nvSpPr>
          <p:cNvPr id="60" name="テキスト ボックス 59">
            <a:extLst>
              <a:ext uri="{FF2B5EF4-FFF2-40B4-BE49-F238E27FC236}">
                <a16:creationId xmlns:a16="http://schemas.microsoft.com/office/drawing/2014/main" id="{B59F12FF-F455-44E0-A4A0-451ACB1BA19F}"/>
              </a:ext>
            </a:extLst>
          </p:cNvPr>
          <p:cNvSpPr txBox="1"/>
          <p:nvPr/>
        </p:nvSpPr>
        <p:spPr>
          <a:xfrm>
            <a:off x="6400800" y="868498"/>
            <a:ext cx="4116283" cy="1330166"/>
          </a:xfrm>
          <a:prstGeom prst="roundRect">
            <a:avLst>
              <a:gd name="adj" fmla="val 5770"/>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◆めざすべき姿</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263525" indent="-171450">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サーキュラーエコノミーの実現に寄与し、将来の環境課題解決に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63525" indent="-171450">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貢献する質の高いリサイクル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産業・施設が集積、発展</a:t>
            </a:r>
          </a:p>
          <a:p>
            <a:pPr marL="263525" indent="-171450">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新技術等の研究開発・実証の場として環境課題の解決に貢献</a:t>
            </a:r>
          </a:p>
          <a:p>
            <a:pPr marL="263525" indent="-171450">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府内外における資源循環に係るサプライチェーンの構築に貢献</a:t>
            </a:r>
          </a:p>
          <a:p>
            <a:pPr marL="182563" indent="-90488">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近隣の動脈産業や集積する施設との連携</a:t>
            </a:r>
          </a:p>
          <a:p>
            <a:pPr marL="182563" indent="-90488">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カーボンニュートラルに貢献</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5" name="図 2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127768" y="108129"/>
            <a:ext cx="450000" cy="450000"/>
          </a:xfrm>
          <a:prstGeom prst="rect">
            <a:avLst/>
          </a:prstGeom>
        </p:spPr>
      </p:pic>
      <p:pic>
        <p:nvPicPr>
          <p:cNvPr id="73" name="図 14"/>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307852" y="105001"/>
            <a:ext cx="456380" cy="458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 name="図 5"/>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852339" y="105272"/>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 name="図 1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217612" y="102411"/>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3" name="グループ化 22">
            <a:extLst>
              <a:ext uri="{FF2B5EF4-FFF2-40B4-BE49-F238E27FC236}">
                <a16:creationId xmlns:a16="http://schemas.microsoft.com/office/drawing/2014/main" id="{5EB67699-B04E-4F1B-A1E3-0AD4D6C73086}"/>
              </a:ext>
            </a:extLst>
          </p:cNvPr>
          <p:cNvGrpSpPr/>
          <p:nvPr/>
        </p:nvGrpSpPr>
        <p:grpSpPr>
          <a:xfrm>
            <a:off x="4816624" y="2572818"/>
            <a:ext cx="1307465" cy="416387"/>
            <a:chOff x="1812482" y="5706406"/>
            <a:chExt cx="1307465" cy="416387"/>
          </a:xfrm>
        </p:grpSpPr>
        <p:sp>
          <p:nvSpPr>
            <p:cNvPr id="61" name="テキスト ボックス 2460">
              <a:extLst>
                <a:ext uri="{FF2B5EF4-FFF2-40B4-BE49-F238E27FC236}">
                  <a16:creationId xmlns:a16="http://schemas.microsoft.com/office/drawing/2014/main" id="{E98FD560-F03D-4429-B585-C0E8B99230DF}"/>
                </a:ext>
              </a:extLst>
            </p:cNvPr>
            <p:cNvSpPr txBox="1"/>
            <p:nvPr/>
          </p:nvSpPr>
          <p:spPr>
            <a:xfrm>
              <a:off x="1911427" y="5706406"/>
              <a:ext cx="1028065" cy="219075"/>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algn="just"/>
              <a:r>
                <a:rPr lang="ja-JP" sz="900" kern="100" dirty="0">
                  <a:effectLst/>
                  <a:latin typeface="Century" panose="02040604050505020304" pitchFamily="18" charset="0"/>
                  <a:ea typeface="游ゴシック" panose="020B0400000000000000" pitchFamily="50" charset="-128"/>
                  <a:cs typeface="Times New Roman" panose="02020603050405020304" pitchFamily="18" charset="0"/>
                </a:rPr>
                <a:t>堺第７－３区</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63" name="正方形/長方形 62">
              <a:extLst>
                <a:ext uri="{FF2B5EF4-FFF2-40B4-BE49-F238E27FC236}">
                  <a16:creationId xmlns:a16="http://schemas.microsoft.com/office/drawing/2014/main" id="{E90EAA99-A7B4-4337-8605-81D8A5011848}"/>
                </a:ext>
              </a:extLst>
            </p:cNvPr>
            <p:cNvSpPr/>
            <p:nvPr/>
          </p:nvSpPr>
          <p:spPr>
            <a:xfrm rot="21034229">
              <a:off x="2411494" y="5929010"/>
              <a:ext cx="167763" cy="136800"/>
            </a:xfrm>
            <a:prstGeom prst="rect">
              <a:avLst/>
            </a:prstGeom>
            <a:gradFill flip="none" rotWithShape="1">
              <a:gsLst>
                <a:gs pos="0">
                  <a:schemeClr val="accent5">
                    <a:lumMod val="40000"/>
                    <a:lumOff val="60000"/>
                  </a:schemeClr>
                </a:gs>
                <a:gs pos="20000">
                  <a:schemeClr val="accent6">
                    <a:lumMod val="0"/>
                    <a:lumOff val="100000"/>
                  </a:schemeClr>
                </a:gs>
                <a:gs pos="100000">
                  <a:schemeClr val="accent6">
                    <a:lumMod val="100000"/>
                  </a:schemeClr>
                </a:gs>
              </a:gsLst>
              <a:lin ang="0" scaled="0"/>
              <a:tileRect/>
            </a:gradFill>
            <a:ln w="19050">
              <a:no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9" name="テキスト ボックス 2462">
              <a:extLst>
                <a:ext uri="{FF2B5EF4-FFF2-40B4-BE49-F238E27FC236}">
                  <a16:creationId xmlns:a16="http://schemas.microsoft.com/office/drawing/2014/main" id="{C2A93BB2-1AC5-4E76-BAD8-5C72C18F26D2}"/>
                </a:ext>
              </a:extLst>
            </p:cNvPr>
            <p:cNvSpPr txBox="1"/>
            <p:nvPr/>
          </p:nvSpPr>
          <p:spPr>
            <a:xfrm>
              <a:off x="1812482" y="5884521"/>
              <a:ext cx="1307465" cy="238272"/>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algn="just"/>
              <a:r>
                <a:rPr lang="ja-JP" sz="1000" b="1" kern="100" dirty="0">
                  <a:effectLst/>
                  <a:latin typeface="Century" panose="02040604050505020304" pitchFamily="18" charset="0"/>
                  <a:ea typeface="游ゴシック" panose="020B0400000000000000" pitchFamily="50" charset="-128"/>
                  <a:cs typeface="Times New Roman" panose="02020603050405020304" pitchFamily="18" charset="0"/>
                </a:rPr>
                <a:t>大阪府エコタウン</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66" name="テキスト ボックス 65">
            <a:extLst>
              <a:ext uri="{FF2B5EF4-FFF2-40B4-BE49-F238E27FC236}">
                <a16:creationId xmlns:a16="http://schemas.microsoft.com/office/drawing/2014/main" id="{2DED403B-09A5-4536-9389-8999815093B8}"/>
              </a:ext>
            </a:extLst>
          </p:cNvPr>
          <p:cNvSpPr txBox="1"/>
          <p:nvPr/>
        </p:nvSpPr>
        <p:spPr>
          <a:xfrm>
            <a:off x="17118" y="855400"/>
            <a:ext cx="6390721" cy="1105431"/>
          </a:xfrm>
          <a:prstGeom prst="rect">
            <a:avLst/>
          </a:prstGeom>
          <a:noFill/>
        </p:spPr>
        <p:txBody>
          <a:bodyPr wrap="square" rtlCol="0">
            <a:spAutoFit/>
          </a:bodyPr>
          <a:lstStyle/>
          <a:p>
            <a:pPr>
              <a:lnSpc>
                <a:spcPts val="1400"/>
              </a:lnSpc>
            </a:pPr>
            <a:r>
              <a:rPr lang="ja-JP" altLang="en-US"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策定趣旨</a:t>
            </a:r>
            <a:endParaRPr kumimoji="1" lang="en-US" altLang="ja-JP" sz="1200" b="1" dirty="0">
              <a:latin typeface="Meiryo UI" panose="020B0604030504040204" pitchFamily="50" charset="-128"/>
              <a:ea typeface="Meiryo UI" panose="020B0604030504040204" pitchFamily="50" charset="-128"/>
            </a:endParaRPr>
          </a:p>
          <a:p>
            <a:pPr>
              <a:lnSpc>
                <a:spcPts val="1300"/>
              </a:lnSpc>
            </a:pPr>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H17.</a:t>
            </a:r>
            <a:r>
              <a:rPr kumimoji="1" lang="ja-JP" altLang="en-US" sz="1100" dirty="0">
                <a:latin typeface="Meiryo UI" panose="020B0604030504040204" pitchFamily="50" charset="-128"/>
                <a:ea typeface="Meiryo UI" panose="020B0604030504040204" pitchFamily="50" charset="-128"/>
              </a:rPr>
              <a:t>７に「大阪府エコタウンプラン」を策定し、国の承認を受けたエコタウン事業は</a:t>
            </a:r>
            <a:r>
              <a:rPr lang="ja-JP" altLang="en-US"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その開始から</a:t>
            </a:r>
            <a:r>
              <a:rPr kumimoji="1" lang="en-US" altLang="ja-JP" sz="1100" dirty="0">
                <a:latin typeface="Meiryo UI" panose="020B0604030504040204" pitchFamily="50" charset="-128"/>
                <a:ea typeface="Meiryo UI" panose="020B0604030504040204" pitchFamily="50" charset="-128"/>
              </a:rPr>
              <a:t>18</a:t>
            </a:r>
            <a:r>
              <a:rPr kumimoji="1" lang="ja-JP" altLang="en-US" sz="1100" dirty="0">
                <a:latin typeface="Meiryo UI" panose="020B0604030504040204" pitchFamily="50" charset="-128"/>
                <a:ea typeface="Meiryo UI" panose="020B0604030504040204" pitchFamily="50" charset="-128"/>
              </a:rPr>
              <a:t>年が経　</a:t>
            </a:r>
            <a:endParaRPr kumimoji="1" lang="en-US" altLang="ja-JP" sz="1100" dirty="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過し、各種リサイクル法の定着が進み、廃棄物量は減少、リサイクル率の向上などの成果があった。</a:t>
            </a:r>
          </a:p>
          <a:p>
            <a:pPr marL="266700" indent="-266700">
              <a:lnSpc>
                <a:spcPts val="1300"/>
              </a:lnSpc>
            </a:pPr>
            <a:r>
              <a:rPr kumimoji="1" lang="ja-JP" altLang="en-US"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近年、カーボンニュートラル</a:t>
            </a:r>
            <a:r>
              <a:rPr kumimoji="1" lang="en-US" altLang="ja-JP" sz="1100" dirty="0">
                <a:latin typeface="Meiryo UI" panose="020B0604030504040204" pitchFamily="50" charset="-128"/>
                <a:ea typeface="Meiryo UI" panose="020B0604030504040204" pitchFamily="50" charset="-128"/>
              </a:rPr>
              <a:t>(CN</a:t>
            </a:r>
            <a:r>
              <a:rPr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に対する機運の高まりやプラスチック資源循環法の施行、世界的な資源需要の高まり等の観点から、循環経済</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サーキュラーエコノミー</a:t>
            </a:r>
            <a:r>
              <a:rPr kumimoji="1" lang="en-US" altLang="ja-JP" sz="1100" dirty="0">
                <a:latin typeface="Meiryo UI" panose="020B0604030504040204" pitchFamily="50" charset="-128"/>
                <a:ea typeface="Meiryo UI" panose="020B0604030504040204" pitchFamily="50" charset="-128"/>
              </a:rPr>
              <a:t>(CE</a:t>
            </a:r>
            <a:r>
              <a:rPr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への移行が喫緊の課題となってきている。</a:t>
            </a:r>
            <a:endParaRPr kumimoji="1" lang="en-US" altLang="ja-JP" sz="1100" dirty="0">
              <a:latin typeface="Meiryo UI" panose="020B0604030504040204" pitchFamily="50" charset="-128"/>
              <a:ea typeface="Meiryo UI" panose="020B0604030504040204" pitchFamily="50" charset="-128"/>
            </a:endParaRPr>
          </a:p>
          <a:p>
            <a:pPr>
              <a:lnSpc>
                <a:spcPts val="1300"/>
              </a:lnSpc>
            </a:pPr>
            <a:r>
              <a:rPr kumimoji="1" lang="ja-JP" altLang="en-US" sz="1100" dirty="0">
                <a:latin typeface="Meiryo UI" panose="020B0604030504040204" pitchFamily="50" charset="-128"/>
                <a:ea typeface="Meiryo UI" panose="020B0604030504040204" pitchFamily="50" charset="-128"/>
              </a:rPr>
              <a:t>　○堺第</a:t>
            </a:r>
            <a:r>
              <a:rPr kumimoji="1" lang="en-US" altLang="ja-JP" sz="1100" dirty="0">
                <a:latin typeface="Meiryo UI" panose="020B0604030504040204" pitchFamily="50" charset="-128"/>
                <a:ea typeface="Meiryo UI" panose="020B0604030504040204" pitchFamily="50" charset="-128"/>
              </a:rPr>
              <a:t>7-3</a:t>
            </a:r>
            <a:r>
              <a:rPr kumimoji="1" lang="ja-JP" altLang="en-US" sz="1100" dirty="0">
                <a:latin typeface="Meiryo UI" panose="020B0604030504040204" pitchFamily="50" charset="-128"/>
                <a:ea typeface="Meiryo UI" panose="020B0604030504040204" pitchFamily="50" charset="-128"/>
              </a:rPr>
              <a:t>区を活用し、新たなエコタウン事業の展開を図り、これら</a:t>
            </a:r>
            <a:r>
              <a:rPr lang="ja-JP" altLang="en-US" sz="1100" dirty="0">
                <a:latin typeface="Meiryo UI" panose="020B0604030504040204" pitchFamily="50" charset="-128"/>
                <a:ea typeface="Meiryo UI" panose="020B0604030504040204" pitchFamily="50" charset="-128"/>
              </a:rPr>
              <a:t>の</a:t>
            </a:r>
            <a:r>
              <a:rPr kumimoji="1" lang="ja-JP" altLang="en-US" sz="1100" dirty="0">
                <a:latin typeface="Meiryo UI" panose="020B0604030504040204" pitchFamily="50" charset="-128"/>
                <a:ea typeface="Meiryo UI" panose="020B0604030504040204" pitchFamily="50" charset="-128"/>
              </a:rPr>
              <a:t>課題解決に貢献するためプランを改定する。</a:t>
            </a:r>
          </a:p>
        </p:txBody>
      </p:sp>
      <p:sp>
        <p:nvSpPr>
          <p:cNvPr id="67" name="テキスト ボックス 66">
            <a:extLst>
              <a:ext uri="{FF2B5EF4-FFF2-40B4-BE49-F238E27FC236}">
                <a16:creationId xmlns:a16="http://schemas.microsoft.com/office/drawing/2014/main" id="{54E7210E-57C8-470C-9CC1-011607E4F8F2}"/>
              </a:ext>
            </a:extLst>
          </p:cNvPr>
          <p:cNvSpPr txBox="1"/>
          <p:nvPr/>
        </p:nvSpPr>
        <p:spPr>
          <a:xfrm>
            <a:off x="5614" y="1912660"/>
            <a:ext cx="1714666" cy="259045"/>
          </a:xfrm>
          <a:prstGeom prst="rect">
            <a:avLst/>
          </a:prstGeom>
          <a:noFill/>
        </p:spPr>
        <p:txBody>
          <a:bodyPr wrap="square" rtlCol="0">
            <a:spAutoFit/>
          </a:bodyPr>
          <a:lstStyle/>
          <a:p>
            <a:pPr>
              <a:lnSpc>
                <a:spcPts val="1300"/>
              </a:lnSpc>
            </a:pPr>
            <a:r>
              <a:rPr lang="ja-JP" altLang="en-US"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新プランの位置づけ</a:t>
            </a:r>
            <a:endParaRPr kumimoji="1" lang="en-US" altLang="ja-JP" sz="1200" spc="-20" dirty="0">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0F591D24-6C5E-472E-82F4-CBBDBD52632A}"/>
              </a:ext>
            </a:extLst>
          </p:cNvPr>
          <p:cNvSpPr txBox="1"/>
          <p:nvPr/>
        </p:nvSpPr>
        <p:spPr>
          <a:xfrm>
            <a:off x="3539834" y="1897420"/>
            <a:ext cx="1680460" cy="259045"/>
          </a:xfrm>
          <a:prstGeom prst="rect">
            <a:avLst/>
          </a:prstGeom>
          <a:noFill/>
        </p:spPr>
        <p:txBody>
          <a:bodyPr wrap="square" rtlCol="0">
            <a:spAutoFit/>
          </a:bodyPr>
          <a:lstStyle/>
          <a:p>
            <a:pPr>
              <a:lnSpc>
                <a:spcPts val="1300"/>
              </a:lnSpc>
            </a:pPr>
            <a:r>
              <a:rPr kumimoji="1" lang="ja-JP" altLang="en-US" sz="1100" b="1" dirty="0">
                <a:latin typeface="Meiryo UI" panose="020B0604030504040204" pitchFamily="50" charset="-128"/>
                <a:ea typeface="Meiryo UI" panose="020B0604030504040204" pitchFamily="50" charset="-128"/>
              </a:rPr>
              <a:t>◆新プランの対象エリア</a:t>
            </a:r>
            <a:endParaRPr kumimoji="1" lang="en-US" altLang="ja-JP" sz="1050" spc="-20" dirty="0">
              <a:latin typeface="Meiryo UI" panose="020B0604030504040204" pitchFamily="50" charset="-128"/>
              <a:ea typeface="Meiryo UI" panose="020B0604030504040204" pitchFamily="50" charset="-128"/>
            </a:endParaRPr>
          </a:p>
        </p:txBody>
      </p:sp>
      <p:sp>
        <p:nvSpPr>
          <p:cNvPr id="69" name="テキスト ボックス 68">
            <a:extLst>
              <a:ext uri="{FF2B5EF4-FFF2-40B4-BE49-F238E27FC236}">
                <a16:creationId xmlns:a16="http://schemas.microsoft.com/office/drawing/2014/main" id="{62EA855E-8A19-4F8E-AAEE-885B1F0F1BF6}"/>
              </a:ext>
            </a:extLst>
          </p:cNvPr>
          <p:cNvSpPr txBox="1"/>
          <p:nvPr/>
        </p:nvSpPr>
        <p:spPr>
          <a:xfrm>
            <a:off x="3550992" y="3666329"/>
            <a:ext cx="2596029" cy="438582"/>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新プランの期間</a:t>
            </a:r>
            <a:endParaRPr kumimoji="1" lang="en-US" altLang="ja-JP" sz="1200" b="1" dirty="0">
              <a:latin typeface="Meiryo UI" panose="020B0604030504040204" pitchFamily="50" charset="-128"/>
              <a:ea typeface="Meiryo UI" panose="020B0604030504040204" pitchFamily="50" charset="-128"/>
            </a:endParaRPr>
          </a:p>
          <a:p>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策定日から</a:t>
            </a:r>
            <a:r>
              <a:rPr lang="en-US" altLang="ja-JP"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a:t>
            </a:r>
            <a:endParaRPr kumimoji="1" lang="en-US" altLang="ja-JP" sz="1050" spc="-20" dirty="0">
              <a:latin typeface="Meiryo UI" panose="020B0604030504040204" pitchFamily="50" charset="-128"/>
              <a:ea typeface="Meiryo UI" panose="020B0604030504040204" pitchFamily="50" charset="-128"/>
            </a:endParaRPr>
          </a:p>
        </p:txBody>
      </p:sp>
      <p:sp>
        <p:nvSpPr>
          <p:cNvPr id="43" name="二等辺三角形 42">
            <a:extLst>
              <a:ext uri="{FF2B5EF4-FFF2-40B4-BE49-F238E27FC236}">
                <a16:creationId xmlns:a16="http://schemas.microsoft.com/office/drawing/2014/main" id="{D9020B6D-3602-4766-BC2B-20A615E31075}"/>
              </a:ext>
            </a:extLst>
          </p:cNvPr>
          <p:cNvSpPr/>
          <p:nvPr/>
        </p:nvSpPr>
        <p:spPr>
          <a:xfrm rot="5400000">
            <a:off x="9910709" y="1522087"/>
            <a:ext cx="1060450" cy="128644"/>
          </a:xfrm>
          <a:prstGeom prst="triangle">
            <a:avLst>
              <a:gd name="adj" fmla="val 47844"/>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6" name="テキスト ボックス 75">
            <a:extLst>
              <a:ext uri="{FF2B5EF4-FFF2-40B4-BE49-F238E27FC236}">
                <a16:creationId xmlns:a16="http://schemas.microsoft.com/office/drawing/2014/main" id="{A9C93A2F-469E-4467-B997-932067DB70ED}"/>
              </a:ext>
            </a:extLst>
          </p:cNvPr>
          <p:cNvSpPr txBox="1"/>
          <p:nvPr/>
        </p:nvSpPr>
        <p:spPr>
          <a:xfrm>
            <a:off x="6461503" y="6196082"/>
            <a:ext cx="6282727" cy="476726"/>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marL="92075" indent="90488">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堺第</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区の未利用地を最大限に活用し、「整備が望ましい施設」等の実施事業者を選定、誘致し、事業の継続・発展を通じた、</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CE</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及び</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CN</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への貢献を、立地後の進行管理により定量的に</a:t>
            </a:r>
            <a:r>
              <a:rPr lang="ja-JP" altLang="en-US" sz="1100">
                <a:latin typeface="Meiryo UI" panose="020B0604030504040204" pitchFamily="50" charset="-128"/>
                <a:ea typeface="Meiryo UI" panose="020B0604030504040204" pitchFamily="50" charset="-128"/>
                <a:cs typeface="Meiryo UI" panose="020B0604030504040204" pitchFamily="50" charset="-128"/>
              </a:rPr>
              <a:t>把握する。</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テキスト ボックス 78">
            <a:extLst>
              <a:ext uri="{FF2B5EF4-FFF2-40B4-BE49-F238E27FC236}">
                <a16:creationId xmlns:a16="http://schemas.microsoft.com/office/drawing/2014/main" id="{40281FD0-7A8D-42E9-919B-9D8A5D64C734}"/>
              </a:ext>
            </a:extLst>
          </p:cNvPr>
          <p:cNvSpPr txBox="1"/>
          <p:nvPr/>
        </p:nvSpPr>
        <p:spPr>
          <a:xfrm>
            <a:off x="6436039" y="6006301"/>
            <a:ext cx="1272059" cy="306467"/>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◆進行管理</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a:extLst>
              <a:ext uri="{FF2B5EF4-FFF2-40B4-BE49-F238E27FC236}">
                <a16:creationId xmlns:a16="http://schemas.microsoft.com/office/drawing/2014/main" id="{C2CFD4B9-EBC6-433E-9BA6-74665B107838}"/>
              </a:ext>
            </a:extLst>
          </p:cNvPr>
          <p:cNvSpPr txBox="1"/>
          <p:nvPr/>
        </p:nvSpPr>
        <p:spPr>
          <a:xfrm>
            <a:off x="6512565" y="6623447"/>
            <a:ext cx="6119145" cy="769441"/>
          </a:xfrm>
          <a:prstGeom prst="rect">
            <a:avLst/>
          </a:prstGeom>
          <a:noFill/>
        </p:spPr>
        <p:txBody>
          <a:bodyPr wrap="square">
            <a:spAutoFit/>
          </a:bodyPr>
          <a:lstStyle/>
          <a:p>
            <a:pPr marL="0" lvl="1" algn="just"/>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〇 </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管理方法</a:t>
            </a:r>
            <a:endPar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76213" lvl="1" indent="-84138" algn="just"/>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・事業者が自主管理目標（再生量等）を設定、達成状況を毎年度、管理指標と併せて府へ報告</a:t>
            </a:r>
          </a:p>
          <a:p>
            <a:pPr marL="176213" lvl="1" indent="-84138" algn="just"/>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・府は、事業者からの報告結果を評価、現地確認等実施、助言する等により、プラン目標達成に努める。</a:t>
            </a:r>
            <a:endPar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76213" lvl="1" indent="-84138" algn="just"/>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府は、報告結果から、事業の継続・発展の状況を確認するとともに、特徴を把握するため、経年比較する。</a:t>
            </a:r>
          </a:p>
        </p:txBody>
      </p:sp>
      <p:graphicFrame>
        <p:nvGraphicFramePr>
          <p:cNvPr id="27" name="表 27">
            <a:extLst>
              <a:ext uri="{FF2B5EF4-FFF2-40B4-BE49-F238E27FC236}">
                <a16:creationId xmlns:a16="http://schemas.microsoft.com/office/drawing/2014/main" id="{78523DE7-4413-42F0-99BF-B8264188DEF2}"/>
              </a:ext>
            </a:extLst>
          </p:cNvPr>
          <p:cNvGraphicFramePr>
            <a:graphicFrameLocks noGrp="1"/>
          </p:cNvGraphicFramePr>
          <p:nvPr>
            <p:extLst>
              <p:ext uri="{D42A27DB-BD31-4B8C-83A1-F6EECF244321}">
                <p14:modId xmlns:p14="http://schemas.microsoft.com/office/powerpoint/2010/main" val="1565611852"/>
              </p:ext>
            </p:extLst>
          </p:nvPr>
        </p:nvGraphicFramePr>
        <p:xfrm>
          <a:off x="6704523" y="7632557"/>
          <a:ext cx="5892256" cy="480411"/>
        </p:xfrm>
        <a:graphic>
          <a:graphicData uri="http://schemas.openxmlformats.org/drawingml/2006/table">
            <a:tbl>
              <a:tblPr firstRow="1" bandRow="1">
                <a:tableStyleId>{BC89EF96-8CEA-46FF-86C4-4CE0E7609802}</a:tableStyleId>
              </a:tblPr>
              <a:tblGrid>
                <a:gridCol w="916253">
                  <a:extLst>
                    <a:ext uri="{9D8B030D-6E8A-4147-A177-3AD203B41FA5}">
                      <a16:colId xmlns:a16="http://schemas.microsoft.com/office/drawing/2014/main" val="2474217041"/>
                    </a:ext>
                  </a:extLst>
                </a:gridCol>
                <a:gridCol w="1573968">
                  <a:extLst>
                    <a:ext uri="{9D8B030D-6E8A-4147-A177-3AD203B41FA5}">
                      <a16:colId xmlns:a16="http://schemas.microsoft.com/office/drawing/2014/main" val="1711444300"/>
                    </a:ext>
                  </a:extLst>
                </a:gridCol>
                <a:gridCol w="1584176">
                  <a:extLst>
                    <a:ext uri="{9D8B030D-6E8A-4147-A177-3AD203B41FA5}">
                      <a16:colId xmlns:a16="http://schemas.microsoft.com/office/drawing/2014/main" val="2931303119"/>
                    </a:ext>
                  </a:extLst>
                </a:gridCol>
                <a:gridCol w="1817859">
                  <a:extLst>
                    <a:ext uri="{9D8B030D-6E8A-4147-A177-3AD203B41FA5}">
                      <a16:colId xmlns:a16="http://schemas.microsoft.com/office/drawing/2014/main" val="3968418122"/>
                    </a:ext>
                  </a:extLst>
                </a:gridCol>
              </a:tblGrid>
              <a:tr h="216024">
                <a:tc>
                  <a:txBody>
                    <a:bodyPr/>
                    <a:lstStyle/>
                    <a:p>
                      <a:pPr algn="ctr"/>
                      <a:r>
                        <a:rPr kumimoji="1" lang="ja-JP" altLang="en-US" sz="1000" dirty="0">
                          <a:latin typeface="Meiryo UI" panose="020B0604030504040204" pitchFamily="50" charset="-128"/>
                          <a:ea typeface="Meiryo UI" panose="020B0604030504040204" pitchFamily="50" charset="-128"/>
                        </a:rPr>
                        <a:t>土地活用</a:t>
                      </a:r>
                    </a:p>
                  </a:txBody>
                  <a:tcPr marL="36000" marR="36000" marT="36000" marB="36000" anchor="ctr"/>
                </a:tc>
                <a:tc>
                  <a:txBody>
                    <a:bodyPr/>
                    <a:lstStyle/>
                    <a:p>
                      <a:pPr algn="ctr"/>
                      <a:r>
                        <a:rPr kumimoji="1" lang="ja-JP" altLang="en-US" sz="1000" dirty="0">
                          <a:latin typeface="Meiryo UI" panose="020B0604030504040204" pitchFamily="50" charset="-128"/>
                          <a:ea typeface="Meiryo UI" panose="020B0604030504040204" pitchFamily="50" charset="-128"/>
                        </a:rPr>
                        <a:t>資源循環</a:t>
                      </a:r>
                    </a:p>
                  </a:txBody>
                  <a:tcPr marL="36000" marR="36000" marT="36000" marB="36000" anchor="ctr"/>
                </a:tc>
                <a:tc>
                  <a:txBody>
                    <a:bodyPr/>
                    <a:lstStyle/>
                    <a:p>
                      <a:pPr algn="ctr"/>
                      <a:r>
                        <a:rPr kumimoji="1" lang="ja-JP" altLang="en-US" sz="1000" dirty="0">
                          <a:latin typeface="Meiryo UI" panose="020B0604030504040204" pitchFamily="50" charset="-128"/>
                          <a:ea typeface="Meiryo UI" panose="020B0604030504040204" pitchFamily="50" charset="-128"/>
                        </a:rPr>
                        <a:t>カーボンニュートラル</a:t>
                      </a:r>
                    </a:p>
                  </a:txBody>
                  <a:tcPr marL="36000" marR="36000" marT="36000" marB="36000" anchor="ctr"/>
                </a:tc>
                <a:tc>
                  <a:txBody>
                    <a:bodyPr/>
                    <a:lstStyle/>
                    <a:p>
                      <a:pPr algn="ctr"/>
                      <a:r>
                        <a:rPr kumimoji="1" lang="ja-JP" altLang="en-US" sz="1000" dirty="0">
                          <a:latin typeface="Meiryo UI" panose="020B0604030504040204" pitchFamily="50" charset="-128"/>
                          <a:ea typeface="Meiryo UI" panose="020B0604030504040204" pitchFamily="50" charset="-128"/>
                        </a:rPr>
                        <a:t>経済効果</a:t>
                      </a:r>
                    </a:p>
                  </a:txBody>
                  <a:tcPr marL="36000" marR="36000" marT="36000" marB="36000" anchor="ctr"/>
                </a:tc>
                <a:extLst>
                  <a:ext uri="{0D108BD9-81ED-4DB2-BD59-A6C34878D82A}">
                    <a16:rowId xmlns:a16="http://schemas.microsoft.com/office/drawing/2014/main" val="3563843969"/>
                  </a:ext>
                </a:extLst>
              </a:tr>
              <a:tr h="256011">
                <a:tc>
                  <a:txBody>
                    <a:bodyPr/>
                    <a:lstStyle/>
                    <a:p>
                      <a:r>
                        <a:rPr kumimoji="1" lang="ja-JP" altLang="en-US" sz="1000" dirty="0">
                          <a:latin typeface="Meiryo UI" panose="020B0604030504040204" pitchFamily="50" charset="-128"/>
                          <a:ea typeface="Meiryo UI" panose="020B0604030504040204" pitchFamily="50" charset="-128"/>
                        </a:rPr>
                        <a:t>貸付面積比率</a:t>
                      </a:r>
                    </a:p>
                  </a:txBody>
                  <a:tcPr marL="36000" marR="36000" marT="36000" marB="36000" anchor="ctr"/>
                </a:tc>
                <a:tc>
                  <a:txBody>
                    <a:bodyPr/>
                    <a:lstStyle/>
                    <a:p>
                      <a:r>
                        <a:rPr kumimoji="1" lang="ja-JP" altLang="en-US" sz="1000" dirty="0">
                          <a:latin typeface="Meiryo UI" panose="020B0604030504040204" pitchFamily="50" charset="-128"/>
                          <a:ea typeface="Meiryo UI" panose="020B0604030504040204" pitchFamily="50" charset="-128"/>
                        </a:rPr>
                        <a:t>廃棄物の搬入量や再生量等</a:t>
                      </a:r>
                    </a:p>
                  </a:txBody>
                  <a:tcPr marL="36000" marR="36000" marT="36000" marB="36000" anchor="ctr"/>
                </a:tc>
                <a:tc>
                  <a:txBody>
                    <a:bodyPr/>
                    <a:lstStyle/>
                    <a:p>
                      <a:r>
                        <a:rPr kumimoji="1" lang="ja-JP" altLang="en-US" sz="1000" dirty="0">
                          <a:latin typeface="Meiryo UI" panose="020B0604030504040204" pitchFamily="50" charset="-128"/>
                          <a:ea typeface="Meiryo UI" panose="020B0604030504040204" pitchFamily="50" charset="-128"/>
                        </a:rPr>
                        <a:t>事業活動に伴う</a:t>
                      </a:r>
                      <a:r>
                        <a:rPr kumimoji="1" lang="en-US" altLang="ja-JP" sz="1000" dirty="0">
                          <a:latin typeface="Meiryo UI" panose="020B0604030504040204" pitchFamily="50" charset="-128"/>
                          <a:ea typeface="Meiryo UI" panose="020B0604030504040204" pitchFamily="50" charset="-128"/>
                        </a:rPr>
                        <a:t>CO</a:t>
                      </a:r>
                      <a:r>
                        <a:rPr kumimoji="1" lang="en-US" altLang="ja-JP" sz="9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排出量</a:t>
                      </a:r>
                    </a:p>
                  </a:txBody>
                  <a:tcPr marL="36000" marR="36000" marT="36000" marB="36000" anchor="ctr"/>
                </a:tc>
                <a:tc>
                  <a:txBody>
                    <a:bodyPr/>
                    <a:lstStyle/>
                    <a:p>
                      <a:r>
                        <a:rPr kumimoji="1" lang="zh-TW" altLang="en-US" sz="1000" dirty="0">
                          <a:latin typeface="Meiryo UI" panose="020B0604030504040204" pitchFamily="50" charset="-128"/>
                          <a:ea typeface="Meiryo UI" panose="020B0604030504040204" pitchFamily="50" charset="-128"/>
                        </a:rPr>
                        <a:t>売上高、設備投資額、雇用人数</a:t>
                      </a:r>
                      <a:endParaRPr kumimoji="1" lang="ja-JP" altLang="en-US" sz="1000" dirty="0">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val="1952880526"/>
                  </a:ext>
                </a:extLst>
              </a:tr>
            </a:tbl>
          </a:graphicData>
        </a:graphic>
      </p:graphicFrame>
      <p:sp>
        <p:nvSpPr>
          <p:cNvPr id="83" name="テキスト ボックス 82">
            <a:extLst>
              <a:ext uri="{FF2B5EF4-FFF2-40B4-BE49-F238E27FC236}">
                <a16:creationId xmlns:a16="http://schemas.microsoft.com/office/drawing/2014/main" id="{B27FC819-50BB-4023-B6F2-8C4E75BAF961}"/>
              </a:ext>
            </a:extLst>
          </p:cNvPr>
          <p:cNvSpPr txBox="1"/>
          <p:nvPr/>
        </p:nvSpPr>
        <p:spPr>
          <a:xfrm>
            <a:off x="6506768" y="7347302"/>
            <a:ext cx="6025546" cy="261610"/>
          </a:xfrm>
          <a:prstGeom prst="rect">
            <a:avLst/>
          </a:prstGeom>
          <a:noFill/>
        </p:spPr>
        <p:txBody>
          <a:bodyPr wrap="square">
            <a:spAutoFit/>
          </a:bodyPr>
          <a:lstStyle/>
          <a:p>
            <a:r>
              <a:rPr lang="ja-JP" altLang="en-US" sz="1100" dirty="0">
                <a:latin typeface="Meiryo UI" panose="020B0604030504040204" pitchFamily="50" charset="-128"/>
                <a:ea typeface="Meiryo UI" panose="020B0604030504040204" pitchFamily="50" charset="-128"/>
              </a:rPr>
              <a:t>〇 管理指標</a:t>
            </a:r>
            <a:endParaRPr lang="en-US" altLang="ja-JP" sz="1100" dirty="0">
              <a:latin typeface="Meiryo UI" panose="020B0604030504040204" pitchFamily="50" charset="-128"/>
              <a:ea typeface="Meiryo UI" panose="020B0604030504040204" pitchFamily="50" charset="-128"/>
            </a:endParaRPr>
          </a:p>
        </p:txBody>
      </p:sp>
      <p:sp>
        <p:nvSpPr>
          <p:cNvPr id="84" name="角丸四角形 105">
            <a:extLst>
              <a:ext uri="{FF2B5EF4-FFF2-40B4-BE49-F238E27FC236}">
                <a16:creationId xmlns:a16="http://schemas.microsoft.com/office/drawing/2014/main" id="{7AB32C79-C07A-4037-A602-FD5BC30AA7B1}"/>
              </a:ext>
            </a:extLst>
          </p:cNvPr>
          <p:cNvSpPr/>
          <p:nvPr/>
        </p:nvSpPr>
        <p:spPr>
          <a:xfrm>
            <a:off x="44694" y="4152528"/>
            <a:ext cx="6342376" cy="257369"/>
          </a:xfrm>
          <a:prstGeom prst="roundRect">
            <a:avLst>
              <a:gd name="adj" fmla="val 0"/>
            </a:avLst>
          </a:prstGeom>
          <a:solidFill>
            <a:srgbClr val="002060"/>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資源循環を取り巻く現状</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0" name="表 30">
            <a:extLst>
              <a:ext uri="{FF2B5EF4-FFF2-40B4-BE49-F238E27FC236}">
                <a16:creationId xmlns:a16="http://schemas.microsoft.com/office/drawing/2014/main" id="{CE28ECE0-234D-446E-AAFA-75775BD19827}"/>
              </a:ext>
            </a:extLst>
          </p:cNvPr>
          <p:cNvGraphicFramePr>
            <a:graphicFrameLocks noGrp="1"/>
          </p:cNvGraphicFramePr>
          <p:nvPr>
            <p:extLst>
              <p:ext uri="{D42A27DB-BD31-4B8C-83A1-F6EECF244321}">
                <p14:modId xmlns:p14="http://schemas.microsoft.com/office/powerpoint/2010/main" val="2217073001"/>
              </p:ext>
            </p:extLst>
          </p:nvPr>
        </p:nvGraphicFramePr>
        <p:xfrm>
          <a:off x="136104" y="6767676"/>
          <a:ext cx="6159964" cy="2735000"/>
        </p:xfrm>
        <a:graphic>
          <a:graphicData uri="http://schemas.openxmlformats.org/drawingml/2006/table">
            <a:tbl>
              <a:tblPr firstRow="1" bandRow="1">
                <a:tableStyleId>{BC89EF96-8CEA-46FF-86C4-4CE0E7609802}</a:tableStyleId>
              </a:tblPr>
              <a:tblGrid>
                <a:gridCol w="864096">
                  <a:extLst>
                    <a:ext uri="{9D8B030D-6E8A-4147-A177-3AD203B41FA5}">
                      <a16:colId xmlns:a16="http://schemas.microsoft.com/office/drawing/2014/main" val="1456871502"/>
                    </a:ext>
                  </a:extLst>
                </a:gridCol>
                <a:gridCol w="5295868">
                  <a:extLst>
                    <a:ext uri="{9D8B030D-6E8A-4147-A177-3AD203B41FA5}">
                      <a16:colId xmlns:a16="http://schemas.microsoft.com/office/drawing/2014/main" val="25926648"/>
                    </a:ext>
                  </a:extLst>
                </a:gridCol>
              </a:tblGrid>
              <a:tr h="122660">
                <a:tc>
                  <a:txBody>
                    <a:bodyPr/>
                    <a:lstStyle/>
                    <a:p>
                      <a:pPr algn="ctr">
                        <a:lnSpc>
                          <a:spcPts val="1000"/>
                        </a:lnSpc>
                      </a:pPr>
                      <a:r>
                        <a:rPr kumimoji="1" lang="ja-JP" altLang="en-US" sz="1000" dirty="0">
                          <a:latin typeface="Meiryo UI" panose="020B0604030504040204" pitchFamily="50" charset="-128"/>
                          <a:ea typeface="Meiryo UI" panose="020B0604030504040204" pitchFamily="50" charset="-128"/>
                        </a:rPr>
                        <a:t>項目</a:t>
                      </a:r>
                    </a:p>
                  </a:txBody>
                  <a:tcPr marL="36000" marR="36000" marT="36000" marB="36000"/>
                </a:tc>
                <a:tc>
                  <a:txBody>
                    <a:bodyPr/>
                    <a:lstStyle/>
                    <a:p>
                      <a:pPr algn="ctr">
                        <a:lnSpc>
                          <a:spcPts val="1000"/>
                        </a:lnSpc>
                      </a:pPr>
                      <a:r>
                        <a:rPr kumimoji="1" lang="ja-JP" altLang="en-US" sz="1000" dirty="0">
                          <a:latin typeface="Meiryo UI" panose="020B0604030504040204" pitchFamily="50" charset="-128"/>
                          <a:ea typeface="Meiryo UI" panose="020B0604030504040204" pitchFamily="50" charset="-128"/>
                        </a:rPr>
                        <a:t>現状及び課題</a:t>
                      </a:r>
                    </a:p>
                  </a:txBody>
                  <a:tcPr marL="36000" marR="36000" marT="36000" marB="36000"/>
                </a:tc>
                <a:extLst>
                  <a:ext uri="{0D108BD9-81ED-4DB2-BD59-A6C34878D82A}">
                    <a16:rowId xmlns:a16="http://schemas.microsoft.com/office/drawing/2014/main" val="3010765365"/>
                  </a:ext>
                </a:extLst>
              </a:tr>
              <a:tr h="200940">
                <a:tc>
                  <a:txBody>
                    <a:bodyPr/>
                    <a:lstStyle/>
                    <a:p>
                      <a:pPr>
                        <a:lnSpc>
                          <a:spcPts val="1000"/>
                        </a:lnSpc>
                      </a:pPr>
                      <a:r>
                        <a:rPr kumimoji="1" lang="ja-JP" altLang="en-US" sz="1000" dirty="0">
                          <a:latin typeface="Meiryo UI" panose="020B0604030504040204" pitchFamily="50" charset="-128"/>
                          <a:ea typeface="Meiryo UI" panose="020B0604030504040204" pitchFamily="50" charset="-128"/>
                        </a:rPr>
                        <a:t>廃プラスチック</a:t>
                      </a:r>
                    </a:p>
                  </a:txBody>
                  <a:tcPr marL="36000" marR="36000" marT="36000" marB="36000" anchor="ctr"/>
                </a:tc>
                <a:tc>
                  <a:txBody>
                    <a:bodyPr/>
                    <a:lstStyle/>
                    <a:p>
                      <a:pPr marL="92075" indent="-72000">
                        <a:lnSpc>
                          <a:spcPts val="1000"/>
                        </a:lnSpc>
                        <a:tabLst>
                          <a:tab pos="92075" algn="l"/>
                        </a:tabLst>
                      </a:pP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PET</a:t>
                      </a:r>
                      <a:r>
                        <a:rPr kumimoji="1" lang="ja-JP" altLang="en-US" sz="1000" dirty="0">
                          <a:solidFill>
                            <a:schemeClr val="tx1"/>
                          </a:solidFill>
                          <a:latin typeface="Meiryo UI" panose="020B0604030504040204" pitchFamily="50" charset="-128"/>
                          <a:ea typeface="Meiryo UI" panose="020B0604030504040204" pitchFamily="50" charset="-128"/>
                        </a:rPr>
                        <a:t>ボトルやプラスチック製容器包装の回収量が増加している。</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92075" marR="0" lvl="0" indent="-72000" algn="l" defTabSz="1280160" rtl="0" eaLnBrk="1" fontAlgn="auto" latinLnBrk="0" hangingPunct="1">
                        <a:lnSpc>
                          <a:spcPts val="1000"/>
                        </a:lnSpc>
                        <a:spcBef>
                          <a:spcPts val="0"/>
                        </a:spcBef>
                        <a:spcAft>
                          <a:spcPts val="0"/>
                        </a:spcAft>
                        <a:buClrTx/>
                        <a:buSzTx/>
                        <a:buFontTx/>
                        <a:buNone/>
                        <a:tabLst>
                          <a:tab pos="92075" algn="l"/>
                        </a:tabLst>
                        <a:defRPr/>
                      </a:pPr>
                      <a:r>
                        <a:rPr kumimoji="1" lang="ja-JP" altLang="en-US" sz="1000" dirty="0">
                          <a:solidFill>
                            <a:schemeClr val="tx1"/>
                          </a:solidFill>
                          <a:latin typeface="Meiryo UI" panose="020B0604030504040204" pitchFamily="50" charset="-128"/>
                          <a:ea typeface="Meiryo UI" panose="020B0604030504040204" pitchFamily="50" charset="-128"/>
                        </a:rPr>
                        <a:t>・現在、回収されたプラスチックは大半が焼却・熱回収されている。</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92075" indent="-72000">
                        <a:lnSpc>
                          <a:spcPts val="1000"/>
                        </a:lnSpc>
                        <a:tabLst>
                          <a:tab pos="92075" algn="l"/>
                        </a:tabLst>
                      </a:pPr>
                      <a:r>
                        <a:rPr kumimoji="1" lang="ja-JP" altLang="en-US" sz="1000" dirty="0">
                          <a:solidFill>
                            <a:schemeClr val="tx1"/>
                          </a:solidFill>
                          <a:latin typeface="Meiryo UI" panose="020B0604030504040204" pitchFamily="50" charset="-128"/>
                          <a:ea typeface="Meiryo UI" panose="020B0604030504040204" pitchFamily="50" charset="-128"/>
                        </a:rPr>
                        <a:t>・プラスチック資源循環法施行に伴い製品プラスチックの再資源化等が求められる。</a:t>
                      </a:r>
                    </a:p>
                  </a:txBody>
                  <a:tcPr marL="36000" marR="36000" marT="36000" marB="36000" anchor="ctr"/>
                </a:tc>
                <a:extLst>
                  <a:ext uri="{0D108BD9-81ED-4DB2-BD59-A6C34878D82A}">
                    <a16:rowId xmlns:a16="http://schemas.microsoft.com/office/drawing/2014/main" val="1469601903"/>
                  </a:ext>
                </a:extLst>
              </a:tr>
              <a:tr h="122660">
                <a:tc>
                  <a:txBody>
                    <a:bodyPr/>
                    <a:lstStyle/>
                    <a:p>
                      <a:pPr>
                        <a:lnSpc>
                          <a:spcPts val="1000"/>
                        </a:lnSpc>
                      </a:pPr>
                      <a:r>
                        <a:rPr kumimoji="1" lang="ja-JP" altLang="en-US" sz="1000" dirty="0">
                          <a:latin typeface="Meiryo UI" panose="020B0604030504040204" pitchFamily="50" charset="-128"/>
                          <a:ea typeface="Meiryo UI" panose="020B0604030504040204" pitchFamily="50" charset="-128"/>
                        </a:rPr>
                        <a:t>使用済み</a:t>
                      </a:r>
                      <a:endParaRPr kumimoji="1" lang="en-US" altLang="ja-JP" sz="1000" dirty="0">
                        <a:latin typeface="Meiryo UI" panose="020B0604030504040204" pitchFamily="50" charset="-128"/>
                        <a:ea typeface="Meiryo UI" panose="020B0604030504040204" pitchFamily="50" charset="-128"/>
                      </a:endParaRPr>
                    </a:p>
                    <a:p>
                      <a:pPr>
                        <a:lnSpc>
                          <a:spcPts val="1000"/>
                        </a:lnSpc>
                      </a:pPr>
                      <a:r>
                        <a:rPr kumimoji="1" lang="ja-JP" altLang="en-US" sz="1000" dirty="0">
                          <a:latin typeface="Meiryo UI" panose="020B0604030504040204" pitchFamily="50" charset="-128"/>
                          <a:ea typeface="Meiryo UI" panose="020B0604030504040204" pitchFamily="50" charset="-128"/>
                        </a:rPr>
                        <a:t>太陽光パネル</a:t>
                      </a:r>
                    </a:p>
                  </a:txBody>
                  <a:tcPr marL="36000" marR="36000" marT="36000" marB="36000" anchor="ctr"/>
                </a:tc>
                <a:tc>
                  <a:txBody>
                    <a:bodyPr/>
                    <a:lstStyle/>
                    <a:p>
                      <a:pPr>
                        <a:lnSpc>
                          <a:spcPts val="1000"/>
                        </a:lnSpc>
                      </a:pP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FIT</a:t>
                      </a:r>
                      <a:r>
                        <a:rPr kumimoji="1" lang="ja-JP" altLang="en-US" sz="1000" dirty="0">
                          <a:solidFill>
                            <a:schemeClr val="tx1"/>
                          </a:solidFill>
                          <a:latin typeface="Meiryo UI" panose="020B0604030504040204" pitchFamily="50" charset="-128"/>
                          <a:ea typeface="Meiryo UI" panose="020B0604030504040204" pitchFamily="50" charset="-128"/>
                        </a:rPr>
                        <a:t>制度のもとで設置された太陽光パネルの将来における大量廃棄が懸念される。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1000" dirty="0">
                          <a:solidFill>
                            <a:schemeClr val="tx1"/>
                          </a:solidFill>
                          <a:latin typeface="Meiryo UI" panose="020B0604030504040204" pitchFamily="50" charset="-128"/>
                          <a:ea typeface="Meiryo UI" panose="020B0604030504040204" pitchFamily="50" charset="-128"/>
                        </a:rPr>
                        <a:t>・今後の再生利用の用途開拓やリサイクル技術の進化が期待される。</a:t>
                      </a:r>
                    </a:p>
                  </a:txBody>
                  <a:tcPr marL="36000" marR="36000" marT="36000" marB="36000" anchor="ctr"/>
                </a:tc>
                <a:extLst>
                  <a:ext uri="{0D108BD9-81ED-4DB2-BD59-A6C34878D82A}">
                    <a16:rowId xmlns:a16="http://schemas.microsoft.com/office/drawing/2014/main" val="459298306"/>
                  </a:ext>
                </a:extLst>
              </a:tr>
              <a:tr h="122660">
                <a:tc>
                  <a:txBody>
                    <a:bodyPr/>
                    <a:lstStyle/>
                    <a:p>
                      <a:pPr>
                        <a:lnSpc>
                          <a:spcPts val="1000"/>
                        </a:lnSpc>
                      </a:pPr>
                      <a:r>
                        <a:rPr kumimoji="1" lang="ja-JP" altLang="en-US" sz="1000" dirty="0">
                          <a:latin typeface="Meiryo UI" panose="020B0604030504040204" pitchFamily="50" charset="-128"/>
                          <a:ea typeface="Meiryo UI" panose="020B0604030504040204" pitchFamily="50" charset="-128"/>
                        </a:rPr>
                        <a:t>建設廃棄物</a:t>
                      </a:r>
                    </a:p>
                  </a:txBody>
                  <a:tcPr marL="36000" marR="36000" marT="36000" marB="36000" anchor="ctr"/>
                </a:tc>
                <a:tc>
                  <a:txBody>
                    <a:bodyPr/>
                    <a:lstStyle/>
                    <a:p>
                      <a:pPr>
                        <a:lnSpc>
                          <a:spcPts val="1000"/>
                        </a:lnSpc>
                      </a:pPr>
                      <a:r>
                        <a:rPr kumimoji="1" lang="ja-JP" altLang="en-US" sz="1000" dirty="0">
                          <a:solidFill>
                            <a:schemeClr val="tx1"/>
                          </a:solidFill>
                          <a:latin typeface="Meiryo UI" panose="020B0604030504040204" pitchFamily="50" charset="-128"/>
                          <a:ea typeface="Meiryo UI" panose="020B0604030504040204" pitchFamily="50" charset="-128"/>
                        </a:rPr>
                        <a:t>・建設廃棄物のうち混合廃棄物のリサイクル率（</a:t>
                      </a:r>
                      <a:r>
                        <a:rPr kumimoji="1" lang="en-US" altLang="ja-JP" sz="1000" dirty="0">
                          <a:solidFill>
                            <a:schemeClr val="tx1"/>
                          </a:solidFill>
                          <a:latin typeface="Meiryo UI" panose="020B0604030504040204" pitchFamily="50" charset="-128"/>
                          <a:ea typeface="Meiryo UI" panose="020B0604030504040204" pitchFamily="50" charset="-128"/>
                        </a:rPr>
                        <a:t>64%</a:t>
                      </a:r>
                      <a:r>
                        <a:rPr kumimoji="1" lang="ja-JP" altLang="en-US" sz="1000" dirty="0">
                          <a:solidFill>
                            <a:schemeClr val="tx1"/>
                          </a:solidFill>
                          <a:latin typeface="Meiryo UI" panose="020B0604030504040204" pitchFamily="50" charset="-128"/>
                          <a:ea typeface="Meiryo UI" panose="020B0604030504040204" pitchFamily="50" charset="-128"/>
                        </a:rPr>
                        <a:t>）は、がれき類（</a:t>
                      </a:r>
                      <a:r>
                        <a:rPr kumimoji="1" lang="en-US" altLang="ja-JP" sz="1000" dirty="0">
                          <a:solidFill>
                            <a:schemeClr val="tx1"/>
                          </a:solidFill>
                          <a:latin typeface="Meiryo UI" panose="020B0604030504040204" pitchFamily="50" charset="-128"/>
                          <a:ea typeface="Meiryo UI" panose="020B0604030504040204" pitchFamily="50" charset="-128"/>
                        </a:rPr>
                        <a:t>98%</a:t>
                      </a:r>
                      <a:r>
                        <a:rPr kumimoji="1" lang="ja-JP" altLang="en-US" sz="1000" dirty="0">
                          <a:solidFill>
                            <a:schemeClr val="tx1"/>
                          </a:solidFill>
                          <a:latin typeface="Meiryo UI" panose="020B0604030504040204" pitchFamily="50" charset="-128"/>
                          <a:ea typeface="Meiryo UI" panose="020B0604030504040204" pitchFamily="50" charset="-128"/>
                        </a:rPr>
                        <a:t>）等と比較して依然として低い。</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府内</a:t>
                      </a:r>
                      <a:r>
                        <a:rPr kumimoji="1" lang="en-US" altLang="ja-JP" sz="1000" dirty="0">
                          <a:solidFill>
                            <a:schemeClr val="tx1"/>
                          </a:solidFill>
                          <a:latin typeface="Meiryo UI" panose="020B0604030504040204" pitchFamily="50" charset="-128"/>
                          <a:ea typeface="Meiryo UI" panose="020B0604030504040204" pitchFamily="50" charset="-128"/>
                        </a:rPr>
                        <a:t>_R</a:t>
                      </a:r>
                      <a:r>
                        <a:rPr kumimoji="1" lang="ja-JP" altLang="en-US" sz="1000" dirty="0">
                          <a:solidFill>
                            <a:schemeClr val="tx1"/>
                          </a:solidFill>
                          <a:latin typeface="Meiryo UI" panose="020B0604030504040204" pitchFamily="50" charset="-128"/>
                          <a:ea typeface="Meiryo UI" panose="020B0604030504040204" pitchFamily="50" charset="-128"/>
                        </a:rPr>
                        <a:t>元年度実績</a:t>
                      </a:r>
                      <a:r>
                        <a:rPr kumimoji="1" lang="en-US" altLang="ja-JP" sz="1000" dirty="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val="168130228"/>
                  </a:ext>
                </a:extLst>
              </a:tr>
              <a:tr h="122660">
                <a:tc>
                  <a:txBody>
                    <a:bodyPr/>
                    <a:lstStyle/>
                    <a:p>
                      <a:pPr>
                        <a:lnSpc>
                          <a:spcPts val="1000"/>
                        </a:lnSpc>
                      </a:pPr>
                      <a:r>
                        <a:rPr kumimoji="1" lang="ja-JP" altLang="en-US" sz="1000" dirty="0">
                          <a:latin typeface="Meiryo UI" panose="020B0604030504040204" pitchFamily="50" charset="-128"/>
                          <a:ea typeface="Meiryo UI" panose="020B0604030504040204" pitchFamily="50" charset="-128"/>
                        </a:rPr>
                        <a:t>食品廃棄物</a:t>
                      </a:r>
                    </a:p>
                  </a:txBody>
                  <a:tcPr marL="36000" marR="36000" marT="36000" marB="36000" anchor="ctr"/>
                </a:tc>
                <a:tc>
                  <a:txBody>
                    <a:bodyPr/>
                    <a:lstStyle/>
                    <a:p>
                      <a:pPr>
                        <a:lnSpc>
                          <a:spcPts val="1000"/>
                        </a:lnSpc>
                      </a:pPr>
                      <a:r>
                        <a:rPr kumimoji="1" lang="ja-JP" altLang="en-US" sz="1000" dirty="0">
                          <a:solidFill>
                            <a:schemeClr val="tx1"/>
                          </a:solidFill>
                          <a:latin typeface="Meiryo UI" panose="020B0604030504040204" pitchFamily="50" charset="-128"/>
                          <a:ea typeface="Meiryo UI" panose="020B0604030504040204" pitchFamily="50" charset="-128"/>
                        </a:rPr>
                        <a:t>・食品製造業で発生する食品廃棄物のリサイクル率</a:t>
                      </a:r>
                      <a:r>
                        <a:rPr kumimoji="1" lang="en-US" altLang="ja-JP" sz="1000" dirty="0">
                          <a:solidFill>
                            <a:schemeClr val="tx1"/>
                          </a:solidFill>
                          <a:latin typeface="Meiryo UI" panose="020B0604030504040204" pitchFamily="50" charset="-128"/>
                          <a:ea typeface="Meiryo UI" panose="020B0604030504040204" pitchFamily="50" charset="-128"/>
                        </a:rPr>
                        <a:t>(96%)</a:t>
                      </a:r>
                      <a:r>
                        <a:rPr kumimoji="1" lang="ja-JP" altLang="en-US" sz="1000" dirty="0">
                          <a:solidFill>
                            <a:schemeClr val="tx1"/>
                          </a:solidFill>
                          <a:latin typeface="Meiryo UI" panose="020B0604030504040204" pitchFamily="50" charset="-128"/>
                          <a:ea typeface="Meiryo UI" panose="020B0604030504040204" pitchFamily="50" charset="-128"/>
                        </a:rPr>
                        <a:t>が高い一方で、小売業</a:t>
                      </a:r>
                      <a:r>
                        <a:rPr kumimoji="1" lang="en-US" altLang="ja-JP" sz="1000" dirty="0">
                          <a:solidFill>
                            <a:schemeClr val="tx1"/>
                          </a:solidFill>
                          <a:latin typeface="Meiryo UI" panose="020B0604030504040204" pitchFamily="50" charset="-128"/>
                          <a:ea typeface="Meiryo UI" panose="020B0604030504040204" pitchFamily="50" charset="-128"/>
                        </a:rPr>
                        <a:t>(55%)</a:t>
                      </a:r>
                      <a:r>
                        <a:rPr kumimoji="1" lang="ja-JP" altLang="en-US" sz="1000" dirty="0">
                          <a:solidFill>
                            <a:schemeClr val="tx1"/>
                          </a:solidFill>
                          <a:latin typeface="Meiryo UI" panose="020B0604030504040204" pitchFamily="50" charset="-128"/>
                          <a:ea typeface="Meiryo UI" panose="020B0604030504040204" pitchFamily="50" charset="-128"/>
                        </a:rPr>
                        <a:t>や外食産業</a:t>
                      </a:r>
                      <a:r>
                        <a:rPr kumimoji="1" lang="en-US" altLang="ja-JP" sz="1000" dirty="0">
                          <a:solidFill>
                            <a:schemeClr val="tx1"/>
                          </a:solidFill>
                          <a:latin typeface="Meiryo UI" panose="020B0604030504040204" pitchFamily="50" charset="-128"/>
                          <a:ea typeface="Meiryo UI" panose="020B0604030504040204" pitchFamily="50" charset="-128"/>
                        </a:rPr>
                        <a:t>(35%)</a:t>
                      </a:r>
                      <a:r>
                        <a:rPr kumimoji="1" lang="ja-JP" altLang="en-US" sz="1000" dirty="0">
                          <a:solidFill>
                            <a:schemeClr val="tx1"/>
                          </a:solidFill>
                          <a:latin typeface="Meiryo UI" panose="020B0604030504040204" pitchFamily="50" charset="-128"/>
                          <a:ea typeface="Meiryo UI" panose="020B0604030504040204" pitchFamily="50" charset="-128"/>
                        </a:rPr>
                        <a:t>では低い。（国内</a:t>
                      </a:r>
                      <a:r>
                        <a:rPr kumimoji="1" lang="en-US" altLang="ja-JP" sz="1000" dirty="0">
                          <a:solidFill>
                            <a:schemeClr val="tx1"/>
                          </a:solidFill>
                          <a:latin typeface="Meiryo UI" panose="020B0604030504040204" pitchFamily="50" charset="-128"/>
                          <a:ea typeface="Meiryo UI" panose="020B0604030504040204" pitchFamily="50" charset="-128"/>
                        </a:rPr>
                        <a:t>_R3</a:t>
                      </a:r>
                      <a:r>
                        <a:rPr kumimoji="1" lang="ja-JP" altLang="en-US" sz="1000" dirty="0">
                          <a:solidFill>
                            <a:schemeClr val="tx1"/>
                          </a:solidFill>
                          <a:latin typeface="Meiryo UI" panose="020B0604030504040204" pitchFamily="50" charset="-128"/>
                          <a:ea typeface="Meiryo UI" panose="020B0604030504040204" pitchFamily="50" charset="-128"/>
                        </a:rPr>
                        <a:t>年度実績）</a:t>
                      </a:r>
                    </a:p>
                  </a:txBody>
                  <a:tcPr marL="36000" marR="36000" marT="36000" marB="36000" anchor="ctr"/>
                </a:tc>
                <a:extLst>
                  <a:ext uri="{0D108BD9-81ED-4DB2-BD59-A6C34878D82A}">
                    <a16:rowId xmlns:a16="http://schemas.microsoft.com/office/drawing/2014/main" val="1121202420"/>
                  </a:ext>
                </a:extLst>
              </a:tr>
              <a:tr h="255320">
                <a:tc>
                  <a:txBody>
                    <a:bodyPr/>
                    <a:lstStyle/>
                    <a:p>
                      <a:pPr>
                        <a:lnSpc>
                          <a:spcPts val="1000"/>
                        </a:lnSpc>
                      </a:pPr>
                      <a:r>
                        <a:rPr kumimoji="1" lang="ja-JP" altLang="en-US" sz="1000" dirty="0">
                          <a:latin typeface="Meiryo UI" panose="020B0604030504040204" pitchFamily="50" charset="-128"/>
                          <a:ea typeface="Meiryo UI" panose="020B0604030504040204" pitchFamily="50" charset="-128"/>
                        </a:rPr>
                        <a:t>廃棄衣類</a:t>
                      </a:r>
                    </a:p>
                  </a:txBody>
                  <a:tcPr marL="36000" marR="36000" marT="36000" marB="36000" anchor="ctr"/>
                </a:tc>
                <a:tc>
                  <a:txBody>
                    <a:bodyPr/>
                    <a:lstStyle/>
                    <a:p>
                      <a:pPr>
                        <a:lnSpc>
                          <a:spcPts val="1000"/>
                        </a:lnSpc>
                      </a:pPr>
                      <a:r>
                        <a:rPr kumimoji="1" lang="ja-JP" altLang="en-US" sz="1000" dirty="0">
                          <a:solidFill>
                            <a:schemeClr val="tx1"/>
                          </a:solidFill>
                          <a:latin typeface="Meiryo UI" panose="020B0604030504040204" pitchFamily="50" charset="-128"/>
                          <a:ea typeface="Meiryo UI" panose="020B0604030504040204" pitchFamily="50" charset="-128"/>
                        </a:rPr>
                        <a:t>・衣服のライフサイクルの短期化により、大量廃棄の傾向が強まることが懸念される。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1000" dirty="0">
                          <a:solidFill>
                            <a:schemeClr val="tx1"/>
                          </a:solidFill>
                          <a:latin typeface="Meiryo UI" panose="020B0604030504040204" pitchFamily="50" charset="-128"/>
                          <a:ea typeface="Meiryo UI" panose="020B0604030504040204" pitchFamily="50" charset="-128"/>
                        </a:rPr>
                        <a:t>・現在、廃棄される衣服の大半が焼却されており、再生利用が課題となっている。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1000" dirty="0">
                          <a:solidFill>
                            <a:schemeClr val="tx1"/>
                          </a:solidFill>
                          <a:latin typeface="Meiryo UI" panose="020B0604030504040204" pitchFamily="50" charset="-128"/>
                          <a:ea typeface="Meiryo UI" panose="020B0604030504040204" pitchFamily="50" charset="-128"/>
                        </a:rPr>
                        <a:t>・複合素材に対応可能な、より高度なリサイクル技術の確立が期待される。</a:t>
                      </a:r>
                    </a:p>
                  </a:txBody>
                  <a:tcPr marL="36000" marR="36000" marT="36000" marB="36000" anchor="ctr"/>
                </a:tc>
                <a:extLst>
                  <a:ext uri="{0D108BD9-81ED-4DB2-BD59-A6C34878D82A}">
                    <a16:rowId xmlns:a16="http://schemas.microsoft.com/office/drawing/2014/main" val="717151039"/>
                  </a:ext>
                </a:extLst>
              </a:tr>
              <a:tr h="200940">
                <a:tc>
                  <a:txBody>
                    <a:bodyPr/>
                    <a:lstStyle/>
                    <a:p>
                      <a:pPr>
                        <a:lnSpc>
                          <a:spcPts val="1000"/>
                        </a:lnSpc>
                      </a:pPr>
                      <a:r>
                        <a:rPr kumimoji="1" lang="ja-JP" altLang="en-US" sz="1000" dirty="0">
                          <a:latin typeface="Meiryo UI" panose="020B0604030504040204" pitchFamily="50" charset="-128"/>
                          <a:ea typeface="Meiryo UI" panose="020B0604030504040204" pitchFamily="50" charset="-128"/>
                        </a:rPr>
                        <a:t>希少金属</a:t>
                      </a:r>
                      <a:br>
                        <a:rPr kumimoji="1" lang="en-US" altLang="ja-JP" sz="1000" dirty="0">
                          <a:latin typeface="Meiryo UI" panose="020B0604030504040204" pitchFamily="50" charset="-128"/>
                          <a:ea typeface="Meiryo UI" panose="020B0604030504040204" pitchFamily="50" charset="-128"/>
                        </a:rPr>
                      </a:b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小型家電</a:t>
                      </a: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marL="92075" indent="-92075">
                        <a:lnSpc>
                          <a:spcPts val="1000"/>
                        </a:lnSpc>
                      </a:pPr>
                      <a:r>
                        <a:rPr kumimoji="1" lang="ja-JP" altLang="en-US" sz="1000" dirty="0">
                          <a:solidFill>
                            <a:schemeClr val="tx1"/>
                          </a:solidFill>
                          <a:latin typeface="Meiryo UI" panose="020B0604030504040204" pitchFamily="50" charset="-128"/>
                          <a:ea typeface="Meiryo UI" panose="020B0604030504040204" pitchFamily="50" charset="-128"/>
                        </a:rPr>
                        <a:t>・小型家電回収量は頭打ち</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約</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万</a:t>
                      </a:r>
                      <a:r>
                        <a:rPr kumimoji="1" lang="en-US" altLang="ja-JP" sz="1000" dirty="0">
                          <a:solidFill>
                            <a:schemeClr val="tx1"/>
                          </a:solidFill>
                          <a:latin typeface="Meiryo UI" panose="020B0604030504040204" pitchFamily="50" charset="-128"/>
                          <a:ea typeface="Meiryo UI" panose="020B0604030504040204" pitchFamily="50" charset="-128"/>
                        </a:rPr>
                        <a:t>t)</a:t>
                      </a:r>
                      <a:r>
                        <a:rPr kumimoji="1" lang="ja-JP" altLang="en-US" sz="1000" dirty="0">
                          <a:solidFill>
                            <a:schemeClr val="tx1"/>
                          </a:solidFill>
                          <a:latin typeface="Meiryo UI" panose="020B0604030504040204" pitchFamily="50" charset="-128"/>
                          <a:ea typeface="Meiryo UI" panose="020B0604030504040204" pitchFamily="50" charset="-128"/>
                        </a:rPr>
                        <a:t>で国の目標値（</a:t>
                      </a:r>
                      <a:r>
                        <a:rPr kumimoji="1" lang="en-US" altLang="ja-JP" sz="1000" dirty="0">
                          <a:solidFill>
                            <a:schemeClr val="tx1"/>
                          </a:solidFill>
                          <a:latin typeface="Meiryo UI" panose="020B0604030504040204" pitchFamily="50" charset="-128"/>
                          <a:ea typeface="Meiryo UI" panose="020B0604030504040204" pitchFamily="50" charset="-128"/>
                        </a:rPr>
                        <a:t>14</a:t>
                      </a:r>
                      <a:r>
                        <a:rPr kumimoji="1" lang="ja-JP" altLang="en-US" sz="1000" dirty="0">
                          <a:solidFill>
                            <a:schemeClr val="tx1"/>
                          </a:solidFill>
                          <a:latin typeface="Meiryo UI" panose="020B0604030504040204" pitchFamily="50" charset="-128"/>
                          <a:ea typeface="Meiryo UI" panose="020B0604030504040204" pitchFamily="50" charset="-128"/>
                        </a:rPr>
                        <a:t>万</a:t>
                      </a:r>
                      <a:r>
                        <a:rPr kumimoji="1" lang="en-US" altLang="ja-JP" sz="1000" dirty="0">
                          <a:solidFill>
                            <a:schemeClr val="tx1"/>
                          </a:solidFill>
                          <a:latin typeface="Meiryo UI" panose="020B0604030504040204" pitchFamily="50" charset="-128"/>
                          <a:ea typeface="Meiryo UI" panose="020B0604030504040204" pitchFamily="50" charset="-128"/>
                        </a:rPr>
                        <a:t>t</a:t>
                      </a:r>
                      <a:r>
                        <a:rPr kumimoji="1" lang="ja-JP" altLang="en-US" sz="1000" dirty="0">
                          <a:solidFill>
                            <a:schemeClr val="tx1"/>
                          </a:solidFill>
                          <a:latin typeface="Meiryo UI" panose="020B0604030504040204" pitchFamily="50" charset="-128"/>
                          <a:ea typeface="Meiryo UI" panose="020B0604030504040204" pitchFamily="50" charset="-128"/>
                        </a:rPr>
                        <a:t>）を達成できておらず、貴金属の回収量は減少傾向にある。（国内</a:t>
                      </a:r>
                      <a:r>
                        <a:rPr kumimoji="1" lang="en-US" altLang="ja-JP" sz="1000" dirty="0">
                          <a:solidFill>
                            <a:schemeClr val="tx1"/>
                          </a:solidFill>
                          <a:latin typeface="Meiryo UI" panose="020B0604030504040204" pitchFamily="50" charset="-128"/>
                          <a:ea typeface="Meiryo UI" panose="020B0604030504040204" pitchFamily="50" charset="-128"/>
                        </a:rPr>
                        <a:t>_R2</a:t>
                      </a:r>
                      <a:r>
                        <a:rPr kumimoji="1" lang="ja-JP" altLang="en-US" sz="1000" dirty="0">
                          <a:solidFill>
                            <a:schemeClr val="tx1"/>
                          </a:solidFill>
                          <a:latin typeface="Meiryo UI" panose="020B0604030504040204" pitchFamily="50" charset="-128"/>
                          <a:ea typeface="Meiryo UI" panose="020B0604030504040204" pitchFamily="50" charset="-128"/>
                        </a:rPr>
                        <a:t>年度実績）</a:t>
                      </a:r>
                    </a:p>
                  </a:txBody>
                  <a:tcPr marL="36000" marR="36000" marT="36000" marB="36000" anchor="ctr"/>
                </a:tc>
                <a:extLst>
                  <a:ext uri="{0D108BD9-81ED-4DB2-BD59-A6C34878D82A}">
                    <a16:rowId xmlns:a16="http://schemas.microsoft.com/office/drawing/2014/main" val="1072147105"/>
                  </a:ext>
                </a:extLst>
              </a:tr>
              <a:tr h="200940">
                <a:tc>
                  <a:txBody>
                    <a:bodyPr/>
                    <a:lstStyle/>
                    <a:p>
                      <a:pPr>
                        <a:lnSpc>
                          <a:spcPts val="1000"/>
                        </a:lnSpc>
                      </a:pPr>
                      <a:r>
                        <a:rPr kumimoji="1" lang="ja-JP" altLang="en-US" sz="1000" dirty="0">
                          <a:latin typeface="Meiryo UI" panose="020B0604030504040204" pitchFamily="50" charset="-128"/>
                          <a:ea typeface="Meiryo UI" panose="020B0604030504040204" pitchFamily="50" charset="-128"/>
                        </a:rPr>
                        <a:t>希少金属</a:t>
                      </a:r>
                      <a:br>
                        <a:rPr kumimoji="1" lang="en-US" altLang="ja-JP" sz="1000" dirty="0">
                          <a:latin typeface="Meiryo UI" panose="020B0604030504040204" pitchFamily="50" charset="-128"/>
                          <a:ea typeface="Meiryo UI" panose="020B0604030504040204" pitchFamily="50" charset="-128"/>
                        </a:rPr>
                      </a:b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蓄電池</a:t>
                      </a: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a:lnSpc>
                          <a:spcPts val="1000"/>
                        </a:lnSpc>
                      </a:pPr>
                      <a:r>
                        <a:rPr kumimoji="1" lang="ja-JP" altLang="en-US" sz="1000" dirty="0">
                          <a:solidFill>
                            <a:schemeClr val="tx1"/>
                          </a:solidFill>
                          <a:latin typeface="Meiryo UI" panose="020B0604030504040204" pitchFamily="50" charset="-128"/>
                          <a:ea typeface="Meiryo UI" panose="020B0604030504040204" pitchFamily="50" charset="-128"/>
                        </a:rPr>
                        <a:t>・使用済み蓄電池のリサイクル需要の増加が見込まれる。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1000" dirty="0">
                          <a:solidFill>
                            <a:schemeClr val="tx1"/>
                          </a:solidFill>
                          <a:latin typeface="Meiryo UI" panose="020B0604030504040204" pitchFamily="50" charset="-128"/>
                          <a:ea typeface="Meiryo UI" panose="020B0604030504040204" pitchFamily="50" charset="-128"/>
                        </a:rPr>
                        <a:t>・リチウムイオン電池のリサイクル工程で生成するレアメタルを多く含むブラックマスが海外へ流出している。</a:t>
                      </a:r>
                    </a:p>
                  </a:txBody>
                  <a:tcPr marL="36000" marR="36000" marT="36000" marB="36000" anchor="ctr"/>
                </a:tc>
                <a:extLst>
                  <a:ext uri="{0D108BD9-81ED-4DB2-BD59-A6C34878D82A}">
                    <a16:rowId xmlns:a16="http://schemas.microsoft.com/office/drawing/2014/main" val="3595821387"/>
                  </a:ext>
                </a:extLst>
              </a:tr>
            </a:tbl>
          </a:graphicData>
        </a:graphic>
      </p:graphicFrame>
      <p:sp>
        <p:nvSpPr>
          <p:cNvPr id="54" name="テキスト ボックス 53">
            <a:extLst>
              <a:ext uri="{FF2B5EF4-FFF2-40B4-BE49-F238E27FC236}">
                <a16:creationId xmlns:a16="http://schemas.microsoft.com/office/drawing/2014/main" id="{0049E8C5-1A9F-49BF-970E-4E5704E0AF20}"/>
              </a:ext>
            </a:extLst>
          </p:cNvPr>
          <p:cNvSpPr txBox="1"/>
          <p:nvPr/>
        </p:nvSpPr>
        <p:spPr>
          <a:xfrm>
            <a:off x="64096" y="4528716"/>
            <a:ext cx="544830" cy="671841"/>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vert="eaVert" wrap="square">
            <a:spAutoFit/>
          </a:bodyPr>
          <a:lstStyle/>
          <a:p>
            <a:pPr algn="ctr">
              <a:defRPr/>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地球規模の課題</a:t>
            </a:r>
          </a:p>
        </p:txBody>
      </p:sp>
      <p:sp>
        <p:nvSpPr>
          <p:cNvPr id="4" name="四角形: 角を丸くする 3">
            <a:extLst>
              <a:ext uri="{FF2B5EF4-FFF2-40B4-BE49-F238E27FC236}">
                <a16:creationId xmlns:a16="http://schemas.microsoft.com/office/drawing/2014/main" id="{935DE036-7D75-4DAB-BE5B-191CEC949C87}"/>
              </a:ext>
            </a:extLst>
          </p:cNvPr>
          <p:cNvSpPr/>
          <p:nvPr/>
        </p:nvSpPr>
        <p:spPr>
          <a:xfrm>
            <a:off x="4936284" y="4656584"/>
            <a:ext cx="1320500" cy="397163"/>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気候変動問題の</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顕在化</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56" name="四角形: 角を丸くする 55">
            <a:extLst>
              <a:ext uri="{FF2B5EF4-FFF2-40B4-BE49-F238E27FC236}">
                <a16:creationId xmlns:a16="http://schemas.microsoft.com/office/drawing/2014/main" id="{6BD9EE2A-4DC4-4547-AD32-4559A4470161}"/>
              </a:ext>
            </a:extLst>
          </p:cNvPr>
          <p:cNvSpPr/>
          <p:nvPr/>
        </p:nvSpPr>
        <p:spPr>
          <a:xfrm>
            <a:off x="3592488" y="4656584"/>
            <a:ext cx="1311775" cy="404006"/>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生物多様性の損失</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58" name="四角形: 角を丸くする 57">
            <a:extLst>
              <a:ext uri="{FF2B5EF4-FFF2-40B4-BE49-F238E27FC236}">
                <a16:creationId xmlns:a16="http://schemas.microsoft.com/office/drawing/2014/main" id="{78EAAEF1-0CA0-455A-8283-258F92A19BEE}"/>
              </a:ext>
            </a:extLst>
          </p:cNvPr>
          <p:cNvSpPr/>
          <p:nvPr/>
        </p:nvSpPr>
        <p:spPr>
          <a:xfrm>
            <a:off x="534817" y="4664723"/>
            <a:ext cx="1718770" cy="180000"/>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プラスチックによる海洋汚染</a:t>
            </a:r>
          </a:p>
        </p:txBody>
      </p:sp>
      <p:sp>
        <p:nvSpPr>
          <p:cNvPr id="64" name="四角形: 角を丸くする 63">
            <a:extLst>
              <a:ext uri="{FF2B5EF4-FFF2-40B4-BE49-F238E27FC236}">
                <a16:creationId xmlns:a16="http://schemas.microsoft.com/office/drawing/2014/main" id="{8AFEA42D-E9F1-4BCD-958F-50AB624EC785}"/>
              </a:ext>
            </a:extLst>
          </p:cNvPr>
          <p:cNvSpPr/>
          <p:nvPr/>
        </p:nvSpPr>
        <p:spPr>
          <a:xfrm>
            <a:off x="529144" y="4880523"/>
            <a:ext cx="2988000" cy="17890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大量生産・大量消費による廃棄物量の増加</a:t>
            </a:r>
          </a:p>
        </p:txBody>
      </p:sp>
      <p:sp>
        <p:nvSpPr>
          <p:cNvPr id="65" name="四角形: 角を丸くする 64">
            <a:extLst>
              <a:ext uri="{FF2B5EF4-FFF2-40B4-BE49-F238E27FC236}">
                <a16:creationId xmlns:a16="http://schemas.microsoft.com/office/drawing/2014/main" id="{260BD241-AB83-4525-87D8-DE5D145BF5F6}"/>
              </a:ext>
            </a:extLst>
          </p:cNvPr>
          <p:cNvSpPr/>
          <p:nvPr/>
        </p:nvSpPr>
        <p:spPr>
          <a:xfrm>
            <a:off x="2289237" y="4664721"/>
            <a:ext cx="1224000" cy="180000"/>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天然資源の枯渇</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315301AE-FB2F-4707-8354-E557E742A78D}"/>
              </a:ext>
            </a:extLst>
          </p:cNvPr>
          <p:cNvSpPr/>
          <p:nvPr/>
        </p:nvSpPr>
        <p:spPr>
          <a:xfrm>
            <a:off x="136104" y="4589916"/>
            <a:ext cx="6171748" cy="540000"/>
          </a:xfrm>
          <a:prstGeom prst="rect">
            <a:avLst/>
          </a:prstGeom>
          <a:noFill/>
          <a:ln w="127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72" name="二等辺三角形 71">
            <a:extLst>
              <a:ext uri="{FF2B5EF4-FFF2-40B4-BE49-F238E27FC236}">
                <a16:creationId xmlns:a16="http://schemas.microsoft.com/office/drawing/2014/main" id="{93932789-F79C-421F-A4D1-62903CD10B90}"/>
              </a:ext>
            </a:extLst>
          </p:cNvPr>
          <p:cNvSpPr/>
          <p:nvPr/>
        </p:nvSpPr>
        <p:spPr>
          <a:xfrm rot="10800000">
            <a:off x="2656385" y="5155116"/>
            <a:ext cx="1060450" cy="102696"/>
          </a:xfrm>
          <a:prstGeom prst="triangle">
            <a:avLst>
              <a:gd name="adj" fmla="val 47844"/>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1" name="正方形/長方形 80">
            <a:extLst>
              <a:ext uri="{FF2B5EF4-FFF2-40B4-BE49-F238E27FC236}">
                <a16:creationId xmlns:a16="http://schemas.microsoft.com/office/drawing/2014/main" id="{C0C75F44-9272-4FF5-9EE2-210CDACE506C}"/>
              </a:ext>
            </a:extLst>
          </p:cNvPr>
          <p:cNvSpPr/>
          <p:nvPr/>
        </p:nvSpPr>
        <p:spPr>
          <a:xfrm>
            <a:off x="136104" y="5286596"/>
            <a:ext cx="6171748" cy="540000"/>
          </a:xfrm>
          <a:prstGeom prst="rect">
            <a:avLst/>
          </a:prstGeom>
          <a:noFill/>
          <a:ln w="127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85" name="四角形: 角を丸くする 84">
            <a:extLst>
              <a:ext uri="{FF2B5EF4-FFF2-40B4-BE49-F238E27FC236}">
                <a16:creationId xmlns:a16="http://schemas.microsoft.com/office/drawing/2014/main" id="{41391F84-19EF-4BB4-B516-E3BFA2C72003}"/>
              </a:ext>
            </a:extLst>
          </p:cNvPr>
          <p:cNvSpPr/>
          <p:nvPr/>
        </p:nvSpPr>
        <p:spPr>
          <a:xfrm>
            <a:off x="3428264" y="6024736"/>
            <a:ext cx="2824944" cy="217267"/>
          </a:xfrm>
          <a:prstGeom prst="roundRect">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2050</a:t>
            </a:r>
            <a:r>
              <a:rPr kumimoji="1" lang="ja-JP" altLang="en-US" sz="1050" dirty="0">
                <a:solidFill>
                  <a:schemeClr val="tx1"/>
                </a:solidFill>
                <a:latin typeface="Meiryo UI" panose="020B0604030504040204" pitchFamily="50" charset="-128"/>
                <a:ea typeface="Meiryo UI" panose="020B0604030504040204" pitchFamily="50" charset="-128"/>
              </a:rPr>
              <a:t>年</a:t>
            </a:r>
            <a:r>
              <a:rPr lang="en-US" altLang="ja-JP" sz="1050" dirty="0">
                <a:solidFill>
                  <a:schemeClr val="tx1"/>
                </a:solidFill>
                <a:latin typeface="Meiryo UI" panose="020B0604030504040204" pitchFamily="50" charset="-128"/>
                <a:ea typeface="Meiryo UI" panose="020B0604030504040204" pitchFamily="50" charset="-128"/>
              </a:rPr>
              <a:t>CN</a:t>
            </a:r>
            <a:r>
              <a:rPr kumimoji="1" lang="ja-JP" altLang="en-US" sz="1050" dirty="0">
                <a:solidFill>
                  <a:schemeClr val="tx1"/>
                </a:solidFill>
                <a:latin typeface="Meiryo UI" panose="020B0604030504040204" pitchFamily="50" charset="-128"/>
                <a:ea typeface="Meiryo UI" panose="020B0604030504040204" pitchFamily="50" charset="-128"/>
              </a:rPr>
              <a:t>宣言</a:t>
            </a:r>
            <a:r>
              <a:rPr kumimoji="1"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国</a:t>
            </a:r>
            <a:r>
              <a:rPr lang="en-US" altLang="ja-JP" sz="1050" dirty="0">
                <a:solidFill>
                  <a:schemeClr val="tx1"/>
                </a:solidFill>
                <a:latin typeface="Meiryo UI" panose="020B0604030504040204" pitchFamily="50" charset="-128"/>
                <a:ea typeface="Meiryo UI" panose="020B0604030504040204" pitchFamily="50" charset="-128"/>
              </a:rPr>
              <a:t>_2020)</a:t>
            </a:r>
            <a:r>
              <a:rPr kumimoji="1"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府</a:t>
            </a:r>
            <a:r>
              <a:rPr kumimoji="1" lang="en-US" altLang="ja-JP" sz="1050" dirty="0">
                <a:solidFill>
                  <a:schemeClr val="tx1"/>
                </a:solidFill>
                <a:latin typeface="Meiryo UI" panose="020B0604030504040204" pitchFamily="50" charset="-128"/>
                <a:ea typeface="Meiryo UI" panose="020B0604030504040204" pitchFamily="50" charset="-128"/>
              </a:rPr>
              <a:t>_2019</a:t>
            </a:r>
            <a:r>
              <a:rPr lang="en-US" altLang="ja-JP"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grpSp>
        <p:nvGrpSpPr>
          <p:cNvPr id="8" name="グループ化 7">
            <a:extLst>
              <a:ext uri="{FF2B5EF4-FFF2-40B4-BE49-F238E27FC236}">
                <a16:creationId xmlns:a16="http://schemas.microsoft.com/office/drawing/2014/main" id="{D6CD3B01-DB39-4709-AF79-0F2526B98717}"/>
              </a:ext>
            </a:extLst>
          </p:cNvPr>
          <p:cNvGrpSpPr/>
          <p:nvPr/>
        </p:nvGrpSpPr>
        <p:grpSpPr>
          <a:xfrm>
            <a:off x="562163" y="5315137"/>
            <a:ext cx="5691044" cy="234467"/>
            <a:chOff x="605594" y="5568924"/>
            <a:chExt cx="5691044" cy="234467"/>
          </a:xfrm>
        </p:grpSpPr>
        <p:sp>
          <p:nvSpPr>
            <p:cNvPr id="57" name="四角形: 角を丸くする 56">
              <a:extLst>
                <a:ext uri="{FF2B5EF4-FFF2-40B4-BE49-F238E27FC236}">
                  <a16:creationId xmlns:a16="http://schemas.microsoft.com/office/drawing/2014/main" id="{03868A55-5B16-4992-96B4-1A3D2A6650D4}"/>
                </a:ext>
              </a:extLst>
            </p:cNvPr>
            <p:cNvSpPr/>
            <p:nvPr/>
          </p:nvSpPr>
          <p:spPr>
            <a:xfrm>
              <a:off x="605594" y="5568924"/>
              <a:ext cx="3111241" cy="234467"/>
            </a:xfrm>
            <a:prstGeom prst="roundRect">
              <a:avLst/>
            </a:prstGeom>
            <a:solidFill>
              <a:schemeClr val="bg1">
                <a:lumMod val="75000"/>
              </a:schemeClr>
            </a:solidFill>
            <a:ln w="12700">
              <a:noFill/>
            </a:ln>
          </p:spPr>
          <p:style>
            <a:lnRef idx="2">
              <a:schemeClr val="dk1"/>
            </a:lnRef>
            <a:fillRef idx="1">
              <a:schemeClr val="lt1"/>
            </a:fillRef>
            <a:effectRef idx="0">
              <a:schemeClr val="dk1"/>
            </a:effectRef>
            <a:fontRef idx="minor">
              <a:schemeClr val="dk1"/>
            </a:fontRef>
          </p:style>
          <p:txBody>
            <a:bodyPr lIns="0" tIns="36000" rIns="0" bIns="36000" rtlCol="0" anchor="ctr"/>
            <a:lstStyle/>
            <a:p>
              <a:pPr algn="ctr"/>
              <a:r>
                <a:rPr kumimoji="1" lang="en-US" altLang="ja-JP" sz="1050" dirty="0">
                  <a:solidFill>
                    <a:schemeClr val="tx1"/>
                  </a:solidFill>
                  <a:latin typeface="Meiryo UI" panose="020B0604030504040204" pitchFamily="50" charset="-128"/>
                  <a:ea typeface="Meiryo UI" panose="020B0604030504040204" pitchFamily="50" charset="-128"/>
                </a:rPr>
                <a:t>SDG</a:t>
              </a:r>
              <a:r>
                <a:rPr kumimoji="1" lang="ja-JP" altLang="en-US" sz="1050" dirty="0">
                  <a:solidFill>
                    <a:schemeClr val="tx1"/>
                  </a:solidFill>
                  <a:latin typeface="Meiryo UI" panose="020B0604030504040204" pitchFamily="50" charset="-128"/>
                  <a:ea typeface="Meiryo UI" panose="020B0604030504040204" pitchFamily="50" charset="-128"/>
                </a:rPr>
                <a:t>ｓ</a:t>
              </a:r>
              <a:r>
                <a:rPr lang="ja-JP" altLang="en-US" sz="900" dirty="0">
                  <a:latin typeface="Meiryo UI" panose="020B0604030504040204" pitchFamily="50" charset="-128"/>
                  <a:ea typeface="Meiryo UI" panose="020B0604030504040204" pitchFamily="50" charset="-128"/>
                </a:rPr>
                <a:t>「持続可能な開発のための</a:t>
              </a:r>
              <a:r>
                <a:rPr lang="en-US" altLang="ja-JP" sz="900" dirty="0">
                  <a:latin typeface="Meiryo UI" panose="020B0604030504040204" pitchFamily="50" charset="-128"/>
                  <a:ea typeface="Meiryo UI" panose="020B0604030504040204" pitchFamily="50" charset="-128"/>
                </a:rPr>
                <a:t>2030</a:t>
              </a:r>
              <a:r>
                <a:rPr lang="ja-JP" altLang="en-US" sz="900" dirty="0">
                  <a:latin typeface="Meiryo UI" panose="020B0604030504040204" pitchFamily="50" charset="-128"/>
                  <a:ea typeface="Meiryo UI" panose="020B0604030504040204" pitchFamily="50" charset="-128"/>
                </a:rPr>
                <a:t>アジェンダ」採択</a:t>
              </a:r>
              <a:r>
                <a:rPr lang="en-US" altLang="ja-JP" sz="900" dirty="0">
                  <a:latin typeface="Meiryo UI" panose="020B0604030504040204" pitchFamily="50" charset="-128"/>
                  <a:ea typeface="Meiryo UI" panose="020B0604030504040204" pitchFamily="50" charset="-128"/>
                </a:rPr>
                <a:t>(2015)</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86" name="四角形: 角を丸くする 85">
              <a:extLst>
                <a:ext uri="{FF2B5EF4-FFF2-40B4-BE49-F238E27FC236}">
                  <a16:creationId xmlns:a16="http://schemas.microsoft.com/office/drawing/2014/main" id="{B90DDACE-86D8-45C3-A0DE-55202BD92B67}"/>
                </a:ext>
              </a:extLst>
            </p:cNvPr>
            <p:cNvSpPr/>
            <p:nvPr/>
          </p:nvSpPr>
          <p:spPr>
            <a:xfrm>
              <a:off x="3736503" y="5571547"/>
              <a:ext cx="2560135" cy="231843"/>
            </a:xfrm>
            <a:prstGeom prst="roundRect">
              <a:avLst/>
            </a:prstGeom>
            <a:solidFill>
              <a:schemeClr val="accent5">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大阪ブルー・オーシャン・ビジョンの共有</a:t>
              </a:r>
              <a:r>
                <a:rPr lang="en-US" altLang="ja-JP" sz="1000" dirty="0">
                  <a:solidFill>
                    <a:schemeClr val="tx1"/>
                  </a:solidFill>
                  <a:latin typeface="Meiryo UI" panose="020B0604030504040204" pitchFamily="50" charset="-128"/>
                  <a:ea typeface="Meiryo UI" panose="020B0604030504040204" pitchFamily="50" charset="-128"/>
                </a:rPr>
                <a:t>(2019)</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grpSp>
      <p:sp>
        <p:nvSpPr>
          <p:cNvPr id="87" name="四角形: 角を丸くする 86">
            <a:extLst>
              <a:ext uri="{FF2B5EF4-FFF2-40B4-BE49-F238E27FC236}">
                <a16:creationId xmlns:a16="http://schemas.microsoft.com/office/drawing/2014/main" id="{7AAD8951-4A80-4321-AEA8-84C90C305A38}"/>
              </a:ext>
            </a:extLst>
          </p:cNvPr>
          <p:cNvSpPr/>
          <p:nvPr/>
        </p:nvSpPr>
        <p:spPr>
          <a:xfrm>
            <a:off x="562185" y="6024736"/>
            <a:ext cx="2822804" cy="215447"/>
          </a:xfrm>
          <a:prstGeom prst="roundRect">
            <a:avLst/>
          </a:prstGeom>
          <a:solidFill>
            <a:schemeClr val="accent5">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成長志向型の資源自律経済戦略の策定</a:t>
            </a:r>
            <a:r>
              <a:rPr kumimoji="1" lang="en-US" altLang="ja-JP" sz="1050" dirty="0">
                <a:solidFill>
                  <a:schemeClr val="tx1"/>
                </a:solidFill>
                <a:latin typeface="Meiryo UI" panose="020B0604030504040204" pitchFamily="50" charset="-128"/>
                <a:ea typeface="Meiryo UI" panose="020B0604030504040204" pitchFamily="50" charset="-128"/>
              </a:rPr>
              <a:t>(2022)</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88" name="正方形/長方形 87">
            <a:extLst>
              <a:ext uri="{FF2B5EF4-FFF2-40B4-BE49-F238E27FC236}">
                <a16:creationId xmlns:a16="http://schemas.microsoft.com/office/drawing/2014/main" id="{AF88AD59-4179-4857-B08A-CA2D41F99E72}"/>
              </a:ext>
            </a:extLst>
          </p:cNvPr>
          <p:cNvSpPr/>
          <p:nvPr/>
        </p:nvSpPr>
        <p:spPr>
          <a:xfrm>
            <a:off x="124321" y="5988792"/>
            <a:ext cx="6171748" cy="540000"/>
          </a:xfrm>
          <a:prstGeom prst="rect">
            <a:avLst/>
          </a:prstGeom>
          <a:noFill/>
          <a:ln w="127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90" name="テキスト ボックス 89">
            <a:extLst>
              <a:ext uri="{FF2B5EF4-FFF2-40B4-BE49-F238E27FC236}">
                <a16:creationId xmlns:a16="http://schemas.microsoft.com/office/drawing/2014/main" id="{E4596CE3-35A3-40B0-A317-30239ADFD317}"/>
              </a:ext>
            </a:extLst>
          </p:cNvPr>
          <p:cNvSpPr txBox="1"/>
          <p:nvPr/>
        </p:nvSpPr>
        <p:spPr>
          <a:xfrm>
            <a:off x="64096" y="5267649"/>
            <a:ext cx="544830" cy="607423"/>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vert="eaVert" wrap="square">
            <a:spAutoFit/>
          </a:bodyPr>
          <a:lstStyle/>
          <a:p>
            <a:pPr algn="ctr">
              <a:defRPr/>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世界の動き</a:t>
            </a:r>
          </a:p>
        </p:txBody>
      </p:sp>
      <p:sp>
        <p:nvSpPr>
          <p:cNvPr id="91" name="二等辺三角形 90">
            <a:extLst>
              <a:ext uri="{FF2B5EF4-FFF2-40B4-BE49-F238E27FC236}">
                <a16:creationId xmlns:a16="http://schemas.microsoft.com/office/drawing/2014/main" id="{38313236-540F-431F-9493-B39E66219DB3}"/>
              </a:ext>
            </a:extLst>
          </p:cNvPr>
          <p:cNvSpPr/>
          <p:nvPr/>
        </p:nvSpPr>
        <p:spPr>
          <a:xfrm rot="10800000">
            <a:off x="2676054" y="5862660"/>
            <a:ext cx="1060450" cy="102696"/>
          </a:xfrm>
          <a:prstGeom prst="triangle">
            <a:avLst>
              <a:gd name="adj" fmla="val 47844"/>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92" name="テキスト ボックス 91">
            <a:extLst>
              <a:ext uri="{FF2B5EF4-FFF2-40B4-BE49-F238E27FC236}">
                <a16:creationId xmlns:a16="http://schemas.microsoft.com/office/drawing/2014/main" id="{C93E511B-9CF9-42C7-9AE6-3B80B5BCCED5}"/>
              </a:ext>
            </a:extLst>
          </p:cNvPr>
          <p:cNvSpPr txBox="1"/>
          <p:nvPr/>
        </p:nvSpPr>
        <p:spPr>
          <a:xfrm>
            <a:off x="64096" y="5952728"/>
            <a:ext cx="544830" cy="607423"/>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vert="eaVert" wrap="square">
            <a:spAutoFit/>
          </a:bodyPr>
          <a:lstStyle/>
          <a:p>
            <a:pPr algn="ctr">
              <a:defRPr/>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国内の動き</a:t>
            </a:r>
          </a:p>
        </p:txBody>
      </p:sp>
      <p:sp>
        <p:nvSpPr>
          <p:cNvPr id="93" name="四角形: 角を丸くする 92">
            <a:extLst>
              <a:ext uri="{FF2B5EF4-FFF2-40B4-BE49-F238E27FC236}">
                <a16:creationId xmlns:a16="http://schemas.microsoft.com/office/drawing/2014/main" id="{E959BD0D-45DC-441A-BFD8-5D15E7B9D2FB}"/>
              </a:ext>
            </a:extLst>
          </p:cNvPr>
          <p:cNvSpPr/>
          <p:nvPr/>
        </p:nvSpPr>
        <p:spPr>
          <a:xfrm>
            <a:off x="4011758" y="6272300"/>
            <a:ext cx="2241450" cy="215447"/>
          </a:xfrm>
          <a:prstGeom prst="roundRect">
            <a:avLst/>
          </a:prstGeom>
          <a:solidFill>
            <a:schemeClr val="accent5">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府循環計画の策定</a:t>
            </a:r>
            <a:r>
              <a:rPr kumimoji="1" lang="en-US" altLang="ja-JP" sz="1050" dirty="0">
                <a:solidFill>
                  <a:schemeClr val="tx1"/>
                </a:solidFill>
                <a:latin typeface="Meiryo UI" panose="020B0604030504040204" pitchFamily="50" charset="-128"/>
                <a:ea typeface="Meiryo UI" panose="020B0604030504040204" pitchFamily="50" charset="-128"/>
              </a:rPr>
              <a:t>(2021)</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94" name="四角形: 角を丸くする 93">
            <a:extLst>
              <a:ext uri="{FF2B5EF4-FFF2-40B4-BE49-F238E27FC236}">
                <a16:creationId xmlns:a16="http://schemas.microsoft.com/office/drawing/2014/main" id="{15E61D9B-A821-422C-B61A-B3AEF70D0542}"/>
              </a:ext>
            </a:extLst>
          </p:cNvPr>
          <p:cNvSpPr/>
          <p:nvPr/>
        </p:nvSpPr>
        <p:spPr>
          <a:xfrm>
            <a:off x="562163" y="6276784"/>
            <a:ext cx="3420000" cy="209360"/>
          </a:xfrm>
          <a:prstGeom prst="roundRect">
            <a:avLst/>
          </a:prstGeom>
          <a:solidFill>
            <a:schemeClr val="accent5">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第４次循環計画の策定</a:t>
            </a:r>
            <a:r>
              <a:rPr kumimoji="1" lang="en-US" altLang="ja-JP" sz="1050" dirty="0">
                <a:solidFill>
                  <a:schemeClr val="tx1"/>
                </a:solidFill>
                <a:latin typeface="Meiryo UI" panose="020B0604030504040204" pitchFamily="50" charset="-128"/>
                <a:ea typeface="Meiryo UI" panose="020B0604030504040204" pitchFamily="50" charset="-128"/>
              </a:rPr>
              <a:t>(2018)</a:t>
            </a:r>
            <a:r>
              <a:rPr kumimoji="1" lang="ja-JP" altLang="en-US" sz="1050" dirty="0">
                <a:solidFill>
                  <a:schemeClr val="tx1"/>
                </a:solidFill>
                <a:latin typeface="Meiryo UI" panose="020B0604030504040204" pitchFamily="50" charset="-128"/>
                <a:ea typeface="Meiryo UI" panose="020B0604030504040204" pitchFamily="50" charset="-128"/>
              </a:rPr>
              <a:t>・循環経済工程表</a:t>
            </a:r>
            <a:r>
              <a:rPr kumimoji="1" lang="en-US" altLang="ja-JP" sz="1050" dirty="0">
                <a:solidFill>
                  <a:schemeClr val="tx1"/>
                </a:solidFill>
                <a:latin typeface="Meiryo UI" panose="020B0604030504040204" pitchFamily="50" charset="-128"/>
                <a:ea typeface="Meiryo UI" panose="020B0604030504040204" pitchFamily="50" charset="-128"/>
              </a:rPr>
              <a:t>(2022)</a:t>
            </a:r>
          </a:p>
        </p:txBody>
      </p:sp>
      <p:sp>
        <p:nvSpPr>
          <p:cNvPr id="95" name="四角形: 角を丸くする 94">
            <a:extLst>
              <a:ext uri="{FF2B5EF4-FFF2-40B4-BE49-F238E27FC236}">
                <a16:creationId xmlns:a16="http://schemas.microsoft.com/office/drawing/2014/main" id="{6F3E238F-B126-44F8-A25C-B78B0D678959}"/>
              </a:ext>
            </a:extLst>
          </p:cNvPr>
          <p:cNvSpPr/>
          <p:nvPr/>
        </p:nvSpPr>
        <p:spPr>
          <a:xfrm>
            <a:off x="10609303" y="1063103"/>
            <a:ext cx="2065242" cy="1036513"/>
          </a:xfrm>
          <a:prstGeom prst="roundRect">
            <a:avLst>
              <a:gd name="adj" fmla="val 4959"/>
            </a:avLst>
          </a:prstGeom>
          <a:ln>
            <a:noFill/>
          </a:ln>
        </p:spPr>
        <p:style>
          <a:lnRef idx="1">
            <a:schemeClr val="accent1"/>
          </a:lnRef>
          <a:fillRef idx="2">
            <a:schemeClr val="accent1"/>
          </a:fillRef>
          <a:effectRef idx="1">
            <a:schemeClr val="accent1"/>
          </a:effectRef>
          <a:fontRef idx="minor">
            <a:schemeClr val="dk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spcAft>
                <a:spcPts val="600"/>
              </a:spcAft>
            </a:pPr>
            <a:r>
              <a:rPr lang="ja-JP" sz="900" b="1" kern="100" dirty="0">
                <a:effectLst/>
                <a:ea typeface="BIZ UDPゴシック" panose="020B0400000000000000" pitchFamily="50" charset="-128"/>
                <a:cs typeface="Times New Roman" panose="02020603050405020304" pitchFamily="18" charset="0"/>
              </a:rPr>
              <a:t>府循環計画のめざすべき将来像の実現及びカーボンニュートラルに貢献する</a:t>
            </a:r>
            <a:endParaRPr lang="en-US" altLang="ja-JP" sz="900" b="1" kern="100" dirty="0">
              <a:effectLst/>
              <a:ea typeface="BIZ UDPゴシック" panose="020B0400000000000000" pitchFamily="50" charset="-128"/>
              <a:cs typeface="Times New Roman" panose="02020603050405020304" pitchFamily="18" charset="0"/>
            </a:endParaRPr>
          </a:p>
          <a:p>
            <a:pPr algn="ctr">
              <a:lnSpc>
                <a:spcPts val="1600"/>
              </a:lnSpc>
            </a:pPr>
            <a:r>
              <a:rPr lang="ja-JP" sz="1300" b="1" kern="100" dirty="0">
                <a:effectLst/>
                <a:ea typeface="BIZ UDPゴシック" panose="020B0400000000000000" pitchFamily="50" charset="-128"/>
                <a:cs typeface="Times New Roman" panose="02020603050405020304" pitchFamily="18" charset="0"/>
              </a:rPr>
              <a:t>サーキュラーフィールド</a:t>
            </a:r>
            <a:r>
              <a:rPr lang="en-US" sz="1600" b="1" kern="100" dirty="0">
                <a:effectLst/>
                <a:ea typeface="BIZ UDPゴシック" panose="020B0400000000000000" pitchFamily="50" charset="-128"/>
                <a:cs typeface="Times New Roman" panose="02020603050405020304" pitchFamily="18" charset="0"/>
              </a:rPr>
              <a:t>OSAKA</a:t>
            </a:r>
            <a:r>
              <a:rPr lang="ja-JP" sz="1400" b="1" kern="100" dirty="0">
                <a:effectLst/>
                <a:ea typeface="BIZ UDPゴシック" panose="020B0400000000000000" pitchFamily="50" charset="-128"/>
                <a:cs typeface="Times New Roman" panose="02020603050405020304" pitchFamily="18" charset="0"/>
              </a:rPr>
              <a:t>　</a:t>
            </a:r>
            <a:endParaRPr lang="ja-JP" sz="1100" kern="100" dirty="0">
              <a:effectLst/>
              <a:ea typeface="ＭＳ 明朝" panose="02020609040205080304" pitchFamily="17" charset="-128"/>
              <a:cs typeface="Times New Roman" panose="02020603050405020304" pitchFamily="18" charset="0"/>
            </a:endParaRPr>
          </a:p>
        </p:txBody>
      </p:sp>
      <p:sp>
        <p:nvSpPr>
          <p:cNvPr id="96" name="テキスト ボックス 95">
            <a:extLst>
              <a:ext uri="{FF2B5EF4-FFF2-40B4-BE49-F238E27FC236}">
                <a16:creationId xmlns:a16="http://schemas.microsoft.com/office/drawing/2014/main" id="{50881FB1-BE23-42B0-9BE0-30B24FC1E200}"/>
              </a:ext>
            </a:extLst>
          </p:cNvPr>
          <p:cNvSpPr txBox="1"/>
          <p:nvPr/>
        </p:nvSpPr>
        <p:spPr>
          <a:xfrm>
            <a:off x="-27916" y="6521172"/>
            <a:ext cx="2300079" cy="276999"/>
          </a:xfrm>
          <a:prstGeom prst="rect">
            <a:avLst/>
          </a:prstGeom>
          <a:noFill/>
        </p:spPr>
        <p:txBody>
          <a:bodyPr wrap="square">
            <a:spAutoFit/>
          </a:bodyPr>
          <a:lstStyle/>
          <a:p>
            <a:r>
              <a:rPr kumimoji="1" lang="ja-JP" altLang="en-US" sz="1200" b="1" dirty="0">
                <a:latin typeface="Meiryo UI" panose="020B0604030504040204" pitchFamily="50" charset="-128"/>
                <a:ea typeface="Meiryo UI" panose="020B0604030504040204" pitchFamily="50" charset="-128"/>
              </a:rPr>
              <a:t>◆対応が求められる廃棄物</a:t>
            </a:r>
            <a:endParaRPr lang="ja-JP" altLang="en-US" sz="1200" b="1" dirty="0"/>
          </a:p>
        </p:txBody>
      </p:sp>
      <p:sp>
        <p:nvSpPr>
          <p:cNvPr id="97" name="テキスト ボックス 96">
            <a:extLst>
              <a:ext uri="{FF2B5EF4-FFF2-40B4-BE49-F238E27FC236}">
                <a16:creationId xmlns:a16="http://schemas.microsoft.com/office/drawing/2014/main" id="{3FCF091F-9C9E-4A1A-89A8-2D72D03D943B}"/>
              </a:ext>
            </a:extLst>
          </p:cNvPr>
          <p:cNvSpPr txBox="1"/>
          <p:nvPr/>
        </p:nvSpPr>
        <p:spPr>
          <a:xfrm>
            <a:off x="0" y="4360932"/>
            <a:ext cx="2300079" cy="276999"/>
          </a:xfrm>
          <a:prstGeom prst="rect">
            <a:avLst/>
          </a:prstGeom>
          <a:noFill/>
        </p:spPr>
        <p:txBody>
          <a:bodyPr wrap="square">
            <a:spAutoFit/>
          </a:bodyPr>
          <a:lstStyle/>
          <a:p>
            <a:r>
              <a:rPr kumimoji="1" lang="ja-JP" altLang="en-US" sz="1200" b="1" dirty="0">
                <a:latin typeface="Meiryo UI" panose="020B0604030504040204" pitchFamily="50" charset="-128"/>
                <a:ea typeface="Meiryo UI" panose="020B0604030504040204" pitchFamily="50" charset="-128"/>
              </a:rPr>
              <a:t>◆現状</a:t>
            </a:r>
            <a:endParaRPr lang="ja-JP" altLang="en-US" sz="1200" b="1" dirty="0"/>
          </a:p>
        </p:txBody>
      </p:sp>
      <p:sp>
        <p:nvSpPr>
          <p:cNvPr id="116" name="テキスト ボックス 115">
            <a:extLst>
              <a:ext uri="{FF2B5EF4-FFF2-40B4-BE49-F238E27FC236}">
                <a16:creationId xmlns:a16="http://schemas.microsoft.com/office/drawing/2014/main" id="{2E32EF45-DA60-4475-90BB-683847750751}"/>
              </a:ext>
            </a:extLst>
          </p:cNvPr>
          <p:cNvSpPr txBox="1"/>
          <p:nvPr/>
        </p:nvSpPr>
        <p:spPr>
          <a:xfrm>
            <a:off x="10200585" y="9035481"/>
            <a:ext cx="2550351" cy="253916"/>
          </a:xfrm>
          <a:prstGeom prst="rect">
            <a:avLst/>
          </a:prstGeom>
          <a:noFill/>
        </p:spPr>
        <p:txBody>
          <a:bodyPr wrap="square">
            <a:spAutoFit/>
          </a:bodyPr>
          <a:lstStyle/>
          <a:p>
            <a:r>
              <a:rPr lang="ja-JP" altLang="en-US" sz="1050" dirty="0">
                <a:latin typeface="Meiryo UI" panose="020B0604030504040204" pitchFamily="50" charset="-128"/>
                <a:ea typeface="Meiryo UI" panose="020B0604030504040204" pitchFamily="50" charset="-128"/>
              </a:rPr>
              <a:t>　　　　　　　</a:t>
            </a:r>
          </a:p>
        </p:txBody>
      </p:sp>
      <p:sp>
        <p:nvSpPr>
          <p:cNvPr id="111" name="テキスト ボックス 110">
            <a:extLst>
              <a:ext uri="{FF2B5EF4-FFF2-40B4-BE49-F238E27FC236}">
                <a16:creationId xmlns:a16="http://schemas.microsoft.com/office/drawing/2014/main" id="{FCC2194D-09F0-4174-8ADD-0D2B810830ED}"/>
              </a:ext>
            </a:extLst>
          </p:cNvPr>
          <p:cNvSpPr txBox="1"/>
          <p:nvPr/>
        </p:nvSpPr>
        <p:spPr>
          <a:xfrm>
            <a:off x="6546387" y="8561566"/>
            <a:ext cx="1582994" cy="415498"/>
          </a:xfrm>
          <a:prstGeom prst="rect">
            <a:avLst/>
          </a:prstGeom>
          <a:noFill/>
        </p:spPr>
        <p:txBody>
          <a:bodyPr wrap="square">
            <a:spAutoFit/>
          </a:bodyPr>
          <a:lstStyle/>
          <a:p>
            <a:r>
              <a:rPr lang="en-US" altLang="ja-JP" sz="1050" b="1" dirty="0">
                <a:latin typeface="Meiryo UI" panose="020B0604030504040204" pitchFamily="50" charset="-128"/>
                <a:ea typeface="Meiryo UI" panose="020B0604030504040204" pitchFamily="50" charset="-128"/>
              </a:rPr>
              <a:t>R5.12</a:t>
            </a:r>
            <a:r>
              <a:rPr lang="ja-JP" altLang="en-US" sz="1050" b="1" dirty="0">
                <a:latin typeface="Meiryo UI" panose="020B0604030504040204" pitchFamily="50" charset="-128"/>
                <a:ea typeface="Meiryo UI" panose="020B0604030504040204" pitchFamily="50" charset="-128"/>
              </a:rPr>
              <a:t>月下旬　</a:t>
            </a:r>
            <a:endParaRPr lang="en-US" altLang="ja-JP" sz="1050" b="1"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○環境審議会（答申）　　　</a:t>
            </a:r>
          </a:p>
        </p:txBody>
      </p:sp>
      <p:sp>
        <p:nvSpPr>
          <p:cNvPr id="112" name="下矢印 58">
            <a:extLst>
              <a:ext uri="{FF2B5EF4-FFF2-40B4-BE49-F238E27FC236}">
                <a16:creationId xmlns:a16="http://schemas.microsoft.com/office/drawing/2014/main" id="{DD5724C6-E61F-45D2-833D-B68EBF94B732}"/>
              </a:ext>
            </a:extLst>
          </p:cNvPr>
          <p:cNvSpPr/>
          <p:nvPr/>
        </p:nvSpPr>
        <p:spPr>
          <a:xfrm rot="16200000">
            <a:off x="8025815" y="8841709"/>
            <a:ext cx="324000" cy="306680"/>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p>
        </p:txBody>
      </p:sp>
      <p:sp>
        <p:nvSpPr>
          <p:cNvPr id="113" name="テキスト ボックス 112">
            <a:extLst>
              <a:ext uri="{FF2B5EF4-FFF2-40B4-BE49-F238E27FC236}">
                <a16:creationId xmlns:a16="http://schemas.microsoft.com/office/drawing/2014/main" id="{D1A30A31-FFCC-4987-933B-7CE7DD60B56F}"/>
              </a:ext>
            </a:extLst>
          </p:cNvPr>
          <p:cNvSpPr txBox="1"/>
          <p:nvPr/>
        </p:nvSpPr>
        <p:spPr>
          <a:xfrm>
            <a:off x="8377088" y="8567318"/>
            <a:ext cx="2104519" cy="577081"/>
          </a:xfrm>
          <a:prstGeom prst="rect">
            <a:avLst/>
          </a:prstGeom>
          <a:noFill/>
        </p:spPr>
        <p:txBody>
          <a:bodyPr wrap="square">
            <a:spAutoFit/>
          </a:bodyPr>
          <a:lstStyle/>
          <a:p>
            <a:r>
              <a:rPr lang="en-US" altLang="ja-JP" sz="1050" b="1" dirty="0">
                <a:latin typeface="Meiryo UI" panose="020B0604030504040204" pitchFamily="50" charset="-128"/>
                <a:ea typeface="Meiryo UI" panose="020B0604030504040204" pitchFamily="50" charset="-128"/>
              </a:rPr>
              <a:t>R5.3</a:t>
            </a:r>
            <a:r>
              <a:rPr lang="ja-JP" altLang="en-US" sz="1050" b="1" dirty="0">
                <a:latin typeface="Meiryo UI" panose="020B0604030504040204" pitchFamily="50" charset="-128"/>
                <a:ea typeface="Meiryo UI" panose="020B0604030504040204" pitchFamily="50" charset="-128"/>
              </a:rPr>
              <a:t>月予定　</a:t>
            </a:r>
            <a:endParaRPr lang="en-US" altLang="ja-JP" sz="1050" b="1"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第４回エコタウン推進部会</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・公募要綱及び選定基準の検討</a:t>
            </a:r>
          </a:p>
        </p:txBody>
      </p:sp>
      <p:sp>
        <p:nvSpPr>
          <p:cNvPr id="114" name="下矢印 58">
            <a:extLst>
              <a:ext uri="{FF2B5EF4-FFF2-40B4-BE49-F238E27FC236}">
                <a16:creationId xmlns:a16="http://schemas.microsoft.com/office/drawing/2014/main" id="{C5815D66-0BDB-4120-9268-AE1268624992}"/>
              </a:ext>
            </a:extLst>
          </p:cNvPr>
          <p:cNvSpPr/>
          <p:nvPr/>
        </p:nvSpPr>
        <p:spPr>
          <a:xfrm rot="16200000">
            <a:off x="10442244" y="8841709"/>
            <a:ext cx="324000" cy="306680"/>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p>
        </p:txBody>
      </p:sp>
      <p:sp>
        <p:nvSpPr>
          <p:cNvPr id="115" name="テキスト ボックス 114">
            <a:extLst>
              <a:ext uri="{FF2B5EF4-FFF2-40B4-BE49-F238E27FC236}">
                <a16:creationId xmlns:a16="http://schemas.microsoft.com/office/drawing/2014/main" id="{12452CF3-2931-4C95-BBF2-F8EDE3B3FC6F}"/>
              </a:ext>
            </a:extLst>
          </p:cNvPr>
          <p:cNvSpPr txBox="1"/>
          <p:nvPr/>
        </p:nvSpPr>
        <p:spPr>
          <a:xfrm>
            <a:off x="10805755" y="8567318"/>
            <a:ext cx="1985948" cy="900246"/>
          </a:xfrm>
          <a:prstGeom prst="rect">
            <a:avLst/>
          </a:prstGeom>
          <a:noFill/>
        </p:spPr>
        <p:txBody>
          <a:bodyPr wrap="square">
            <a:spAutoFit/>
          </a:bodyPr>
          <a:lstStyle/>
          <a:p>
            <a:r>
              <a:rPr lang="en-US" altLang="ja-JP" sz="1050" b="1" dirty="0">
                <a:latin typeface="Meiryo UI" panose="020B0604030504040204" pitchFamily="50" charset="-128"/>
                <a:ea typeface="Meiryo UI" panose="020B0604030504040204" pitchFamily="50" charset="-128"/>
              </a:rPr>
              <a:t>R</a:t>
            </a:r>
            <a:r>
              <a:rPr lang="ja-JP" altLang="en-US" sz="1050" b="1" dirty="0">
                <a:latin typeface="Meiryo UI" panose="020B0604030504040204" pitchFamily="50" charset="-128"/>
                <a:ea typeface="Meiryo UI" panose="020B0604030504040204" pitchFamily="50" charset="-128"/>
              </a:rPr>
              <a:t>６年度</a:t>
            </a:r>
            <a:endParaRPr lang="en-US" altLang="ja-JP" sz="1050" b="1"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①</a:t>
            </a:r>
            <a:r>
              <a:rPr lang="ja-JP" altLang="pl-PL" sz="1050" dirty="0">
                <a:latin typeface="Meiryo UI" panose="020B0604030504040204" pitchFamily="50" charset="-128"/>
                <a:ea typeface="Meiryo UI" panose="020B0604030504040204" pitchFamily="50" charset="-128"/>
              </a:rPr>
              <a:t>公募</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②第５回エコタウン推進部会</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・応募事業者の選定（答申）</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③環境審議会への報告</a:t>
            </a:r>
            <a:endParaRPr lang="ja-JP" altLang="pl-PL" sz="1050" dirty="0">
              <a:latin typeface="Meiryo UI" panose="020B0604030504040204" pitchFamily="50" charset="-128"/>
              <a:ea typeface="Meiryo UI" panose="020B0604030504040204" pitchFamily="50" charset="-128"/>
            </a:endParaRPr>
          </a:p>
        </p:txBody>
      </p:sp>
      <p:sp>
        <p:nvSpPr>
          <p:cNvPr id="117" name="テキスト ボックス 116">
            <a:extLst>
              <a:ext uri="{FF2B5EF4-FFF2-40B4-BE49-F238E27FC236}">
                <a16:creationId xmlns:a16="http://schemas.microsoft.com/office/drawing/2014/main" id="{DA6932F3-3514-467A-B39F-4905B5279B8D}"/>
              </a:ext>
            </a:extLst>
          </p:cNvPr>
          <p:cNvSpPr txBox="1"/>
          <p:nvPr/>
        </p:nvSpPr>
        <p:spPr>
          <a:xfrm>
            <a:off x="7586879" y="9222808"/>
            <a:ext cx="1262193" cy="258312"/>
          </a:xfrm>
          <a:prstGeom prst="rect">
            <a:avLst/>
          </a:prstGeom>
          <a:noFill/>
          <a:ln>
            <a:solidFill>
              <a:schemeClr val="tx1"/>
            </a:solidFill>
          </a:ln>
        </p:spPr>
        <p:txBody>
          <a:bodyPr wrap="square">
            <a:spAutoFit/>
          </a:bodyPr>
          <a:lstStyle/>
          <a:p>
            <a:r>
              <a:rPr lang="ja-JP" altLang="en-US" sz="1050" dirty="0">
                <a:latin typeface="Meiryo UI" panose="020B0604030504040204" pitchFamily="50" charset="-128"/>
                <a:ea typeface="Meiryo UI" panose="020B0604030504040204" pitchFamily="50" charset="-128"/>
              </a:rPr>
              <a:t>エコタウンプラン改定　　　</a:t>
            </a:r>
          </a:p>
        </p:txBody>
      </p:sp>
      <p:sp>
        <p:nvSpPr>
          <p:cNvPr id="102" name="角丸四角形 109">
            <a:extLst>
              <a:ext uri="{FF2B5EF4-FFF2-40B4-BE49-F238E27FC236}">
                <a16:creationId xmlns:a16="http://schemas.microsoft.com/office/drawing/2014/main" id="{B6103F07-D811-49A3-9CD3-5CF16232B94F}"/>
              </a:ext>
            </a:extLst>
          </p:cNvPr>
          <p:cNvSpPr/>
          <p:nvPr/>
        </p:nvSpPr>
        <p:spPr>
          <a:xfrm>
            <a:off x="6468474" y="8460936"/>
            <a:ext cx="6284363" cy="1101569"/>
          </a:xfrm>
          <a:prstGeom prst="roundRect">
            <a:avLst>
              <a:gd name="adj" fmla="val 0"/>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07" name="角丸四角形 107">
            <a:extLst>
              <a:ext uri="{FF2B5EF4-FFF2-40B4-BE49-F238E27FC236}">
                <a16:creationId xmlns:a16="http://schemas.microsoft.com/office/drawing/2014/main" id="{3D13E0B7-C979-44DA-A5AC-50BD23E6C771}"/>
              </a:ext>
            </a:extLst>
          </p:cNvPr>
          <p:cNvSpPr/>
          <p:nvPr/>
        </p:nvSpPr>
        <p:spPr>
          <a:xfrm>
            <a:off x="6469655" y="8256984"/>
            <a:ext cx="6282000" cy="262961"/>
          </a:xfrm>
          <a:prstGeom prst="roundRect">
            <a:avLst>
              <a:gd name="adj" fmla="val 0"/>
            </a:avLst>
          </a:prstGeom>
          <a:solidFill>
            <a:srgbClr val="002060"/>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今後のスケジュール</a:t>
            </a:r>
          </a:p>
        </p:txBody>
      </p:sp>
      <p:grpSp>
        <p:nvGrpSpPr>
          <p:cNvPr id="5" name="グループ化 4">
            <a:extLst>
              <a:ext uri="{FF2B5EF4-FFF2-40B4-BE49-F238E27FC236}">
                <a16:creationId xmlns:a16="http://schemas.microsoft.com/office/drawing/2014/main" id="{BA757B6C-E0B8-4FF7-A214-2AD0AAF8E0F3}"/>
              </a:ext>
            </a:extLst>
          </p:cNvPr>
          <p:cNvGrpSpPr/>
          <p:nvPr/>
        </p:nvGrpSpPr>
        <p:grpSpPr>
          <a:xfrm>
            <a:off x="569562" y="5577450"/>
            <a:ext cx="5683646" cy="231262"/>
            <a:chOff x="604099" y="5343276"/>
            <a:chExt cx="5593860" cy="231262"/>
          </a:xfrm>
        </p:grpSpPr>
        <p:sp>
          <p:nvSpPr>
            <p:cNvPr id="89" name="四角形: 角を丸くする 88">
              <a:extLst>
                <a:ext uri="{FF2B5EF4-FFF2-40B4-BE49-F238E27FC236}">
                  <a16:creationId xmlns:a16="http://schemas.microsoft.com/office/drawing/2014/main" id="{4E235917-CE62-4354-8A3B-12C75A20BE63}"/>
                </a:ext>
              </a:extLst>
            </p:cNvPr>
            <p:cNvSpPr/>
            <p:nvPr/>
          </p:nvSpPr>
          <p:spPr>
            <a:xfrm>
              <a:off x="3675442" y="5343276"/>
              <a:ext cx="2522517" cy="231262"/>
            </a:xfrm>
            <a:prstGeom prst="roundRect">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COP21</a:t>
              </a:r>
              <a:r>
                <a:rPr lang="ja-JP" altLang="en-US" sz="1050" dirty="0">
                  <a:solidFill>
                    <a:schemeClr val="tx1"/>
                  </a:solidFill>
                  <a:latin typeface="Meiryo UI" panose="020B0604030504040204" pitchFamily="50" charset="-128"/>
                  <a:ea typeface="Meiryo UI" panose="020B0604030504040204" pitchFamily="50" charset="-128"/>
                </a:rPr>
                <a:t>でのパリ協定</a:t>
              </a:r>
              <a:r>
                <a:rPr lang="ja-JP" altLang="en-US" sz="1000" dirty="0">
                  <a:solidFill>
                    <a:schemeClr val="tx1"/>
                  </a:solidFill>
                  <a:latin typeface="Meiryo UI" panose="020B0604030504040204" pitchFamily="50" charset="-128"/>
                  <a:ea typeface="Meiryo UI" panose="020B0604030504040204" pitchFamily="50" charset="-128"/>
                </a:rPr>
                <a:t>の採択</a:t>
              </a:r>
              <a:r>
                <a:rPr lang="en-US" altLang="ja-JP" sz="1000" dirty="0">
                  <a:solidFill>
                    <a:schemeClr val="tx1"/>
                  </a:solidFill>
                  <a:latin typeface="Meiryo UI" panose="020B0604030504040204" pitchFamily="50" charset="-128"/>
                  <a:ea typeface="Meiryo UI" panose="020B0604030504040204" pitchFamily="50" charset="-128"/>
                </a:rPr>
                <a:t>(2015)</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09" name="四角形: 角を丸くする 108">
              <a:extLst>
                <a:ext uri="{FF2B5EF4-FFF2-40B4-BE49-F238E27FC236}">
                  <a16:creationId xmlns:a16="http://schemas.microsoft.com/office/drawing/2014/main" id="{DAD96F99-786C-46D4-8629-04C8286B3131}"/>
                </a:ext>
              </a:extLst>
            </p:cNvPr>
            <p:cNvSpPr/>
            <p:nvPr/>
          </p:nvSpPr>
          <p:spPr>
            <a:xfrm>
              <a:off x="604099" y="5346294"/>
              <a:ext cx="3034894" cy="228244"/>
            </a:xfrm>
            <a:prstGeom prst="roundRect">
              <a:avLst/>
            </a:prstGeom>
            <a:solidFill>
              <a:schemeClr val="accent5">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EU</a:t>
              </a:r>
              <a:r>
                <a:rPr lang="ja-JP" altLang="en-US" sz="1050" dirty="0">
                  <a:solidFill>
                    <a:schemeClr val="tx1"/>
                  </a:solidFill>
                  <a:latin typeface="Meiryo UI" panose="020B0604030504040204" pitchFamily="50" charset="-128"/>
                  <a:ea typeface="Meiryo UI" panose="020B0604030504040204" pitchFamily="50" charset="-128"/>
                </a:rPr>
                <a:t>新循環経済政策パッケージでの</a:t>
              </a:r>
              <a:r>
                <a:rPr lang="en-US" altLang="ja-JP" sz="1050" dirty="0">
                  <a:solidFill>
                    <a:schemeClr val="tx1"/>
                  </a:solidFill>
                  <a:latin typeface="Meiryo UI" panose="020B0604030504040204" pitchFamily="50" charset="-128"/>
                  <a:ea typeface="Meiryo UI" panose="020B0604030504040204" pitchFamily="50" charset="-128"/>
                </a:rPr>
                <a:t>CE</a:t>
              </a:r>
              <a:r>
                <a:rPr lang="ja-JP" altLang="en-US" sz="1050" dirty="0">
                  <a:solidFill>
                    <a:schemeClr val="tx1"/>
                  </a:solidFill>
                  <a:latin typeface="Meiryo UI" panose="020B0604030504040204" pitchFamily="50" charset="-128"/>
                  <a:ea typeface="Meiryo UI" panose="020B0604030504040204" pitchFamily="50" charset="-128"/>
                </a:rPr>
                <a:t>提唱</a:t>
              </a:r>
              <a:r>
                <a:rPr lang="en-US" altLang="ja-JP" sz="1050" dirty="0">
                  <a:solidFill>
                    <a:schemeClr val="tx1"/>
                  </a:solidFill>
                  <a:latin typeface="Meiryo UI" panose="020B0604030504040204" pitchFamily="50" charset="-128"/>
                  <a:ea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rPr>
                <a:t>2015)</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grpSp>
      <p:pic>
        <p:nvPicPr>
          <p:cNvPr id="3" name="図 2">
            <a:extLst>
              <a:ext uri="{FF2B5EF4-FFF2-40B4-BE49-F238E27FC236}">
                <a16:creationId xmlns:a16="http://schemas.microsoft.com/office/drawing/2014/main" id="{827B8974-A4AE-4CCC-81A0-959A4CB089B0}"/>
              </a:ext>
            </a:extLst>
          </p:cNvPr>
          <p:cNvPicPr>
            <a:picLocks noChangeAspect="1"/>
          </p:cNvPicPr>
          <p:nvPr/>
        </p:nvPicPr>
        <p:blipFill>
          <a:blip r:embed="rId16"/>
          <a:stretch>
            <a:fillRect/>
          </a:stretch>
        </p:blipFill>
        <p:spPr>
          <a:xfrm>
            <a:off x="230414" y="2179817"/>
            <a:ext cx="3319547" cy="1893389"/>
          </a:xfrm>
          <a:prstGeom prst="rect">
            <a:avLst/>
          </a:prstGeom>
        </p:spPr>
      </p:pic>
      <p:grpSp>
        <p:nvGrpSpPr>
          <p:cNvPr id="10" name="グループ化 9">
            <a:extLst>
              <a:ext uri="{FF2B5EF4-FFF2-40B4-BE49-F238E27FC236}">
                <a16:creationId xmlns:a16="http://schemas.microsoft.com/office/drawing/2014/main" id="{9FCB8421-BAFA-4D5E-82F5-4994EA987919}"/>
              </a:ext>
            </a:extLst>
          </p:cNvPr>
          <p:cNvGrpSpPr/>
          <p:nvPr/>
        </p:nvGrpSpPr>
        <p:grpSpPr>
          <a:xfrm>
            <a:off x="6407839" y="2159164"/>
            <a:ext cx="6257509" cy="3937580"/>
            <a:chOff x="6407839" y="2122976"/>
            <a:chExt cx="6257509" cy="3937580"/>
          </a:xfrm>
        </p:grpSpPr>
        <p:sp>
          <p:nvSpPr>
            <p:cNvPr id="62" name="正方形/長方形 61"/>
            <p:cNvSpPr/>
            <p:nvPr/>
          </p:nvSpPr>
          <p:spPr>
            <a:xfrm>
              <a:off x="6808828" y="2610352"/>
              <a:ext cx="5820509" cy="1426920"/>
            </a:xfrm>
            <a:prstGeom prst="rect">
              <a:avLst/>
            </a:prstGeom>
            <a:noFill/>
            <a:ln w="12700">
              <a:solidFill>
                <a:schemeClr val="tx1"/>
              </a:solidFill>
            </a:ln>
          </p:spPr>
          <p:style>
            <a:lnRef idx="2">
              <a:schemeClr val="accent5"/>
            </a:lnRef>
            <a:fillRef idx="1">
              <a:schemeClr val="lt1"/>
            </a:fillRef>
            <a:effectRef idx="0">
              <a:schemeClr val="accent5"/>
            </a:effectRef>
            <a:fontRef idx="minor">
              <a:schemeClr val="dk1"/>
            </a:fontRef>
          </p:style>
          <p:txBody>
            <a:bodyPr wrap="square" lIns="72000" tIns="36000" rIns="72000" bIns="36000">
              <a:spAutoFit/>
            </a:bodyPr>
            <a:lstStyle/>
            <a:p>
              <a:pPr marL="182563" indent="-182563">
                <a:buFont typeface="Meiryo UI" panose="020B0604030504040204" pitchFamily="50" charset="-128"/>
                <a:buChar char="○"/>
              </a:pPr>
              <a:r>
                <a:rPr lang="ja-JP" altLang="en-US" sz="1100" b="1" dirty="0">
                  <a:latin typeface="Meiryo UI" panose="020B0604030504040204" pitchFamily="50" charset="-128"/>
                  <a:ea typeface="Meiryo UI" panose="020B0604030504040204" pitchFamily="50" charset="-128"/>
                </a:rPr>
                <a:t>処理困難な廃棄物</a:t>
              </a:r>
              <a:endParaRPr lang="ja-JP" altLang="en-US" sz="1100" dirty="0">
                <a:latin typeface="Meiryo UI" panose="020B0604030504040204" pitchFamily="50" charset="-128"/>
                <a:ea typeface="Meiryo UI" panose="020B0604030504040204" pitchFamily="50" charset="-128"/>
              </a:endParaRPr>
            </a:p>
            <a:p>
              <a:pPr marL="182563" indent="-182563">
                <a:buFont typeface="Meiryo UI" panose="020B0604030504040204" pitchFamily="50" charset="-128"/>
                <a:buChar char="○"/>
              </a:pPr>
              <a:r>
                <a:rPr lang="ja-JP" altLang="en-US" sz="1100" b="1" dirty="0">
                  <a:latin typeface="Meiryo UI" panose="020B0604030504040204" pitchFamily="50" charset="-128"/>
                  <a:ea typeface="Meiryo UI" panose="020B0604030504040204" pitchFamily="50" charset="-128"/>
                </a:rPr>
                <a:t>建設廃棄物（特に建設混合廃棄物）</a:t>
              </a:r>
              <a:r>
                <a:rPr lang="ja-JP" altLang="en-US" sz="1100" dirty="0">
                  <a:latin typeface="Meiryo UI" panose="020B0604030504040204" pitchFamily="50" charset="-128"/>
                  <a:ea typeface="Meiryo UI" panose="020B0604030504040204" pitchFamily="50" charset="-128"/>
                </a:rPr>
                <a:t>など、最終処分される量及び比率が高い廃棄物</a:t>
              </a:r>
            </a:p>
            <a:p>
              <a:pPr marL="182563" indent="-182563">
                <a:buFont typeface="Meiryo UI" panose="020B0604030504040204" pitchFamily="50" charset="-128"/>
                <a:buChar char="○"/>
              </a:pPr>
              <a:r>
                <a:rPr lang="ja-JP" altLang="en-US" sz="1100" b="1" dirty="0">
                  <a:latin typeface="Meiryo UI" panose="020B0604030504040204" pitchFamily="50" charset="-128"/>
                  <a:ea typeface="Meiryo UI" panose="020B0604030504040204" pitchFamily="50" charset="-128"/>
                </a:rPr>
                <a:t>容器包装、食品、希少金属を含有する廃棄物</a:t>
              </a:r>
              <a:r>
                <a:rPr lang="ja-JP" altLang="en-US" sz="1100" dirty="0">
                  <a:latin typeface="Meiryo UI" panose="020B0604030504040204" pitchFamily="50" charset="-128"/>
                  <a:ea typeface="Meiryo UI" panose="020B0604030504040204" pitchFamily="50" charset="-128"/>
                </a:rPr>
                <a:t>など、資源として有用性があり更に有効利用を進めるべき廃棄物</a:t>
              </a:r>
            </a:p>
            <a:p>
              <a:pPr marL="182563" indent="-182563">
                <a:buFont typeface="Meiryo UI" panose="020B0604030504040204" pitchFamily="50" charset="-128"/>
                <a:buChar char="○"/>
              </a:pPr>
              <a:r>
                <a:rPr lang="ja-JP" altLang="en-US" sz="1100" b="1" dirty="0">
                  <a:latin typeface="Meiryo UI" panose="020B0604030504040204" pitchFamily="50" charset="-128"/>
                  <a:ea typeface="Meiryo UI" panose="020B0604030504040204" pitchFamily="50" charset="-128"/>
                </a:rPr>
                <a:t>使用済み太陽光パネルや廃棄衣類</a:t>
              </a:r>
              <a:r>
                <a:rPr lang="ja-JP" altLang="en-US" sz="1100" dirty="0">
                  <a:latin typeface="Meiryo UI" panose="020B0604030504040204" pitchFamily="50" charset="-128"/>
                  <a:ea typeface="Meiryo UI" panose="020B0604030504040204" pitchFamily="50" charset="-128"/>
                </a:rPr>
                <a:t>など、リユース需要が高く、また今後リサイクル技術の進展が期待される廃棄物</a:t>
              </a:r>
            </a:p>
            <a:p>
              <a:pPr marL="182563" indent="-182563">
                <a:buFont typeface="Meiryo UI" panose="020B0604030504040204" pitchFamily="50" charset="-128"/>
                <a:buChar char="○"/>
              </a:pPr>
              <a:r>
                <a:rPr lang="ja-JP" altLang="en-US" sz="1100" dirty="0">
                  <a:latin typeface="Meiryo UI" panose="020B0604030504040204" pitchFamily="50" charset="-128"/>
                  <a:ea typeface="Meiryo UI" panose="020B0604030504040204" pitchFamily="50" charset="-128"/>
                </a:rPr>
                <a:t>プラスチック資源循環法施行に伴い今後リサイクル需要が大幅に増加する</a:t>
              </a:r>
              <a:r>
                <a:rPr lang="ja-JP" altLang="en-US" sz="1100" b="1" dirty="0">
                  <a:latin typeface="Meiryo UI" panose="020B0604030504040204" pitchFamily="50" charset="-128"/>
                  <a:ea typeface="Meiryo UI" panose="020B0604030504040204" pitchFamily="50" charset="-128"/>
                </a:rPr>
                <a:t>製品プラスチックなどの廃棄物</a:t>
              </a:r>
              <a:endParaRPr lang="ja-JP" altLang="en-US" sz="1100" dirty="0">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98DF5F58-D7F8-4DEF-A329-588198751105}"/>
                </a:ext>
              </a:extLst>
            </p:cNvPr>
            <p:cNvSpPr txBox="1"/>
            <p:nvPr/>
          </p:nvSpPr>
          <p:spPr>
            <a:xfrm>
              <a:off x="6407839" y="2122976"/>
              <a:ext cx="6257509" cy="493752"/>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整備が望ましい施設や機能等</a:t>
              </a:r>
              <a:endParaRPr lang="en-US" altLang="ja-JP" sz="1200" b="1" dirty="0">
                <a:latin typeface="Meiryo UI" panose="020B0604030504040204" pitchFamily="50" charset="-128"/>
                <a:ea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次の廃棄物の循環的な利用に資する施設（対象範囲に含まれるもの）を整備が望ましい施設とする。</a:t>
              </a:r>
            </a:p>
          </p:txBody>
        </p:sp>
        <p:sp>
          <p:nvSpPr>
            <p:cNvPr id="15" name="正方形/長方形 3">
              <a:extLst>
                <a:ext uri="{FF2B5EF4-FFF2-40B4-BE49-F238E27FC236}">
                  <a16:creationId xmlns:a16="http://schemas.microsoft.com/office/drawing/2014/main" id="{2148F7F2-6476-43AB-847F-781FA6A5A53B}"/>
                </a:ext>
              </a:extLst>
            </p:cNvPr>
            <p:cNvSpPr>
              <a:spLocks noChangeArrowheads="1"/>
            </p:cNvSpPr>
            <p:nvPr/>
          </p:nvSpPr>
          <p:spPr bwMode="auto">
            <a:xfrm>
              <a:off x="7484679" y="5368784"/>
              <a:ext cx="1770232" cy="506135"/>
            </a:xfrm>
            <a:prstGeom prst="rect">
              <a:avLst/>
            </a:prstGeom>
            <a:noFill/>
            <a:ln w="6350">
              <a:solidFill>
                <a:schemeClr val="tx1"/>
              </a:solidFill>
              <a:prstDash val="dash"/>
              <a:miter lim="800000"/>
              <a:headEnd/>
              <a:tailEnd/>
            </a:ln>
          </p:spPr>
          <p:txBody>
            <a:bodyPr vert="horz" wrap="square" lIns="36000" tIns="45720" rIns="36000" bIns="45720" numCol="1" anchor="ctr" anchorCtr="0" compatLnSpc="1">
              <a:prstTxWarp prst="textNoShape">
                <a:avLst/>
              </a:prstTxWarp>
            </a:bodyPr>
            <a:lstStyle/>
            <a:p>
              <a:pPr marL="171450" marR="0" lvl="0" indent="-171450" algn="l" defTabSz="914400" rtl="0" eaLnBrk="0" fontAlgn="base" latinLnBrk="0" hangingPunct="0">
                <a:spcBef>
                  <a:spcPct val="0"/>
                </a:spcBef>
                <a:spcAft>
                  <a:spcPct val="0"/>
                </a:spcAft>
                <a:buClrTx/>
                <a:buSzTx/>
                <a:buFont typeface="Meiryo UI" panose="020B0604030504040204" pitchFamily="50" charset="-128"/>
                <a:buChar char="○"/>
                <a:tabLst/>
              </a:pPr>
              <a:r>
                <a:rPr kumimoji="0" lang="ja-JP" altLang="ja-JP" sz="105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カーボンニュートラルへの貢献</a:t>
              </a:r>
              <a:endParaRPr kumimoji="0"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lvl="0" indent="-171450" algn="l" defTabSz="914400" rtl="0" eaLnBrk="0" fontAlgn="base" latinLnBrk="0" hangingPunct="0">
                <a:spcBef>
                  <a:spcPct val="0"/>
                </a:spcBef>
                <a:spcAft>
                  <a:spcPct val="0"/>
                </a:spcAft>
                <a:buClrTx/>
                <a:buSzTx/>
                <a:buFont typeface="Meiryo UI" panose="020B0604030504040204" pitchFamily="50" charset="-128"/>
                <a:buChar char="○"/>
                <a:tabLst/>
              </a:pPr>
              <a:r>
                <a:rPr kumimoji="0" lang="ja-JP" altLang="en-US" sz="105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近隣の動脈産業や集積する施設との連携</a:t>
              </a:r>
              <a:endParaRPr kumimoji="0"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 name="正方形/長方形 2">
              <a:extLst>
                <a:ext uri="{FF2B5EF4-FFF2-40B4-BE49-F238E27FC236}">
                  <a16:creationId xmlns:a16="http://schemas.microsoft.com/office/drawing/2014/main" id="{DF852780-0187-4D69-8A0D-8B72F614965A}"/>
                </a:ext>
              </a:extLst>
            </p:cNvPr>
            <p:cNvSpPr>
              <a:spLocks noChangeArrowheads="1"/>
            </p:cNvSpPr>
            <p:nvPr/>
          </p:nvSpPr>
          <p:spPr bwMode="auto">
            <a:xfrm>
              <a:off x="6797602" y="4104996"/>
              <a:ext cx="5829208" cy="1196171"/>
            </a:xfrm>
            <a:prstGeom prst="rect">
              <a:avLst/>
            </a:prstGeom>
            <a:noFill/>
            <a:ln w="12700">
              <a:solidFill>
                <a:schemeClr val="tx1"/>
              </a:solidFill>
              <a:prstDash val="solid"/>
              <a:miter lim="800000"/>
              <a:headEnd/>
              <a:tailEnd/>
            </a:ln>
          </p:spPr>
          <p:txBody>
            <a:bodyPr vert="horz" wrap="square" lIns="72000" tIns="36000" rIns="72000" bIns="36000" numCol="1" anchor="ctr" anchorCtr="0" compatLnSpc="1">
              <a:prstTxWarp prst="textNoShape">
                <a:avLst/>
              </a:prstTxWarp>
            </a:bodyPr>
            <a:lstStyle/>
            <a:p>
              <a:pPr marL="171450" marR="0" lvl="0" indent="-17145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pPr>
              <a:r>
                <a:rPr kumimoji="0" lang="ja-JP" altLang="en-US"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リユース・リサイクル施設</a:t>
              </a:r>
              <a:endParaRPr kumimoji="0" lang="en-US" altLang="ja-JP"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1450" marR="0" lvl="0" indent="-17145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pPr>
              <a:r>
                <a:rPr kumimoji="0" lang="ja-JP" altLang="en-US"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リユース・</a:t>
              </a:r>
              <a:r>
                <a:rPr kumimoji="0" lang="ja-JP" altLang="ja-JP"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リサイクル前後の工程に係る施設</a:t>
              </a:r>
              <a:endParaRPr kumimoji="0" lang="en-US" altLang="ja-JP"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ja-JP" altLang="en-US" sz="1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保管</a:t>
              </a:r>
              <a:r>
                <a:rPr kumimoji="0" lang="en-US" altLang="ja-JP"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中継</a:t>
              </a:r>
              <a:r>
                <a:rPr kumimoji="0" lang="en-US" altLang="ja-JP"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施設</a:t>
              </a:r>
              <a:r>
                <a:rPr kumimoji="0" lang="en-US" altLang="ja-JP"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廃棄物等を仮置きする施設（</a:t>
              </a:r>
              <a:r>
                <a:rPr kumimoji="0" lang="ja-JP" altLang="en-US" sz="1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原則</a:t>
              </a:r>
              <a:r>
                <a:rPr kumimoji="0" lang="ja-JP" altLang="en-US"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、屋内保管に限る）</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R="0" lvl="0" indent="8890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選別施設</a:t>
              </a:r>
              <a:r>
                <a:rPr kumimoji="0" lang="en-US" altLang="ja-JP"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廃棄物等を選別する施設</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R="0" lvl="0" indent="8890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製造施設</a:t>
              </a:r>
              <a:r>
                <a:rPr kumimoji="0" lang="en-US" altLang="ja-JP"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リサイクル原料を用いた製造施設</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pPr>
              <a:r>
                <a:rPr kumimoji="0" lang="ja-JP" altLang="en-US"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サーキュラーエコノミーの実現に向けた新技術等の研究開発・実証のための施設</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（製品やプロセスの設計、関連する</a:t>
              </a:r>
              <a:r>
                <a:rPr kumimoji="0" lang="en-US" altLang="ja-JP"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R&amp;D</a:t>
              </a:r>
              <a:r>
                <a:rPr kumimoji="0" lang="ja-JP" altLang="en-US" sz="11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施設も含む）</a:t>
              </a:r>
              <a:endParaRPr kumimoji="0"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 name="Rectangle 19">
              <a:extLst>
                <a:ext uri="{FF2B5EF4-FFF2-40B4-BE49-F238E27FC236}">
                  <a16:creationId xmlns:a16="http://schemas.microsoft.com/office/drawing/2014/main" id="{86E42CFD-DCD4-4AD0-866B-F4EFD6613EA7}"/>
                </a:ext>
              </a:extLst>
            </p:cNvPr>
            <p:cNvSpPr>
              <a:spLocks noChangeArrowheads="1"/>
            </p:cNvSpPr>
            <p:nvPr/>
          </p:nvSpPr>
          <p:spPr bwMode="auto">
            <a:xfrm>
              <a:off x="6591866" y="4097936"/>
              <a:ext cx="231147" cy="1196171"/>
            </a:xfrm>
            <a:prstGeom prst="rect">
              <a:avLst/>
            </a:prstGeom>
            <a:ln/>
          </p:spPr>
          <p:style>
            <a:lnRef idx="1">
              <a:schemeClr val="accent3"/>
            </a:lnRef>
            <a:fillRef idx="2">
              <a:schemeClr val="accent3"/>
            </a:fillRef>
            <a:effectRef idx="1">
              <a:schemeClr val="accent3"/>
            </a:effectRef>
            <a:fontRef idx="minor">
              <a:schemeClr val="dk1"/>
            </a:fontRef>
          </p:style>
          <p:txBody>
            <a:bodyPr vert="eaVert" wrap="square" lIns="36000" tIns="36000" rIns="36000" bIns="36000" numCol="1" anchor="ctr" anchorCtr="0" compatLnSpc="1">
              <a:prstTxWarp prst="textNoShape">
                <a:avLst/>
              </a:prstTxWarp>
              <a:noAutofit/>
            </a:bodyPr>
            <a:lstStyle>
              <a:lvl1pPr indent="4191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R="0" lvl="0" indent="0" algn="ctr" defTabSz="914400" rtl="0" eaLnBrk="0" fontAlgn="base" latinLnBrk="0" hangingPunct="0">
                <a:lnSpc>
                  <a:spcPct val="100000"/>
                </a:lnSpc>
                <a:spcBef>
                  <a:spcPct val="0"/>
                </a:spcBef>
                <a:spcAft>
                  <a:spcPct val="0"/>
                </a:spcAft>
                <a:buClrTx/>
                <a:buSzTx/>
                <a:buFontTx/>
                <a:buNone/>
                <a:tabLst/>
              </a:pPr>
              <a:r>
                <a:rPr kumimoji="0" lang="ja-JP" altLang="en-US" sz="1100" dirty="0">
                  <a:latin typeface="Meiryo UI" panose="020B0604030504040204" pitchFamily="50" charset="-128"/>
                  <a:ea typeface="Meiryo UI" panose="020B0604030504040204" pitchFamily="50" charset="-128"/>
                  <a:cs typeface="Times New Roman" panose="02020603050405020304" pitchFamily="18" charset="0"/>
                </a:rPr>
                <a:t>施設の対象範囲</a:t>
              </a:r>
              <a:endParaRPr kumimoji="0" lang="ja-JP" altLang="ja-JP"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8" name="Rectangle 19">
              <a:extLst>
                <a:ext uri="{FF2B5EF4-FFF2-40B4-BE49-F238E27FC236}">
                  <a16:creationId xmlns:a16="http://schemas.microsoft.com/office/drawing/2014/main" id="{12EF50F8-8C25-40FA-A084-42A1331F821C}"/>
                </a:ext>
              </a:extLst>
            </p:cNvPr>
            <p:cNvSpPr>
              <a:spLocks noChangeArrowheads="1"/>
            </p:cNvSpPr>
            <p:nvPr/>
          </p:nvSpPr>
          <p:spPr bwMode="auto">
            <a:xfrm>
              <a:off x="7018882" y="5369374"/>
              <a:ext cx="466096" cy="515021"/>
            </a:xfrm>
            <a:prstGeom prst="rect">
              <a:avLst/>
            </a:prstGeom>
            <a:ln/>
          </p:spPr>
          <p:style>
            <a:lnRef idx="1">
              <a:schemeClr val="accent6"/>
            </a:lnRef>
            <a:fillRef idx="2">
              <a:schemeClr val="accent6"/>
            </a:fillRef>
            <a:effectRef idx="1">
              <a:schemeClr val="accent6"/>
            </a:effectRef>
            <a:fontRef idx="minor">
              <a:schemeClr val="dk1"/>
            </a:fontRef>
          </p:style>
          <p:txBody>
            <a:bodyPr vert="horz" wrap="square" lIns="0" tIns="0" rIns="0" bIns="0" numCol="1" anchor="ctr" anchorCtr="0" compatLnSpc="1">
              <a:prstTxWarp prst="textNoShape">
                <a:avLst/>
              </a:prstTxWarp>
              <a:noAutofit/>
            </a:bodyPr>
            <a:lstStyle>
              <a:lvl1pPr indent="4191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R="0" lvl="0" indent="0" algn="ctr" defTabSz="914400" rtl="0" eaLnBrk="0" fontAlgn="base" latinLnBrk="0" hangingPunct="0">
                <a:lnSpc>
                  <a:spcPts val="1200"/>
                </a:lnSpc>
                <a:spcBef>
                  <a:spcPct val="0"/>
                </a:spcBef>
                <a:spcAft>
                  <a:spcPct val="0"/>
                </a:spcAft>
                <a:buClrTx/>
                <a:buSzTx/>
                <a:buFontTx/>
                <a:buNone/>
                <a:tabLst/>
              </a:pP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求められる機能</a:t>
              </a:r>
              <a:endParaRPr kumimoji="0"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marR="0" lvl="0" indent="0" algn="ctr" defTabSz="914400" rtl="0" eaLnBrk="0" fontAlgn="base" latinLnBrk="0" hangingPunct="0">
                <a:lnSpc>
                  <a:spcPts val="1200"/>
                </a:lnSpc>
                <a:spcBef>
                  <a:spcPct val="0"/>
                </a:spcBef>
                <a:spcAft>
                  <a:spcPct val="0"/>
                </a:spcAft>
                <a:buClrTx/>
                <a:buSzTx/>
                <a:buFontTx/>
                <a:buNone/>
                <a:tabLst/>
              </a:pPr>
              <a:r>
                <a:rPr kumimoji="0" lang="ja-JP" altLang="en-US" sz="1050" dirty="0">
                  <a:latin typeface="Meiryo UI" panose="020B0604030504040204" pitchFamily="50" charset="-128"/>
                  <a:ea typeface="Meiryo UI" panose="020B0604030504040204" pitchFamily="50" charset="-128"/>
                  <a:cs typeface="Times New Roman" panose="02020603050405020304" pitchFamily="18" charset="0"/>
                </a:rPr>
                <a:t>役割</a:t>
              </a:r>
              <a:endParaRPr kumimoji="0"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99" name="Rectangle 19">
              <a:extLst>
                <a:ext uri="{FF2B5EF4-FFF2-40B4-BE49-F238E27FC236}">
                  <a16:creationId xmlns:a16="http://schemas.microsoft.com/office/drawing/2014/main" id="{B57D15D0-FAF8-45D0-A979-EE6E0BA425FB}"/>
                </a:ext>
              </a:extLst>
            </p:cNvPr>
            <p:cNvSpPr>
              <a:spLocks noChangeArrowheads="1"/>
            </p:cNvSpPr>
            <p:nvPr/>
          </p:nvSpPr>
          <p:spPr bwMode="auto">
            <a:xfrm>
              <a:off x="6597484" y="2614161"/>
              <a:ext cx="225529" cy="1430171"/>
            </a:xfrm>
            <a:prstGeom prst="rect">
              <a:avLst/>
            </a:prstGeom>
            <a:ln/>
          </p:spPr>
          <p:style>
            <a:lnRef idx="1">
              <a:schemeClr val="accent1"/>
            </a:lnRef>
            <a:fillRef idx="2">
              <a:schemeClr val="accent1"/>
            </a:fillRef>
            <a:effectRef idx="1">
              <a:schemeClr val="accent1"/>
            </a:effectRef>
            <a:fontRef idx="minor">
              <a:schemeClr val="dk1"/>
            </a:fontRef>
          </p:style>
          <p:txBody>
            <a:bodyPr vert="eaVert" wrap="square" lIns="36000" tIns="36000" rIns="36000" bIns="36000" numCol="1" anchor="ctr" anchorCtr="0" compatLnSpc="1">
              <a:prstTxWarp prst="textNoShape">
                <a:avLst/>
              </a:prstTxWarp>
              <a:noAutofit/>
            </a:bodyPr>
            <a:lstStyle>
              <a:lvl1pPr indent="4191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R="0" lvl="0" indent="0" algn="ctr"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廃棄物等の種類</a:t>
              </a:r>
              <a:endParaRPr kumimoji="0" lang="ja-JP" altLang="ja-JP"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0" name="正方形/長方形 3">
              <a:extLst>
                <a:ext uri="{FF2B5EF4-FFF2-40B4-BE49-F238E27FC236}">
                  <a16:creationId xmlns:a16="http://schemas.microsoft.com/office/drawing/2014/main" id="{5CAA138D-CE80-444F-8F8B-BA3C2C0FC7A6}"/>
                </a:ext>
              </a:extLst>
            </p:cNvPr>
            <p:cNvSpPr>
              <a:spLocks noChangeArrowheads="1"/>
            </p:cNvSpPr>
            <p:nvPr/>
          </p:nvSpPr>
          <p:spPr bwMode="auto">
            <a:xfrm>
              <a:off x="9563024" y="5374996"/>
              <a:ext cx="3033755" cy="499923"/>
            </a:xfrm>
            <a:prstGeom prst="rect">
              <a:avLst/>
            </a:prstGeom>
            <a:noFill/>
            <a:ln w="6350">
              <a:solidFill>
                <a:schemeClr val="tx1"/>
              </a:solidFill>
              <a:prstDash val="dash"/>
              <a:miter lim="800000"/>
              <a:headEnd/>
              <a:tailEnd/>
            </a:ln>
          </p:spPr>
          <p:txBody>
            <a:bodyPr vert="horz" wrap="square" lIns="36000" tIns="45720" rIns="0" bIns="45720" numCol="1" anchor="ctr" anchorCtr="0" compatLnSpc="1">
              <a:prstTxWarp prst="textNoShape">
                <a:avLst/>
              </a:prstTxWarp>
            </a:bodyPr>
            <a:lstStyle/>
            <a:p>
              <a:pPr marL="171450" marR="0" lvl="0" indent="-171450" algn="l" defTabSz="914400" rtl="0" eaLnBrk="0" fontAlgn="base" latinLnBrk="0" hangingPunct="0">
                <a:spcBef>
                  <a:spcPct val="0"/>
                </a:spcBef>
                <a:spcAft>
                  <a:spcPct val="0"/>
                </a:spcAft>
                <a:buClrTx/>
                <a:buSzTx/>
                <a:buFont typeface="Meiryo UI" panose="020B0604030504040204" pitchFamily="50" charset="-128"/>
                <a:buChar char="○"/>
                <a:tabLst/>
              </a:pPr>
              <a:r>
                <a:rPr lang="ja-JP" altLang="en-US" sz="1050" dirty="0">
                  <a:latin typeface="Meiryo UI" panose="020B0604030504040204" pitchFamily="50" charset="-128"/>
                  <a:ea typeface="Meiryo UI" panose="020B0604030504040204" pitchFamily="50" charset="-128"/>
                </a:rPr>
                <a:t>最終処分のための処理のみを行う事業ではない</a:t>
              </a:r>
              <a:endParaRPr lang="en-US" altLang="ja-JP" sz="1050" dirty="0">
                <a:latin typeface="Meiryo UI" panose="020B0604030504040204" pitchFamily="50" charset="-128"/>
                <a:ea typeface="Meiryo UI" panose="020B0604030504040204" pitchFamily="50" charset="-128"/>
              </a:endParaRPr>
            </a:p>
            <a:p>
              <a:pPr marL="171450" marR="0" lvl="0" indent="-171450" algn="l" defTabSz="914400" rtl="0" eaLnBrk="0" fontAlgn="base" latinLnBrk="0" hangingPunct="0">
                <a:spcBef>
                  <a:spcPct val="0"/>
                </a:spcBef>
                <a:spcAft>
                  <a:spcPct val="0"/>
                </a:spcAft>
                <a:buClrTx/>
                <a:buSzTx/>
                <a:buFont typeface="Meiryo UI" panose="020B0604030504040204" pitchFamily="50" charset="-128"/>
                <a:buChar char="○"/>
                <a:tabLst/>
              </a:pPr>
              <a:r>
                <a:rPr lang="ja-JP" altLang="en-US" sz="1050" dirty="0">
                  <a:latin typeface="Meiryo UI" panose="020B0604030504040204" pitchFamily="50" charset="-128"/>
                  <a:ea typeface="Meiryo UI" panose="020B0604030504040204" pitchFamily="50" charset="-128"/>
                </a:rPr>
                <a:t>処理後廃棄物等の循環的な利用先が定まっている</a:t>
              </a:r>
              <a:r>
                <a:rPr lang="en-US" altLang="ja-JP" sz="70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pPr marL="171450" marR="0" lvl="0" indent="-171450" algn="l" defTabSz="914400" rtl="0" eaLnBrk="0" fontAlgn="base" latinLnBrk="0" hangingPunct="0">
                <a:spcBef>
                  <a:spcPct val="0"/>
                </a:spcBef>
                <a:spcAft>
                  <a:spcPct val="0"/>
                </a:spcAft>
                <a:buClrTx/>
                <a:buSzTx/>
                <a:buFont typeface="Meiryo UI" panose="020B0604030504040204" pitchFamily="50" charset="-128"/>
                <a:buChar char="○"/>
                <a:tabLst/>
              </a:pPr>
              <a:r>
                <a:rPr lang="ja-JP" altLang="en-US" sz="1050" dirty="0">
                  <a:latin typeface="Meiryo UI" panose="020B0604030504040204" pitchFamily="50" charset="-128"/>
                  <a:ea typeface="Meiryo UI" panose="020B0604030504040204" pitchFamily="50" charset="-128"/>
                </a:rPr>
                <a:t>周辺への環境影響を可能な限り回避・低減　　等</a:t>
              </a:r>
              <a:endParaRPr kumimoji="0" lang="ja-JP" altLang="ja-JP" sz="7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1" name="Rectangle 19">
              <a:extLst>
                <a:ext uri="{FF2B5EF4-FFF2-40B4-BE49-F238E27FC236}">
                  <a16:creationId xmlns:a16="http://schemas.microsoft.com/office/drawing/2014/main" id="{608ECC6E-AE8E-4F2D-A63E-2DC93B6B93E4}"/>
                </a:ext>
              </a:extLst>
            </p:cNvPr>
            <p:cNvSpPr>
              <a:spLocks noChangeArrowheads="1"/>
            </p:cNvSpPr>
            <p:nvPr/>
          </p:nvSpPr>
          <p:spPr bwMode="auto">
            <a:xfrm>
              <a:off x="9350760" y="5374996"/>
              <a:ext cx="212264" cy="499922"/>
            </a:xfrm>
            <a:prstGeom prst="rect">
              <a:avLst/>
            </a:prstGeom>
            <a:ln/>
          </p:spPr>
          <p:style>
            <a:lnRef idx="1">
              <a:schemeClr val="accent2"/>
            </a:lnRef>
            <a:fillRef idx="2">
              <a:schemeClr val="accent2"/>
            </a:fillRef>
            <a:effectRef idx="1">
              <a:schemeClr val="accent2"/>
            </a:effectRef>
            <a:fontRef idx="minor">
              <a:schemeClr val="dk1"/>
            </a:fontRef>
          </p:style>
          <p:txBody>
            <a:bodyPr vert="eaVert" wrap="square" lIns="0" tIns="0" rIns="0" bIns="0" numCol="1" anchor="ctr" anchorCtr="0" compatLnSpc="1">
              <a:prstTxWarp prst="textNoShape">
                <a:avLst/>
              </a:prstTxWarp>
              <a:noAutofit/>
            </a:bodyPr>
            <a:lstStyle>
              <a:lvl1pPr indent="4191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R="0" lvl="0" indent="0" algn="ctr" defTabSz="914400" rtl="0" eaLnBrk="0" fontAlgn="base" latinLnBrk="0" hangingPunct="0">
                <a:lnSpc>
                  <a:spcPts val="1200"/>
                </a:lnSpc>
                <a:spcBef>
                  <a:spcPct val="0"/>
                </a:spcBef>
                <a:spcAft>
                  <a:spcPct val="0"/>
                </a:spcAft>
                <a:buClrTx/>
                <a:buSzTx/>
                <a:buFontTx/>
                <a:buNone/>
                <a:tabLst/>
              </a:pPr>
              <a:r>
                <a:rPr kumimoji="0" lang="ja-JP" altLang="en-US" sz="1100" dirty="0">
                  <a:latin typeface="Meiryo UI" panose="020B0604030504040204" pitchFamily="50" charset="-128"/>
                  <a:ea typeface="Meiryo UI" panose="020B0604030504040204" pitchFamily="50" charset="-128"/>
                  <a:cs typeface="Times New Roman" panose="02020603050405020304" pitchFamily="18" charset="0"/>
                </a:rPr>
                <a:t>要件</a:t>
              </a:r>
              <a:endParaRPr kumimoji="0" lang="en-US" altLang="ja-JP" sz="1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5" name="テキスト ボックス 104">
              <a:extLst>
                <a:ext uri="{FF2B5EF4-FFF2-40B4-BE49-F238E27FC236}">
                  <a16:creationId xmlns:a16="http://schemas.microsoft.com/office/drawing/2014/main" id="{79D84BEF-59BD-4316-A71F-96FEC5AFFFFA}"/>
                </a:ext>
              </a:extLst>
            </p:cNvPr>
            <p:cNvSpPr txBox="1"/>
            <p:nvPr/>
          </p:nvSpPr>
          <p:spPr>
            <a:xfrm>
              <a:off x="9911165" y="5845112"/>
              <a:ext cx="2216120" cy="215444"/>
            </a:xfrm>
            <a:prstGeom prst="rect">
              <a:avLst/>
            </a:prstGeom>
            <a:noFill/>
          </p:spPr>
          <p:txBody>
            <a:bodyPr wrap="square">
              <a:spAutoFit/>
            </a:bodyPr>
            <a:lstStyle/>
            <a:p>
              <a:r>
                <a:rPr lang="en-US" altLang="ja-JP" sz="8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8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研究開発・実証のための施設は、この限りでない。</a:t>
              </a:r>
              <a:endParaRPr lang="ja-JP" altLang="en-US" sz="1600" dirty="0">
                <a:latin typeface="Meiryo UI" panose="020B0604030504040204" pitchFamily="50" charset="-128"/>
                <a:ea typeface="Meiryo UI" panose="020B0604030504040204" pitchFamily="50" charset="-128"/>
              </a:endParaRPr>
            </a:p>
          </p:txBody>
        </p:sp>
        <p:sp>
          <p:nvSpPr>
            <p:cNvPr id="9" name="十字形 8">
              <a:extLst>
                <a:ext uri="{FF2B5EF4-FFF2-40B4-BE49-F238E27FC236}">
                  <a16:creationId xmlns:a16="http://schemas.microsoft.com/office/drawing/2014/main" id="{0EB55C69-EDB5-40EA-B6F2-2B7B5E3A84AC}"/>
                </a:ext>
              </a:extLst>
            </p:cNvPr>
            <p:cNvSpPr/>
            <p:nvPr/>
          </p:nvSpPr>
          <p:spPr>
            <a:xfrm>
              <a:off x="6642083" y="5450195"/>
              <a:ext cx="287046" cy="283538"/>
            </a:xfrm>
            <a:prstGeom prst="plus">
              <a:avLst>
                <a:gd name="adj" fmla="val 3157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6163555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1294</Words>
  <Application>Microsoft Office PowerPoint</Application>
  <PresentationFormat>A3 297x420 mm</PresentationFormat>
  <Paragraphs>120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Century</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2023-12-20T04:37:48Z</dcterms:created>
  <dcterms:modified xsi:type="dcterms:W3CDTF">2023-12-20T08:14:38Z</dcterms:modified>
</cp:coreProperties>
</file>