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5"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3EA"/>
    <a:srgbClr val="F4F7ED"/>
    <a:srgbClr val="3E4FCE"/>
    <a:srgbClr val="9BBB59"/>
    <a:srgbClr val="3AA43A"/>
    <a:srgbClr val="E2FDBD"/>
    <a:srgbClr val="006600"/>
    <a:srgbClr val="003300"/>
    <a:srgbClr val="339933"/>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911" autoAdjust="0"/>
    <p:restoredTop sz="94878" autoAdjust="0"/>
  </p:normalViewPr>
  <p:slideViewPr>
    <p:cSldViewPr snapToGrid="0">
      <p:cViewPr varScale="1">
        <p:scale>
          <a:sx n="56" d="100"/>
          <a:sy n="56" d="100"/>
        </p:scale>
        <p:origin x="1308" y="64"/>
      </p:cViewPr>
      <p:guideLst>
        <p:guide orient="horz" pos="3024"/>
        <p:guide pos="40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4157067558773E-2"/>
          <c:y val="0"/>
          <c:w val="0.88907803052462064"/>
          <c:h val="0.74124547704052446"/>
        </c:manualLayout>
      </c:layout>
      <c:barChart>
        <c:barDir val="col"/>
        <c:grouping val="clustered"/>
        <c:varyColors val="0"/>
        <c:ser>
          <c:idx val="0"/>
          <c:order val="0"/>
          <c:tx>
            <c:strRef>
              <c:f>認知度の推移!$B$20</c:f>
              <c:strCache>
                <c:ptCount val="1"/>
                <c:pt idx="0">
                  <c:v>大阪府</c:v>
                </c:pt>
              </c:strCache>
            </c:strRef>
          </c:tx>
          <c:spPr>
            <a:solidFill>
              <a:srgbClr val="FFFF00"/>
            </a:solidFill>
            <a:ln>
              <a:noFill/>
            </a:ln>
            <a:effectLst/>
          </c:spPr>
          <c:invertIfNegative val="0"/>
          <c:cat>
            <c:numRef>
              <c:f>認知度の推移!$A$21:$A$27</c:f>
              <c:numCache>
                <c:formatCode>General</c:formatCode>
                <c:ptCount val="7"/>
                <c:pt idx="0">
                  <c:v>2018</c:v>
                </c:pt>
                <c:pt idx="1">
                  <c:v>2019</c:v>
                </c:pt>
                <c:pt idx="2">
                  <c:v>2020</c:v>
                </c:pt>
                <c:pt idx="3">
                  <c:v>2021</c:v>
                </c:pt>
                <c:pt idx="4">
                  <c:v>2022</c:v>
                </c:pt>
                <c:pt idx="5">
                  <c:v>2023</c:v>
                </c:pt>
                <c:pt idx="6">
                  <c:v>2024</c:v>
                </c:pt>
              </c:numCache>
            </c:numRef>
          </c:cat>
          <c:val>
            <c:numRef>
              <c:f>認知度の推移!$B$21:$B$27</c:f>
              <c:numCache>
                <c:formatCode>General</c:formatCode>
                <c:ptCount val="7"/>
                <c:pt idx="0">
                  <c:v>0</c:v>
                </c:pt>
                <c:pt idx="1">
                  <c:v>0</c:v>
                </c:pt>
                <c:pt idx="2">
                  <c:v>86.3</c:v>
                </c:pt>
                <c:pt idx="3">
                  <c:v>0</c:v>
                </c:pt>
                <c:pt idx="4">
                  <c:v>0</c:v>
                </c:pt>
                <c:pt idx="5">
                  <c:v>0</c:v>
                </c:pt>
                <c:pt idx="6">
                  <c:v>85.7</c:v>
                </c:pt>
              </c:numCache>
            </c:numRef>
          </c:val>
          <c:extLst>
            <c:ext xmlns:c16="http://schemas.microsoft.com/office/drawing/2014/chart" uri="{C3380CC4-5D6E-409C-BE32-E72D297353CC}">
              <c16:uniqueId val="{00000000-CCE4-4B06-9D2E-1DD8E8AD0EB7}"/>
            </c:ext>
          </c:extLst>
        </c:ser>
        <c:dLbls>
          <c:showLegendKey val="0"/>
          <c:showVal val="0"/>
          <c:showCatName val="0"/>
          <c:showSerName val="0"/>
          <c:showPercent val="0"/>
          <c:showBubbleSize val="0"/>
        </c:dLbls>
        <c:gapWidth val="219"/>
        <c:overlap val="-27"/>
        <c:axId val="1089524319"/>
        <c:axId val="1089522655"/>
      </c:barChart>
      <c:lineChart>
        <c:grouping val="standard"/>
        <c:varyColors val="0"/>
        <c:ser>
          <c:idx val="1"/>
          <c:order val="1"/>
          <c:tx>
            <c:strRef>
              <c:f>認知度の推移!$C$20</c:f>
              <c:strCache>
                <c:ptCount val="1"/>
                <c:pt idx="0">
                  <c:v>消費者庁</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8.3333333333333332E-3"/>
                  <c:y val="-7.4074074074074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CE4-4B06-9D2E-1DD8E8AD0EB7}"/>
                </c:ext>
              </c:extLst>
            </c:dLbl>
            <c:dLbl>
              <c:idx val="1"/>
              <c:layout>
                <c:manualLayout>
                  <c:x val="-5.0925337632079971E-17"/>
                  <c:y val="-4.16666666666666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CE4-4B06-9D2E-1DD8E8AD0EB7}"/>
                </c:ext>
              </c:extLst>
            </c:dLbl>
            <c:dLbl>
              <c:idx val="2"/>
              <c:layout>
                <c:manualLayout>
                  <c:x val="0"/>
                  <c:y val="-9.2592592592592615E-2"/>
                </c:manualLayout>
              </c:layout>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CE4-4B06-9D2E-1DD8E8AD0EB7}"/>
                </c:ext>
              </c:extLst>
            </c:dLbl>
            <c:dLbl>
              <c:idx val="3"/>
              <c:layout>
                <c:manualLayout>
                  <c:x val="0"/>
                  <c:y val="-6.48148148148148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CE4-4B06-9D2E-1DD8E8AD0EB7}"/>
                </c:ext>
              </c:extLst>
            </c:dLbl>
            <c:dLbl>
              <c:idx val="4"/>
              <c:layout>
                <c:manualLayout>
                  <c:x val="-2.7777777777778798E-3"/>
                  <c:y val="-7.40740740740740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CE4-4B06-9D2E-1DD8E8AD0EB7}"/>
                </c:ext>
              </c:extLst>
            </c:dLbl>
            <c:dLbl>
              <c:idx val="5"/>
              <c:layout>
                <c:manualLayout>
                  <c:x val="-3.162680043447421E-2"/>
                  <c:y val="-4.64252553389043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CE4-4B06-9D2E-1DD8E8AD0EB7}"/>
                </c:ext>
              </c:extLst>
            </c:dLbl>
            <c:dLbl>
              <c:idx val="6"/>
              <c:layout>
                <c:manualLayout>
                  <c:x val="-1.3383006181473563E-2"/>
                  <c:y val="-7.8249631728685334E-2"/>
                </c:manualLayout>
              </c:layout>
              <c:tx>
                <c:rich>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A7085891-8C08-4CC2-8ECA-73385111FB06}" type="VALUE">
                      <a:rPr lang="en-US" altLang="ja-JP" sz="800"/>
                      <a:pPr>
                        <a:defRPr sz="800" b="1">
                          <a:latin typeface="Meiryo UI" panose="020B0604030504040204" pitchFamily="50" charset="-128"/>
                          <a:ea typeface="Meiryo UI" panose="020B0604030504040204" pitchFamily="50" charset="-128"/>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CE4-4B06-9D2E-1DD8E8AD0EB7}"/>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認知度の推移!$A$21:$A$27</c:f>
              <c:numCache>
                <c:formatCode>General</c:formatCode>
                <c:ptCount val="7"/>
                <c:pt idx="0">
                  <c:v>2018</c:v>
                </c:pt>
                <c:pt idx="1">
                  <c:v>2019</c:v>
                </c:pt>
                <c:pt idx="2">
                  <c:v>2020</c:v>
                </c:pt>
                <c:pt idx="3">
                  <c:v>2021</c:v>
                </c:pt>
                <c:pt idx="4">
                  <c:v>2022</c:v>
                </c:pt>
                <c:pt idx="5">
                  <c:v>2023</c:v>
                </c:pt>
                <c:pt idx="6">
                  <c:v>2024</c:v>
                </c:pt>
              </c:numCache>
            </c:numRef>
          </c:cat>
          <c:val>
            <c:numRef>
              <c:f>認知度の推移!$C$21:$C$27</c:f>
              <c:numCache>
                <c:formatCode>General</c:formatCode>
                <c:ptCount val="7"/>
                <c:pt idx="0">
                  <c:v>74.5</c:v>
                </c:pt>
                <c:pt idx="1">
                  <c:v>80.2</c:v>
                </c:pt>
                <c:pt idx="2">
                  <c:v>79.400000000000006</c:v>
                </c:pt>
                <c:pt idx="3">
                  <c:v>80.900000000000006</c:v>
                </c:pt>
                <c:pt idx="4">
                  <c:v>81.099999999999994</c:v>
                </c:pt>
                <c:pt idx="5">
                  <c:v>80.8</c:v>
                </c:pt>
                <c:pt idx="6">
                  <c:v>78.8</c:v>
                </c:pt>
              </c:numCache>
            </c:numRef>
          </c:val>
          <c:smooth val="0"/>
          <c:extLst>
            <c:ext xmlns:c16="http://schemas.microsoft.com/office/drawing/2014/chart" uri="{C3380CC4-5D6E-409C-BE32-E72D297353CC}">
              <c16:uniqueId val="{00000008-CCE4-4B06-9D2E-1DD8E8AD0EB7}"/>
            </c:ext>
          </c:extLst>
        </c:ser>
        <c:dLbls>
          <c:showLegendKey val="0"/>
          <c:showVal val="0"/>
          <c:showCatName val="0"/>
          <c:showSerName val="0"/>
          <c:showPercent val="0"/>
          <c:showBubbleSize val="0"/>
        </c:dLbls>
        <c:marker val="1"/>
        <c:smooth val="0"/>
        <c:axId val="1089524319"/>
        <c:axId val="1089522655"/>
      </c:lineChart>
      <c:catAx>
        <c:axId val="1089524319"/>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crossAx val="1089522655"/>
        <c:crosses val="autoZero"/>
        <c:auto val="1"/>
        <c:lblAlgn val="ctr"/>
        <c:lblOffset val="100"/>
        <c:noMultiLvlLbl val="0"/>
      </c:catAx>
      <c:valAx>
        <c:axId val="1089522655"/>
        <c:scaling>
          <c:orientation val="minMax"/>
        </c:scaling>
        <c:delete val="1"/>
        <c:axPos val="l"/>
        <c:majorGridlines>
          <c:spPr>
            <a:ln w="9525" cap="flat" cmpd="sng" algn="ctr">
              <a:noFill/>
              <a:prstDash val="dash"/>
              <a:round/>
            </a:ln>
            <a:effectLst/>
          </c:spPr>
        </c:majorGridlines>
        <c:numFmt formatCode="General" sourceLinked="1"/>
        <c:majorTickMark val="none"/>
        <c:minorTickMark val="none"/>
        <c:tickLblPos val="nextTo"/>
        <c:crossAx val="10895243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175">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861561652552826E-2"/>
          <c:y val="2.5811948371225409E-2"/>
          <c:w val="0.92427687669489433"/>
          <c:h val="0.76361417681631771"/>
        </c:manualLayout>
      </c:layout>
      <c:barChart>
        <c:barDir val="col"/>
        <c:grouping val="clustered"/>
        <c:varyColors val="0"/>
        <c:ser>
          <c:idx val="0"/>
          <c:order val="0"/>
          <c:spPr>
            <a:solidFill>
              <a:schemeClr val="accent1"/>
            </a:solidFill>
            <a:ln>
              <a:noFill/>
            </a:ln>
            <a:effectLst/>
          </c:spPr>
          <c:invertIfNegative val="0"/>
          <c:dPt>
            <c:idx val="2"/>
            <c:invertIfNegative val="0"/>
            <c:bubble3D val="0"/>
            <c:spPr>
              <a:pattFill prst="ltUpDiag">
                <a:fgClr>
                  <a:schemeClr val="accent1"/>
                </a:fgClr>
                <a:bgClr>
                  <a:schemeClr val="bg1"/>
                </a:bgClr>
              </a:pattFill>
              <a:ln>
                <a:noFill/>
              </a:ln>
              <a:effectLst/>
            </c:spPr>
            <c:extLst>
              <c:ext xmlns:c16="http://schemas.microsoft.com/office/drawing/2014/chart" uri="{C3380CC4-5D6E-409C-BE32-E72D297353CC}">
                <c16:uniqueId val="{00000001-109F-4A3C-B51E-4151CE219F41}"/>
              </c:ext>
            </c:extLst>
          </c:dPt>
          <c:dPt>
            <c:idx val="3"/>
            <c:invertIfNegative val="0"/>
            <c:bubble3D val="0"/>
            <c:spPr>
              <a:pattFill prst="ltUpDiag">
                <a:fgClr>
                  <a:schemeClr val="accent1"/>
                </a:fgClr>
                <a:bgClr>
                  <a:schemeClr val="bg1"/>
                </a:bgClr>
              </a:pattFill>
              <a:ln>
                <a:noFill/>
              </a:ln>
              <a:effectLst/>
            </c:spPr>
            <c:extLst>
              <c:ext xmlns:c16="http://schemas.microsoft.com/office/drawing/2014/chart" uri="{C3380CC4-5D6E-409C-BE32-E72D297353CC}">
                <c16:uniqueId val="{00000003-109F-4A3C-B51E-4151CE219F41}"/>
              </c:ext>
            </c:extLst>
          </c:dPt>
          <c:cat>
            <c:strRef>
              <c:f>Sheet1!$A$73:$A$75</c:f>
              <c:strCache>
                <c:ptCount val="3"/>
                <c:pt idx="0">
                  <c:v>2020</c:v>
                </c:pt>
                <c:pt idx="1">
                  <c:v>2024</c:v>
                </c:pt>
                <c:pt idx="2">
                  <c:v>2030(目標)</c:v>
                </c:pt>
              </c:strCache>
            </c:strRef>
          </c:cat>
          <c:val>
            <c:numRef>
              <c:f>Sheet1!$B$73:$B$75</c:f>
              <c:numCache>
                <c:formatCode>?0.0;\-?0.0;\-</c:formatCode>
                <c:ptCount val="3"/>
                <c:pt idx="0" formatCode="0.0;\-0.0;\-">
                  <c:v>81.900000000000006</c:v>
                </c:pt>
                <c:pt idx="1">
                  <c:v>86.4</c:v>
                </c:pt>
                <c:pt idx="2" formatCode="General">
                  <c:v>90</c:v>
                </c:pt>
              </c:numCache>
            </c:numRef>
          </c:val>
          <c:extLst>
            <c:ext xmlns:c16="http://schemas.microsoft.com/office/drawing/2014/chart" uri="{C3380CC4-5D6E-409C-BE32-E72D297353CC}">
              <c16:uniqueId val="{00000004-109F-4A3C-B51E-4151CE219F41}"/>
            </c:ext>
          </c:extLst>
        </c:ser>
        <c:dLbls>
          <c:showLegendKey val="0"/>
          <c:showVal val="0"/>
          <c:showCatName val="0"/>
          <c:showSerName val="0"/>
          <c:showPercent val="0"/>
          <c:showBubbleSize val="0"/>
        </c:dLbls>
        <c:gapWidth val="219"/>
        <c:overlap val="-27"/>
        <c:axId val="727709904"/>
        <c:axId val="727703664"/>
      </c:barChart>
      <c:catAx>
        <c:axId val="72770990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727703664"/>
        <c:crosses val="autoZero"/>
        <c:auto val="1"/>
        <c:lblAlgn val="ctr"/>
        <c:lblOffset val="100"/>
        <c:noMultiLvlLbl val="0"/>
      </c:catAx>
      <c:valAx>
        <c:axId val="727703664"/>
        <c:scaling>
          <c:orientation val="minMax"/>
          <c:min val="0"/>
        </c:scaling>
        <c:delete val="1"/>
        <c:axPos val="l"/>
        <c:majorGridlines>
          <c:spPr>
            <a:ln w="9525" cap="flat" cmpd="sng" algn="ctr">
              <a:noFill/>
              <a:prstDash val="dash"/>
              <a:round/>
            </a:ln>
            <a:effectLst/>
          </c:spPr>
        </c:majorGridlines>
        <c:numFmt formatCode="0.0;\-0.0;\-" sourceLinked="1"/>
        <c:majorTickMark val="none"/>
        <c:minorTickMark val="none"/>
        <c:tickLblPos val="nextTo"/>
        <c:crossAx val="727709904"/>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175">
      <a:noFill/>
    </a:ln>
    <a:effectLst/>
  </c:spPr>
  <c:txPr>
    <a:bodyPr/>
    <a:lstStyle/>
    <a:p>
      <a:pPr>
        <a:defRPr sz="800" b="1">
          <a:latin typeface="BIZ UDPゴシック" panose="020B0400000000000000" pitchFamily="50" charset="-128"/>
          <a:ea typeface="BIZ UDPゴシック" panose="020B0400000000000000" pitchFamily="50" charset="-128"/>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0.40633</cdr:x>
      <cdr:y>0</cdr:y>
    </cdr:from>
    <cdr:to>
      <cdr:x>0.6573</cdr:x>
      <cdr:y>0.13014</cdr:y>
    </cdr:to>
    <cdr:sp macro="" textlink="">
      <cdr:nvSpPr>
        <cdr:cNvPr id="2" name="正方形/長方形 1">
          <a:extLst xmlns:a="http://schemas.openxmlformats.org/drawingml/2006/main">
            <a:ext uri="{FF2B5EF4-FFF2-40B4-BE49-F238E27FC236}">
              <a16:creationId xmlns:a16="http://schemas.microsoft.com/office/drawing/2014/main" id="{797A84C0-826A-47B3-81F2-91A202F48966}"/>
            </a:ext>
          </a:extLst>
        </cdr:cNvPr>
        <cdr:cNvSpPr/>
      </cdr:nvSpPr>
      <cdr:spPr>
        <a:xfrm xmlns:a="http://schemas.openxmlformats.org/drawingml/2006/main">
          <a:off x="1026829" y="0"/>
          <a:ext cx="634202" cy="230832"/>
        </a:xfrm>
        <a:prstGeom xmlns:a="http://schemas.openxmlformats.org/drawingml/2006/main" prst="rect">
          <a:avLst/>
        </a:prstGeom>
        <a:noFill xmlns:a="http://schemas.openxmlformats.org/drawingml/2006/main"/>
      </cdr:spPr>
      <cdr:txBody>
        <a:bodyPr xmlns:a="http://schemas.openxmlformats.org/drawingml/2006/main" wrap="square">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xmlns:a="http://schemas.openxmlformats.org/drawingml/2006/main">
          <a:r>
            <a:rPr lang="en-US" altLang="ja-JP" sz="900" b="1" dirty="0">
              <a:solidFill>
                <a:srgbClr val="FF0000"/>
              </a:solidFill>
              <a:latin typeface="Meiryo UI" panose="020B0604030504040204" pitchFamily="50" charset="-128"/>
              <a:ea typeface="Meiryo UI" panose="020B0604030504040204" pitchFamily="50" charset="-128"/>
            </a:rPr>
            <a:t>86.4</a:t>
          </a:r>
          <a:r>
            <a:rPr lang="ja-JP" altLang="en-US" sz="900" b="1" dirty="0">
              <a:solidFill>
                <a:srgbClr val="FF0000"/>
              </a:solidFill>
              <a:latin typeface="Meiryo UI" panose="020B0604030504040204" pitchFamily="50" charset="-128"/>
              <a:ea typeface="Meiryo UI" panose="020B0604030504040204" pitchFamily="50" charset="-128"/>
            </a:rPr>
            <a:t>％</a:t>
          </a:r>
          <a:endParaRPr lang="en-US" altLang="ja-JP" sz="900" b="1" dirty="0">
            <a:solidFill>
              <a:srgbClr val="FF0000"/>
            </a:solidFill>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0.73172</cdr:x>
      <cdr:y>0</cdr:y>
    </cdr:from>
    <cdr:to>
      <cdr:x>0.93098</cdr:x>
      <cdr:y>0.12146</cdr:y>
    </cdr:to>
    <cdr:sp macro="" textlink="">
      <cdr:nvSpPr>
        <cdr:cNvPr id="4" name="正方形/長方形 3">
          <a:extLst xmlns:a="http://schemas.openxmlformats.org/drawingml/2006/main">
            <a:ext uri="{FF2B5EF4-FFF2-40B4-BE49-F238E27FC236}">
              <a16:creationId xmlns:a16="http://schemas.microsoft.com/office/drawing/2014/main" id="{914B28D4-5D05-4023-960B-3DA8DA449934}"/>
            </a:ext>
          </a:extLst>
        </cdr:cNvPr>
        <cdr:cNvSpPr/>
      </cdr:nvSpPr>
      <cdr:spPr>
        <a:xfrm xmlns:a="http://schemas.openxmlformats.org/drawingml/2006/main">
          <a:off x="1849096" y="0"/>
          <a:ext cx="503557" cy="215444"/>
        </a:xfrm>
        <a:prstGeom xmlns:a="http://schemas.openxmlformats.org/drawingml/2006/main" prst="rect">
          <a:avLst/>
        </a:prstGeom>
        <a:noFill xmlns:a="http://schemas.openxmlformats.org/drawingml/2006/main"/>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800" b="1" dirty="0">
              <a:latin typeface="Meiryo UI" panose="020B0604030504040204" pitchFamily="50" charset="-128"/>
              <a:ea typeface="Meiryo UI" panose="020B0604030504040204" pitchFamily="50" charset="-128"/>
            </a:rPr>
            <a:t>90</a:t>
          </a:r>
          <a:r>
            <a:rPr lang="ja-JP" altLang="en-US" sz="800" b="1" dirty="0">
              <a:latin typeface="Meiryo UI" panose="020B0604030504040204" pitchFamily="50" charset="-128"/>
              <a:ea typeface="Meiryo UI" panose="020B0604030504040204" pitchFamily="50" charset="-128"/>
            </a:rPr>
            <a:t>％</a:t>
          </a:r>
          <a:endParaRPr lang="en-US" altLang="ja-JP" sz="800" b="1" dirty="0">
            <a:latin typeface="Meiryo UI" panose="020B0604030504040204" pitchFamily="50" charset="-128"/>
            <a:ea typeface="Meiryo UI" panose="020B0604030504040204"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1392" tIns="45696" rIns="91392" bIns="4569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392" tIns="45696" rIns="91392" bIns="45696" rtlCol="0"/>
          <a:lstStyle>
            <a:lvl1pPr algn="r">
              <a:defRPr sz="1200"/>
            </a:lvl1pPr>
          </a:lstStyle>
          <a:p>
            <a:fld id="{9EFDEC38-9E6E-4F38-A92F-57AC730FB332}" type="datetimeFigureOut">
              <a:rPr kumimoji="1" lang="ja-JP" altLang="en-US" smtClean="0"/>
              <a:t>2025/7/23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392" tIns="45696" rIns="91392" bIns="45696" rtlCol="0" anchor="ctr"/>
          <a:lstStyle/>
          <a:p>
            <a:endParaRPr lang="ja-JP" altLang="en-US"/>
          </a:p>
        </p:txBody>
      </p:sp>
      <p:sp>
        <p:nvSpPr>
          <p:cNvPr id="5" name="ノート プレースホルダー 4"/>
          <p:cNvSpPr>
            <a:spLocks noGrp="1"/>
          </p:cNvSpPr>
          <p:nvPr>
            <p:ph type="body" sz="quarter" idx="3"/>
          </p:nvPr>
        </p:nvSpPr>
        <p:spPr>
          <a:xfrm>
            <a:off x="681045" y="4721227"/>
            <a:ext cx="5445125" cy="4471988"/>
          </a:xfrm>
          <a:prstGeom prst="rect">
            <a:avLst/>
          </a:prstGeom>
        </p:spPr>
        <p:txBody>
          <a:bodyPr vert="horz" lIns="91392" tIns="45696" rIns="91392" bIns="4569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40863"/>
            <a:ext cx="2949575" cy="496887"/>
          </a:xfrm>
          <a:prstGeom prst="rect">
            <a:avLst/>
          </a:prstGeom>
        </p:spPr>
        <p:txBody>
          <a:bodyPr vert="horz" lIns="91392" tIns="45696" rIns="91392" bIns="4569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392" tIns="45696" rIns="91392" bIns="4569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1191848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2025/7/23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2025/7/23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2025/7/23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2025/7/23</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chart" Target="../charts/chart2.xml"/><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115632" y="749070"/>
            <a:ext cx="8029313" cy="875577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latin typeface="Meiryo UI" panose="020B0604030504040204" pitchFamily="50" charset="-128"/>
              <a:ea typeface="Meiryo UI" panose="020B0604030504040204" pitchFamily="50" charset="-128"/>
            </a:endParaRPr>
          </a:p>
        </p:txBody>
      </p:sp>
      <p:sp>
        <p:nvSpPr>
          <p:cNvPr id="78" name="角丸四角形 77"/>
          <p:cNvSpPr/>
          <p:nvPr/>
        </p:nvSpPr>
        <p:spPr>
          <a:xfrm>
            <a:off x="8213468" y="4522709"/>
            <a:ext cx="4439648" cy="299789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75" name="角丸四角形 74"/>
          <p:cNvSpPr/>
          <p:nvPr/>
        </p:nvSpPr>
        <p:spPr>
          <a:xfrm>
            <a:off x="8219260" y="592398"/>
            <a:ext cx="4439648" cy="361934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79" name="角丸四角形 78"/>
          <p:cNvSpPr/>
          <p:nvPr/>
        </p:nvSpPr>
        <p:spPr>
          <a:xfrm>
            <a:off x="8221398" y="4331388"/>
            <a:ext cx="443964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lIns="91440" tIns="36000" rIns="91440" bIns="36000" rtlCol="0" anchor="ctr">
            <a:spAutoFit/>
          </a:bodyPr>
          <a:lstStyle/>
          <a:p>
            <a:r>
              <a:rPr lang="ja-JP" altLang="en-US" sz="1400" b="1" dirty="0">
                <a:latin typeface="Meiryo UI"/>
                <a:ea typeface="Meiryo UI"/>
                <a:cs typeface="Meiryo UI" pitchFamily="50" charset="-128"/>
              </a:rPr>
              <a:t>検討にかかる論点（案）</a:t>
            </a:r>
          </a:p>
        </p:txBody>
      </p:sp>
      <p:sp>
        <p:nvSpPr>
          <p:cNvPr id="90" name="角丸四角形 89"/>
          <p:cNvSpPr/>
          <p:nvPr/>
        </p:nvSpPr>
        <p:spPr>
          <a:xfrm>
            <a:off x="8221398" y="7892152"/>
            <a:ext cx="4447747" cy="165058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a:p>
        </p:txBody>
      </p:sp>
      <p:sp>
        <p:nvSpPr>
          <p:cNvPr id="97" name="角丸四角形 96"/>
          <p:cNvSpPr/>
          <p:nvPr/>
        </p:nvSpPr>
        <p:spPr>
          <a:xfrm>
            <a:off x="8204575" y="7612439"/>
            <a:ext cx="446457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lIns="91440" tIns="36000" rIns="91440" bIns="36000" rtlCol="0" anchor="ctr">
            <a:spAutoFit/>
          </a:bodyPr>
          <a:lstStyle/>
          <a:p>
            <a:r>
              <a:rPr lang="ja-JP" altLang="en-US" sz="1400" b="1">
                <a:latin typeface="Meiryo UI"/>
                <a:ea typeface="Meiryo UI"/>
              </a:rPr>
              <a:t>スケジュール（案）</a:t>
            </a:r>
          </a:p>
        </p:txBody>
      </p:sp>
      <p:sp>
        <p:nvSpPr>
          <p:cNvPr id="43" name="角丸四角形 42"/>
          <p:cNvSpPr/>
          <p:nvPr/>
        </p:nvSpPr>
        <p:spPr>
          <a:xfrm>
            <a:off x="153449" y="7532152"/>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53449" y="7911442"/>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2724309" y="7094809"/>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09959" y="8814038"/>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9" name="角丸四角形 98"/>
          <p:cNvSpPr/>
          <p:nvPr/>
        </p:nvSpPr>
        <p:spPr>
          <a:xfrm>
            <a:off x="109959" y="603629"/>
            <a:ext cx="8040659"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現計画の概要・取組状況</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79" y="36331"/>
            <a:ext cx="5938225" cy="475271"/>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a:ea typeface="Meiryo UI"/>
                  <a:cs typeface="Meiryo UI" panose="020B0604030504040204" pitchFamily="50" charset="-128"/>
                </a:rPr>
                <a:t>大阪府食品ロス削減推進計画の見直しについて</a:t>
              </a:r>
              <a:endParaRPr lang="ja-JP" altLang="en-US" sz="1600" b="1" dirty="0">
                <a:solidFill>
                  <a:schemeClr val="bg1"/>
                </a:solidFill>
                <a:latin typeface="Meiryo UI"/>
                <a:ea typeface="Meiryo UI"/>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72" name="正方形/長方形 71"/>
          <p:cNvSpPr/>
          <p:nvPr/>
        </p:nvSpPr>
        <p:spPr>
          <a:xfrm>
            <a:off x="9275229" y="8161117"/>
            <a:ext cx="3299832" cy="461665"/>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同審議会 食品ロス削減推進計画部会で審議</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8451174" y="7876813"/>
            <a:ext cx="2930048" cy="267124"/>
          </a:xfrm>
          <a:prstGeom prst="rect">
            <a:avLst/>
          </a:prstGeom>
          <a:noFill/>
          <a:ln>
            <a:noFill/>
          </a:ln>
        </p:spPr>
        <p:txBody>
          <a:bodyPr wrap="square" rtlCol="0">
            <a:spAutoFit/>
          </a:bodyPr>
          <a:lstStyle/>
          <a:p>
            <a:pPr>
              <a:lnSpc>
                <a:spcPts val="1500"/>
              </a:lnSpc>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年７月　府環境審議会に諮問</a:t>
            </a:r>
          </a:p>
        </p:txBody>
      </p:sp>
      <p:sp>
        <p:nvSpPr>
          <p:cNvPr id="77" name="テキスト ボックス 76"/>
          <p:cNvSpPr txBox="1"/>
          <p:nvPr/>
        </p:nvSpPr>
        <p:spPr>
          <a:xfrm>
            <a:off x="8452884" y="8643047"/>
            <a:ext cx="4165836" cy="761747"/>
          </a:xfrm>
          <a:prstGeom prst="rect">
            <a:avLst/>
          </a:prstGeom>
          <a:noFill/>
          <a:ln>
            <a:noFill/>
          </a:ln>
        </p:spPr>
        <p:txBody>
          <a:bodyPr wrap="square" rtlCol="0">
            <a:spAutoFit/>
          </a:bodyPr>
          <a:lstStyle/>
          <a:p>
            <a:pPr>
              <a:spcAft>
                <a:spcPts val="600"/>
              </a:spcAft>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令和８年１月頃　府環境審議会より答申</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同年２月頃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パブリックコメントの募集</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同年</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３月頃</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大阪府食品ロス削減推進計画</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の改定</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下矢印 99"/>
          <p:cNvSpPr/>
          <p:nvPr/>
        </p:nvSpPr>
        <p:spPr>
          <a:xfrm>
            <a:off x="8712941" y="8166435"/>
            <a:ext cx="412400" cy="430382"/>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a:p>
        </p:txBody>
      </p:sp>
      <p:sp>
        <p:nvSpPr>
          <p:cNvPr id="61" name="Text Box 2"/>
          <p:cNvSpPr txBox="1">
            <a:spLocks noChangeArrowheads="1"/>
          </p:cNvSpPr>
          <p:nvPr/>
        </p:nvSpPr>
        <p:spPr bwMode="auto">
          <a:xfrm>
            <a:off x="11225297" y="107956"/>
            <a:ext cx="1133475"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　</a:t>
            </a:r>
            <a:r>
              <a:rPr lang="en-US" altLang="ja-JP" sz="1300"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1</a:t>
            </a:r>
            <a:r>
              <a:rPr lang="ja-JP" altLang="en-US"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－２</a:t>
            </a:r>
            <a:endParaRPr lang="ja-JP" sz="13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608C6244-DF21-8FF7-D0E1-11C8CAF4E515}"/>
              </a:ext>
            </a:extLst>
          </p:cNvPr>
          <p:cNvSpPr txBox="1"/>
          <p:nvPr/>
        </p:nvSpPr>
        <p:spPr>
          <a:xfrm>
            <a:off x="153448" y="951876"/>
            <a:ext cx="7237952" cy="2754600"/>
          </a:xfrm>
          <a:prstGeom prst="rect">
            <a:avLst/>
          </a:prstGeom>
          <a:noFill/>
        </p:spPr>
        <p:txBody>
          <a:bodyPr wrap="square" rtlCol="0">
            <a:spAutoFit/>
          </a:bodyPr>
          <a:lstStyle/>
          <a:p>
            <a:pPr marL="171450" indent="-171450">
              <a:buFont typeface="Wingdings" panose="05000000000000000000" pitchFamily="2" charset="2"/>
              <a:buChar char="u"/>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計画の位置付け</a:t>
            </a:r>
            <a:b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根拠：</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「食品ロスの削減の推進に関する法律」、「食品ロスの削減の推進に関する基本的な方針」</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府関連計画：</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「大阪府循環型社会推進計画」等との調和を図り、「大阪府環境総合計画」の考え方を踏まえる。</a:t>
            </a:r>
            <a:br>
              <a:rPr lang="en-US" altLang="ja-JP"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基本的な方向</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府民の「もったいない」と「おいしさを追求する」心を大切にし、事業者、消費者、行政が一体となって、</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もったいないやん！”食の都大阪でおいしく食べきろう</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をスローガンに、取組を進める。</a:t>
            </a:r>
            <a:endParaRPr lang="en-US" altLang="ja-JP"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1200" b="1" u="sng" dirty="0">
                <a:solidFill>
                  <a:prstClr val="black"/>
                </a:solidFill>
                <a:latin typeface="Meiryo UI" panose="020B0604030504040204" pitchFamily="50" charset="-128"/>
                <a:ea typeface="Meiryo UI" panose="020B0604030504040204" pitchFamily="50" charset="-128"/>
              </a:rPr>
              <a:t>計画期間</a:t>
            </a:r>
            <a:r>
              <a:rPr lang="ja-JP" altLang="en-US" sz="1200" dirty="0">
                <a:solidFill>
                  <a:prstClr val="black"/>
                </a:solidFill>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rPr>
              <a:t>　 国の「基本方針」及び</a:t>
            </a:r>
            <a:r>
              <a:rPr lang="en-US" altLang="ja-JP" sz="1200" dirty="0">
                <a:solidFill>
                  <a:prstClr val="black"/>
                </a:solidFill>
                <a:latin typeface="Meiryo UI" panose="020B0604030504040204" pitchFamily="50" charset="-128"/>
                <a:ea typeface="Meiryo UI" panose="020B0604030504040204" pitchFamily="50" charset="-128"/>
              </a:rPr>
              <a:t>SDG</a:t>
            </a:r>
            <a:r>
              <a:rPr lang="ja-JP" altLang="en-US" sz="1200" dirty="0">
                <a:solidFill>
                  <a:prstClr val="black"/>
                </a:solidFill>
                <a:latin typeface="Meiryo UI" panose="020B0604030504040204" pitchFamily="50" charset="-128"/>
                <a:ea typeface="Meiryo UI" panose="020B0604030504040204" pitchFamily="50" charset="-128"/>
              </a:rPr>
              <a:t>ｓを踏まえ、</a:t>
            </a:r>
            <a:r>
              <a:rPr lang="en-US" altLang="ja-JP" sz="1200" dirty="0">
                <a:solidFill>
                  <a:prstClr val="black"/>
                </a:solidFill>
                <a:latin typeface="Meiryo UI" panose="020B0604030504040204" pitchFamily="50" charset="-128"/>
                <a:ea typeface="Meiryo UI" panose="020B0604030504040204" pitchFamily="50" charset="-128"/>
              </a:rPr>
              <a:t>2021</a:t>
            </a:r>
            <a:r>
              <a:rPr lang="ja-JP" altLang="en-US" sz="1200" dirty="0">
                <a:solidFill>
                  <a:prstClr val="black"/>
                </a:solidFill>
                <a:latin typeface="Meiryo UI" panose="020B0604030504040204" pitchFamily="50" charset="-128"/>
                <a:ea typeface="Meiryo UI" panose="020B0604030504040204" pitchFamily="50" charset="-128"/>
              </a:rPr>
              <a:t>年度～</a:t>
            </a:r>
            <a:r>
              <a:rPr lang="en-US" altLang="ja-JP" sz="1200" dirty="0">
                <a:solidFill>
                  <a:prstClr val="black"/>
                </a:solidFill>
                <a:latin typeface="Meiryo UI" panose="020B0604030504040204" pitchFamily="50" charset="-128"/>
                <a:ea typeface="Meiryo UI" panose="020B0604030504040204" pitchFamily="50" charset="-128"/>
              </a:rPr>
              <a:t>2030</a:t>
            </a:r>
            <a:r>
              <a:rPr lang="ja-JP" altLang="en-US" sz="1200" dirty="0">
                <a:solidFill>
                  <a:prstClr val="black"/>
                </a:solidFill>
                <a:latin typeface="Meiryo UI" panose="020B0604030504040204" pitchFamily="50" charset="-128"/>
                <a:ea typeface="Meiryo UI" panose="020B0604030504040204" pitchFamily="50" charset="-128"/>
              </a:rPr>
              <a:t>年度までの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年計画</a:t>
            </a:r>
            <a:br>
              <a:rPr lang="en-US" altLang="ja-JP" sz="1200" dirty="0">
                <a:solidFill>
                  <a:prstClr val="black"/>
                </a:solidFill>
                <a:latin typeface="Meiryo UI" panose="020B0604030504040204" pitchFamily="50" charset="-128"/>
                <a:ea typeface="Meiryo UI" panose="020B0604030504040204" pitchFamily="50" charset="-128"/>
              </a:rPr>
            </a:b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u"/>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将来目標（</a:t>
            </a:r>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年度目標）</a:t>
            </a: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①食品ロス量　 事業系・家庭系ともに、</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年度に食品ロス量の半減をめざす。</a:t>
            </a: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②食品ロス削減に取り組む府民の割合</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年度までに、食品ロス削減のための複数（２項目以上）の取組を行う府民の割合を</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％とする。</a:t>
            </a:r>
          </a:p>
        </p:txBody>
      </p:sp>
      <p:sp>
        <p:nvSpPr>
          <p:cNvPr id="8" name="テキスト ボックス 7">
            <a:extLst>
              <a:ext uri="{FF2B5EF4-FFF2-40B4-BE49-F238E27FC236}">
                <a16:creationId xmlns:a16="http://schemas.microsoft.com/office/drawing/2014/main" id="{644E6E41-E2D9-B078-A0CB-E0F338A75B76}"/>
              </a:ext>
            </a:extLst>
          </p:cNvPr>
          <p:cNvSpPr txBox="1"/>
          <p:nvPr/>
        </p:nvSpPr>
        <p:spPr>
          <a:xfrm>
            <a:off x="162935" y="5938826"/>
            <a:ext cx="2650486" cy="259045"/>
          </a:xfrm>
          <a:prstGeom prst="rect">
            <a:avLst/>
          </a:prstGeom>
          <a:noFill/>
        </p:spPr>
        <p:txBody>
          <a:bodyPr wrap="square" rtlCol="0">
            <a:spAutoFit/>
          </a:bodyPr>
          <a:lstStyle/>
          <a:p>
            <a:pPr marL="177800" indent="-177800">
              <a:lnSpc>
                <a:spcPts val="1300"/>
              </a:lnSpc>
              <a:buFont typeface="Wingdings" panose="05000000000000000000" pitchFamily="2" charset="2"/>
              <a:buChar char="u"/>
            </a:pPr>
            <a:r>
              <a:rPr lang="ja-JP" altLang="en-US" sz="1200" b="1" u="sng" dirty="0">
                <a:latin typeface="Meiryo UI" panose="020B0604030504040204" pitchFamily="50" charset="-128"/>
                <a:ea typeface="Meiryo UI" panose="020B0604030504040204" pitchFamily="50" charset="-128"/>
              </a:rPr>
              <a:t>計画の進捗状況</a:t>
            </a:r>
            <a:endParaRPr lang="en-US" altLang="ja-JP" sz="1200" b="1" u="sng"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4F2C0BBB-886E-4FB9-8E3F-70F4BE53153C}"/>
              </a:ext>
            </a:extLst>
          </p:cNvPr>
          <p:cNvSpPr txBox="1"/>
          <p:nvPr/>
        </p:nvSpPr>
        <p:spPr>
          <a:xfrm>
            <a:off x="226539" y="8758335"/>
            <a:ext cx="7961026" cy="707886"/>
          </a:xfrm>
          <a:prstGeom prst="rect">
            <a:avLst/>
          </a:prstGeom>
          <a:noFill/>
        </p:spPr>
        <p:txBody>
          <a:bodyPr wrap="square" rtlCol="0">
            <a:spAutoFit/>
          </a:bodyPr>
          <a:lstStyle/>
          <a:p>
            <a:pPr>
              <a:lnSpc>
                <a:spcPts val="1400"/>
              </a:lnSpc>
              <a:spcAft>
                <a:spcPts val="300"/>
              </a:spcAft>
            </a:pPr>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食品ロス発生量は減少傾向。うち 事業系は</a:t>
            </a:r>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年度に大幅に減少したが、家庭系は微減～横ばいで推移</a:t>
            </a:r>
            <a:r>
              <a:rPr lang="ja-JP" altLang="en-US" sz="1200" dirty="0">
                <a:latin typeface="Meiryo UI" panose="020B0604030504040204" pitchFamily="50" charset="-128"/>
                <a:ea typeface="Meiryo UI" panose="020B0604030504040204" pitchFamily="50" charset="-128"/>
              </a:rPr>
              <a:t>している。</a:t>
            </a:r>
            <a:endParaRPr kumimoji="1" lang="ja-JP" altLang="en-US" sz="1200" dirty="0">
              <a:latin typeface="Meiryo UI" panose="020B0604030504040204" pitchFamily="50" charset="-128"/>
              <a:ea typeface="Meiryo UI" panose="020B0604030504040204" pitchFamily="50" charset="-128"/>
            </a:endParaRPr>
          </a:p>
          <a:p>
            <a:pPr>
              <a:lnSpc>
                <a:spcPts val="1400"/>
              </a:lnSpc>
              <a:spcAft>
                <a:spcPts val="300"/>
              </a:spcAft>
            </a:pPr>
            <a:r>
              <a:rPr lang="ja-JP" altLang="en-US" sz="1200" dirty="0">
                <a:latin typeface="Meiryo UI" panose="020B0604030504040204" pitchFamily="50" charset="-128"/>
                <a:ea typeface="Meiryo UI" panose="020B0604030504040204" pitchFamily="50" charset="-128"/>
              </a:rPr>
              <a:t>⇒ 府の食品ロス問題の認知度及び二項目以上取り組む府民の割合については、高い水準を維持し、目標達成に向けて</a:t>
            </a:r>
            <a:endParaRPr lang="en-US" altLang="ja-JP" sz="1200" dirty="0">
              <a:latin typeface="Meiryo UI" panose="020B0604030504040204" pitchFamily="50" charset="-128"/>
              <a:ea typeface="Meiryo UI" panose="020B0604030504040204" pitchFamily="50" charset="-128"/>
            </a:endParaRPr>
          </a:p>
          <a:p>
            <a:pPr>
              <a:lnSpc>
                <a:spcPts val="1400"/>
              </a:lnSpc>
              <a:spcAft>
                <a:spcPts val="300"/>
              </a:spcAft>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堅調に推移している。</a:t>
            </a:r>
          </a:p>
        </p:txBody>
      </p:sp>
      <p:sp>
        <p:nvSpPr>
          <p:cNvPr id="27" name="テキスト ボックス 26">
            <a:extLst>
              <a:ext uri="{FF2B5EF4-FFF2-40B4-BE49-F238E27FC236}">
                <a16:creationId xmlns:a16="http://schemas.microsoft.com/office/drawing/2014/main" id="{1CCE3E1B-1B4F-184B-B354-F3F8A96B2885}"/>
              </a:ext>
            </a:extLst>
          </p:cNvPr>
          <p:cNvSpPr txBox="1"/>
          <p:nvPr/>
        </p:nvSpPr>
        <p:spPr>
          <a:xfrm>
            <a:off x="153448" y="3765596"/>
            <a:ext cx="4931773" cy="276999"/>
          </a:xfrm>
          <a:prstGeom prst="rect">
            <a:avLst/>
          </a:prstGeom>
          <a:noFill/>
        </p:spPr>
        <p:txBody>
          <a:bodyPr wrap="square" rtlCol="0">
            <a:spAutoFit/>
          </a:bodyPr>
          <a:lstStyle/>
          <a:p>
            <a:pPr marL="171450" indent="-171450">
              <a:buFont typeface="Wingdings" panose="05000000000000000000" pitchFamily="2" charset="2"/>
              <a:buChar char="u"/>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基本的施策</a:t>
            </a:r>
          </a:p>
        </p:txBody>
      </p:sp>
      <p:sp>
        <p:nvSpPr>
          <p:cNvPr id="30" name="テキスト ボックス 29">
            <a:extLst>
              <a:ext uri="{FF2B5EF4-FFF2-40B4-BE49-F238E27FC236}">
                <a16:creationId xmlns:a16="http://schemas.microsoft.com/office/drawing/2014/main" id="{49B4D6CF-3B1D-028A-18CD-A24E9DA0209C}"/>
              </a:ext>
            </a:extLst>
          </p:cNvPr>
          <p:cNvSpPr txBox="1"/>
          <p:nvPr/>
        </p:nvSpPr>
        <p:spPr>
          <a:xfrm>
            <a:off x="832958" y="4795552"/>
            <a:ext cx="4381109" cy="415498"/>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緑地の確保＞　</a:t>
            </a:r>
            <a:r>
              <a:rPr kumimoji="1" lang="en-US" altLang="ja-JP" sz="1200" dirty="0">
                <a:latin typeface="Meiryo UI" panose="020B0604030504040204" pitchFamily="50" charset="-128"/>
                <a:ea typeface="Meiryo UI" panose="020B0604030504040204" pitchFamily="50" charset="-128"/>
              </a:rPr>
              <a:t>2013</a:t>
            </a:r>
            <a:r>
              <a:rPr kumimoji="1" lang="ja-JP" altLang="en-US" sz="1200" dirty="0">
                <a:latin typeface="Meiryo UI" panose="020B0604030504040204" pitchFamily="50" charset="-128"/>
                <a:ea typeface="Meiryo UI" panose="020B0604030504040204" pitchFamily="50" charset="-128"/>
              </a:rPr>
              <a:t>年度：</a:t>
            </a:r>
            <a:r>
              <a:rPr kumimoji="1" lang="en-US" altLang="ja-JP" sz="1200" dirty="0">
                <a:latin typeface="Meiryo UI" panose="020B0604030504040204" pitchFamily="50" charset="-128"/>
                <a:ea typeface="Meiryo UI" panose="020B0604030504040204" pitchFamily="50" charset="-128"/>
              </a:rPr>
              <a:t>40.9</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年度：</a:t>
            </a:r>
            <a:r>
              <a:rPr kumimoji="1" lang="en-US" altLang="ja-JP" sz="1200" dirty="0">
                <a:latin typeface="Meiryo UI" panose="020B0604030504040204" pitchFamily="50" charset="-128"/>
                <a:ea typeface="Meiryo UI" panose="020B0604030504040204" pitchFamily="50" charset="-128"/>
              </a:rPr>
              <a:t>40.8</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本計画では担保性があるもの</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施設緑地、地域制緑地</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を「緑地」としている</a:t>
            </a:r>
            <a:endParaRPr kumimoji="1" lang="en-US" altLang="ja-JP" sz="1100" dirty="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28636525-603D-F26C-7F2A-978FDCB321C7}"/>
              </a:ext>
            </a:extLst>
          </p:cNvPr>
          <p:cNvSpPr txBox="1"/>
          <p:nvPr/>
        </p:nvSpPr>
        <p:spPr>
          <a:xfrm>
            <a:off x="285911" y="6227770"/>
            <a:ext cx="3015554" cy="276999"/>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〇食品ロス量（推計）</a:t>
            </a:r>
            <a:endParaRPr lang="en-US" altLang="ja-JP" sz="1200" b="1" dirty="0">
              <a:latin typeface="Meiryo UI" panose="020B0604030504040204" pitchFamily="50" charset="-128"/>
              <a:ea typeface="Meiryo UI" panose="020B0604030504040204" pitchFamily="50" charset="-128"/>
            </a:endParaRPr>
          </a:p>
        </p:txBody>
      </p:sp>
      <p:sp>
        <p:nvSpPr>
          <p:cNvPr id="55" name="角丸四角形 98">
            <a:extLst>
              <a:ext uri="{FF2B5EF4-FFF2-40B4-BE49-F238E27FC236}">
                <a16:creationId xmlns:a16="http://schemas.microsoft.com/office/drawing/2014/main" id="{C741C557-D2FE-4DFF-BFFA-4144E20BE3FE}"/>
              </a:ext>
            </a:extLst>
          </p:cNvPr>
          <p:cNvSpPr/>
          <p:nvPr/>
        </p:nvSpPr>
        <p:spPr>
          <a:xfrm>
            <a:off x="8238289" y="606597"/>
            <a:ext cx="444767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国の動向</a:t>
            </a:r>
          </a:p>
        </p:txBody>
      </p:sp>
      <p:sp>
        <p:nvSpPr>
          <p:cNvPr id="56" name="正方形/長方形 55">
            <a:extLst>
              <a:ext uri="{FF2B5EF4-FFF2-40B4-BE49-F238E27FC236}">
                <a16:creationId xmlns:a16="http://schemas.microsoft.com/office/drawing/2014/main" id="{DE5D2452-734B-4F8E-9E26-97C1E61EE5E6}"/>
              </a:ext>
            </a:extLst>
          </p:cNvPr>
          <p:cNvSpPr/>
          <p:nvPr/>
        </p:nvSpPr>
        <p:spPr>
          <a:xfrm>
            <a:off x="8238289" y="951876"/>
            <a:ext cx="4380431" cy="3259867"/>
          </a:xfrm>
          <a:prstGeom prst="rect">
            <a:avLst/>
          </a:prstGeom>
        </p:spPr>
        <p:txBody>
          <a:bodyPr wrap="square">
            <a:spAutoFit/>
          </a:bodyPr>
          <a:lstStyle/>
          <a:p>
            <a:pPr marL="144000" indent="-144000">
              <a:lnSpc>
                <a:spcPts val="1300"/>
              </a:lnSpc>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国の「食品ロスの削減の推進に関する基本的な方針」の変更</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lnSpc>
                <a:spcPts val="1300"/>
              </a:lnSpc>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（第</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次基本方針の策定）</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a:t>
            </a:r>
            <a:endParaRPr lang="en-US" altLang="ja-JP"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・事業系食品ロス半減の目標を８年前倒しで前倒し達成。</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・今後、物価高騰や物流の問題、食品流通等における</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活用や</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DX</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、食品アクセスの確保などの社会情勢の変化を踏まえ、削減</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目標や施策を変更・拡充。</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300"/>
              </a:lnSpc>
              <a:buFont typeface="Wingdings" panose="05000000000000000000" pitchFamily="2" charset="2"/>
              <a:buChar char="u"/>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年度目標）</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①家庭系食品ロス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事業系食品ロス  </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60</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 </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次方針より</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％引き下げ</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b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②食品ロス問題を認知して削減に取り組む消費者の割合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300"/>
              </a:lnSpc>
              <a:buFont typeface="Wingdings" panose="05000000000000000000" pitchFamily="2" charset="2"/>
              <a:buChar char="u"/>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基本的施策</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教育及び学習の振興、普及啓発等</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食品関連事業者の取組に対する支援</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表彰</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　実態調査及び調査・研究の推進</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　情報の収集及び提供</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　未利用食品等を提供するための活動（食品寄附）の支援等</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8" name="グループ化 47">
            <a:extLst>
              <a:ext uri="{FF2B5EF4-FFF2-40B4-BE49-F238E27FC236}">
                <a16:creationId xmlns:a16="http://schemas.microsoft.com/office/drawing/2014/main" id="{905A252F-FE6C-4EC7-99A6-DF9F7A6BEE4E}"/>
              </a:ext>
            </a:extLst>
          </p:cNvPr>
          <p:cNvGrpSpPr>
            <a:grpSpLocks/>
          </p:cNvGrpSpPr>
          <p:nvPr/>
        </p:nvGrpSpPr>
        <p:grpSpPr bwMode="auto">
          <a:xfrm>
            <a:off x="6369847" y="92054"/>
            <a:ext cx="3271458" cy="436069"/>
            <a:chOff x="7706062" y="20711"/>
            <a:chExt cx="4090513" cy="591720"/>
          </a:xfrm>
        </p:grpSpPr>
        <p:pic>
          <p:nvPicPr>
            <p:cNvPr id="59" name="図 49">
              <a:extLst>
                <a:ext uri="{FF2B5EF4-FFF2-40B4-BE49-F238E27FC236}">
                  <a16:creationId xmlns:a16="http://schemas.microsoft.com/office/drawing/2014/main" id="{7AD830B5-23D4-42FD-AA81-BB3F088457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6062" y="22500"/>
              <a:ext cx="586091" cy="586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図 50">
              <a:extLst>
                <a:ext uri="{FF2B5EF4-FFF2-40B4-BE49-F238E27FC236}">
                  <a16:creationId xmlns:a16="http://schemas.microsoft.com/office/drawing/2014/main" id="{878CB778-ACAD-4A95-800B-2D41B60C5E3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4404" y="26474"/>
              <a:ext cx="582117" cy="582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 name="図 51">
              <a:extLst>
                <a:ext uri="{FF2B5EF4-FFF2-40B4-BE49-F238E27FC236}">
                  <a16:creationId xmlns:a16="http://schemas.microsoft.com/office/drawing/2014/main" id="{DDABF94C-F11C-4775-B5AC-627EBB3D0A4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76130" y="20711"/>
              <a:ext cx="590810" cy="590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図 52">
              <a:extLst>
                <a:ext uri="{FF2B5EF4-FFF2-40B4-BE49-F238E27FC236}">
                  <a16:creationId xmlns:a16="http://schemas.microsoft.com/office/drawing/2014/main" id="{C6202440-0E9A-4DA2-AF7D-85B5836EC2D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60094" y="26550"/>
              <a:ext cx="585881" cy="585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図 53">
              <a:extLst>
                <a:ext uri="{FF2B5EF4-FFF2-40B4-BE49-F238E27FC236}">
                  <a16:creationId xmlns:a16="http://schemas.microsoft.com/office/drawing/2014/main" id="{BC959148-0543-40C4-BF37-B0C36062DF1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42294" y="25489"/>
              <a:ext cx="585881" cy="585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図 54">
              <a:extLst>
                <a:ext uri="{FF2B5EF4-FFF2-40B4-BE49-F238E27FC236}">
                  <a16:creationId xmlns:a16="http://schemas.microsoft.com/office/drawing/2014/main" id="{3C57FA50-C269-4A4E-815E-910E1A8DC07B}"/>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628176" y="26500"/>
              <a:ext cx="582200" cy="58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図 55">
              <a:extLst>
                <a:ext uri="{FF2B5EF4-FFF2-40B4-BE49-F238E27FC236}">
                  <a16:creationId xmlns:a16="http://schemas.microsoft.com/office/drawing/2014/main" id="{36BEEB29-CA74-4732-A120-1E9662F4C34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210375" y="22500"/>
              <a:ext cx="586200" cy="5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aphicFrame>
        <p:nvGraphicFramePr>
          <p:cNvPr id="47" name="表 46">
            <a:extLst>
              <a:ext uri="{FF2B5EF4-FFF2-40B4-BE49-F238E27FC236}">
                <a16:creationId xmlns:a16="http://schemas.microsoft.com/office/drawing/2014/main" id="{321B079D-AAEC-4FDF-B050-AC127020D2DA}"/>
              </a:ext>
            </a:extLst>
          </p:cNvPr>
          <p:cNvGraphicFramePr>
            <a:graphicFrameLocks noGrp="1"/>
          </p:cNvGraphicFramePr>
          <p:nvPr>
            <p:extLst>
              <p:ext uri="{D42A27DB-BD31-4B8C-83A1-F6EECF244321}">
                <p14:modId xmlns:p14="http://schemas.microsoft.com/office/powerpoint/2010/main" val="2618079351"/>
              </p:ext>
            </p:extLst>
          </p:nvPr>
        </p:nvGraphicFramePr>
        <p:xfrm>
          <a:off x="285911" y="4064221"/>
          <a:ext cx="7688753" cy="1803779"/>
        </p:xfrm>
        <a:graphic>
          <a:graphicData uri="http://schemas.openxmlformats.org/drawingml/2006/table">
            <a:tbl>
              <a:tblPr firstRow="1" bandRow="1">
                <a:tableStyleId>{F5AB1C69-6EDB-4FF4-983F-18BD219EF322}</a:tableStyleId>
              </a:tblPr>
              <a:tblGrid>
                <a:gridCol w="3763699">
                  <a:extLst>
                    <a:ext uri="{9D8B030D-6E8A-4147-A177-3AD203B41FA5}">
                      <a16:colId xmlns:a16="http://schemas.microsoft.com/office/drawing/2014/main" val="3241766134"/>
                    </a:ext>
                  </a:extLst>
                </a:gridCol>
                <a:gridCol w="3925054">
                  <a:extLst>
                    <a:ext uri="{9D8B030D-6E8A-4147-A177-3AD203B41FA5}">
                      <a16:colId xmlns:a16="http://schemas.microsoft.com/office/drawing/2014/main" val="4230220939"/>
                    </a:ext>
                  </a:extLst>
                </a:gridCol>
              </a:tblGrid>
              <a:tr h="295111">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事　業　者</a:t>
                      </a:r>
                      <a:r>
                        <a:rPr kumimoji="1" lang="ja-JP" altLang="en-US" sz="1200" dirty="0">
                          <a:latin typeface="Meiryo UI" panose="020B0604030504040204" pitchFamily="50" charset="-128"/>
                          <a:ea typeface="Meiryo UI" panose="020B0604030504040204" pitchFamily="50" charset="-128"/>
                        </a:rPr>
                        <a:t> </a:t>
                      </a:r>
                    </a:p>
                  </a:txBody>
                  <a:tcPr marL="36000" marR="36000" marT="36000" marB="0" anchor="ctr"/>
                </a:tc>
                <a:tc>
                  <a:txBody>
                    <a:bodyPr/>
                    <a:lstStyle/>
                    <a:p>
                      <a:pPr algn="ctr"/>
                      <a:r>
                        <a:rPr kumimoji="1" lang="ja-JP" altLang="en-US" sz="1200" dirty="0">
                          <a:latin typeface="Meiryo UI" panose="020B0604030504040204" pitchFamily="50" charset="-128"/>
                          <a:ea typeface="Meiryo UI" panose="020B0604030504040204" pitchFamily="50" charset="-128"/>
                        </a:rPr>
                        <a:t>消　費　者  </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36000" marR="36000" marT="36000" marB="0" anchor="ctr"/>
                </a:tc>
                <a:extLst>
                  <a:ext uri="{0D108BD9-81ED-4DB2-BD59-A6C34878D82A}">
                    <a16:rowId xmlns:a16="http://schemas.microsoft.com/office/drawing/2014/main" val="2904749161"/>
                  </a:ext>
                </a:extLst>
              </a:tr>
              <a:tr h="1508668">
                <a:tc>
                  <a:txBody>
                    <a:bodyPr/>
                    <a:lstStyle/>
                    <a:p>
                      <a:pPr marL="0" marR="0" lvl="0" indent="0" algn="l" defTabSz="1475129" rtl="0" eaLnBrk="1" fontAlgn="auto" latinLnBrk="0" hangingPunct="1">
                        <a:lnSpc>
                          <a:spcPct val="100000"/>
                        </a:lnSpc>
                        <a:spcBef>
                          <a:spcPts val="0"/>
                        </a:spcBef>
                        <a:spcAft>
                          <a:spcPts val="0"/>
                        </a:spcAft>
                        <a:buClrTx/>
                        <a:buSzTx/>
                        <a:buFontTx/>
                        <a:buNone/>
                        <a:tabLst/>
                        <a:defRPr/>
                      </a:pPr>
                      <a:r>
                        <a:rPr kumimoji="1" lang="ja-JP" altLang="en-US" sz="11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ネットワーク懇話会等の検討の場で各立場からの意見交</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Tx/>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換により、流通の各段階の施策を具体化する取組を展開</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Tx/>
                        <a:buNone/>
                        <a:tabLst/>
                        <a:defRPr/>
                      </a:pP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「おおさか食品ロス削減パートナーシップ制度」の推進</a:t>
                      </a: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「フードバンクガイドライン」の活用</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飲食店の“食べきり・持ち帰り“の取組への支援</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食品ロス削減の取組事例の共有・周知</a:t>
                      </a: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0"/>
                </a:tc>
                <a:tc>
                  <a:txBody>
                    <a:bodyPr/>
                    <a:lstStyle/>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■ネットワーク懇話会等の場を活用し、消費者と事業者のコミュ</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1200"/>
                        </a:spcAft>
                        <a:buClrTx/>
                        <a:buSzTx/>
                        <a:buFont typeface="Wingdings" panose="05000000000000000000" pitchFamily="2" charset="2"/>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ニケーションを図り、消費者の認知度向上や行動変容を促す</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リーフレットやデジタルコンテンツ等の啓発媒体の活用</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大学</a:t>
                      </a:r>
                      <a:r>
                        <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府内栄養士養成課程の大学等</a:t>
                      </a:r>
                      <a:r>
                        <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との連携　</a:t>
                      </a:r>
                      <a:endParaRPr kumimoji="1" lang="en-US" altLang="ja-JP" sz="1200" b="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10</a:t>
                      </a: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月食品ロス削減月間における取組の実施</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0"/>
                </a:tc>
                <a:extLst>
                  <a:ext uri="{0D108BD9-81ED-4DB2-BD59-A6C34878D82A}">
                    <a16:rowId xmlns:a16="http://schemas.microsoft.com/office/drawing/2014/main" val="2270901083"/>
                  </a:ext>
                </a:extLst>
              </a:tr>
            </a:tbl>
          </a:graphicData>
        </a:graphic>
      </p:graphicFrame>
      <p:pic>
        <p:nvPicPr>
          <p:cNvPr id="48" name="図 47">
            <a:extLst>
              <a:ext uri="{FF2B5EF4-FFF2-40B4-BE49-F238E27FC236}">
                <a16:creationId xmlns:a16="http://schemas.microsoft.com/office/drawing/2014/main" id="{45EACEA1-33A1-4AA9-987B-F6CDE39FB42F}"/>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655108" y="1869170"/>
            <a:ext cx="1351840" cy="1350410"/>
          </a:xfrm>
          <a:prstGeom prst="rect">
            <a:avLst/>
          </a:prstGeom>
        </p:spPr>
      </p:pic>
      <p:pic>
        <p:nvPicPr>
          <p:cNvPr id="49" name="図 48">
            <a:extLst>
              <a:ext uri="{FF2B5EF4-FFF2-40B4-BE49-F238E27FC236}">
                <a16:creationId xmlns:a16="http://schemas.microsoft.com/office/drawing/2014/main" id="{E95F9129-DEC5-450E-9E2B-0AED21005873}"/>
              </a:ext>
            </a:extLst>
          </p:cNvPr>
          <p:cNvPicPr>
            <a:picLocks noChangeAspect="1"/>
          </p:cNvPicPr>
          <p:nvPr/>
        </p:nvPicPr>
        <p:blipFill>
          <a:blip r:embed="rId11"/>
          <a:stretch>
            <a:fillRect/>
          </a:stretch>
        </p:blipFill>
        <p:spPr>
          <a:xfrm>
            <a:off x="162935" y="6530109"/>
            <a:ext cx="3309668" cy="2040842"/>
          </a:xfrm>
          <a:prstGeom prst="rect">
            <a:avLst/>
          </a:prstGeom>
        </p:spPr>
      </p:pic>
      <p:graphicFrame>
        <p:nvGraphicFramePr>
          <p:cNvPr id="50" name="グラフ 49">
            <a:extLst>
              <a:ext uri="{FF2B5EF4-FFF2-40B4-BE49-F238E27FC236}">
                <a16:creationId xmlns:a16="http://schemas.microsoft.com/office/drawing/2014/main" id="{33E5F965-09B8-4EA6-806D-C331150C31FD}"/>
              </a:ext>
            </a:extLst>
          </p:cNvPr>
          <p:cNvGraphicFramePr>
            <a:graphicFrameLocks/>
          </p:cNvGraphicFramePr>
          <p:nvPr>
            <p:extLst>
              <p:ext uri="{D42A27DB-BD31-4B8C-83A1-F6EECF244321}">
                <p14:modId xmlns:p14="http://schemas.microsoft.com/office/powerpoint/2010/main" val="29913158"/>
              </p:ext>
            </p:extLst>
          </p:nvPr>
        </p:nvGraphicFramePr>
        <p:xfrm>
          <a:off x="3196410" y="6599331"/>
          <a:ext cx="2710742" cy="2243466"/>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51" name="グラフ 50">
            <a:extLst>
              <a:ext uri="{FF2B5EF4-FFF2-40B4-BE49-F238E27FC236}">
                <a16:creationId xmlns:a16="http://schemas.microsoft.com/office/drawing/2014/main" id="{7E3F06DE-1820-44B1-9235-D2BA29D2D9D9}"/>
              </a:ext>
            </a:extLst>
          </p:cNvPr>
          <p:cNvGraphicFramePr>
            <a:graphicFrameLocks/>
          </p:cNvGraphicFramePr>
          <p:nvPr>
            <p:extLst>
              <p:ext uri="{D42A27DB-BD31-4B8C-83A1-F6EECF244321}">
                <p14:modId xmlns:p14="http://schemas.microsoft.com/office/powerpoint/2010/main" val="3127619067"/>
              </p:ext>
            </p:extLst>
          </p:nvPr>
        </p:nvGraphicFramePr>
        <p:xfrm>
          <a:off x="5818088" y="6841182"/>
          <a:ext cx="2352654" cy="1789719"/>
        </p:xfrm>
        <a:graphic>
          <a:graphicData uri="http://schemas.openxmlformats.org/drawingml/2006/chart">
            <c:chart xmlns:c="http://schemas.openxmlformats.org/drawingml/2006/chart" xmlns:r="http://schemas.openxmlformats.org/officeDocument/2006/relationships" r:id="rId13"/>
          </a:graphicData>
        </a:graphic>
      </p:graphicFrame>
      <p:sp>
        <p:nvSpPr>
          <p:cNvPr id="53" name="テキスト ボックス 52">
            <a:extLst>
              <a:ext uri="{FF2B5EF4-FFF2-40B4-BE49-F238E27FC236}">
                <a16:creationId xmlns:a16="http://schemas.microsoft.com/office/drawing/2014/main" id="{78241DA6-8C82-4048-91A8-70319261F2EB}"/>
              </a:ext>
            </a:extLst>
          </p:cNvPr>
          <p:cNvSpPr txBox="1"/>
          <p:nvPr/>
        </p:nvSpPr>
        <p:spPr>
          <a:xfrm>
            <a:off x="3210951" y="6239113"/>
            <a:ext cx="2678938" cy="276999"/>
          </a:xfrm>
          <a:prstGeom prst="rect">
            <a:avLst/>
          </a:prstGeom>
          <a:noFill/>
        </p:spPr>
        <p:txBody>
          <a:bodyPr wrap="none" rtlCol="0">
            <a:spAutoFit/>
          </a:bodyPr>
          <a:lstStyle/>
          <a:p>
            <a:r>
              <a:rPr lang="ja-JP" altLang="en-US" sz="1200" b="1" dirty="0">
                <a:latin typeface="Meiryo UI" panose="020B0604030504040204" pitchFamily="50" charset="-128"/>
                <a:ea typeface="Meiryo UI" panose="020B0604030504040204" pitchFamily="50" charset="-128"/>
              </a:rPr>
              <a:t>〇食品ロス問題の認知度（府、全国）</a:t>
            </a:r>
          </a:p>
        </p:txBody>
      </p:sp>
      <p:sp>
        <p:nvSpPr>
          <p:cNvPr id="54" name="テキスト ボックス 53">
            <a:extLst>
              <a:ext uri="{FF2B5EF4-FFF2-40B4-BE49-F238E27FC236}">
                <a16:creationId xmlns:a16="http://schemas.microsoft.com/office/drawing/2014/main" id="{753B785B-FF2E-4F6D-AB9A-0D0EF98049AA}"/>
              </a:ext>
            </a:extLst>
          </p:cNvPr>
          <p:cNvSpPr txBox="1"/>
          <p:nvPr/>
        </p:nvSpPr>
        <p:spPr>
          <a:xfrm>
            <a:off x="5860249" y="6201777"/>
            <a:ext cx="2257349" cy="461665"/>
          </a:xfrm>
          <a:prstGeom prst="rect">
            <a:avLst/>
          </a:prstGeom>
          <a:noFill/>
        </p:spPr>
        <p:txBody>
          <a:bodyPr wrap="none" rtlCol="0">
            <a:spAutoFit/>
          </a:bodyPr>
          <a:lstStyle/>
          <a:p>
            <a:r>
              <a:rPr lang="ja-JP" altLang="en-US" sz="1200" b="1" dirty="0">
                <a:latin typeface="Meiryo UI" panose="020B0604030504040204" pitchFamily="50" charset="-128"/>
                <a:ea typeface="Meiryo UI" panose="020B0604030504040204" pitchFamily="50" charset="-128"/>
              </a:rPr>
              <a:t>〇食品ロス削減の取組を二項目</a:t>
            </a:r>
            <a:endParaRPr lang="en-US" altLang="ja-JP" sz="1200" b="1"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以上取り組む府民の割合</a:t>
            </a:r>
          </a:p>
        </p:txBody>
      </p:sp>
      <p:sp>
        <p:nvSpPr>
          <p:cNvPr id="52" name="正方形/長方形 51">
            <a:extLst>
              <a:ext uri="{FF2B5EF4-FFF2-40B4-BE49-F238E27FC236}">
                <a16:creationId xmlns:a16="http://schemas.microsoft.com/office/drawing/2014/main" id="{8495D1AA-1EF8-4EFF-8D61-7444F996BDC0}"/>
              </a:ext>
            </a:extLst>
          </p:cNvPr>
          <p:cNvSpPr/>
          <p:nvPr/>
        </p:nvSpPr>
        <p:spPr>
          <a:xfrm>
            <a:off x="5975675" y="6825977"/>
            <a:ext cx="850250" cy="261610"/>
          </a:xfrm>
          <a:prstGeom prst="rect">
            <a:avLst/>
          </a:prstGeom>
          <a:noFill/>
        </p:spPr>
        <p:txBody>
          <a:bodyPr wrap="square">
            <a:spAutoFit/>
          </a:bodyPr>
          <a:lstStyle/>
          <a:p>
            <a:pPr marL="0" marR="0" lvl="0" indent="0" defTabSz="1181679"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black"/>
                </a:solidFill>
                <a:effectLst/>
                <a:uLnTx/>
                <a:uFillTx/>
              </a:rPr>
              <a:t> </a:t>
            </a:r>
            <a:r>
              <a:rPr kumimoji="0" lang="en-US" altLang="ja-JP" sz="1050" b="1" i="0" u="none" strike="noStrike" kern="0" cap="none" spc="0" normalizeH="0" baseline="0" noProof="0" dirty="0">
                <a:ln>
                  <a:noFill/>
                </a:ln>
                <a:solidFill>
                  <a:prstClr val="black"/>
                </a:solidFill>
                <a:effectLst/>
                <a:uLnTx/>
                <a:uFillTx/>
              </a:rPr>
              <a:t>81.9</a:t>
            </a:r>
            <a:r>
              <a:rPr kumimoji="0" lang="ja-JP" altLang="en-US" sz="1050" b="1" i="0" u="none" strike="noStrike" kern="0" cap="none" spc="0" normalizeH="0" baseline="0" noProof="0" dirty="0">
                <a:ln>
                  <a:noFill/>
                </a:ln>
                <a:solidFill>
                  <a:prstClr val="black"/>
                </a:solidFill>
                <a:effectLst/>
                <a:uLnTx/>
                <a:uFillTx/>
              </a:rPr>
              <a:t>％</a:t>
            </a:r>
            <a:endParaRPr kumimoji="0" lang="en-US" altLang="ja-JP" sz="1050" b="1" i="0" u="none" strike="noStrike" kern="0" cap="none" spc="0" normalizeH="0" baseline="0" noProof="0" dirty="0">
              <a:ln>
                <a:noFill/>
              </a:ln>
              <a:solidFill>
                <a:prstClr val="black"/>
              </a:solidFill>
              <a:effectLst/>
              <a:uLnTx/>
              <a:uFillTx/>
            </a:endParaRPr>
          </a:p>
        </p:txBody>
      </p:sp>
      <p:sp>
        <p:nvSpPr>
          <p:cNvPr id="57" name="正方形/長方形 56">
            <a:extLst>
              <a:ext uri="{FF2B5EF4-FFF2-40B4-BE49-F238E27FC236}">
                <a16:creationId xmlns:a16="http://schemas.microsoft.com/office/drawing/2014/main" id="{6436214A-DABD-4360-BBE7-67ED17D55D25}"/>
              </a:ext>
            </a:extLst>
          </p:cNvPr>
          <p:cNvSpPr/>
          <p:nvPr/>
        </p:nvSpPr>
        <p:spPr>
          <a:xfrm>
            <a:off x="8235374" y="4586010"/>
            <a:ext cx="4461218" cy="2977738"/>
          </a:xfrm>
          <a:prstGeom prst="rect">
            <a:avLst/>
          </a:prstGeom>
        </p:spPr>
        <p:txBody>
          <a:bodyPr wrap="square">
            <a:spAutoFit/>
          </a:bodyPr>
          <a:lstStyle/>
          <a:p>
            <a:pPr marL="171450" indent="-171450">
              <a:lnSpc>
                <a:spcPts val="1400"/>
              </a:lnSpc>
              <a:spcBef>
                <a:spcPts val="300"/>
              </a:spcBef>
              <a:buFont typeface="Wingdings" panose="05000000000000000000" pitchFamily="2" charset="2"/>
              <a:buChar char="u"/>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削減目標について</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国の第</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次基本方針や府の削減状況を踏まえた目標設定の見直し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（事業系食品ロス量の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削減など）</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について検討</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1280160" rtl="0" eaLnBrk="1" fontAlgn="auto" latinLnBrk="0" hangingPunct="1">
              <a:lnSpc>
                <a:spcPts val="1400"/>
              </a:lnSpc>
              <a:spcBef>
                <a:spcPts val="300"/>
              </a:spcBef>
              <a:spcAft>
                <a:spcPts val="0"/>
              </a:spcAft>
              <a:buClrTx/>
              <a:buSzTx/>
              <a:buFont typeface="Wingdings" panose="05000000000000000000" pitchFamily="2" charset="2"/>
              <a:buChar char="u"/>
              <a:tabLs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目標達成に向けた取組について</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R="0" lvl="0" algn="l" defTabSz="1280160" rtl="0" eaLnBrk="1" fontAlgn="auto" latinLnBrk="0" hangingPunct="1">
              <a:lnSpc>
                <a:spcPts val="1400"/>
              </a:lnSpc>
              <a:spcBef>
                <a:spcPts val="300"/>
              </a:spcBef>
              <a:spcAft>
                <a:spcPts val="0"/>
              </a:spcAft>
              <a:buClrTx/>
              <a:buSzTx/>
              <a:tabLs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国の第２次基本方針をはじめ、これまでに府が取り組んできた「おお</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さか食品ロス削減パートナーシップ制度」の推進や、小売店舗における</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　消費者向け食品ロス削減実証実験などの成果を踏まえ、目標を達成</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するための取組について検討</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R="0" lvl="0" algn="l" defTabSz="1280160" rtl="0" eaLnBrk="1" fontAlgn="auto" latinLnBrk="0" hangingPunct="1">
              <a:lnSpc>
                <a:spcPts val="1400"/>
              </a:lnSpc>
              <a:spcBef>
                <a:spcPts val="300"/>
              </a:spcBef>
              <a:spcAft>
                <a:spcPts val="0"/>
              </a:spcAft>
              <a:buClrTx/>
              <a:buSzTx/>
              <a:tabLst/>
              <a:defRPr/>
            </a:pP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 事業者と連携した大規模キャンペーンによる、小売店での売り切り、</a:t>
            </a:r>
            <a:b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外食での食べきりなど、消費者の行動変容の促進</a:t>
            </a:r>
          </a:p>
          <a:p>
            <a:pPr marR="0" lvl="0" algn="l" defTabSz="1280160" rtl="0" eaLnBrk="1" fontAlgn="auto" latinLnBrk="0" hangingPunct="1">
              <a:lnSpc>
                <a:spcPts val="1400"/>
              </a:lnSpc>
              <a:spcBef>
                <a:spcPts val="300"/>
              </a:spcBef>
              <a:spcAft>
                <a:spcPts val="0"/>
              </a:spcAft>
              <a:buClrTx/>
              <a:buSzTx/>
              <a:tabLst/>
              <a:defRPr/>
            </a:pP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  「フードシェアリングサービス」や「フードバンク」「フードドライブ」への</a:t>
            </a:r>
            <a:b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食品寄附の推奨</a:t>
            </a:r>
          </a:p>
          <a:p>
            <a:pPr marR="0" lvl="0" algn="l" defTabSz="1280160" rtl="0" eaLnBrk="1" fontAlgn="auto" latinLnBrk="0" hangingPunct="1">
              <a:lnSpc>
                <a:spcPts val="1400"/>
              </a:lnSpc>
              <a:spcBef>
                <a:spcPts val="300"/>
              </a:spcBef>
              <a:spcAft>
                <a:spcPts val="0"/>
              </a:spcAft>
              <a:buClrTx/>
              <a:buSzTx/>
              <a:tabLst/>
              <a:defRPr/>
            </a:pP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○事業者及び市町村と連携した、家庭での具体的な削減手法</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b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消費者啓発　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a:extLst>
              <a:ext uri="{FF2B5EF4-FFF2-40B4-BE49-F238E27FC236}">
                <a16:creationId xmlns:a16="http://schemas.microsoft.com/office/drawing/2014/main" id="{10C379A3-718A-4F34-807A-20F2B9BF6B2F}"/>
              </a:ext>
            </a:extLst>
          </p:cNvPr>
          <p:cNvSpPr/>
          <p:nvPr/>
        </p:nvSpPr>
        <p:spPr>
          <a:xfrm>
            <a:off x="3750053" y="7494497"/>
            <a:ext cx="1051447" cy="261610"/>
          </a:xfrm>
          <a:prstGeom prst="rect">
            <a:avLst/>
          </a:prstGeom>
        </p:spPr>
        <p:txBody>
          <a:bodyPr wrap="square">
            <a:spAutoFit/>
          </a:bodyPr>
          <a:lstStyle/>
          <a:p>
            <a:pPr defTabSz="1181679"/>
            <a:r>
              <a:rPr kumimoji="0" lang="ja-JP" altLang="en-US" sz="1100" dirty="0">
                <a:solidFill>
                  <a:srgbClr val="FF0000"/>
                </a:solidFill>
                <a:latin typeface="Meiryo UI" panose="020B0604030504040204" pitchFamily="50" charset="-128"/>
                <a:ea typeface="Meiryo UI" panose="020B0604030504040204" pitchFamily="50" charset="-128"/>
              </a:rPr>
              <a:t>府　　</a:t>
            </a:r>
            <a:r>
              <a:rPr kumimoji="0" lang="en-US" altLang="ja-JP" sz="1100" dirty="0">
                <a:solidFill>
                  <a:srgbClr val="FF0000"/>
                </a:solidFill>
                <a:latin typeface="Meiryo UI" panose="020B0604030504040204" pitchFamily="50" charset="-128"/>
                <a:ea typeface="Meiryo UI" panose="020B0604030504040204" pitchFamily="50" charset="-128"/>
              </a:rPr>
              <a:t>86.3</a:t>
            </a:r>
            <a:r>
              <a:rPr kumimoji="0" lang="ja-JP" altLang="en-US" sz="1100" dirty="0">
                <a:solidFill>
                  <a:srgbClr val="FF0000"/>
                </a:solidFill>
                <a:latin typeface="Meiryo UI" panose="020B0604030504040204" pitchFamily="50" charset="-128"/>
                <a:ea typeface="Meiryo UI" panose="020B0604030504040204" pitchFamily="50" charset="-128"/>
              </a:rPr>
              <a:t>％　</a:t>
            </a:r>
            <a:endParaRPr kumimoji="0" lang="en-US" altLang="ja-JP" sz="1100" dirty="0">
              <a:solidFill>
                <a:srgbClr val="FF0000"/>
              </a:solidFill>
              <a:latin typeface="Meiryo UI" panose="020B0604030504040204" pitchFamily="50" charset="-128"/>
              <a:ea typeface="Meiryo UI" panose="020B0604030504040204" pitchFamily="50" charset="-128"/>
            </a:endParaRPr>
          </a:p>
        </p:txBody>
      </p:sp>
      <p:sp>
        <p:nvSpPr>
          <p:cNvPr id="68" name="正方形/長方形 67">
            <a:extLst>
              <a:ext uri="{FF2B5EF4-FFF2-40B4-BE49-F238E27FC236}">
                <a16:creationId xmlns:a16="http://schemas.microsoft.com/office/drawing/2014/main" id="{78D9368C-A15F-4EB9-AD79-0A6EE474992B}"/>
              </a:ext>
            </a:extLst>
          </p:cNvPr>
          <p:cNvSpPr/>
          <p:nvPr/>
        </p:nvSpPr>
        <p:spPr>
          <a:xfrm>
            <a:off x="4976594" y="7465615"/>
            <a:ext cx="1051447" cy="261610"/>
          </a:xfrm>
          <a:prstGeom prst="rect">
            <a:avLst/>
          </a:prstGeom>
        </p:spPr>
        <p:txBody>
          <a:bodyPr wrap="square">
            <a:spAutoFit/>
          </a:bodyPr>
          <a:lstStyle/>
          <a:p>
            <a:pPr defTabSz="1181679"/>
            <a:r>
              <a:rPr lang="ja-JP" altLang="en-US" sz="1100" dirty="0">
                <a:solidFill>
                  <a:srgbClr val="FF0000"/>
                </a:solidFill>
                <a:latin typeface="Meiryo UI" panose="020B0604030504040204" pitchFamily="50" charset="-128"/>
                <a:ea typeface="Meiryo UI" panose="020B0604030504040204" pitchFamily="50" charset="-128"/>
              </a:rPr>
              <a:t>府　　</a:t>
            </a:r>
            <a:r>
              <a:rPr lang="en-US" altLang="ja-JP" sz="1100" dirty="0">
                <a:solidFill>
                  <a:srgbClr val="FF0000"/>
                </a:solidFill>
                <a:latin typeface="Meiryo UI" panose="020B0604030504040204" pitchFamily="50" charset="-128"/>
                <a:ea typeface="Meiryo UI" panose="020B0604030504040204" pitchFamily="50" charset="-128"/>
              </a:rPr>
              <a:t>85.7</a:t>
            </a:r>
            <a:r>
              <a:rPr lang="ja-JP" altLang="en-US" sz="1100" dirty="0">
                <a:solidFill>
                  <a:srgbClr val="FF0000"/>
                </a:solidFill>
                <a:latin typeface="Meiryo UI" panose="020B0604030504040204" pitchFamily="50" charset="-128"/>
                <a:ea typeface="Meiryo UI" panose="020B0604030504040204" pitchFamily="50" charset="-128"/>
              </a:rPr>
              <a:t>％　</a:t>
            </a:r>
            <a:endParaRPr lang="en-US" altLang="ja-JP" sz="1100" dirty="0">
              <a:solidFill>
                <a:srgbClr val="FF0000"/>
              </a:solidFill>
              <a:latin typeface="Meiryo UI" panose="020B0604030504040204" pitchFamily="50" charset="-128"/>
              <a:ea typeface="Meiryo UI" panose="020B0604030504040204" pitchFamily="50" charset="-128"/>
            </a:endParaRPr>
          </a:p>
        </p:txBody>
      </p:sp>
      <p:sp>
        <p:nvSpPr>
          <p:cNvPr id="70" name="正方形/長方形 69">
            <a:extLst>
              <a:ext uri="{FF2B5EF4-FFF2-40B4-BE49-F238E27FC236}">
                <a16:creationId xmlns:a16="http://schemas.microsoft.com/office/drawing/2014/main" id="{AC24C741-6B7A-4FBB-89A0-A6862A3AA18A}"/>
              </a:ext>
            </a:extLst>
          </p:cNvPr>
          <p:cNvSpPr/>
          <p:nvPr/>
        </p:nvSpPr>
        <p:spPr>
          <a:xfrm>
            <a:off x="3234326" y="6712641"/>
            <a:ext cx="495525" cy="261610"/>
          </a:xfrm>
          <a:prstGeom prst="rect">
            <a:avLst/>
          </a:prstGeom>
        </p:spPr>
        <p:txBody>
          <a:bodyPr wrap="square">
            <a:spAutoFit/>
          </a:bodyPr>
          <a:lstStyle/>
          <a:p>
            <a:pPr defTabSz="1181679"/>
            <a:r>
              <a:rPr lang="ja-JP" altLang="en-US" sz="1050" dirty="0">
                <a:latin typeface="Meiryo UI" panose="020B0604030504040204" pitchFamily="50" charset="-128"/>
                <a:ea typeface="Meiryo UI" panose="020B0604030504040204" pitchFamily="50" charset="-128"/>
              </a:rPr>
              <a:t>全国</a:t>
            </a:r>
            <a:r>
              <a:rPr lang="ja-JP" altLang="en-US" sz="1050" dirty="0">
                <a:solidFill>
                  <a:srgbClr val="FF0000"/>
                </a:solidFill>
                <a:latin typeface="Meiryo UI" panose="020B0604030504040204" pitchFamily="50" charset="-128"/>
                <a:ea typeface="Meiryo UI" panose="020B0604030504040204" pitchFamily="50" charset="-128"/>
              </a:rPr>
              <a:t>　</a:t>
            </a:r>
            <a:endParaRPr lang="en-US" altLang="ja-JP" sz="10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91714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1010</Words>
  <Application>Microsoft Office PowerPoint</Application>
  <PresentationFormat>A3 297x420 mm</PresentationFormat>
  <Paragraphs>74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2025-07-23T03:03:09Z</dcterms:created>
  <dcterms:modified xsi:type="dcterms:W3CDTF">2025-07-23T03:03:25Z</dcterms:modified>
</cp:coreProperties>
</file>