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65" r:id="rId5"/>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3EA"/>
    <a:srgbClr val="F4F7ED"/>
    <a:srgbClr val="3E4FCE"/>
    <a:srgbClr val="9BBB59"/>
    <a:srgbClr val="3AA43A"/>
    <a:srgbClr val="E2FDBD"/>
    <a:srgbClr val="006600"/>
    <a:srgbClr val="003300"/>
    <a:srgbClr val="339933"/>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5" d="100"/>
          <a:sy n="125" d="100"/>
        </p:scale>
        <p:origin x="60" y="-3340"/>
      </p:cViewPr>
      <p:guideLst>
        <p:guide orient="horz" pos="3024"/>
        <p:guide pos="40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392" tIns="45696" rIns="91392" bIns="4569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392" tIns="45696" rIns="91392" bIns="45696" rtlCol="0"/>
          <a:lstStyle>
            <a:lvl1pPr algn="r">
              <a:defRPr sz="1200"/>
            </a:lvl1pPr>
          </a:lstStyle>
          <a:p>
            <a:fld id="{9EFDEC38-9E6E-4F38-A92F-57AC730FB332}" type="datetimeFigureOut">
              <a:rPr kumimoji="1" lang="ja-JP" altLang="en-US" smtClean="0"/>
              <a:t>2024/7/4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392" tIns="45696" rIns="91392" bIns="45696" rtlCol="0" anchor="ctr"/>
          <a:lstStyle/>
          <a:p>
            <a:endParaRPr lang="ja-JP" altLang="en-US"/>
          </a:p>
        </p:txBody>
      </p:sp>
      <p:sp>
        <p:nvSpPr>
          <p:cNvPr id="5" name="ノート プレースホルダー 4"/>
          <p:cNvSpPr>
            <a:spLocks noGrp="1"/>
          </p:cNvSpPr>
          <p:nvPr>
            <p:ph type="body" sz="quarter" idx="3"/>
          </p:nvPr>
        </p:nvSpPr>
        <p:spPr>
          <a:xfrm>
            <a:off x="681045" y="4721227"/>
            <a:ext cx="5445125" cy="4471988"/>
          </a:xfrm>
          <a:prstGeom prst="rect">
            <a:avLst/>
          </a:prstGeom>
        </p:spPr>
        <p:txBody>
          <a:bodyPr vert="horz" lIns="91392" tIns="45696" rIns="91392" bIns="4569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40863"/>
            <a:ext cx="2949575" cy="496887"/>
          </a:xfrm>
          <a:prstGeom prst="rect">
            <a:avLst/>
          </a:prstGeom>
        </p:spPr>
        <p:txBody>
          <a:bodyPr vert="horz" lIns="91392" tIns="45696" rIns="91392" bIns="4569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392" tIns="45696" rIns="91392" bIns="4569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1191848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2024/7/4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2024/7/4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2024/7/4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2024/7/4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2024/7/4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2024/7/4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2024/7/4</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emf"/><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4719830" y="621259"/>
            <a:ext cx="7979573" cy="6853599"/>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latin typeface="Meiryo UI" panose="020B0604030504040204" pitchFamily="50" charset="-128"/>
              <a:ea typeface="Meiryo UI" panose="020B0604030504040204" pitchFamily="50" charset="-128"/>
            </a:endParaRPr>
          </a:p>
        </p:txBody>
      </p:sp>
      <p:sp>
        <p:nvSpPr>
          <p:cNvPr id="78" name="角丸四角形 77"/>
          <p:cNvSpPr/>
          <p:nvPr/>
        </p:nvSpPr>
        <p:spPr>
          <a:xfrm>
            <a:off x="8720573" y="7573887"/>
            <a:ext cx="3976392" cy="1897602"/>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75" name="角丸四角形 74"/>
          <p:cNvSpPr/>
          <p:nvPr/>
        </p:nvSpPr>
        <p:spPr>
          <a:xfrm>
            <a:off x="84845" y="615222"/>
            <a:ext cx="4541836" cy="8856364"/>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79" name="角丸四角形 78"/>
          <p:cNvSpPr/>
          <p:nvPr/>
        </p:nvSpPr>
        <p:spPr>
          <a:xfrm>
            <a:off x="8731328" y="7564663"/>
            <a:ext cx="3976392"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r>
              <a:rPr lang="ja-JP" altLang="en-US" sz="1400" b="1">
                <a:latin typeface="Meiryo UI"/>
                <a:ea typeface="Meiryo UI"/>
                <a:cs typeface="Meiryo UI" pitchFamily="50" charset="-128"/>
              </a:rPr>
              <a:t>審議いただきたいこと（案）</a:t>
            </a:r>
          </a:p>
        </p:txBody>
      </p:sp>
      <p:sp>
        <p:nvSpPr>
          <p:cNvPr id="90" name="角丸四角形 89"/>
          <p:cNvSpPr/>
          <p:nvPr/>
        </p:nvSpPr>
        <p:spPr>
          <a:xfrm>
            <a:off x="4726452" y="7625452"/>
            <a:ext cx="3904945" cy="184603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97" name="角丸四角形 96"/>
          <p:cNvSpPr/>
          <p:nvPr/>
        </p:nvSpPr>
        <p:spPr>
          <a:xfrm>
            <a:off x="4733437" y="7568375"/>
            <a:ext cx="3904945"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r>
              <a:rPr lang="ja-JP" altLang="en-US" sz="1400" b="1">
                <a:latin typeface="Meiryo UI"/>
                <a:ea typeface="Meiryo UI"/>
              </a:rPr>
              <a:t>スケジュール（案）</a:t>
            </a:r>
          </a:p>
        </p:txBody>
      </p:sp>
      <p:sp>
        <p:nvSpPr>
          <p:cNvPr id="43" name="角丸四角形 42"/>
          <p:cNvSpPr/>
          <p:nvPr/>
        </p:nvSpPr>
        <p:spPr>
          <a:xfrm>
            <a:off x="153449" y="7532152"/>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53449" y="7911442"/>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654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09959" y="8814038"/>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3" name="角丸四角形 92"/>
          <p:cNvSpPr/>
          <p:nvPr/>
        </p:nvSpPr>
        <p:spPr>
          <a:xfrm>
            <a:off x="103148" y="621260"/>
            <a:ext cx="4541836"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a:latin typeface="Meiryo UI" pitchFamily="50" charset="-128"/>
                <a:ea typeface="Meiryo UI" pitchFamily="50" charset="-128"/>
                <a:cs typeface="Meiryo UI" pitchFamily="50" charset="-128"/>
              </a:rPr>
              <a:t>背景</a:t>
            </a:r>
          </a:p>
        </p:txBody>
      </p:sp>
      <p:sp>
        <p:nvSpPr>
          <p:cNvPr id="99" name="角丸四角形 98"/>
          <p:cNvSpPr/>
          <p:nvPr/>
        </p:nvSpPr>
        <p:spPr>
          <a:xfrm>
            <a:off x="4728146" y="621260"/>
            <a:ext cx="7979573"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a:latin typeface="Meiryo UI" pitchFamily="50" charset="-128"/>
                <a:ea typeface="Meiryo UI" pitchFamily="50" charset="-128"/>
                <a:cs typeface="Meiryo UI" pitchFamily="50" charset="-128"/>
              </a:rPr>
              <a:t>現計画の概要・取組状況</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36331"/>
            <a:ext cx="5938225"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a:ea typeface="Meiryo UI"/>
                  <a:cs typeface="Meiryo UI" panose="020B0604030504040204" pitchFamily="50" charset="-128"/>
                </a:rPr>
                <a:t>今後の『みどりの大阪推進計画』のあり方について</a:t>
              </a:r>
              <a:endParaRPr lang="ja-JP" altLang="en-US" sz="1600" b="1" dirty="0">
                <a:solidFill>
                  <a:schemeClr val="bg1"/>
                </a:solidFill>
                <a:latin typeface="Meiryo UI"/>
                <a:ea typeface="Meiryo UI"/>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96" name="正方形/長方形 95">
            <a:extLst>
              <a:ext uri="{FF2B5EF4-FFF2-40B4-BE49-F238E27FC236}">
                <a16:creationId xmlns:a16="http://schemas.microsoft.com/office/drawing/2014/main" id="{9EB149AD-D045-47C6-9623-93D64379E8EC}"/>
              </a:ext>
            </a:extLst>
          </p:cNvPr>
          <p:cNvSpPr/>
          <p:nvPr/>
        </p:nvSpPr>
        <p:spPr>
          <a:xfrm>
            <a:off x="8771327" y="7998326"/>
            <a:ext cx="3790762" cy="1225720"/>
          </a:xfrm>
          <a:prstGeom prst="rect">
            <a:avLst/>
          </a:prstGeom>
        </p:spPr>
        <p:txBody>
          <a:bodyPr wrap="square">
            <a:spAutoFit/>
          </a:bodyPr>
          <a:lstStyle/>
          <a:p>
            <a:pPr marL="177800" indent="-177800">
              <a:lnSpc>
                <a:spcPct val="200000"/>
              </a:lnSpc>
              <a:buFont typeface="Meiryo UI" panose="020B0604030504040204" pitchFamily="50" charset="-128"/>
              <a:buChar char="○"/>
            </a:pP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新たな潮流や国の方針等を踏まえた「将来像」</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177800" indent="-177800">
              <a:lnSpc>
                <a:spcPct val="200000"/>
              </a:lnSpc>
              <a:buFont typeface="Meiryo UI" panose="020B0604030504040204" pitchFamily="50" charset="-128"/>
              <a:buChar char="○"/>
            </a:pP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現状の課題等を踏まえた新たな取組みの方向性</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177800" indent="-177800">
              <a:lnSpc>
                <a:spcPct val="200000"/>
              </a:lnSpc>
              <a:buFont typeface="Meiryo UI" panose="020B0604030504040204" pitchFamily="50" charset="-128"/>
              <a:buChar char="○"/>
            </a:pP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計画の目標設定や進行管理の考え方</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2" name="正方形/長方形 71"/>
          <p:cNvSpPr/>
          <p:nvPr/>
        </p:nvSpPr>
        <p:spPr>
          <a:xfrm>
            <a:off x="5707382" y="8205029"/>
            <a:ext cx="2602076" cy="461665"/>
          </a:xfrm>
          <a:prstGeom prst="rect">
            <a:avLst/>
          </a:prstGeom>
        </p:spPr>
        <p:txBody>
          <a:bodyPr wrap="square">
            <a:spAutoFit/>
          </a:bodyPr>
          <a:lstStyle/>
          <a:p>
            <a:pPr lvl="0"/>
            <a:r>
              <a:rPr lang="ja-JP" altLang="en-US" sz="120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環境・みどり活動促進部会で審議</a:t>
            </a:r>
            <a:endParaRPr lang="en-US" altLang="ja-JP" sz="12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20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00">
                <a:solidFill>
                  <a:prstClr val="black"/>
                </a:solidFill>
                <a:latin typeface="Meiryo UI" panose="020B0604030504040204" pitchFamily="50" charset="-128"/>
                <a:ea typeface="Meiryo UI" panose="020B0604030504040204" pitchFamily="50" charset="-128"/>
                <a:cs typeface="Meiryo UI" panose="020B0604030504040204" pitchFamily="50" charset="-128"/>
              </a:rPr>
              <a:t>回）</a:t>
            </a:r>
            <a:endParaRPr lang="en-US" altLang="ja-JP" sz="12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4883327" y="7920725"/>
            <a:ext cx="2930048" cy="267124"/>
          </a:xfrm>
          <a:prstGeom prst="rect">
            <a:avLst/>
          </a:prstGeom>
          <a:noFill/>
          <a:ln>
            <a:noFill/>
          </a:ln>
        </p:spPr>
        <p:txBody>
          <a:bodyPr wrap="square" rtlCol="0">
            <a:spAutoFit/>
          </a:bodyPr>
          <a:lstStyle/>
          <a:p>
            <a:pPr>
              <a:lnSpc>
                <a:spcPts val="1500"/>
              </a:lnSpc>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令和６年７月　環境審議会に諮問</a:t>
            </a:r>
          </a:p>
        </p:txBody>
      </p:sp>
      <p:sp>
        <p:nvSpPr>
          <p:cNvPr id="77" name="テキスト ボックス 76"/>
          <p:cNvSpPr txBox="1"/>
          <p:nvPr/>
        </p:nvSpPr>
        <p:spPr>
          <a:xfrm>
            <a:off x="4885037" y="8686959"/>
            <a:ext cx="3378121" cy="761747"/>
          </a:xfrm>
          <a:prstGeom prst="rect">
            <a:avLst/>
          </a:prstGeom>
          <a:noFill/>
          <a:ln>
            <a:noFill/>
          </a:ln>
        </p:spPr>
        <p:txBody>
          <a:bodyPr wrap="square" rtlCol="0">
            <a:spAutoFit/>
          </a:bodyPr>
          <a:lstStyle/>
          <a:p>
            <a:pPr>
              <a:spcAft>
                <a:spcPts val="600"/>
              </a:spcAft>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令和７年</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月頃　環境審議会から答申</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１月頃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パブリックコメントの募集</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３月頃</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みどりの大阪推進計画</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の改定</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下矢印 99"/>
          <p:cNvSpPr/>
          <p:nvPr/>
        </p:nvSpPr>
        <p:spPr>
          <a:xfrm>
            <a:off x="5145094" y="8210347"/>
            <a:ext cx="412400" cy="430382"/>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a:p>
        </p:txBody>
      </p:sp>
      <p:sp>
        <p:nvSpPr>
          <p:cNvPr id="102" name="正方形/長方形 101"/>
          <p:cNvSpPr/>
          <p:nvPr/>
        </p:nvSpPr>
        <p:spPr>
          <a:xfrm>
            <a:off x="220723" y="7549973"/>
            <a:ext cx="4355841" cy="1413207"/>
          </a:xfrm>
          <a:prstGeom prst="rect">
            <a:avLst/>
          </a:prstGeom>
        </p:spPr>
        <p:txBody>
          <a:bodyPr wrap="square">
            <a:spAutoFit/>
          </a:bodyPr>
          <a:lstStyle/>
          <a:p>
            <a:pPr marL="163513" indent="-136525">
              <a:lnSpc>
                <a:spcPts val="13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＜関連計画等の経過＞</a:t>
            </a:r>
          </a:p>
          <a:p>
            <a:pPr marL="163513" indent="-136525">
              <a:lnSpc>
                <a:spcPts val="1500"/>
              </a:lnSpc>
              <a:spcBef>
                <a:spcPts val="200"/>
              </a:spcBef>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　　「</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大阪府環境総合計画」</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（計画期間：～</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500"/>
              </a:lnSpc>
              <a:spcBef>
                <a:spcPts val="200"/>
              </a:spcBef>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    「万博のインパクトを活かした大阪の将来に向けたビジョン」</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300"/>
              </a:lnSpc>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（計画期間：～</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500"/>
              </a:lnSpc>
              <a:spcBef>
                <a:spcPts val="200"/>
              </a:spcBef>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　「大阪のまちづくりのグランドデザイン」</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gn="r">
              <a:lnSpc>
                <a:spcPts val="1300"/>
              </a:lnSpc>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（計画期間：～</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500"/>
              </a:lnSpc>
              <a:tabLst>
                <a:tab pos="896938" algn="l"/>
              </a:tabLst>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　　「都市緑地法」の改正</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公布</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Text Box 2"/>
          <p:cNvSpPr txBox="1">
            <a:spLocks noChangeArrowheads="1"/>
          </p:cNvSpPr>
          <p:nvPr/>
        </p:nvSpPr>
        <p:spPr bwMode="auto">
          <a:xfrm>
            <a:off x="11632802" y="58464"/>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１－２</a:t>
            </a:r>
            <a:endParaRPr lang="ja-JP" sz="13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 name="テキスト ボックス 1"/>
          <p:cNvSpPr txBox="1">
            <a:spLocks/>
          </p:cNvSpPr>
          <p:nvPr/>
        </p:nvSpPr>
        <p:spPr>
          <a:xfrm>
            <a:off x="54610" y="920003"/>
            <a:ext cx="4584627" cy="5759012"/>
          </a:xfrm>
          <a:prstGeom prst="rect">
            <a:avLst/>
          </a:prstGeom>
          <a:noFill/>
        </p:spPr>
        <p:txBody>
          <a:bodyPr wrap="square" lIns="91440" tIns="45720" rIns="91440" bIns="45720" rtlCol="0" anchor="t">
            <a:spAutoFit/>
          </a:bodyPr>
          <a:lstStyle/>
          <a:p>
            <a:pPr marL="171450" indent="-171450">
              <a:lnSpc>
                <a:spcPts val="1800"/>
              </a:lnSpc>
              <a:spcAft>
                <a:spcPts val="600"/>
              </a:spcAft>
              <a:buFont typeface="Meiryo UI" panose="020B0604030504040204" pitchFamily="50" charset="-128"/>
              <a:buChar char="○"/>
            </a:pPr>
            <a:r>
              <a:rPr lang="ja-JP" altLang="en-US" sz="1200" dirty="0">
                <a:latin typeface="Meiryo UI"/>
                <a:ea typeface="Meiryo UI"/>
              </a:rPr>
              <a:t>「将来ビジョン・大阪</a:t>
            </a:r>
            <a:r>
              <a:rPr lang="ja-JP" altLang="ja-JP" sz="1200" dirty="0">
                <a:latin typeface="Meiryo UI"/>
                <a:ea typeface="Meiryo UI"/>
              </a:rPr>
              <a:t>」</a:t>
            </a:r>
            <a:r>
              <a:rPr lang="ja-JP" altLang="en-US" sz="1200" dirty="0">
                <a:latin typeface="Meiryo UI"/>
                <a:ea typeface="Meiryo UI"/>
              </a:rPr>
              <a:t>の「みどりの風を感じる大都市オンリー１」の実現プランとして、 大阪府自然環境保全条例第29条に基づく「みどりの大阪</a:t>
            </a:r>
            <a:r>
              <a:rPr lang="en-US" altLang="ja-JP" sz="1200" dirty="0">
                <a:latin typeface="Meiryo UI"/>
                <a:ea typeface="Meiryo UI"/>
              </a:rPr>
              <a:t>21</a:t>
            </a:r>
            <a:r>
              <a:rPr lang="ja-JP" altLang="en-US" sz="1200" dirty="0">
                <a:latin typeface="Meiryo UI"/>
                <a:ea typeface="Meiryo UI"/>
              </a:rPr>
              <a:t>推進プラン」と、同計画の理念や方向性を具体化した「大阪府広域緑地計画」を統合し、大阪府のみどりにおける総合的な計画として、</a:t>
            </a:r>
            <a:r>
              <a:rPr lang="en-US" altLang="ja-JP" sz="1200" dirty="0">
                <a:latin typeface="Meiryo UI"/>
                <a:ea typeface="Meiryo UI"/>
              </a:rPr>
              <a:t>2009</a:t>
            </a:r>
            <a:r>
              <a:rPr lang="ja-JP" altLang="ja-JP" sz="1200" dirty="0">
                <a:latin typeface="Meiryo UI"/>
                <a:ea typeface="Meiryo UI"/>
              </a:rPr>
              <a:t>年</a:t>
            </a:r>
            <a:r>
              <a:rPr lang="en-US" altLang="ja-JP" sz="1200" dirty="0">
                <a:latin typeface="Meiryo UI"/>
                <a:ea typeface="Meiryo UI"/>
              </a:rPr>
              <a:t>12</a:t>
            </a:r>
            <a:r>
              <a:rPr lang="ja-JP" altLang="ja-JP" sz="1200" dirty="0">
                <a:latin typeface="Meiryo UI"/>
                <a:ea typeface="Meiryo UI"/>
              </a:rPr>
              <a:t>月に、「</a:t>
            </a:r>
            <a:r>
              <a:rPr lang="ja-JP" altLang="en-US" sz="1200" dirty="0">
                <a:latin typeface="Meiryo UI"/>
                <a:ea typeface="Meiryo UI"/>
              </a:rPr>
              <a:t>みどりの大阪推進計画</a:t>
            </a:r>
            <a:r>
              <a:rPr lang="ja-JP" altLang="ja-JP" sz="1200" dirty="0">
                <a:latin typeface="Meiryo UI"/>
                <a:ea typeface="Meiryo UI"/>
              </a:rPr>
              <a:t>」を策定。</a:t>
            </a:r>
            <a:endParaRPr lang="en-US" altLang="ja-JP" sz="1200" dirty="0">
              <a:latin typeface="Meiryo UI"/>
              <a:ea typeface="Meiryo UI"/>
            </a:endParaRPr>
          </a:p>
          <a:p>
            <a:pPr marL="177800" indent="-177800" defTabSz="1285875">
              <a:lnSpc>
                <a:spcPts val="1800"/>
              </a:lnSpc>
              <a:spcAft>
                <a:spcPts val="600"/>
              </a:spcAft>
            </a:pPr>
            <a:r>
              <a:rPr lang="ja-JP" altLang="en-US" sz="1200" dirty="0">
                <a:latin typeface="Meiryo UI"/>
                <a:ea typeface="Meiryo UI"/>
              </a:rPr>
              <a:t>○４つの基本戦略に基づき、海・街・山をつなぐ広域的なみどりのネットワークの創出や実感できるみどりづくり等を推進するため、府民、市町村、</a:t>
            </a:r>
            <a:r>
              <a:rPr lang="en-US" altLang="ja-JP" sz="1200" dirty="0">
                <a:latin typeface="Meiryo UI"/>
                <a:ea typeface="Meiryo UI"/>
              </a:rPr>
              <a:t>NPO</a:t>
            </a:r>
            <a:r>
              <a:rPr lang="ja-JP" altLang="en-US" sz="1200" dirty="0">
                <a:latin typeface="Meiryo UI"/>
                <a:ea typeface="Meiryo UI"/>
              </a:rPr>
              <a:t>、企業等と連携し、自然環境の保全・再生、みどりのネットワークの形成等の様々な施策を実施。</a:t>
            </a:r>
            <a:endParaRPr lang="en-US" altLang="ja-JP" sz="1200" dirty="0">
              <a:latin typeface="Meiryo UI"/>
              <a:ea typeface="Meiryo UI"/>
            </a:endParaRPr>
          </a:p>
          <a:p>
            <a:pPr marL="177800" indent="-177800" defTabSz="1285875">
              <a:lnSpc>
                <a:spcPts val="1800"/>
              </a:lnSpc>
            </a:pPr>
            <a:r>
              <a:rPr lang="ja-JP" altLang="en-US" sz="1200" dirty="0">
                <a:latin typeface="Meiryo UI"/>
                <a:ea typeface="Meiryo UI"/>
              </a:rPr>
              <a:t>○ 計画策定後の社会情勢の変化</a:t>
            </a:r>
            <a:endParaRPr lang="en-US" altLang="ja-JP" sz="1200" dirty="0">
              <a:latin typeface="Meiryo UI"/>
              <a:ea typeface="Meiryo UI"/>
            </a:endParaRPr>
          </a:p>
          <a:p>
            <a:pPr marL="266700" indent="-266700" defTabSz="1285875">
              <a:lnSpc>
                <a:spcPts val="1800"/>
              </a:lnSpc>
              <a:spcAft>
                <a:spcPts val="600"/>
              </a:spcAft>
            </a:pPr>
            <a:r>
              <a:rPr lang="ja-JP" altLang="en-US" sz="1200" dirty="0">
                <a:latin typeface="Meiryo UI"/>
                <a:ea typeface="Meiryo UI"/>
              </a:rPr>
              <a:t>　１）近年、</a:t>
            </a:r>
            <a:r>
              <a:rPr lang="ja-JP" altLang="en-US" sz="1200" b="1" u="sng" dirty="0">
                <a:latin typeface="Meiryo UI"/>
                <a:ea typeface="Meiryo UI"/>
              </a:rPr>
              <a:t>生物多様性の損失を止め、反転させるネイチャーポジティブの実現</a:t>
            </a:r>
            <a:r>
              <a:rPr lang="ja-JP" altLang="en-US" sz="1200" dirty="0">
                <a:latin typeface="Meiryo UI"/>
                <a:ea typeface="Meiryo UI"/>
              </a:rPr>
              <a:t>が急務となっており、自然の恵みを維持し回復させ、自然資</a:t>
            </a:r>
            <a:r>
              <a:rPr lang="ja-JP" altLang="en-US" sz="1200" spc="-50" dirty="0">
                <a:latin typeface="Meiryo UI"/>
                <a:ea typeface="Meiryo UI"/>
              </a:rPr>
              <a:t>本を守り活かす社会経済活動を広げる取組みの展開が求められている。</a:t>
            </a:r>
            <a:endParaRPr lang="en-US" altLang="ja-JP" sz="1200" spc="-50" dirty="0">
              <a:latin typeface="Meiryo UI"/>
              <a:ea typeface="Meiryo UI"/>
            </a:endParaRPr>
          </a:p>
          <a:p>
            <a:pPr marL="266700" indent="-266700" defTabSz="1285875">
              <a:lnSpc>
                <a:spcPts val="1800"/>
              </a:lnSpc>
              <a:spcAft>
                <a:spcPts val="600"/>
              </a:spcAft>
            </a:pPr>
            <a:r>
              <a:rPr lang="ja-JP" altLang="en-US" sz="1200" dirty="0">
                <a:latin typeface="Meiryo UI"/>
                <a:ea typeface="Meiryo UI"/>
              </a:rPr>
              <a:t>　２）また、気候変動の進行による自然災害の激甚化・頻発化等が懸念されており、社会資本整備やまちづくり等において、自然環境が有する多様な機能を活かし、</a:t>
            </a:r>
            <a:r>
              <a:rPr lang="ja-JP" altLang="en-US" sz="1200" b="1" u="sng" dirty="0">
                <a:latin typeface="Meiryo UI"/>
                <a:ea typeface="Meiryo UI"/>
              </a:rPr>
              <a:t>防災・減災</a:t>
            </a:r>
            <a:r>
              <a:rPr lang="ja-JP" altLang="en-US" sz="1200" dirty="0">
                <a:latin typeface="Meiryo UI"/>
                <a:ea typeface="Meiryo UI"/>
              </a:rPr>
              <a:t>や暑熱環境の緩和等を図ることをはじめ、</a:t>
            </a:r>
            <a:r>
              <a:rPr lang="ja-JP" altLang="en-US" sz="1200" b="1" u="sng" dirty="0">
                <a:latin typeface="Meiryo UI"/>
                <a:ea typeface="Meiryo UI"/>
              </a:rPr>
              <a:t>持続可能で魅力ある国土・都市・地域形成</a:t>
            </a:r>
            <a:r>
              <a:rPr lang="ja-JP" altLang="en-US" sz="1200" dirty="0">
                <a:latin typeface="Meiryo UI"/>
                <a:ea typeface="Meiryo UI"/>
              </a:rPr>
              <a:t>を進めること等が重要となっている。</a:t>
            </a:r>
            <a:endParaRPr lang="en-US" altLang="ja-JP" sz="1200" dirty="0">
              <a:latin typeface="Meiryo UI"/>
              <a:ea typeface="Meiryo UI"/>
            </a:endParaRPr>
          </a:p>
          <a:p>
            <a:pPr marL="266700" indent="-266700" defTabSz="1285875">
              <a:lnSpc>
                <a:spcPts val="1800"/>
              </a:lnSpc>
              <a:spcAft>
                <a:spcPts val="600"/>
              </a:spcAft>
            </a:pPr>
            <a:r>
              <a:rPr lang="ja-JP" altLang="en-US" sz="1200" dirty="0">
                <a:latin typeface="Meiryo UI"/>
                <a:ea typeface="Meiryo UI"/>
              </a:rPr>
              <a:t>　３）さらに、様々な形で自然を取り入れることで、自然が有する健康への効果、景観形成や文化醸成、地域活動や教育面での効果等を引き出し、</a:t>
            </a:r>
            <a:r>
              <a:rPr lang="ja-JP" altLang="en-US" sz="1200" b="1" u="sng" dirty="0">
                <a:latin typeface="Meiryo UI"/>
                <a:ea typeface="Meiryo UI"/>
              </a:rPr>
              <a:t>ウェルビーイング</a:t>
            </a:r>
            <a:r>
              <a:rPr lang="ja-JP" altLang="en-US" sz="1200" dirty="0">
                <a:latin typeface="Meiryo UI"/>
                <a:ea typeface="Meiryo UI"/>
              </a:rPr>
              <a:t>の向上、地域の賑わいの創出、コミュニティの再生等の社会課題の解決につなげていくことが期待されている。</a:t>
            </a:r>
            <a:endParaRPr lang="en-US" altLang="ja-JP" sz="1200" dirty="0">
              <a:latin typeface="Meiryo UI"/>
              <a:ea typeface="Meiryo UI"/>
            </a:endParaRPr>
          </a:p>
          <a:p>
            <a:pPr marL="266700" indent="-266700" defTabSz="1285875">
              <a:lnSpc>
                <a:spcPts val="1800"/>
              </a:lnSpc>
              <a:spcAft>
                <a:spcPts val="600"/>
              </a:spcAft>
            </a:pPr>
            <a:r>
              <a:rPr lang="ja-JP" altLang="en-US" sz="1200" dirty="0">
                <a:solidFill>
                  <a:srgbClr val="FF0000"/>
                </a:solidFill>
                <a:latin typeface="Meiryo UI"/>
                <a:ea typeface="Meiryo UI"/>
              </a:rPr>
              <a:t>　</a:t>
            </a:r>
            <a:endParaRPr lang="en-US" altLang="ja-JP" sz="1200" dirty="0">
              <a:solidFill>
                <a:srgbClr val="000000"/>
              </a:solidFill>
              <a:latin typeface="Meiryo UI"/>
              <a:ea typeface="Meiryo UI"/>
            </a:endParaRPr>
          </a:p>
        </p:txBody>
      </p:sp>
      <p:sp>
        <p:nvSpPr>
          <p:cNvPr id="5" name="角丸四角形 4"/>
          <p:cNvSpPr/>
          <p:nvPr/>
        </p:nvSpPr>
        <p:spPr>
          <a:xfrm>
            <a:off x="211044" y="7477502"/>
            <a:ext cx="4334310" cy="1869526"/>
          </a:xfrm>
          <a:prstGeom prst="roundRect">
            <a:avLst>
              <a:gd name="adj" fmla="val 13796"/>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a:extLst>
              <a:ext uri="{FF2B5EF4-FFF2-40B4-BE49-F238E27FC236}">
                <a16:creationId xmlns:a16="http://schemas.microsoft.com/office/drawing/2014/main" id="{18BE524D-BA98-1281-C963-B55D463502D2}"/>
              </a:ext>
            </a:extLst>
          </p:cNvPr>
          <p:cNvGrpSpPr/>
          <p:nvPr/>
        </p:nvGrpSpPr>
        <p:grpSpPr>
          <a:xfrm>
            <a:off x="6110423" y="42182"/>
            <a:ext cx="5396881" cy="460793"/>
            <a:chOff x="6404519" y="102351"/>
            <a:chExt cx="5396881" cy="460793"/>
          </a:xfrm>
        </p:grpSpPr>
        <p:pic>
          <p:nvPicPr>
            <p:cNvPr id="9" name="図 34">
              <a:extLst>
                <a:ext uri="{FF2B5EF4-FFF2-40B4-BE49-F238E27FC236}">
                  <a16:creationId xmlns:a16="http://schemas.microsoft.com/office/drawing/2014/main" id="{AB86985F-ED93-85F8-9235-1E6F35EB54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9526" y="106264"/>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24">
              <a:extLst>
                <a:ext uri="{FF2B5EF4-FFF2-40B4-BE49-F238E27FC236}">
                  <a16:creationId xmlns:a16="http://schemas.microsoft.com/office/drawing/2014/main" id="{E231D9EC-1DCE-6A9D-C7A5-A8615317C1B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75679" y="105988"/>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25">
              <a:extLst>
                <a:ext uri="{FF2B5EF4-FFF2-40B4-BE49-F238E27FC236}">
                  <a16:creationId xmlns:a16="http://schemas.microsoft.com/office/drawing/2014/main" id="{6EAF1AB7-FFA3-DC68-FCA5-ADAFA9C8BE8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32421" y="103249"/>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1">
              <a:extLst>
                <a:ext uri="{FF2B5EF4-FFF2-40B4-BE49-F238E27FC236}">
                  <a16:creationId xmlns:a16="http://schemas.microsoft.com/office/drawing/2014/main" id="{FBFA293C-BBAB-2250-81C1-E65950A22B8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68394" y="103249"/>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図 28">
              <a:extLst>
                <a:ext uri="{FF2B5EF4-FFF2-40B4-BE49-F238E27FC236}">
                  <a16:creationId xmlns:a16="http://schemas.microsoft.com/office/drawing/2014/main" id="{4993054F-82F2-ECB8-9B40-BF91E4B4FE3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09130" y="103249"/>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32">
              <a:extLst>
                <a:ext uri="{FF2B5EF4-FFF2-40B4-BE49-F238E27FC236}">
                  <a16:creationId xmlns:a16="http://schemas.microsoft.com/office/drawing/2014/main" id="{830CB074-8B7D-F2ED-06D8-46E45BAAE8B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38885" y="103249"/>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図 13">
              <a:extLst>
                <a:ext uri="{FF2B5EF4-FFF2-40B4-BE49-F238E27FC236}">
                  <a16:creationId xmlns:a16="http://schemas.microsoft.com/office/drawing/2014/main" id="{7DF8F3B0-322F-B040-BFF9-7AA7FB57B1E3}"/>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887741" y="10324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15">
              <a:extLst>
                <a:ext uri="{FF2B5EF4-FFF2-40B4-BE49-F238E27FC236}">
                  <a16:creationId xmlns:a16="http://schemas.microsoft.com/office/drawing/2014/main" id="{1E12AA62-DE66-C770-EDE6-8A45687590D4}"/>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344200" y="103533"/>
              <a:ext cx="457200" cy="457200"/>
            </a:xfrm>
            <a:prstGeom prst="rect">
              <a:avLst/>
            </a:prstGeom>
          </p:spPr>
        </p:pic>
        <p:pic>
          <p:nvPicPr>
            <p:cNvPr id="17" name="図 16">
              <a:extLst>
                <a:ext uri="{FF2B5EF4-FFF2-40B4-BE49-F238E27FC236}">
                  <a16:creationId xmlns:a16="http://schemas.microsoft.com/office/drawing/2014/main" id="{880E23FE-A692-377A-D3DC-7521C8340BB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860217" y="102351"/>
              <a:ext cx="458885" cy="458885"/>
            </a:xfrm>
            <a:prstGeom prst="rect">
              <a:avLst/>
            </a:prstGeom>
          </p:spPr>
        </p:pic>
        <p:pic>
          <p:nvPicPr>
            <p:cNvPr id="18" name="図 17">
              <a:extLst>
                <a:ext uri="{FF2B5EF4-FFF2-40B4-BE49-F238E27FC236}">
                  <a16:creationId xmlns:a16="http://schemas.microsoft.com/office/drawing/2014/main" id="{115BA7DF-251D-4AE4-F8F2-891979D62BE7}"/>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224435" y="108129"/>
              <a:ext cx="450000" cy="450000"/>
            </a:xfrm>
            <a:prstGeom prst="rect">
              <a:avLst/>
            </a:prstGeom>
          </p:spPr>
        </p:pic>
        <p:pic>
          <p:nvPicPr>
            <p:cNvPr id="19" name="図 14">
              <a:extLst>
                <a:ext uri="{FF2B5EF4-FFF2-40B4-BE49-F238E27FC236}">
                  <a16:creationId xmlns:a16="http://schemas.microsoft.com/office/drawing/2014/main" id="{23F2A2FA-BCC1-58CE-D3A2-A59775F39B84}"/>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404519" y="105001"/>
              <a:ext cx="456380" cy="458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図 17">
              <a:extLst>
                <a:ext uri="{FF2B5EF4-FFF2-40B4-BE49-F238E27FC236}">
                  <a16:creationId xmlns:a16="http://schemas.microsoft.com/office/drawing/2014/main" id="{F1925C01-212A-4E9C-7414-91FFEF06181D}"/>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314279" y="102411"/>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テキスト ボックス 6">
            <a:extLst>
              <a:ext uri="{FF2B5EF4-FFF2-40B4-BE49-F238E27FC236}">
                <a16:creationId xmlns:a16="http://schemas.microsoft.com/office/drawing/2014/main" id="{608C6244-DF21-8FF7-D0E1-11C8CAF4E515}"/>
              </a:ext>
            </a:extLst>
          </p:cNvPr>
          <p:cNvSpPr txBox="1"/>
          <p:nvPr/>
        </p:nvSpPr>
        <p:spPr>
          <a:xfrm>
            <a:off x="4750365" y="984176"/>
            <a:ext cx="2754874" cy="907941"/>
          </a:xfrm>
          <a:prstGeom prst="rect">
            <a:avLst/>
          </a:prstGeom>
          <a:noFill/>
        </p:spPr>
        <p:txBody>
          <a:bodyPr wrap="square" rtlCol="0">
            <a:spAutoFit/>
          </a:bodyPr>
          <a:lstStyle/>
          <a:p>
            <a:pPr marL="171450" indent="-171450">
              <a:buFont typeface="Wingdings" panose="05000000000000000000" pitchFamily="2" charset="2"/>
              <a:buChar char="u"/>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将来像</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みどりの風を感じる大都市・大阪</a:t>
            </a:r>
            <a:endPar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1200" b="1" u="sng" dirty="0">
                <a:solidFill>
                  <a:prstClr val="black"/>
                </a:solidFill>
                <a:latin typeface="Meiryo UI" panose="020B0604030504040204" pitchFamily="50" charset="-128"/>
                <a:ea typeface="Meiryo UI" panose="020B0604030504040204" pitchFamily="50" charset="-128"/>
              </a:rPr>
              <a:t>計画期間</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2009</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644E6E41-E2D9-B078-A0CB-E0F338A75B76}"/>
              </a:ext>
            </a:extLst>
          </p:cNvPr>
          <p:cNvSpPr txBox="1"/>
          <p:nvPr/>
        </p:nvSpPr>
        <p:spPr>
          <a:xfrm>
            <a:off x="4719831" y="3408000"/>
            <a:ext cx="5708369" cy="259045"/>
          </a:xfrm>
          <a:prstGeom prst="rect">
            <a:avLst/>
          </a:prstGeom>
          <a:noFill/>
        </p:spPr>
        <p:txBody>
          <a:bodyPr wrap="square" rtlCol="0">
            <a:spAutoFit/>
          </a:bodyPr>
          <a:lstStyle/>
          <a:p>
            <a:pPr marL="177800" indent="-177800">
              <a:lnSpc>
                <a:spcPts val="1300"/>
              </a:lnSpc>
              <a:buFont typeface="Wingdings" panose="05000000000000000000" pitchFamily="2" charset="2"/>
              <a:buChar char="u"/>
            </a:pPr>
            <a:r>
              <a:rPr lang="ja-JP" altLang="en-US" sz="1200" b="1" u="sng" dirty="0">
                <a:latin typeface="Meiryo UI" panose="020B0604030504040204" pitchFamily="50" charset="-128"/>
                <a:ea typeface="Meiryo UI" panose="020B0604030504040204" pitchFamily="50" charset="-128"/>
              </a:rPr>
              <a:t>計画の進捗状況</a:t>
            </a:r>
            <a:endParaRPr lang="en-US" altLang="ja-JP" sz="1200" b="1" u="sng"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4F2C0BBB-886E-4FB9-8E3F-70F4BE53153C}"/>
              </a:ext>
            </a:extLst>
          </p:cNvPr>
          <p:cNvSpPr txBox="1"/>
          <p:nvPr/>
        </p:nvSpPr>
        <p:spPr>
          <a:xfrm>
            <a:off x="4730543" y="6301103"/>
            <a:ext cx="7961026" cy="1105431"/>
          </a:xfrm>
          <a:prstGeom prst="rect">
            <a:avLst/>
          </a:prstGeom>
          <a:noFill/>
        </p:spPr>
        <p:txBody>
          <a:bodyPr wrap="square" rtlCol="0">
            <a:spAutoFit/>
          </a:bodyPr>
          <a:lstStyle/>
          <a:p>
            <a:pPr marL="171450" indent="-171450">
              <a:lnSpc>
                <a:spcPts val="1400"/>
              </a:lnSpc>
              <a:spcAft>
                <a:spcPts val="300"/>
              </a:spcAft>
              <a:buFont typeface="Meiryo UI" panose="020B0604030504040204" pitchFamily="50" charset="-128"/>
              <a:buChar char="○"/>
            </a:pPr>
            <a:r>
              <a:rPr kumimoji="1" lang="ja-JP" altLang="en-US" sz="1200" dirty="0">
                <a:latin typeface="Meiryo UI" panose="020B0604030504040204" pitchFamily="50" charset="-128"/>
                <a:ea typeface="Meiryo UI" panose="020B0604030504040204" pitchFamily="50" charset="-128"/>
              </a:rPr>
              <a:t>緑地面積は、森林や農地が減少傾向</a:t>
            </a:r>
            <a:r>
              <a:rPr lang="ja-JP" altLang="en-US" sz="1200" dirty="0">
                <a:latin typeface="Meiryo UI" panose="020B0604030504040204" pitchFamily="50" charset="-128"/>
                <a:ea typeface="Meiryo UI" panose="020B0604030504040204" pitchFamily="50" charset="-128"/>
              </a:rPr>
              <a:t>にある一方、府立自然公園指定や各事業での緑化</a:t>
            </a:r>
            <a:r>
              <a:rPr kumimoji="1" lang="ja-JP" altLang="en-US" sz="1200" dirty="0">
                <a:latin typeface="Meiryo UI" panose="020B0604030504040204" pitchFamily="50" charset="-128"/>
                <a:ea typeface="Meiryo UI" panose="020B0604030504040204" pitchFamily="50" charset="-128"/>
              </a:rPr>
              <a:t>促進により、</a:t>
            </a:r>
            <a:r>
              <a:rPr kumimoji="1" lang="ja-JP" altLang="en-US" sz="1200" b="1" u="sng" dirty="0">
                <a:latin typeface="Meiryo UI" panose="020B0604030504040204" pitchFamily="50" charset="-128"/>
                <a:ea typeface="Meiryo UI" panose="020B0604030504040204" pitchFamily="50" charset="-128"/>
              </a:rPr>
              <a:t>４割以上</a:t>
            </a:r>
            <a:r>
              <a:rPr lang="ja-JP" altLang="en-US" sz="1200" b="1" u="sng" dirty="0">
                <a:latin typeface="Meiryo UI" panose="020B0604030504040204" pitchFamily="50" charset="-128"/>
                <a:ea typeface="Meiryo UI" panose="020B0604030504040204" pitchFamily="50" charset="-128"/>
              </a:rPr>
              <a:t>確保</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marL="171450" indent="-171450">
              <a:lnSpc>
                <a:spcPts val="1400"/>
              </a:lnSpc>
              <a:spcAft>
                <a:spcPts val="3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市街化区域における緑被率は、</a:t>
            </a:r>
            <a:r>
              <a:rPr lang="ja-JP" altLang="en-US" sz="1200" b="1" u="sng" dirty="0">
                <a:latin typeface="Meiryo UI" panose="020B0604030504040204" pitchFamily="50" charset="-128"/>
                <a:ea typeface="Meiryo UI" panose="020B0604030504040204" pitchFamily="50" charset="-128"/>
              </a:rPr>
              <a:t>計画策定時と同程度</a:t>
            </a:r>
            <a:r>
              <a:rPr lang="ja-JP" altLang="en-US" sz="1200" dirty="0">
                <a:latin typeface="Meiryo UI" panose="020B0604030504040204" pitchFamily="50" charset="-128"/>
                <a:ea typeface="Meiryo UI" panose="020B0604030504040204" pitchFamily="50" charset="-128"/>
              </a:rPr>
              <a:t>。中心部では緑化可能な場所が限られること、周辺では都市化の拡大や大規模商業施設の拡大等により緑地が減少傾向にあるが、高層マンション敷地や再開発地では、</a:t>
            </a:r>
            <a:r>
              <a:rPr kumimoji="1" lang="ja-JP" altLang="en-US" sz="1200" dirty="0">
                <a:latin typeface="Meiryo UI" panose="020B0604030504040204" pitchFamily="50" charset="-128"/>
                <a:ea typeface="Meiryo UI" panose="020B0604030504040204" pitchFamily="50" charset="-128"/>
              </a:rPr>
              <a:t>シンボル的な緑が創造</a:t>
            </a:r>
            <a:r>
              <a:rPr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marL="171450" indent="-171450">
              <a:lnSpc>
                <a:spcPts val="1400"/>
              </a:lnSpc>
              <a:spcAft>
                <a:spcPts val="3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みどりに対する府民意識は横ばい。</a:t>
            </a:r>
            <a:endParaRPr lang="en-US" altLang="ja-JP" sz="1200" dirty="0">
              <a:latin typeface="Meiryo UI" panose="020B0604030504040204" pitchFamily="50" charset="-128"/>
              <a:ea typeface="Meiryo UI" panose="020B0604030504040204" pitchFamily="50" charset="-128"/>
            </a:endParaRPr>
          </a:p>
          <a:p>
            <a:pPr marL="171450" indent="-171450">
              <a:lnSpc>
                <a:spcPts val="1400"/>
              </a:lnSpc>
              <a:spcAft>
                <a:spcPts val="3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余暇活動の多様化により、</a:t>
            </a:r>
            <a:r>
              <a:rPr lang="ja-JP" altLang="en-US" sz="1200" b="1" u="sng" dirty="0">
                <a:latin typeface="Meiryo UI" panose="020B0604030504040204" pitchFamily="50" charset="-128"/>
                <a:ea typeface="Meiryo UI" panose="020B0604030504040204" pitchFamily="50" charset="-128"/>
              </a:rPr>
              <a:t>みどりに触れた府民の割合は伸びていない</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1CCE3E1B-1B4F-184B-B354-F3F8A96B2885}"/>
              </a:ext>
            </a:extLst>
          </p:cNvPr>
          <p:cNvSpPr txBox="1"/>
          <p:nvPr/>
        </p:nvSpPr>
        <p:spPr>
          <a:xfrm>
            <a:off x="4757534" y="1992288"/>
            <a:ext cx="4931773" cy="415498"/>
          </a:xfrm>
          <a:prstGeom prst="rect">
            <a:avLst/>
          </a:prstGeom>
          <a:noFill/>
        </p:spPr>
        <p:txBody>
          <a:bodyPr wrap="square" rtlCol="0">
            <a:spAutoFit/>
          </a:bodyPr>
          <a:lstStyle/>
          <a:p>
            <a:pPr marL="171450" indent="-171450">
              <a:buFont typeface="Wingdings" panose="05000000000000000000" pitchFamily="2" charset="2"/>
              <a:buChar char="u"/>
            </a:pPr>
            <a:r>
              <a:rPr lang="ja-JP" altLang="en-US" sz="1200" b="1" u="sng">
                <a:solidFill>
                  <a:prstClr val="black"/>
                </a:solidFill>
                <a:latin typeface="Meiryo UI" panose="020B0604030504040204" pitchFamily="50" charset="-128"/>
                <a:ea typeface="Meiryo UI" panose="020B0604030504040204" pitchFamily="50" charset="-128"/>
                <a:cs typeface="Meiryo UI" panose="020B0604030504040204" pitchFamily="50" charset="-128"/>
              </a:rPr>
              <a:t>実現戦略</a:t>
            </a:r>
            <a:endParaRPr lang="en-US" altLang="ja-JP" sz="1200" b="1" u="sng">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spc="-1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spc="-8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900" spc="-80">
                <a:solidFill>
                  <a:prstClr val="black"/>
                </a:solidFill>
                <a:latin typeface="Meiryo UI" panose="020B0604030504040204" pitchFamily="50" charset="-128"/>
                <a:ea typeface="Meiryo UI" panose="020B0604030504040204" pitchFamily="50" charset="-128"/>
                <a:cs typeface="Meiryo UI" panose="020B0604030504040204" pitchFamily="50" charset="-128"/>
              </a:rPr>
              <a:t>つの基本戦略</a:t>
            </a:r>
            <a:r>
              <a:rPr lang="en-US" altLang="ja-JP" sz="900" spc="-8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テキスト ボックス 27">
            <a:extLst>
              <a:ext uri="{FF2B5EF4-FFF2-40B4-BE49-F238E27FC236}">
                <a16:creationId xmlns:a16="http://schemas.microsoft.com/office/drawing/2014/main" id="{86D025C3-0249-7C25-9549-F3C19042E65C}"/>
              </a:ext>
            </a:extLst>
          </p:cNvPr>
          <p:cNvSpPr txBox="1"/>
          <p:nvPr/>
        </p:nvSpPr>
        <p:spPr>
          <a:xfrm>
            <a:off x="7259430" y="970321"/>
            <a:ext cx="5443231" cy="1015663"/>
          </a:xfrm>
          <a:prstGeom prst="rect">
            <a:avLst/>
          </a:prstGeom>
          <a:noFill/>
        </p:spPr>
        <p:txBody>
          <a:bodyPr wrap="square" rtlCol="0">
            <a:spAutoFit/>
          </a:bodyPr>
          <a:lstStyle/>
          <a:p>
            <a:pPr marL="171450" indent="-171450">
              <a:spcBef>
                <a:spcPts val="600"/>
              </a:spcBef>
              <a:buFont typeface="Wingdings" panose="05000000000000000000" pitchFamily="2" charset="2"/>
              <a:buChar char="u"/>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目標・指標</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緑地の確保目標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：府域面積に対する割合を約４割以上確保</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緑化の目標</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（市街化区域）</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：緑被率</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倍）</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指標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：大阪府域にみどりがあると感じる府民の割合を増やす</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約５割⇒約８割</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tabLst>
                <a:tab pos="3408363" algn="l"/>
              </a:tabLs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最近みどりに触れた府民の割合を増やす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約４割⇒約８割</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9" name="表 28">
            <a:extLst>
              <a:ext uri="{FF2B5EF4-FFF2-40B4-BE49-F238E27FC236}">
                <a16:creationId xmlns:a16="http://schemas.microsoft.com/office/drawing/2014/main" id="{9AAB5CBB-2ED9-8574-EEEA-85CC7ADCAD0C}"/>
              </a:ext>
            </a:extLst>
          </p:cNvPr>
          <p:cNvGraphicFramePr>
            <a:graphicFrameLocks noGrp="1"/>
          </p:cNvGraphicFramePr>
          <p:nvPr>
            <p:extLst>
              <p:ext uri="{D42A27DB-BD31-4B8C-83A1-F6EECF244321}">
                <p14:modId xmlns:p14="http://schemas.microsoft.com/office/powerpoint/2010/main" val="2101477681"/>
              </p:ext>
            </p:extLst>
          </p:nvPr>
        </p:nvGraphicFramePr>
        <p:xfrm>
          <a:off x="5666222" y="2068468"/>
          <a:ext cx="6970910" cy="1295400"/>
        </p:xfrm>
        <a:graphic>
          <a:graphicData uri="http://schemas.openxmlformats.org/drawingml/2006/table">
            <a:tbl>
              <a:tblPr firstRow="1" bandRow="1">
                <a:tableStyleId>{F5AB1C69-6EDB-4FF4-983F-18BD219EF322}</a:tableStyleId>
              </a:tblPr>
              <a:tblGrid>
                <a:gridCol w="2382020">
                  <a:extLst>
                    <a:ext uri="{9D8B030D-6E8A-4147-A177-3AD203B41FA5}">
                      <a16:colId xmlns:a16="http://schemas.microsoft.com/office/drawing/2014/main" val="1571080753"/>
                    </a:ext>
                  </a:extLst>
                </a:gridCol>
                <a:gridCol w="4588890">
                  <a:extLst>
                    <a:ext uri="{9D8B030D-6E8A-4147-A177-3AD203B41FA5}">
                      <a16:colId xmlns:a16="http://schemas.microsoft.com/office/drawing/2014/main" val="3003853698"/>
                    </a:ext>
                  </a:extLst>
                </a:gridCol>
              </a:tblGrid>
              <a:tr h="217039">
                <a:tc>
                  <a:txBody>
                    <a:bodyPr/>
                    <a:lstStyle/>
                    <a:p>
                      <a:pPr algn="ctr"/>
                      <a:r>
                        <a:rPr kumimoji="1" lang="ja-JP" altLang="en-US" sz="1100" b="1">
                          <a:latin typeface="Meiryo UI" panose="020B0604030504040204" pitchFamily="50" charset="-128"/>
                          <a:ea typeface="Meiryo UI" panose="020B0604030504040204" pitchFamily="50" charset="-128"/>
                        </a:rPr>
                        <a:t>基本戦略</a:t>
                      </a:r>
                    </a:p>
                  </a:txBody>
                  <a:tcPr/>
                </a:tc>
                <a:tc>
                  <a:txBody>
                    <a:bodyPr/>
                    <a:lstStyle/>
                    <a:p>
                      <a:pPr algn="ctr"/>
                      <a:r>
                        <a:rPr kumimoji="1" lang="ja-JP" altLang="en-US" sz="1100" b="1">
                          <a:latin typeface="Meiryo UI" panose="020B0604030504040204" pitchFamily="50" charset="-128"/>
                          <a:ea typeface="Meiryo UI" panose="020B0604030504040204" pitchFamily="50" charset="-128"/>
                        </a:rPr>
                        <a:t>主な取組み例</a:t>
                      </a:r>
                    </a:p>
                  </a:txBody>
                  <a:tcPr/>
                </a:tc>
                <a:extLst>
                  <a:ext uri="{0D108BD9-81ED-4DB2-BD59-A6C34878D82A}">
                    <a16:rowId xmlns:a16="http://schemas.microsoft.com/office/drawing/2014/main" val="1287177244"/>
                  </a:ext>
                </a:extLst>
              </a:tr>
              <a:tr h="217039">
                <a:tc>
                  <a:txBody>
                    <a:bodyPr/>
                    <a:lstStyle/>
                    <a:p>
                      <a:r>
                        <a:rPr lang="ja-JP" altLang="en-US" sz="1100" b="0">
                          <a:solidFill>
                            <a:prstClr val="black"/>
                          </a:solidFill>
                          <a:latin typeface="Meiryo UI" panose="020B0604030504040204" pitchFamily="50" charset="-128"/>
                          <a:ea typeface="Meiryo UI" panose="020B0604030504040204" pitchFamily="50" charset="-128"/>
                          <a:cs typeface="Meiryo UI" panose="020B0604030504040204" pitchFamily="50" charset="-128"/>
                        </a:rPr>
                        <a:t>１ みどり豊かな自然環境の保全・再生</a:t>
                      </a:r>
                      <a:endParaRPr kumimoji="1" lang="ja-JP" altLang="en-US" sz="1100" b="0">
                        <a:latin typeface="Meiryo UI" panose="020B0604030504040204" pitchFamily="50" charset="-128"/>
                        <a:ea typeface="Meiryo UI" panose="020B0604030504040204" pitchFamily="50" charset="-128"/>
                      </a:endParaRPr>
                    </a:p>
                  </a:txBody>
                  <a:tcPr/>
                </a:tc>
                <a:tc>
                  <a:txBody>
                    <a:bodyPr/>
                    <a:lstStyle/>
                    <a:p>
                      <a:r>
                        <a:rPr kumimoji="1" lang="ja-JP" altLang="en-US" sz="1100" spc="-60" baseline="0">
                          <a:latin typeface="Meiryo UI" panose="020B0604030504040204" pitchFamily="50" charset="-128"/>
                          <a:ea typeface="Meiryo UI" panose="020B0604030504040204" pitchFamily="50" charset="-128"/>
                        </a:rPr>
                        <a:t>府営公園・府民の森等の利用促進と適切な管理運営、「共生の森」づくりの推進　等</a:t>
                      </a:r>
                    </a:p>
                  </a:txBody>
                  <a:tcPr/>
                </a:tc>
                <a:extLst>
                  <a:ext uri="{0D108BD9-81ED-4DB2-BD59-A6C34878D82A}">
                    <a16:rowId xmlns:a16="http://schemas.microsoft.com/office/drawing/2014/main" val="244600652"/>
                  </a:ext>
                </a:extLst>
              </a:tr>
              <a:tr h="217039">
                <a:tc>
                  <a:txBody>
                    <a:bodyPr/>
                    <a:lstStyle/>
                    <a:p>
                      <a:r>
                        <a:rPr kumimoji="1" lang="ja-JP" altLang="en-US" sz="1100">
                          <a:latin typeface="Meiryo UI" panose="020B0604030504040204" pitchFamily="50" charset="-128"/>
                          <a:ea typeface="Meiryo UI" panose="020B0604030504040204" pitchFamily="50" charset="-128"/>
                        </a:rPr>
                        <a:t>２ みどりの風を感じるネットワークの形成</a:t>
                      </a:r>
                    </a:p>
                  </a:txBody>
                  <a:tcPr/>
                </a:tc>
                <a:tc>
                  <a:txBody>
                    <a:bodyPr/>
                    <a:lstStyle/>
                    <a:p>
                      <a:r>
                        <a:rPr kumimoji="1" lang="ja-JP" altLang="en-US" sz="1100" dirty="0">
                          <a:latin typeface="Meiryo UI" panose="020B0604030504040204" pitchFamily="50" charset="-128"/>
                          <a:ea typeface="Meiryo UI" panose="020B0604030504040204" pitchFamily="50" charset="-128"/>
                        </a:rPr>
                        <a:t>水の都「大阪」の再生、パークマネジメントの実践　等</a:t>
                      </a:r>
                    </a:p>
                  </a:txBody>
                  <a:tcPr/>
                </a:tc>
                <a:extLst>
                  <a:ext uri="{0D108BD9-81ED-4DB2-BD59-A6C34878D82A}">
                    <a16:rowId xmlns:a16="http://schemas.microsoft.com/office/drawing/2014/main" val="2941458496"/>
                  </a:ext>
                </a:extLst>
              </a:tr>
              <a:tr h="217039">
                <a:tc>
                  <a:txBody>
                    <a:bodyPr/>
                    <a:lstStyle/>
                    <a:p>
                      <a:r>
                        <a:rPr kumimoji="1" lang="ja-JP" altLang="en-US" sz="1100">
                          <a:latin typeface="Meiryo UI" panose="020B0604030504040204" pitchFamily="50" charset="-128"/>
                          <a:ea typeface="Meiryo UI" panose="020B0604030504040204" pitchFamily="50" charset="-128"/>
                        </a:rPr>
                        <a:t>３ 街の中に多様なみどりを創出</a:t>
                      </a:r>
                    </a:p>
                  </a:txBody>
                  <a:tcPr/>
                </a:tc>
                <a:tc>
                  <a:txBody>
                    <a:bodyPr/>
                    <a:lstStyle/>
                    <a:p>
                      <a:r>
                        <a:rPr kumimoji="1" lang="ja-JP" altLang="en-US" sz="1100">
                          <a:latin typeface="Meiryo UI" panose="020B0604030504040204" pitchFamily="50" charset="-128"/>
                          <a:ea typeface="Meiryo UI" panose="020B0604030504040204" pitchFamily="50" charset="-128"/>
                        </a:rPr>
                        <a:t>公共施設（府有施設）の緑化推進、建築物緑化促進制度の推進　等</a:t>
                      </a:r>
                    </a:p>
                  </a:txBody>
                  <a:tcPr/>
                </a:tc>
                <a:extLst>
                  <a:ext uri="{0D108BD9-81ED-4DB2-BD59-A6C34878D82A}">
                    <a16:rowId xmlns:a16="http://schemas.microsoft.com/office/drawing/2014/main" val="2486188870"/>
                  </a:ext>
                </a:extLst>
              </a:tr>
              <a:tr h="217039">
                <a:tc>
                  <a:txBody>
                    <a:bodyPr/>
                    <a:lstStyle/>
                    <a:p>
                      <a:r>
                        <a:rPr kumimoji="1" lang="ja-JP" altLang="en-US" sz="1100">
                          <a:latin typeface="Meiryo UI" panose="020B0604030504040204" pitchFamily="50" charset="-128"/>
                          <a:ea typeface="Meiryo UI" panose="020B0604030504040204" pitchFamily="50" charset="-128"/>
                        </a:rPr>
                        <a:t>４ みどりの行動の促進</a:t>
                      </a:r>
                    </a:p>
                  </a:txBody>
                  <a:tcPr/>
                </a:tc>
                <a:tc>
                  <a:txBody>
                    <a:bodyPr/>
                    <a:lstStyle/>
                    <a:p>
                      <a:r>
                        <a:rPr kumimoji="1" lang="ja-JP" altLang="en-US" sz="1100" dirty="0">
                          <a:latin typeface="Meiryo UI" panose="020B0604030504040204" pitchFamily="50" charset="-128"/>
                          <a:ea typeface="Meiryo UI" panose="020B0604030504040204" pitchFamily="50" charset="-128"/>
                        </a:rPr>
                        <a:t>校庭の芝生化、みどりづくりを通じた地域交流の促進</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例：緑化樹配付</a:t>
                      </a:r>
                      <a:r>
                        <a:rPr kumimoji="1" lang="en-US" altLang="ja-JP" sz="9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等</a:t>
                      </a:r>
                    </a:p>
                  </a:txBody>
                  <a:tcPr/>
                </a:tc>
                <a:extLst>
                  <a:ext uri="{0D108BD9-81ED-4DB2-BD59-A6C34878D82A}">
                    <a16:rowId xmlns:a16="http://schemas.microsoft.com/office/drawing/2014/main" val="3721933712"/>
                  </a:ext>
                </a:extLst>
              </a:tr>
            </a:tbl>
          </a:graphicData>
        </a:graphic>
      </p:graphicFrame>
      <p:sp>
        <p:nvSpPr>
          <p:cNvPr id="30" name="テキスト ボックス 29">
            <a:extLst>
              <a:ext uri="{FF2B5EF4-FFF2-40B4-BE49-F238E27FC236}">
                <a16:creationId xmlns:a16="http://schemas.microsoft.com/office/drawing/2014/main" id="{49B4D6CF-3B1D-028A-18CD-A24E9DA0209C}"/>
              </a:ext>
            </a:extLst>
          </p:cNvPr>
          <p:cNvSpPr txBox="1"/>
          <p:nvPr/>
        </p:nvSpPr>
        <p:spPr>
          <a:xfrm>
            <a:off x="4783045" y="3608254"/>
            <a:ext cx="4381109" cy="415498"/>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緑地の確保＞　</a:t>
            </a:r>
            <a:r>
              <a:rPr kumimoji="1" lang="en-US" altLang="ja-JP" sz="1200" dirty="0">
                <a:latin typeface="Meiryo UI" panose="020B0604030504040204" pitchFamily="50" charset="-128"/>
                <a:ea typeface="Meiryo UI" panose="020B0604030504040204" pitchFamily="50" charset="-128"/>
              </a:rPr>
              <a:t>2013</a:t>
            </a:r>
            <a:r>
              <a:rPr kumimoji="1" lang="ja-JP" altLang="en-US" sz="1200" dirty="0">
                <a:latin typeface="Meiryo UI" panose="020B0604030504040204" pitchFamily="50" charset="-128"/>
                <a:ea typeface="Meiryo UI" panose="020B0604030504040204" pitchFamily="50" charset="-128"/>
              </a:rPr>
              <a:t>年度：</a:t>
            </a:r>
            <a:r>
              <a:rPr kumimoji="1" lang="en-US" altLang="ja-JP" sz="1200" dirty="0">
                <a:latin typeface="Meiryo UI" panose="020B0604030504040204" pitchFamily="50" charset="-128"/>
                <a:ea typeface="Meiryo UI" panose="020B0604030504040204" pitchFamily="50" charset="-128"/>
              </a:rPr>
              <a:t>40.9</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年度：</a:t>
            </a:r>
            <a:r>
              <a:rPr kumimoji="1" lang="en-US" altLang="ja-JP" sz="1200" dirty="0">
                <a:latin typeface="Meiryo UI" panose="020B0604030504040204" pitchFamily="50" charset="-128"/>
                <a:ea typeface="Meiryo UI" panose="020B0604030504040204" pitchFamily="50" charset="-128"/>
              </a:rPr>
              <a:t>40.8</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本計画では担保性があるもの</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施設緑地、地域制緑地</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を「緑地」としている</a:t>
            </a:r>
            <a:endParaRPr kumimoji="1" lang="en-US" altLang="ja-JP" sz="11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8721E10A-206E-31C4-575A-3EABD417A073}"/>
              </a:ext>
            </a:extLst>
          </p:cNvPr>
          <p:cNvSpPr txBox="1"/>
          <p:nvPr/>
        </p:nvSpPr>
        <p:spPr>
          <a:xfrm>
            <a:off x="10313892" y="3458405"/>
            <a:ext cx="2258952" cy="969496"/>
          </a:xfrm>
          <a:prstGeom prst="rect">
            <a:avLst/>
          </a:prstGeom>
          <a:noFill/>
        </p:spPr>
        <p:txBody>
          <a:bodyPr wrap="none" rtlCol="0">
            <a:spAutoFit/>
          </a:bodyPr>
          <a:lstStyle/>
          <a:p>
            <a:r>
              <a:rPr lang="ja-JP" altLang="en-US" sz="1200" b="1">
                <a:latin typeface="Meiryo UI" panose="020B0604030504040204" pitchFamily="50" charset="-128"/>
                <a:ea typeface="Meiryo UI" panose="020B0604030504040204" pitchFamily="50" charset="-128"/>
              </a:rPr>
              <a:t>＜</a:t>
            </a:r>
            <a:r>
              <a:rPr kumimoji="1" lang="ja-JP" altLang="en-US" sz="1200" b="1">
                <a:latin typeface="Meiryo UI" panose="020B0604030504040204" pitchFamily="50" charset="-128"/>
                <a:ea typeface="Meiryo UI" panose="020B0604030504040204" pitchFamily="50" charset="-128"/>
              </a:rPr>
              <a:t>緑被率＞</a:t>
            </a:r>
            <a:endParaRPr kumimoji="1" lang="en-US" altLang="ja-JP" sz="1200" b="1">
              <a:latin typeface="Meiryo UI" panose="020B0604030504040204" pitchFamily="50" charset="-128"/>
              <a:ea typeface="Meiryo UI" panose="020B0604030504040204" pitchFamily="50" charset="-128"/>
            </a:endParaRPr>
          </a:p>
          <a:p>
            <a:r>
              <a:rPr lang="ja-JP" altLang="en-US" sz="900">
                <a:latin typeface="Meiryo UI" panose="020B0604030504040204" pitchFamily="50" charset="-128"/>
                <a:ea typeface="Meiryo UI" panose="020B0604030504040204" pitchFamily="50" charset="-128"/>
              </a:rPr>
              <a:t> （市街化区域、樹木・樹林地＋草地）</a:t>
            </a:r>
            <a:endParaRPr kumimoji="1" lang="en-US" altLang="ja-JP" sz="900">
              <a:latin typeface="Meiryo UI" panose="020B0604030504040204" pitchFamily="50" charset="-128"/>
              <a:ea typeface="Meiryo UI" panose="020B0604030504040204" pitchFamily="50" charset="-128"/>
            </a:endParaRPr>
          </a:p>
          <a:p>
            <a:r>
              <a:rPr lang="ja-JP" altLang="en-US" sz="1200" b="1">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2002</a:t>
            </a:r>
            <a:r>
              <a:rPr lang="ja-JP" altLang="en-US" sz="1200">
                <a:latin typeface="Meiryo UI" panose="020B0604030504040204" pitchFamily="50" charset="-128"/>
                <a:ea typeface="Meiryo UI" panose="020B0604030504040204" pitchFamily="50" charset="-128"/>
              </a:rPr>
              <a:t>年：</a:t>
            </a:r>
            <a:r>
              <a:rPr lang="en-US" altLang="ja-JP" sz="1200">
                <a:latin typeface="Meiryo UI" panose="020B0604030504040204" pitchFamily="50" charset="-128"/>
                <a:ea typeface="Meiryo UI" panose="020B0604030504040204" pitchFamily="50" charset="-128"/>
              </a:rPr>
              <a:t>14.0</a:t>
            </a: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　 </a:t>
            </a:r>
            <a:r>
              <a:rPr kumimoji="1" lang="en-US" altLang="ja-JP" sz="1200">
                <a:latin typeface="Meiryo UI" panose="020B0604030504040204" pitchFamily="50" charset="-128"/>
                <a:ea typeface="Meiryo UI" panose="020B0604030504040204" pitchFamily="50" charset="-128"/>
              </a:rPr>
              <a:t>2012</a:t>
            </a:r>
            <a:r>
              <a:rPr kumimoji="1" lang="ja-JP" altLang="en-US" sz="1200">
                <a:latin typeface="Meiryo UI" panose="020B0604030504040204" pitchFamily="50" charset="-128"/>
                <a:ea typeface="Meiryo UI" panose="020B0604030504040204" pitchFamily="50" charset="-128"/>
              </a:rPr>
              <a:t>年：</a:t>
            </a:r>
            <a:r>
              <a:rPr kumimoji="1" lang="en-US" altLang="ja-JP" sz="1200">
                <a:latin typeface="Meiryo UI" panose="020B0604030504040204" pitchFamily="50" charset="-128"/>
                <a:ea typeface="Meiryo UI" panose="020B0604030504040204" pitchFamily="50" charset="-128"/>
              </a:rPr>
              <a:t>13.8</a:t>
            </a:r>
            <a:r>
              <a:rPr kumimoji="1" lang="ja-JP" altLang="en-US" sz="1200">
                <a:latin typeface="Meiryo UI" panose="020B0604030504040204" pitchFamily="50" charset="-128"/>
                <a:ea typeface="Meiryo UI" panose="020B0604030504040204" pitchFamily="50" charset="-128"/>
              </a:rPr>
              <a:t>％</a:t>
            </a:r>
            <a:endParaRPr kumimoji="1" lang="en-US" altLang="ja-JP" sz="1200">
              <a:latin typeface="Meiryo UI" panose="020B0604030504040204" pitchFamily="50" charset="-128"/>
              <a:ea typeface="Meiryo UI" panose="020B0604030504040204" pitchFamily="50" charset="-128"/>
            </a:endParaRPr>
          </a:p>
          <a:p>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2024</a:t>
            </a:r>
            <a:r>
              <a:rPr lang="ja-JP" altLang="en-US" sz="1200">
                <a:latin typeface="Meiryo UI" panose="020B0604030504040204" pitchFamily="50" charset="-128"/>
                <a:ea typeface="Meiryo UI" panose="020B0604030504040204" pitchFamily="50" charset="-128"/>
              </a:rPr>
              <a:t>年</a:t>
            </a:r>
            <a:r>
              <a:rPr lang="ja-JP" altLang="en-US" sz="1200">
                <a:latin typeface="Meiryo UI" panose="020B0604030504040204" pitchFamily="50" charset="-128"/>
                <a:ea typeface="Meiryo UI" panose="020B0604030504040204" pitchFamily="50" charset="-128"/>
                <a:sym typeface="Wingdings" panose="05000000000000000000" pitchFamily="2" charset="2"/>
              </a:rPr>
              <a:t>：</a:t>
            </a:r>
            <a:r>
              <a:rPr lang="en-US" altLang="ja-JP" sz="1200">
                <a:latin typeface="Meiryo UI" panose="020B0604030504040204" pitchFamily="50" charset="-128"/>
                <a:ea typeface="Meiryo UI" panose="020B0604030504040204" pitchFamily="50" charset="-128"/>
                <a:sym typeface="Wingdings" panose="05000000000000000000" pitchFamily="2" charset="2"/>
              </a:rPr>
              <a:t>(R6</a:t>
            </a:r>
            <a:r>
              <a:rPr lang="ja-JP" altLang="en-US" sz="1200">
                <a:latin typeface="Meiryo UI" panose="020B0604030504040204" pitchFamily="50" charset="-128"/>
                <a:ea typeface="Meiryo UI" panose="020B0604030504040204" pitchFamily="50" charset="-128"/>
                <a:sym typeface="Wingdings" panose="05000000000000000000" pitchFamily="2" charset="2"/>
              </a:rPr>
              <a:t>中に算出予定</a:t>
            </a:r>
            <a:r>
              <a:rPr lang="en-US" altLang="ja-JP" sz="1200">
                <a:latin typeface="Meiryo UI" panose="020B0604030504040204" pitchFamily="50" charset="-128"/>
                <a:ea typeface="Meiryo UI" panose="020B0604030504040204" pitchFamily="50" charset="-128"/>
                <a:sym typeface="Wingdings" panose="05000000000000000000" pitchFamily="2" charset="2"/>
              </a:rPr>
              <a:t>)</a:t>
            </a:r>
            <a:endParaRPr kumimoji="1" lang="ja-JP" altLang="en-US" sz="120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28636525-603D-F26C-7F2A-978FDCB321C7}"/>
              </a:ext>
            </a:extLst>
          </p:cNvPr>
          <p:cNvSpPr txBox="1"/>
          <p:nvPr/>
        </p:nvSpPr>
        <p:spPr>
          <a:xfrm>
            <a:off x="10244376" y="4355893"/>
            <a:ext cx="2496196" cy="1600438"/>
          </a:xfrm>
          <a:prstGeom prst="rect">
            <a:avLst/>
          </a:prstGeom>
          <a:noFill/>
        </p:spPr>
        <p:txBody>
          <a:bodyPr wrap="none" rtlCol="0">
            <a:spAutoFit/>
          </a:bodyPr>
          <a:lstStyle/>
          <a:p>
            <a:r>
              <a:rPr lang="ja-JP" altLang="en-US" sz="1200" b="1" dirty="0">
                <a:latin typeface="Meiryo UI" panose="020B0604030504040204" pitchFamily="50" charset="-128"/>
                <a:ea typeface="Meiryo UI" panose="020B0604030504040204" pitchFamily="50" charset="-128"/>
              </a:rPr>
              <a:t>＜みどりがあると感じる府民の割合＞</a:t>
            </a:r>
            <a:endParaRPr lang="en-US" altLang="ja-JP" sz="1200" b="1"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おおさか</a:t>
            </a:r>
            <a:r>
              <a:rPr kumimoji="1" lang="en-US" altLang="ja-JP" sz="900" dirty="0">
                <a:latin typeface="Meiryo UI" panose="020B0604030504040204" pitchFamily="50" charset="-128"/>
                <a:ea typeface="Meiryo UI" panose="020B0604030504040204" pitchFamily="50" charset="-128"/>
              </a:rPr>
              <a:t>Q</a:t>
            </a:r>
            <a:r>
              <a:rPr kumimoji="1" lang="ja-JP" altLang="en-US" sz="900" dirty="0">
                <a:latin typeface="Meiryo UI" panose="020B0604030504040204" pitchFamily="50" charset="-128"/>
                <a:ea typeface="Meiryo UI" panose="020B0604030504040204" pitchFamily="50" charset="-128"/>
              </a:rPr>
              <a:t>ネット）</a:t>
            </a:r>
            <a:endParaRPr kumimoji="1" lang="en-US" altLang="ja-JP" sz="900" dirty="0">
              <a:latin typeface="Meiryo UI" panose="020B0604030504040204" pitchFamily="50" charset="-128"/>
              <a:ea typeface="Meiryo UI" panose="020B0604030504040204" pitchFamily="50" charset="-128"/>
            </a:endParaRPr>
          </a:p>
          <a:p>
            <a:pPr>
              <a:spcAft>
                <a:spcPts val="500"/>
              </a:spcAft>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2009</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49.4</a:t>
            </a:r>
            <a:r>
              <a:rPr lang="ja-JP" altLang="en-US" sz="1200" dirty="0">
                <a:latin typeface="Meiryo UI" panose="020B0604030504040204" pitchFamily="50" charset="-128"/>
                <a:ea typeface="Meiryo UI" panose="020B0604030504040204" pitchFamily="50" charset="-128"/>
              </a:rPr>
              <a:t>％</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2023</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50.0</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＜最近みどりに触れた府民の割合＞</a:t>
            </a:r>
            <a:endParaRPr lang="en-US" altLang="ja-JP" sz="1200" b="1"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（おおさかＱネット）</a:t>
            </a:r>
            <a:endParaRPr kumimoji="1" lang="en-US" altLang="ja-JP" sz="9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2009</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40.9</a:t>
            </a:r>
            <a:r>
              <a:rPr lang="ja-JP" altLang="en-US" sz="1200" dirty="0">
                <a:latin typeface="Meiryo UI" panose="020B0604030504040204" pitchFamily="50" charset="-128"/>
                <a:ea typeface="Meiryo UI" panose="020B0604030504040204" pitchFamily="50" charset="-128"/>
              </a:rPr>
              <a:t>％</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2023</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23.2</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1EC42858-A8EA-5E19-8A47-1AF2010E4020}"/>
              </a:ext>
            </a:extLst>
          </p:cNvPr>
          <p:cNvSpPr/>
          <p:nvPr/>
        </p:nvSpPr>
        <p:spPr>
          <a:xfrm>
            <a:off x="579725" y="8908313"/>
            <a:ext cx="3720818" cy="395869"/>
          </a:xfrm>
          <a:prstGeom prst="rect">
            <a:avLst/>
          </a:prstGeom>
        </p:spPr>
        <p:txBody>
          <a:bodyPr wrap="none" lIns="36000" tIns="36000" rIns="36000" bIns="36000" anchor="t">
            <a:spAutoFit/>
          </a:bodyPr>
          <a:lstStyle/>
          <a:p>
            <a:pPr marL="163195" indent="-136525"/>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・都市において緑地の質・量の両面での確保等を推進</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195" indent="-136525"/>
            <a:r>
              <a:rPr lang="ja-JP" altLang="en-US" sz="1050" dirty="0">
                <a:solidFill>
                  <a:prstClr val="black"/>
                </a:solidFill>
                <a:latin typeface="Meiryo UI"/>
                <a:ea typeface="Meiryo UI"/>
                <a:cs typeface="Meiryo UI" panose="020B0604030504040204" pitchFamily="50" charset="-128"/>
              </a:rPr>
              <a:t>・国が定める基本方針に基づき、都道府県において広域計画を策定</a:t>
            </a:r>
            <a:endParaRPr lang="en-US" altLang="ja-JP" sz="1050" dirty="0">
              <a:solidFill>
                <a:prstClr val="black"/>
              </a:solidFill>
              <a:latin typeface="Meiryo UI"/>
              <a:ea typeface="Meiryo UI"/>
              <a:cs typeface="Meiryo UI" panose="020B0604030504040204" pitchFamily="50" charset="-128"/>
            </a:endParaRPr>
          </a:p>
        </p:txBody>
      </p:sp>
      <p:sp>
        <p:nvSpPr>
          <p:cNvPr id="38" name="テキスト ボックス 37">
            <a:extLst>
              <a:ext uri="{FF2B5EF4-FFF2-40B4-BE49-F238E27FC236}">
                <a16:creationId xmlns:a16="http://schemas.microsoft.com/office/drawing/2014/main" id="{6B5D0D2C-A5E9-4370-AAFA-F6C1E4C70684}"/>
              </a:ext>
            </a:extLst>
          </p:cNvPr>
          <p:cNvSpPr txBox="1"/>
          <p:nvPr/>
        </p:nvSpPr>
        <p:spPr>
          <a:xfrm>
            <a:off x="10413810" y="5880009"/>
            <a:ext cx="2165190" cy="380480"/>
          </a:xfrm>
          <a:prstGeom prst="rect">
            <a:avLst/>
          </a:prstGeom>
          <a:noFill/>
        </p:spPr>
        <p:txBody>
          <a:bodyPr wrap="none" lIns="72000" tIns="36000" rIns="72000" bIns="36000" rtlCol="0">
            <a:spAutoFit/>
          </a:bodyPr>
          <a:lstStyle/>
          <a:p>
            <a:r>
              <a:rPr kumimoji="1" lang="en-US" altLang="ja-JP" sz="1000" dirty="0">
                <a:latin typeface="Meiryo UI" panose="020B0604030504040204" pitchFamily="50" charset="-128"/>
                <a:ea typeface="Meiryo UI" panose="020B0604030504040204" pitchFamily="50" charset="-128"/>
              </a:rPr>
              <a:t>2015</a:t>
            </a:r>
            <a:r>
              <a:rPr kumimoji="1" lang="ja-JP" altLang="en-US" sz="1000" dirty="0">
                <a:latin typeface="Meiryo UI" panose="020B0604030504040204" pitchFamily="50" charset="-128"/>
                <a:ea typeface="Meiryo UI" panose="020B0604030504040204" pitchFamily="50" charset="-128"/>
              </a:rPr>
              <a:t>年に調査方法が変更になったため</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低下。変更前後は横ばい。</a:t>
            </a:r>
          </a:p>
        </p:txBody>
      </p:sp>
      <p:sp>
        <p:nvSpPr>
          <p:cNvPr id="39" name="大かっこ 38">
            <a:extLst>
              <a:ext uri="{FF2B5EF4-FFF2-40B4-BE49-F238E27FC236}">
                <a16:creationId xmlns:a16="http://schemas.microsoft.com/office/drawing/2014/main" id="{ED775443-1B81-41ED-8806-752802E1B133}"/>
              </a:ext>
            </a:extLst>
          </p:cNvPr>
          <p:cNvSpPr/>
          <p:nvPr/>
        </p:nvSpPr>
        <p:spPr>
          <a:xfrm>
            <a:off x="10301745" y="5862146"/>
            <a:ext cx="2258952" cy="403257"/>
          </a:xfrm>
          <a:prstGeom prst="bracketPair">
            <a:avLst/>
          </a:prstGeom>
          <a:ln>
            <a:solidFill>
              <a:schemeClr val="accent3">
                <a:lumMod val="60000"/>
                <a:lumOff val="40000"/>
              </a:schemeClr>
            </a:solidFill>
          </a:ln>
          <a:effectLst>
            <a:outerShdw blurRad="63500" dist="38100" dir="2700000">
              <a:srgbClr val="000000">
                <a:alpha val="40000"/>
              </a:srgb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4" name="図 3">
            <a:extLst>
              <a:ext uri="{FF2B5EF4-FFF2-40B4-BE49-F238E27FC236}">
                <a16:creationId xmlns:a16="http://schemas.microsoft.com/office/drawing/2014/main" id="{DD291E02-CB17-4866-AD9A-E5790297F4F8}"/>
              </a:ext>
            </a:extLst>
          </p:cNvPr>
          <p:cNvPicPr>
            <a:picLocks noChangeAspect="1"/>
          </p:cNvPicPr>
          <p:nvPr/>
        </p:nvPicPr>
        <p:blipFill>
          <a:blip r:embed="rId15"/>
          <a:stretch>
            <a:fillRect/>
          </a:stretch>
        </p:blipFill>
        <p:spPr>
          <a:xfrm>
            <a:off x="4973690" y="4046820"/>
            <a:ext cx="5284494" cy="2136206"/>
          </a:xfrm>
          <a:prstGeom prst="rect">
            <a:avLst/>
          </a:prstGeom>
        </p:spPr>
      </p:pic>
      <p:sp>
        <p:nvSpPr>
          <p:cNvPr id="21" name="テキスト ボックス 20">
            <a:extLst>
              <a:ext uri="{FF2B5EF4-FFF2-40B4-BE49-F238E27FC236}">
                <a16:creationId xmlns:a16="http://schemas.microsoft.com/office/drawing/2014/main" id="{ED61C386-5705-41D9-A85A-E117B3DCBB1D}"/>
              </a:ext>
            </a:extLst>
          </p:cNvPr>
          <p:cNvSpPr txBox="1"/>
          <p:nvPr/>
        </p:nvSpPr>
        <p:spPr>
          <a:xfrm>
            <a:off x="300142" y="6455497"/>
            <a:ext cx="4058498" cy="849015"/>
          </a:xfrm>
          <a:prstGeom prst="rect">
            <a:avLst/>
          </a:prstGeom>
          <a:solidFill>
            <a:srgbClr val="EFF3EA"/>
          </a:solidFill>
        </p:spPr>
        <p:txBody>
          <a:bodyPr wrap="square" rtlCol="0">
            <a:spAutoFit/>
          </a:bodyPr>
          <a:lstStyle/>
          <a:p>
            <a:pPr algn="just">
              <a:lnSpc>
                <a:spcPts val="1500"/>
              </a:lnSpc>
            </a:pPr>
            <a:r>
              <a:rPr lang="ja-JP" altLang="en-US" sz="1100" dirty="0">
                <a:latin typeface="Meiryo UI"/>
                <a:ea typeface="Meiryo UI"/>
              </a:rPr>
              <a:t>大阪においては、「うめきた２期地区グラングリーン」等、都心部のみどり創出により、</a:t>
            </a:r>
            <a:r>
              <a:rPr lang="ja-JP" altLang="en-US" sz="1100" b="1" u="sng" dirty="0">
                <a:latin typeface="Meiryo UI"/>
                <a:ea typeface="Meiryo UI"/>
              </a:rPr>
              <a:t>まちの品格・魅力が高まり、創造性が喚起される</a:t>
            </a:r>
            <a:r>
              <a:rPr lang="ja-JP" altLang="en-US" sz="1100" dirty="0">
                <a:latin typeface="Meiryo UI"/>
                <a:ea typeface="Meiryo UI"/>
              </a:rPr>
              <a:t>とともに、世界中から資本や優秀な人材が集積し、産官学民の多様な主体の</a:t>
            </a:r>
            <a:r>
              <a:rPr lang="ja-JP" altLang="en-US" sz="1100" b="1" u="sng" dirty="0">
                <a:latin typeface="Meiryo UI"/>
                <a:ea typeface="Meiryo UI"/>
              </a:rPr>
              <a:t>共創によるイノベーション</a:t>
            </a:r>
            <a:r>
              <a:rPr lang="ja-JP" altLang="en-US" sz="1100" dirty="0">
                <a:latin typeface="Meiryo UI"/>
                <a:ea typeface="Meiryo UI"/>
              </a:rPr>
              <a:t>との融合拠点となっている。</a:t>
            </a:r>
            <a:endParaRPr kumimoji="1" lang="ja-JP" altLang="en-US" sz="1100" dirty="0"/>
          </a:p>
        </p:txBody>
      </p:sp>
    </p:spTree>
    <p:extLst>
      <p:ext uri="{BB962C8B-B14F-4D97-AF65-F5344CB8AC3E}">
        <p14:creationId xmlns:p14="http://schemas.microsoft.com/office/powerpoint/2010/main" val="1291714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623D02A39505045B17E0FC90C5BF211" ma:contentTypeVersion="4" ma:contentTypeDescription="新しいドキュメントを作成します。" ma:contentTypeScope="" ma:versionID="0f7bd3f434f9138c28000360ec2cbde7">
  <xsd:schema xmlns:xsd="http://www.w3.org/2001/XMLSchema" xmlns:xs="http://www.w3.org/2001/XMLSchema" xmlns:p="http://schemas.microsoft.com/office/2006/metadata/properties" xmlns:ns2="7ce3959d-2bcb-484f-813e-e70e31cb9cf0" targetNamespace="http://schemas.microsoft.com/office/2006/metadata/properties" ma:root="true" ma:fieldsID="6d84e8e28f2793624bb23e921b0ddc72" ns2:_="">
    <xsd:import namespace="7ce3959d-2bcb-484f-813e-e70e31cb9cf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e3959d-2bcb-484f-813e-e70e31cb9c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D02D490-0987-4621-8865-E6BD7949DA1D}">
  <ds:schemaRefs>
    <ds:schemaRef ds:uri="7ce3959d-2bcb-484f-813e-e70e31cb9cf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4FD892D-7B20-450D-B826-54C4A22F4D34}">
  <ds:schemaRefs>
    <ds:schemaRef ds:uri="http://schemas.microsoft.com/office/infopath/2007/PartnerControls"/>
    <ds:schemaRef ds:uri="7ce3959d-2bcb-484f-813e-e70e31cb9cf0"/>
    <ds:schemaRef ds:uri="http://purl.org/dc/dcmitype/"/>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0B1B7628-BDB7-4306-BC16-375B5A3522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1168</Words>
  <Application>Microsoft Office PowerPoint</Application>
  <PresentationFormat>A3 297x420 mm</PresentationFormat>
  <Paragraphs>74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224</cp:revision>
  <dcterms:created xsi:type="dcterms:W3CDTF">2020-01-27T08:11:08Z</dcterms:created>
  <dcterms:modified xsi:type="dcterms:W3CDTF">2024-07-04T02:41:16Z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0x010100F623D02A39505045B17E0FC90C5BF211</vt:lpwstr>
  </property>
</Properties>
</file>