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2"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6A3"/>
    <a:srgbClr val="33CC33"/>
    <a:srgbClr val="A9D18E"/>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2" autoAdjust="0"/>
    <p:restoredTop sz="94710" autoAdjust="0"/>
  </p:normalViewPr>
  <p:slideViewPr>
    <p:cSldViewPr snapToGrid="0">
      <p:cViewPr>
        <p:scale>
          <a:sx n="66" d="100"/>
          <a:sy n="66" d="100"/>
        </p:scale>
        <p:origin x="32" y="-20"/>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121418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2025/7/23</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jpe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jpeg"/><Relationship Id="rId1" Type="http://schemas.openxmlformats.org/officeDocument/2006/relationships/slideLayout" Target="../slideLayouts/slideLayout6.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hyperlink" Target="https://www.irasutoya.com/2018/05/blog-post_426.html" TargetMode="External"/><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69309" y="1732696"/>
            <a:ext cx="7058474" cy="1649256"/>
          </a:xfrm>
          <a:prstGeom prst="rect">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36000" rIns="90000" bIns="72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nSpc>
                <a:spcPts val="1200"/>
              </a:lnSpc>
              <a:spcBef>
                <a:spcPts val="0"/>
              </a:spcBef>
              <a:spcAft>
                <a:spcPts val="0"/>
              </a:spcAft>
            </a:pPr>
            <a:endPar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spcAft>
                <a:spcPts val="300"/>
              </a:spcAft>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“もったいない</a:t>
            </a:r>
            <a:r>
              <a:rPr lang="ja-JP" altLang="en-US" sz="1400" b="1"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やん</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食の都大阪でおいしく食べきろう　</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spcBef>
                <a:spcPts val="0"/>
              </a:spcBef>
              <a:spcAft>
                <a:spcPts val="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「天下の台所」として栄えた大阪には、大阪商人によって厳しくチェックされた安くておいしい食べ</a:t>
            </a:r>
          </a:p>
          <a:p>
            <a:pPr>
              <a:spcBef>
                <a:spcPts val="0"/>
              </a:spcBef>
              <a:spcAft>
                <a:spcPts val="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もの屋が軒を連ねていた。庶民の食べものは、つつましいが、食材を驚くほど立派に活かし、味に</a:t>
            </a:r>
          </a:p>
          <a:p>
            <a:pPr>
              <a:spcBef>
                <a:spcPts val="0"/>
              </a:spcBef>
              <a:spcAft>
                <a:spcPts val="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もこだわり工夫されたものであった。現在も、大阪には安くておいしいものが身近にあふれ、食材の</a:t>
            </a:r>
          </a:p>
          <a:p>
            <a:pPr>
              <a:spcBef>
                <a:spcPts val="0"/>
              </a:spcBef>
              <a:spcAft>
                <a:spcPts val="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質を見極め、良い食材を余すところなく使い切る「始末の心」が受け継がれている。</a:t>
            </a:r>
          </a:p>
          <a:p>
            <a:pPr>
              <a:spcBef>
                <a:spcPts val="0"/>
              </a:spcBef>
              <a:spcAft>
                <a:spcPts val="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このような大阪の歴史と文化、府民に培われた精神をもとに、食品ロス削減についても、</a:t>
            </a:r>
          </a:p>
          <a:p>
            <a:pPr>
              <a:spcBef>
                <a:spcPts val="0"/>
              </a:spcBef>
              <a:spcAft>
                <a:spcPts val="0"/>
              </a:spcAft>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府民の「もったいない」と「おいしさを追求する」心を大切にし、事業者、消費者、行政が一体</a:t>
            </a: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spcAft>
                <a:spcPts val="0"/>
              </a:spcAft>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となって、</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もったいない</a:t>
            </a:r>
            <a:r>
              <a:rPr lang="ja-JP" altLang="en-US" sz="1100" b="1"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やん</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！”食の都大阪でおいしく食べきろう</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45669" y="1566312"/>
            <a:ext cx="3620787" cy="293582"/>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1</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食品ロス削減に向けた基本的な方向</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71" name="角丸四角形 70"/>
          <p:cNvSpPr/>
          <p:nvPr/>
        </p:nvSpPr>
        <p:spPr>
          <a:xfrm>
            <a:off x="202095" y="4829022"/>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69309" y="3620236"/>
            <a:ext cx="7041072" cy="2202685"/>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0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〇「食品ロスの削減の推進に関する法律」第</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条に基づく「食品ロスの削減の推進に関する基本的な方針」を踏まえ、</a:t>
            </a:r>
          </a:p>
          <a:p>
            <a:pPr lvl="0">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同法第</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条の規定に基づく都道府県食品ロス削減推進計画として本計画を策定</a:t>
            </a:r>
          </a:p>
          <a:p>
            <a:pPr lvl="0">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〇本計画は、「大阪府循環型社会推進計画」等との調和を図り、「大阪府環境総合計画」の考え方を踏まえる</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〇国の「基本方針」及び</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a:t>
            </a:r>
            <a:r>
              <a:rPr lang="ja-JP" altLang="en-US" sz="11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ｓ</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年計画</a:t>
            </a:r>
          </a:p>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〇国の「基本方針」を踏まえ、計画の中間年である</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年度を目途に、施策の進捗状況等を見極め、見直しを検討</a:t>
            </a:r>
          </a:p>
          <a:p>
            <a:pPr>
              <a:lnSpc>
                <a:spcPts val="12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〇府、市町村、事業者、消費者が主体となり、連携・協働して、取組を進めていく。</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5626" y="764298"/>
            <a:ext cx="7085840" cy="749220"/>
          </a:xfrm>
          <a:prstGeom prst="rect">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72000" rIns="90000" bIns="72000" anchor="t"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just">
              <a:lnSpc>
                <a:spcPts val="10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食品ロスの問題は</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年に国連で採択された「持続可能な開発のための</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アジェンダ」 において言及されるなど、世界</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的にも大きな課題である。府においても、削減目標の実現に向け、事業者、消費者、行政等多様な主体が連携し、食品ロス</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削減の取組を総合的かつ効果的に推進するため、本計画を新たに策定することとした。</a:t>
            </a:r>
          </a:p>
        </p:txBody>
      </p:sp>
      <p:sp>
        <p:nvSpPr>
          <p:cNvPr id="50" name="正方形/長方形 49"/>
          <p:cNvSpPr/>
          <p:nvPr/>
        </p:nvSpPr>
        <p:spPr>
          <a:xfrm>
            <a:off x="137946" y="3447184"/>
            <a:ext cx="2403034" cy="267192"/>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計画の基本的事項</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202095" y="3760942"/>
            <a:ext cx="1426402" cy="23525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計画の位置づけ</a:t>
            </a:r>
          </a:p>
        </p:txBody>
      </p:sp>
      <p:sp>
        <p:nvSpPr>
          <p:cNvPr id="66" name="角丸四角形 65"/>
          <p:cNvSpPr/>
          <p:nvPr/>
        </p:nvSpPr>
        <p:spPr>
          <a:xfrm>
            <a:off x="202095" y="4637380"/>
            <a:ext cx="1275873" cy="24267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68" name="正方形/長方形 67"/>
          <p:cNvSpPr/>
          <p:nvPr/>
        </p:nvSpPr>
        <p:spPr>
          <a:xfrm>
            <a:off x="7278110" y="663165"/>
            <a:ext cx="2208047" cy="326987"/>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5</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基本的施策の推進</a:t>
            </a:r>
          </a:p>
        </p:txBody>
      </p:sp>
      <p:sp>
        <p:nvSpPr>
          <p:cNvPr id="82" name="角丸四角形 81"/>
          <p:cNvSpPr/>
          <p:nvPr/>
        </p:nvSpPr>
        <p:spPr>
          <a:xfrm>
            <a:off x="10637030" y="7560009"/>
            <a:ext cx="2338058"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施策・事業の効果的な推進体制</a:t>
            </a:r>
          </a:p>
        </p:txBody>
      </p:sp>
      <p:sp>
        <p:nvSpPr>
          <p:cNvPr id="38" name="正方形/長方形 37"/>
          <p:cNvSpPr/>
          <p:nvPr/>
        </p:nvSpPr>
        <p:spPr>
          <a:xfrm>
            <a:off x="151295" y="651274"/>
            <a:ext cx="877405" cy="281721"/>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はじめに</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pic>
        <p:nvPicPr>
          <p:cNvPr id="40" name="図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89600" y="1882779"/>
            <a:ext cx="1409632" cy="1408141"/>
          </a:xfrm>
          <a:prstGeom prst="rect">
            <a:avLst/>
          </a:prstGeom>
        </p:spPr>
      </p:pic>
      <p:sp>
        <p:nvSpPr>
          <p:cNvPr id="41" name="角丸四角形 40"/>
          <p:cNvSpPr/>
          <p:nvPr/>
        </p:nvSpPr>
        <p:spPr>
          <a:xfrm>
            <a:off x="196543" y="5355338"/>
            <a:ext cx="1424210" cy="243796"/>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計画の実施主体</a:t>
            </a:r>
          </a:p>
        </p:txBody>
      </p:sp>
      <p:sp>
        <p:nvSpPr>
          <p:cNvPr id="42" name="角丸四角形 41"/>
          <p:cNvSpPr/>
          <p:nvPr/>
        </p:nvSpPr>
        <p:spPr>
          <a:xfrm>
            <a:off x="72469" y="6068122"/>
            <a:ext cx="7055314" cy="2876838"/>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0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 全国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年間発生量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612</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事業系</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328  </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家庭系</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284  </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年度推計）</a:t>
            </a:r>
          </a:p>
          <a:p>
            <a:pPr>
              <a:spcAft>
                <a:spcPts val="30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〇大阪府：年間発生量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43.1</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事業系</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22.3</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家庭系</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20.8</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　（</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年度推計）</a:t>
            </a: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全国：「平成</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年度消費者の意識に関する調査」による</a:t>
            </a:r>
          </a:p>
          <a:p>
            <a:pPr lvl="0">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大阪府：「令和</a:t>
            </a: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年度食品ロス削減に係る府民の意識調査」による</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ja-JP" altLang="en-US" sz="11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ja-JP" altLang="en-US" sz="11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137946" y="5875472"/>
            <a:ext cx="2161501" cy="283281"/>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3</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食品ロスの現状</a:t>
            </a:r>
          </a:p>
        </p:txBody>
      </p:sp>
      <p:sp>
        <p:nvSpPr>
          <p:cNvPr id="47" name="角丸四角形 46"/>
          <p:cNvSpPr/>
          <p:nvPr/>
        </p:nvSpPr>
        <p:spPr>
          <a:xfrm>
            <a:off x="182057" y="6216178"/>
            <a:ext cx="1275873" cy="24267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食品ロス量</a:t>
            </a:r>
          </a:p>
        </p:txBody>
      </p:sp>
      <p:sp>
        <p:nvSpPr>
          <p:cNvPr id="49" name="角丸四角形 48"/>
          <p:cNvSpPr/>
          <p:nvPr/>
        </p:nvSpPr>
        <p:spPr>
          <a:xfrm>
            <a:off x="60547" y="9062112"/>
            <a:ext cx="7052154" cy="1561799"/>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24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〇国の「基本方針」を踏まえ、</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事業系家庭系ともに</a:t>
            </a: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spcAft>
                <a:spcPts val="600"/>
              </a:spcAft>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年度に食品ロス量の半減を目指す。</a:t>
            </a: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600"/>
              </a:lnSpc>
            </a:pP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年度までに、食品ロス削減のための複数（</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項目以上）の取組を行う府民の割合を</a:t>
            </a:r>
            <a:r>
              <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％とする。</a:t>
            </a: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137946" y="8983624"/>
            <a:ext cx="1637066" cy="252918"/>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4</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将来目標</a:t>
            </a:r>
          </a:p>
        </p:txBody>
      </p:sp>
      <p:sp>
        <p:nvSpPr>
          <p:cNvPr id="54" name="角丸四角形 53"/>
          <p:cNvSpPr/>
          <p:nvPr/>
        </p:nvSpPr>
        <p:spPr>
          <a:xfrm>
            <a:off x="137946" y="9327574"/>
            <a:ext cx="1275873" cy="24267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食品ロス量</a:t>
            </a:r>
          </a:p>
        </p:txBody>
      </p:sp>
      <p:graphicFrame>
        <p:nvGraphicFramePr>
          <p:cNvPr id="46" name="表 45"/>
          <p:cNvGraphicFramePr>
            <a:graphicFrameLocks noGrp="1"/>
          </p:cNvGraphicFramePr>
          <p:nvPr>
            <p:extLst>
              <p:ext uri="{D42A27DB-BD31-4B8C-83A1-F6EECF244321}">
                <p14:modId xmlns:p14="http://schemas.microsoft.com/office/powerpoint/2010/main" val="3882032823"/>
              </p:ext>
            </p:extLst>
          </p:nvPr>
        </p:nvGraphicFramePr>
        <p:xfrm>
          <a:off x="3855466" y="9260896"/>
          <a:ext cx="3215791" cy="1050000"/>
        </p:xfrm>
        <a:graphic>
          <a:graphicData uri="http://schemas.openxmlformats.org/drawingml/2006/table">
            <a:tbl>
              <a:tblPr firstRow="1" firstCol="1" bandRow="1">
                <a:tableStyleId>{5940675A-B579-460E-94D1-54222C63F5DA}</a:tableStyleId>
              </a:tblPr>
              <a:tblGrid>
                <a:gridCol w="580572">
                  <a:extLst>
                    <a:ext uri="{9D8B030D-6E8A-4147-A177-3AD203B41FA5}">
                      <a16:colId xmlns:a16="http://schemas.microsoft.com/office/drawing/2014/main" val="20001"/>
                    </a:ext>
                  </a:extLst>
                </a:gridCol>
                <a:gridCol w="885371">
                  <a:extLst>
                    <a:ext uri="{9D8B030D-6E8A-4147-A177-3AD203B41FA5}">
                      <a16:colId xmlns:a16="http://schemas.microsoft.com/office/drawing/2014/main" val="20002"/>
                    </a:ext>
                  </a:extLst>
                </a:gridCol>
                <a:gridCol w="885372">
                  <a:extLst>
                    <a:ext uri="{9D8B030D-6E8A-4147-A177-3AD203B41FA5}">
                      <a16:colId xmlns:a16="http://schemas.microsoft.com/office/drawing/2014/main" val="20003"/>
                    </a:ext>
                  </a:extLst>
                </a:gridCol>
                <a:gridCol w="864476">
                  <a:extLst>
                    <a:ext uri="{9D8B030D-6E8A-4147-A177-3AD203B41FA5}">
                      <a16:colId xmlns:a16="http://schemas.microsoft.com/office/drawing/2014/main" val="2224120256"/>
                    </a:ext>
                  </a:extLst>
                </a:gridCol>
              </a:tblGrid>
              <a:tr h="359891">
                <a:tc>
                  <a:txBody>
                    <a:bodyPr/>
                    <a:lstStyle/>
                    <a:p>
                      <a:pPr algn="just">
                        <a:lnSpc>
                          <a:spcPct val="100000"/>
                        </a:lnSpc>
                        <a:spcAft>
                          <a:spcPts val="0"/>
                        </a:spcAft>
                      </a:pPr>
                      <a:r>
                        <a:rPr lang="ja-JP" altLang="en-US" sz="1000" kern="100" dirty="0">
                          <a:ln>
                            <a:noFill/>
                          </a:ln>
                          <a:effectLst/>
                          <a:latin typeface="Meiryo UI" panose="020B0604030504040204" pitchFamily="50" charset="-128"/>
                          <a:ea typeface="Meiryo UI" panose="020B0604030504040204" pitchFamily="50" charset="-128"/>
                        </a:rPr>
                        <a:t>　</a:t>
                      </a:r>
                      <a:endParaRPr lang="en-US" altLang="ja-JP" sz="1000" b="0" kern="100" dirty="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2000</a:t>
                      </a:r>
                      <a:r>
                        <a:rPr lang="ja-JP" altLang="en-US" sz="1000" kern="100" dirty="0">
                          <a:effectLst/>
                          <a:latin typeface="Meiryo UI" panose="020B0604030504040204" pitchFamily="50" charset="-128"/>
                          <a:ea typeface="Meiryo UI" panose="020B0604030504040204" pitchFamily="50" charset="-128"/>
                        </a:rPr>
                        <a:t>年度</a:t>
                      </a:r>
                      <a:endParaRPr lang="en-US" altLang="ja-JP" sz="10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1000" kern="100" dirty="0">
                          <a:effectLst/>
                          <a:latin typeface="Meiryo UI" panose="020B0604030504040204" pitchFamily="50" charset="-128"/>
                          <a:ea typeface="Meiryo UI" panose="020B0604030504040204" pitchFamily="50" charset="-128"/>
                        </a:rPr>
                        <a:t>（基準年）</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2019</a:t>
                      </a:r>
                      <a:r>
                        <a:rPr lang="ja-JP" altLang="en-US" sz="1000" kern="100" dirty="0">
                          <a:effectLst/>
                          <a:latin typeface="Meiryo UI" panose="020B0604030504040204" pitchFamily="50" charset="-128"/>
                          <a:ea typeface="Meiryo UI" panose="020B0604030504040204" pitchFamily="50" charset="-128"/>
                        </a:rPr>
                        <a:t>年度（現状値）</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2030</a:t>
                      </a:r>
                      <a:r>
                        <a:rPr lang="ja-JP" altLang="en-US" sz="1000" b="1" kern="100" dirty="0">
                          <a:solidFill>
                            <a:schemeClr val="tx1"/>
                          </a:solidFill>
                          <a:effectLst/>
                          <a:latin typeface="Meiryo UI" panose="020B0604030504040204" pitchFamily="50" charset="-128"/>
                          <a:ea typeface="Meiryo UI" panose="020B0604030504040204" pitchFamily="50" charset="-128"/>
                        </a:rPr>
                        <a:t>年度（目標値）</a:t>
                      </a:r>
                      <a:endPar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85000"/>
                      </a:schemeClr>
                    </a:solidFill>
                  </a:tcPr>
                </a:tc>
                <a:extLst>
                  <a:ext uri="{0D108BD9-81ED-4DB2-BD59-A6C34878D82A}">
                    <a16:rowId xmlns:a16="http://schemas.microsoft.com/office/drawing/2014/main" val="10001"/>
                  </a:ext>
                </a:extLst>
              </a:tr>
              <a:tr h="214330">
                <a:tc>
                  <a:txBody>
                    <a:bodyPr/>
                    <a:lstStyle/>
                    <a:p>
                      <a:pPr algn="just">
                        <a:lnSpc>
                          <a:spcPct val="100000"/>
                        </a:lnSpc>
                        <a:spcAft>
                          <a:spcPts val="0"/>
                        </a:spcAft>
                      </a:pPr>
                      <a:r>
                        <a:rPr lang="ja-JP" altLang="en-US" sz="1000" kern="100" dirty="0">
                          <a:ln>
                            <a:noFill/>
                          </a:ln>
                          <a:effectLst/>
                          <a:latin typeface="Meiryo UI" panose="020B0604030504040204" pitchFamily="50" charset="-128"/>
                          <a:ea typeface="Meiryo UI" panose="020B0604030504040204" pitchFamily="50" charset="-128"/>
                        </a:rPr>
                        <a:t>事業系</a:t>
                      </a:r>
                      <a:endParaRPr lang="ja-JP" sz="1000" kern="100" dirty="0">
                        <a:ln>
                          <a:noFill/>
                        </a:ln>
                        <a:effectLst/>
                        <a:latin typeface="Meiryo UI" panose="020B0604030504040204" pitchFamily="50" charset="-128"/>
                        <a:ea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33.2</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22.3</a:t>
                      </a:r>
                      <a:endPar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16.6</a:t>
                      </a:r>
                      <a:endPar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85000"/>
                      </a:schemeClr>
                    </a:solidFill>
                  </a:tcPr>
                </a:tc>
                <a:extLst>
                  <a:ext uri="{0D108BD9-81ED-4DB2-BD59-A6C34878D82A}">
                    <a16:rowId xmlns:a16="http://schemas.microsoft.com/office/drawing/2014/main" val="10002"/>
                  </a:ext>
                </a:extLst>
              </a:tr>
              <a:tr h="214330">
                <a:tc>
                  <a:txBody>
                    <a:bodyPr/>
                    <a:lstStyle/>
                    <a:p>
                      <a:pPr algn="just">
                        <a:lnSpc>
                          <a:spcPct val="100000"/>
                        </a:lnSpc>
                        <a:spcAft>
                          <a:spcPts val="0"/>
                        </a:spcAft>
                      </a:pPr>
                      <a:r>
                        <a:rPr lang="ja-JP" altLang="en-US" sz="1000" kern="100" dirty="0">
                          <a:effectLst/>
                          <a:latin typeface="Meiryo UI" panose="020B0604030504040204" pitchFamily="50" charset="-128"/>
                          <a:ea typeface="Meiryo UI" panose="020B0604030504040204" pitchFamily="50" charset="-128"/>
                        </a:rPr>
                        <a:t>家庭系</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32.2</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kern="100" dirty="0">
                          <a:effectLst/>
                          <a:latin typeface="Meiryo UI" panose="020B0604030504040204" pitchFamily="50" charset="-128"/>
                          <a:ea typeface="Meiryo UI" panose="020B0604030504040204" pitchFamily="50" charset="-128"/>
                        </a:rPr>
                        <a:t>20.8</a:t>
                      </a:r>
                      <a:endPar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16.1</a:t>
                      </a:r>
                      <a:endPar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85000"/>
                      </a:schemeClr>
                    </a:solidFill>
                  </a:tcPr>
                </a:tc>
                <a:extLst>
                  <a:ext uri="{0D108BD9-81ED-4DB2-BD59-A6C34878D82A}">
                    <a16:rowId xmlns:a16="http://schemas.microsoft.com/office/drawing/2014/main" val="10003"/>
                  </a:ext>
                </a:extLst>
              </a:tr>
              <a:tr h="214330">
                <a:tc>
                  <a:txBody>
                    <a:bodyPr/>
                    <a:lstStyle/>
                    <a:p>
                      <a:pPr algn="ctr">
                        <a:lnSpc>
                          <a:spcPct val="100000"/>
                        </a:lnSpc>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全体</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rPr>
                        <a:t>65.4</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43.1</a:t>
                      </a:r>
                      <a:endPar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32.7</a:t>
                      </a:r>
                      <a:endPar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85000"/>
                      </a:schemeClr>
                    </a:solidFill>
                  </a:tcPr>
                </a:tc>
                <a:extLst>
                  <a:ext uri="{0D108BD9-81ED-4DB2-BD59-A6C34878D82A}">
                    <a16:rowId xmlns:a16="http://schemas.microsoft.com/office/drawing/2014/main" val="4070031571"/>
                  </a:ext>
                </a:extLst>
              </a:tr>
            </a:tbl>
          </a:graphicData>
        </a:graphic>
      </p:graphicFrame>
      <p:sp>
        <p:nvSpPr>
          <p:cNvPr id="57" name="角丸四角形 56"/>
          <p:cNvSpPr/>
          <p:nvPr/>
        </p:nvSpPr>
        <p:spPr>
          <a:xfrm>
            <a:off x="145669" y="10110714"/>
            <a:ext cx="2676878" cy="22344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食品ロス削減に取り組む府民の割合</a:t>
            </a:r>
          </a:p>
        </p:txBody>
      </p:sp>
      <p:sp>
        <p:nvSpPr>
          <p:cNvPr id="85" name="正方形/長方形 84"/>
          <p:cNvSpPr/>
          <p:nvPr/>
        </p:nvSpPr>
        <p:spPr>
          <a:xfrm>
            <a:off x="7278110" y="5775055"/>
            <a:ext cx="1907843" cy="333148"/>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6</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各主体の役割</a:t>
            </a:r>
          </a:p>
        </p:txBody>
      </p:sp>
      <p:graphicFrame>
        <p:nvGraphicFramePr>
          <p:cNvPr id="86" name="表 85"/>
          <p:cNvGraphicFramePr>
            <a:graphicFrameLocks noGrp="1"/>
          </p:cNvGraphicFramePr>
          <p:nvPr>
            <p:extLst>
              <p:ext uri="{D42A27DB-BD31-4B8C-83A1-F6EECF244321}">
                <p14:modId xmlns:p14="http://schemas.microsoft.com/office/powerpoint/2010/main" val="1670733725"/>
              </p:ext>
            </p:extLst>
          </p:nvPr>
        </p:nvGraphicFramePr>
        <p:xfrm>
          <a:off x="7271494" y="6131020"/>
          <a:ext cx="7818884" cy="2268062"/>
        </p:xfrm>
        <a:graphic>
          <a:graphicData uri="http://schemas.openxmlformats.org/drawingml/2006/table">
            <a:tbl>
              <a:tblPr firstRow="1" bandRow="1">
                <a:tableStyleId>{F5AB1C69-6EDB-4FF4-983F-18BD219EF322}</a:tableStyleId>
              </a:tblPr>
              <a:tblGrid>
                <a:gridCol w="4072122">
                  <a:extLst>
                    <a:ext uri="{9D8B030D-6E8A-4147-A177-3AD203B41FA5}">
                      <a16:colId xmlns:a16="http://schemas.microsoft.com/office/drawing/2014/main" val="3241766134"/>
                    </a:ext>
                  </a:extLst>
                </a:gridCol>
                <a:gridCol w="3746762">
                  <a:extLst>
                    <a:ext uri="{9D8B030D-6E8A-4147-A177-3AD203B41FA5}">
                      <a16:colId xmlns:a16="http://schemas.microsoft.com/office/drawing/2014/main" val="4230220939"/>
                    </a:ext>
                  </a:extLst>
                </a:gridCol>
              </a:tblGrid>
              <a:tr h="235622">
                <a:tc>
                  <a:txBody>
                    <a:bodyPr/>
                    <a:lstStyle/>
                    <a:p>
                      <a:pPr algn="ctr"/>
                      <a:r>
                        <a:rPr kumimoji="1" lang="ja-JP" altLang="en-US" sz="1200" dirty="0">
                          <a:latin typeface="Meiryo UI" panose="020B0604030504040204" pitchFamily="50" charset="-128"/>
                          <a:ea typeface="Meiryo UI" panose="020B0604030504040204" pitchFamily="50" charset="-128"/>
                        </a:rPr>
                        <a:t>事　業　者 </a:t>
                      </a:r>
                    </a:p>
                  </a:txBody>
                  <a:tcPr marL="72000" marR="36000" marT="36000" marB="0"/>
                </a:tc>
                <a:tc>
                  <a:txBody>
                    <a:bodyPr/>
                    <a:lstStyle/>
                    <a:p>
                      <a:pPr algn="ctr"/>
                      <a:r>
                        <a:rPr kumimoji="1" lang="ja-JP" altLang="en-US" sz="1200" dirty="0">
                          <a:latin typeface="Meiryo UI" panose="020B0604030504040204" pitchFamily="50" charset="-128"/>
                          <a:ea typeface="Meiryo UI" panose="020B0604030504040204" pitchFamily="50" charset="-128"/>
                        </a:rPr>
                        <a:t>消　費　者  </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72000" marR="36000" marT="36000" marB="0"/>
                </a:tc>
                <a:extLst>
                  <a:ext uri="{0D108BD9-81ED-4DB2-BD59-A6C34878D82A}">
                    <a16:rowId xmlns:a16="http://schemas.microsoft.com/office/drawing/2014/main" val="2904749161"/>
                  </a:ext>
                </a:extLst>
              </a:tr>
              <a:tr h="1950583">
                <a:tc>
                  <a:txBody>
                    <a:bodyPr/>
                    <a:lstStyle/>
                    <a:p>
                      <a:pPr marL="0" indent="0">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食品製造業者・農林漁業者</a:t>
                      </a:r>
                      <a:r>
                        <a:rPr kumimoji="1" lang="en-US" altLang="ja-JP" sz="11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賞味期限の延長・表示の大括り化</a:t>
                      </a:r>
                      <a:endParaRPr kumimoji="1" lang="en-US" altLang="ja-JP" sz="1100" dirty="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適正受注の推進</a:t>
                      </a:r>
                      <a:endParaRPr kumimoji="1" lang="en-US" altLang="ja-JP" sz="1100"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農林水産物の有効活用</a:t>
                      </a:r>
                    </a:p>
                    <a:p>
                      <a:pPr marL="0" indent="0">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食品卸売・小売業者</a:t>
                      </a:r>
                      <a:r>
                        <a:rPr kumimoji="1" lang="en-US" altLang="ja-JP" sz="1100" b="1" dirty="0">
                          <a:latin typeface="Meiryo UI" panose="020B0604030504040204" pitchFamily="50" charset="-128"/>
                          <a:ea typeface="Meiryo UI" panose="020B0604030504040204" pitchFamily="50" charset="-128"/>
                        </a:rPr>
                        <a:t>》</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商慣習の見直し（納品期限の緩和</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適正発注等）</a:t>
                      </a:r>
                      <a:endParaRPr kumimoji="1" lang="en-US" altLang="ja-JP" sz="1100" dirty="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需要予測等の推進</a:t>
                      </a:r>
                      <a:endParaRPr kumimoji="1" lang="en-US" altLang="ja-JP" sz="1100"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小分け・少量販売等の工夫</a:t>
                      </a:r>
                    </a:p>
                    <a:p>
                      <a:pPr marL="0" indent="0">
                        <a:buFont typeface="Wingdings" panose="05000000000000000000" pitchFamily="2" charset="2"/>
                        <a:buNone/>
                      </a:pPr>
                      <a:r>
                        <a:rPr kumimoji="1" lang="en-US" altLang="ja-JP" sz="1100"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外食事業者等</a:t>
                      </a:r>
                      <a:r>
                        <a:rPr kumimoji="1" lang="en-US" altLang="ja-JP" sz="11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適正発注や提供の推進</a:t>
                      </a:r>
                      <a:endParaRPr kumimoji="1" lang="en-US" altLang="ja-JP" sz="1100"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食べきり・持ち帰り</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の推進</a:t>
                      </a:r>
                      <a:endParaRPr kumimoji="1" lang="en-US" altLang="ja-JP" sz="1100" dirty="0">
                        <a:latin typeface="Meiryo UI" panose="020B0604030504040204" pitchFamily="50" charset="-128"/>
                        <a:ea typeface="Meiryo UI" panose="020B0604030504040204" pitchFamily="50" charset="-128"/>
                      </a:endParaRPr>
                    </a:p>
                  </a:txBody>
                  <a:tcPr marL="72000" marR="36000" marT="36000" marB="0"/>
                </a:tc>
                <a:tc>
                  <a:txBody>
                    <a:bodyPr/>
                    <a:lstStyle/>
                    <a:p>
                      <a:pPr marL="0" indent="0">
                        <a:spcAft>
                          <a:spcPts val="0"/>
                        </a:spcAft>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買物の際</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事前に家にある食材をチェックし、使い切れる分だけ購入</a:t>
                      </a:r>
                    </a:p>
                    <a:p>
                      <a:pPr marL="171450" indent="-171450">
                        <a:spcAft>
                          <a:spcPts val="60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欠品を許容する意識を持つ</a:t>
                      </a:r>
                    </a:p>
                    <a:p>
                      <a:pPr marL="0" indent="0">
                        <a:spcAft>
                          <a:spcPts val="0"/>
                        </a:spcAft>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食品の保存の際</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食材に応じた適切な保存、冷蔵庫内の在庫管理等</a:t>
                      </a:r>
                    </a:p>
                    <a:p>
                      <a:pPr marL="171450" indent="-171450">
                        <a:spcAft>
                          <a:spcPts val="60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消費期限と賞味期限の理解等</a:t>
                      </a:r>
                    </a:p>
                    <a:p>
                      <a:pPr marL="0" indent="0">
                        <a:spcAft>
                          <a:spcPts val="0"/>
                        </a:spcAft>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調理の際</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余った食材の活用、無駄のない調理等</a:t>
                      </a:r>
                    </a:p>
                    <a:p>
                      <a:pPr marL="0" indent="0">
                        <a:spcAft>
                          <a:spcPts val="0"/>
                        </a:spcAft>
                        <a:buFont typeface="Wingdings" panose="05000000000000000000" pitchFamily="2" charset="2"/>
                        <a:buNone/>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外食の際</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a:p>
                      <a:pPr marL="171450" indent="-171450">
                        <a:spcAft>
                          <a:spcPts val="0"/>
                        </a:spcAft>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食べきれる量を注文し、残ってしまった場合の“持ち帰り”等</a:t>
                      </a:r>
                      <a:endParaRPr kumimoji="1" lang="en-US" altLang="ja-JP" sz="1100" dirty="0">
                        <a:latin typeface="Meiryo UI" panose="020B0604030504040204" pitchFamily="50" charset="-128"/>
                        <a:ea typeface="Meiryo UI" panose="020B0604030504040204" pitchFamily="50" charset="-128"/>
                      </a:endParaRPr>
                    </a:p>
                  </a:txBody>
                  <a:tcPr marL="72000" marR="36000" marT="36000" marB="0"/>
                </a:tc>
                <a:extLst>
                  <a:ext uri="{0D108BD9-81ED-4DB2-BD59-A6C34878D82A}">
                    <a16:rowId xmlns:a16="http://schemas.microsoft.com/office/drawing/2014/main" val="282638439"/>
                  </a:ext>
                </a:extLst>
              </a:tr>
            </a:tbl>
          </a:graphicData>
        </a:graphic>
      </p:graphicFrame>
      <p:sp>
        <p:nvSpPr>
          <p:cNvPr id="87" name="角丸四角形 86"/>
          <p:cNvSpPr/>
          <p:nvPr/>
        </p:nvSpPr>
        <p:spPr>
          <a:xfrm>
            <a:off x="7205611" y="8711381"/>
            <a:ext cx="7884767" cy="1912531"/>
          </a:xfrm>
          <a:prstGeom prst="roundRect">
            <a:avLst>
              <a:gd name="adj" fmla="val 0"/>
            </a:avLst>
          </a:prstGeom>
          <a:solidFill>
            <a:schemeClr val="accent3">
              <a:lumMod val="20000"/>
              <a:lumOff val="8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0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〇食品ロス削減のためには、流通全体及び消費者が一体となってコミュニケーションを強化し、</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取組を推進する必要がある。このため、</a:t>
            </a: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食品製造業者、食品卸売・小売業者、外食事業者、</a:t>
            </a: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spcAft>
                <a:spcPts val="300"/>
              </a:spcAft>
            </a:pPr>
            <a:r>
              <a:rPr lang="ja-JP" altLang="en-US"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消費者、行政等多様な主体で構成するネットワーク懇話会等の体制を築く。</a:t>
            </a: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〇庁内関係部局との連携や、市町村担当者会議等を活用することにより、オール大阪で</a:t>
            </a: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取組を進める。</a:t>
            </a:r>
          </a:p>
          <a:p>
            <a:pPr lvl="0">
              <a:lnSpc>
                <a:spcPts val="2400"/>
              </a:lnSpc>
            </a:pP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〇ネットワーク懇話会等により、継続的に取組状況等の成果を検証し、より効果的な取組を検討。</a:t>
            </a:r>
          </a:p>
          <a:p>
            <a:pPr lvl="0"/>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計画における将来目標の達成を目指す。</a:t>
            </a:r>
          </a:p>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7307034" y="8451762"/>
            <a:ext cx="2383312" cy="320438"/>
          </a:xfrm>
          <a:prstGeom prst="rect">
            <a:avLst/>
          </a:prstGeom>
          <a:gradFill>
            <a:gsLst>
              <a:gs pos="0">
                <a:srgbClr val="00B050"/>
              </a:gs>
              <a:gs pos="80000">
                <a:srgbClr val="00B050"/>
              </a:gs>
              <a:gs pos="100000">
                <a:srgbClr val="00B050"/>
              </a:gs>
            </a:gsLst>
            <a:lin ang="5400000" scaled="0"/>
          </a:gra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7</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章　計画の効果的な推進</a:t>
            </a:r>
          </a:p>
        </p:txBody>
      </p:sp>
      <p:sp>
        <p:nvSpPr>
          <p:cNvPr id="89" name="角丸四角形 88"/>
          <p:cNvSpPr/>
          <p:nvPr/>
        </p:nvSpPr>
        <p:spPr>
          <a:xfrm>
            <a:off x="7308428" y="8833017"/>
            <a:ext cx="1275873" cy="24267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推進体制</a:t>
            </a:r>
          </a:p>
        </p:txBody>
      </p:sp>
      <p:grpSp>
        <p:nvGrpSpPr>
          <p:cNvPr id="90" name="グループ化 89"/>
          <p:cNvGrpSpPr/>
          <p:nvPr/>
        </p:nvGrpSpPr>
        <p:grpSpPr>
          <a:xfrm>
            <a:off x="12432325" y="8892741"/>
            <a:ext cx="2626808" cy="1591731"/>
            <a:chOff x="12297197" y="8880724"/>
            <a:chExt cx="2832853" cy="1660174"/>
          </a:xfrm>
        </p:grpSpPr>
        <p:sp>
          <p:nvSpPr>
            <p:cNvPr id="91" name="楕円 90"/>
            <p:cNvSpPr/>
            <p:nvPr/>
          </p:nvSpPr>
          <p:spPr bwMode="gray">
            <a:xfrm>
              <a:off x="12575481" y="8951386"/>
              <a:ext cx="2375587" cy="1578791"/>
            </a:xfrm>
            <a:prstGeom prst="ellipse">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2" name="角丸四角形 91"/>
            <p:cNvSpPr/>
            <p:nvPr/>
          </p:nvSpPr>
          <p:spPr>
            <a:xfrm>
              <a:off x="12786561" y="8880724"/>
              <a:ext cx="1953428" cy="48194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食品関連事業者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（製造、卸、小売、外食等）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2297197" y="9654871"/>
              <a:ext cx="792753" cy="48194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消費者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4" name="角丸四角形 93"/>
            <p:cNvSpPr/>
            <p:nvPr/>
          </p:nvSpPr>
          <p:spPr>
            <a:xfrm flipH="1">
              <a:off x="14491943" y="9611966"/>
              <a:ext cx="582613" cy="4221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行政</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95" name="図 94" descr="真剣な会議のイラスト（老若男女）">
              <a:hlinkClick r:id="rId4"/>
            </p:cNvPr>
            <p:cNvPicPr/>
            <p:nvPr/>
          </p:nvPicPr>
          <p:blipFill>
            <a:blip r:embed="rId5">
              <a:extLst>
                <a:ext uri="{28A0092B-C50C-407E-A947-70E740481C1C}">
                  <a14:useLocalDpi xmlns:a14="http://schemas.microsoft.com/office/drawing/2010/main"/>
                </a:ext>
              </a:extLst>
            </a:blip>
            <a:srcRect/>
            <a:stretch>
              <a:fillRect/>
            </a:stretch>
          </p:blipFill>
          <p:spPr bwMode="auto">
            <a:xfrm>
              <a:off x="13463927" y="9373392"/>
              <a:ext cx="781050" cy="781050"/>
            </a:xfrm>
            <a:prstGeom prst="rect">
              <a:avLst/>
            </a:prstGeom>
            <a:noFill/>
            <a:ln>
              <a:noFill/>
            </a:ln>
          </p:spPr>
        </p:pic>
        <p:sp>
          <p:nvSpPr>
            <p:cNvPr id="96" name="テキスト ボックス 2"/>
            <p:cNvSpPr txBox="1">
              <a:spLocks noChangeArrowheads="1"/>
            </p:cNvSpPr>
            <p:nvPr/>
          </p:nvSpPr>
          <p:spPr bwMode="auto">
            <a:xfrm>
              <a:off x="12769577" y="10281572"/>
              <a:ext cx="2360473" cy="259326"/>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ネットワーク懇話会等のイメージ</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97" name="角丸四角形 96"/>
          <p:cNvSpPr/>
          <p:nvPr/>
        </p:nvSpPr>
        <p:spPr>
          <a:xfrm>
            <a:off x="7307034" y="9999982"/>
            <a:ext cx="1275873" cy="24267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進捗管理</a:t>
            </a:r>
          </a:p>
        </p:txBody>
      </p:sp>
      <p:sp>
        <p:nvSpPr>
          <p:cNvPr id="52" name="テキスト ボックス 51"/>
          <p:cNvSpPr txBox="1"/>
          <p:nvPr/>
        </p:nvSpPr>
        <p:spPr>
          <a:xfrm>
            <a:off x="6279414" y="9036207"/>
            <a:ext cx="936104" cy="329316"/>
          </a:xfrm>
          <a:prstGeom prst="rect">
            <a:avLst/>
          </a:prstGeom>
          <a:noFill/>
        </p:spPr>
        <p:txBody>
          <a:bodyPr wrap="square" lIns="72000" tIns="72000" rIns="72000" bIns="72000" rtlCol="0">
            <a:noAutofit/>
          </a:bodyPr>
          <a:lstStyle/>
          <a:p>
            <a:pPr algn="just"/>
            <a:r>
              <a:rPr lang="ja-JP" altLang="en-US" sz="1000" dirty="0">
                <a:latin typeface="Meiryo UI" panose="020B0604030504040204" pitchFamily="50" charset="-128"/>
                <a:ea typeface="Meiryo UI" panose="020B0604030504040204" pitchFamily="50" charset="-128"/>
              </a:rPr>
              <a:t>（万トン</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年）</a:t>
            </a:r>
            <a:endParaRPr lang="en-US" altLang="ja-JP" sz="1000" dirty="0">
              <a:latin typeface="Meiryo UI" panose="020B0604030504040204" pitchFamily="50" charset="-128"/>
              <a:ea typeface="Meiryo UI" panose="020B0604030504040204" pitchFamily="50" charset="-128"/>
            </a:endParaRPr>
          </a:p>
        </p:txBody>
      </p:sp>
      <p:sp>
        <p:nvSpPr>
          <p:cNvPr id="55" name="角丸四角形 54"/>
          <p:cNvSpPr/>
          <p:nvPr/>
        </p:nvSpPr>
        <p:spPr>
          <a:xfrm>
            <a:off x="182057" y="6893039"/>
            <a:ext cx="2676878" cy="22344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食品ロス削減に取り組む人の割合</a:t>
            </a:r>
          </a:p>
        </p:txBody>
      </p:sp>
      <p:graphicFrame>
        <p:nvGraphicFramePr>
          <p:cNvPr id="2" name="表 1"/>
          <p:cNvGraphicFramePr>
            <a:graphicFrameLocks noGrp="1"/>
          </p:cNvGraphicFramePr>
          <p:nvPr>
            <p:extLst>
              <p:ext uri="{D42A27DB-BD31-4B8C-83A1-F6EECF244321}">
                <p14:modId xmlns:p14="http://schemas.microsoft.com/office/powerpoint/2010/main" val="2326321798"/>
              </p:ext>
            </p:extLst>
          </p:nvPr>
        </p:nvGraphicFramePr>
        <p:xfrm>
          <a:off x="424675" y="7246821"/>
          <a:ext cx="4917032" cy="1645920"/>
        </p:xfrm>
        <a:graphic>
          <a:graphicData uri="http://schemas.openxmlformats.org/drawingml/2006/table">
            <a:tbl>
              <a:tblPr firstRow="1" bandRow="1">
                <a:tableStyleId>{5940675A-B579-460E-94D1-54222C63F5DA}</a:tableStyleId>
              </a:tblPr>
              <a:tblGrid>
                <a:gridCol w="760210">
                  <a:extLst>
                    <a:ext uri="{9D8B030D-6E8A-4147-A177-3AD203B41FA5}">
                      <a16:colId xmlns:a16="http://schemas.microsoft.com/office/drawing/2014/main" val="1146658179"/>
                    </a:ext>
                  </a:extLst>
                </a:gridCol>
                <a:gridCol w="1192555">
                  <a:extLst>
                    <a:ext uri="{9D8B030D-6E8A-4147-A177-3AD203B41FA5}">
                      <a16:colId xmlns:a16="http://schemas.microsoft.com/office/drawing/2014/main" val="2748982743"/>
                    </a:ext>
                  </a:extLst>
                </a:gridCol>
                <a:gridCol w="786283">
                  <a:extLst>
                    <a:ext uri="{9D8B030D-6E8A-4147-A177-3AD203B41FA5}">
                      <a16:colId xmlns:a16="http://schemas.microsoft.com/office/drawing/2014/main" val="1635969326"/>
                    </a:ext>
                  </a:extLst>
                </a:gridCol>
                <a:gridCol w="2177984">
                  <a:extLst>
                    <a:ext uri="{9D8B030D-6E8A-4147-A177-3AD203B41FA5}">
                      <a16:colId xmlns:a16="http://schemas.microsoft.com/office/drawing/2014/main" val="3408209034"/>
                    </a:ext>
                  </a:extLst>
                </a:gridCol>
              </a:tblGrid>
              <a:tr h="220650">
                <a:tc rowSpan="2">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solidFill>
                      <a:schemeClr val="accent3">
                        <a:lumMod val="60000"/>
                        <a:lumOff val="40000"/>
                      </a:schemeClr>
                    </a:solidFill>
                  </a:tcPr>
                </a:tc>
                <a:tc rowSpan="2">
                  <a:txBody>
                    <a:bodyPr/>
                    <a:lstStyle/>
                    <a:p>
                      <a:pPr algn="l"/>
                      <a:r>
                        <a:rPr kumimoji="1" lang="ja-JP" altLang="en-US" sz="900" b="0" dirty="0">
                          <a:latin typeface="Meiryo UI" panose="020B0604030504040204" pitchFamily="50" charset="-128"/>
                          <a:ea typeface="Meiryo UI" panose="020B0604030504040204" pitchFamily="50" charset="-128"/>
                        </a:rPr>
                        <a:t>食品ロス削減の取組を複数</a:t>
                      </a:r>
                      <a:r>
                        <a:rPr kumimoji="1" lang="en-US" altLang="ja-JP" sz="900" b="0" dirty="0">
                          <a:latin typeface="Meiryo UI" panose="020B0604030504040204" pitchFamily="50" charset="-128"/>
                          <a:ea typeface="Meiryo UI" panose="020B0604030504040204" pitchFamily="50" charset="-128"/>
                        </a:rPr>
                        <a:t>(2</a:t>
                      </a:r>
                      <a:r>
                        <a:rPr kumimoji="1" lang="ja-JP" altLang="en-US" sz="900" b="0" dirty="0">
                          <a:latin typeface="Meiryo UI" panose="020B0604030504040204" pitchFamily="50" charset="-128"/>
                          <a:ea typeface="Meiryo UI" panose="020B0604030504040204" pitchFamily="50" charset="-128"/>
                        </a:rPr>
                        <a:t>項目以上）行う人の割合</a:t>
                      </a:r>
                    </a:p>
                  </a:txBody>
                  <a:tcPr>
                    <a:solidFill>
                      <a:schemeClr val="accent3">
                        <a:lumMod val="60000"/>
                        <a:lumOff val="40000"/>
                      </a:schemeClr>
                    </a:solidFill>
                  </a:tcPr>
                </a:tc>
                <a:tc gridSpan="2">
                  <a:txBody>
                    <a:bodyPr/>
                    <a:lstStyle/>
                    <a:p>
                      <a:pPr algn="l"/>
                      <a:r>
                        <a:rPr lang="ja-JP" altLang="en-US" sz="900" b="0" kern="100" dirty="0">
                          <a:latin typeface="Meiryo UI" panose="020B0604030504040204" pitchFamily="50" charset="-128"/>
                          <a:ea typeface="Meiryo UI" panose="020B0604030504040204" pitchFamily="50" charset="-128"/>
                        </a:rPr>
                        <a:t>食品ロス削減の取組を</a:t>
                      </a:r>
                      <a:r>
                        <a:rPr lang="en-US" altLang="ja-JP" sz="900" b="0" kern="100" dirty="0">
                          <a:latin typeface="Meiryo UI" panose="020B0604030504040204" pitchFamily="50" charset="-128"/>
                          <a:ea typeface="Meiryo UI" panose="020B0604030504040204" pitchFamily="50" charset="-128"/>
                        </a:rPr>
                        <a:t>1</a:t>
                      </a:r>
                      <a:r>
                        <a:rPr lang="ja-JP" altLang="en-US" sz="900" b="0" kern="100" dirty="0">
                          <a:latin typeface="Meiryo UI" panose="020B0604030504040204" pitchFamily="50" charset="-128"/>
                          <a:ea typeface="Meiryo UI" panose="020B0604030504040204" pitchFamily="50" charset="-128"/>
                        </a:rPr>
                        <a:t>項目以上行う人の割合</a:t>
                      </a:r>
                      <a:endParaRPr kumimoji="1" lang="ja-JP" altLang="en-US" sz="900" b="0" dirty="0">
                        <a:latin typeface="Meiryo UI" panose="020B0604030504040204" pitchFamily="50" charset="-128"/>
                        <a:ea typeface="Meiryo UI" panose="020B0604030504040204" pitchFamily="50" charset="-128"/>
                      </a:endParaRPr>
                    </a:p>
                  </a:txBody>
                  <a:tcPr>
                    <a:lnB w="12700" cap="flat" cmpd="sng" algn="ctr">
                      <a:noFill/>
                      <a:prstDash val="solid"/>
                      <a:round/>
                      <a:headEnd type="none" w="med" len="med"/>
                      <a:tailEnd type="none" w="med" len="med"/>
                    </a:lnB>
                    <a:solidFill>
                      <a:schemeClr val="accent3">
                        <a:lumMod val="60000"/>
                        <a:lumOff val="40000"/>
                      </a:schemeClr>
                    </a:solidFill>
                  </a:tcPr>
                </a:tc>
                <a:tc hMerge="1">
                  <a:txBody>
                    <a:bodyPr/>
                    <a:lstStyle/>
                    <a:p>
                      <a:pPr algn="l"/>
                      <a:endParaRPr kumimoji="1" lang="ja-JP" altLang="en-US" sz="900" b="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134359996"/>
                  </a:ext>
                </a:extLst>
              </a:tr>
              <a:tr h="264780">
                <a:tc vMerge="1">
                  <a:txBody>
                    <a:bodyPr/>
                    <a:lstStyle/>
                    <a:p>
                      <a:endParaRPr kumimoji="1" lang="ja-JP" altLang="en-US"/>
                    </a:p>
                  </a:txBody>
                  <a:tcPr/>
                </a:tc>
                <a:tc vMerge="1">
                  <a:txBody>
                    <a:bodyPr/>
                    <a:lstStyle/>
                    <a:p>
                      <a:endParaRPr kumimoji="1" lang="ja-JP" altLang="en-US"/>
                    </a:p>
                  </a:txBody>
                  <a:tcPr/>
                </a:tc>
                <a:tc>
                  <a:txBody>
                    <a:bodyPr/>
                    <a:lstStyle/>
                    <a:p>
                      <a:pPr algn="l"/>
                      <a:endParaRPr kumimoji="1" lang="ja-JP" altLang="en-US" sz="900" b="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solidFill>
                      <a:schemeClr val="accent3">
                        <a:lumMod val="60000"/>
                        <a:lumOff val="40000"/>
                      </a:schemeClr>
                    </a:solidFill>
                  </a:tcPr>
                </a:tc>
                <a:tc>
                  <a:txBody>
                    <a:bodyPr/>
                    <a:lstStyle/>
                    <a:p>
                      <a:pPr algn="l"/>
                      <a:r>
                        <a:rPr kumimoji="1" lang="ja-JP" altLang="en-US" sz="900" b="0" dirty="0">
                          <a:latin typeface="Meiryo UI" panose="020B0604030504040204" pitchFamily="50" charset="-128"/>
                          <a:ea typeface="Meiryo UI" panose="020B0604030504040204" pitchFamily="50" charset="-128"/>
                        </a:rPr>
                        <a:t>取り組んでいること（上位</a:t>
                      </a:r>
                      <a:r>
                        <a:rPr kumimoji="1" lang="en-US" altLang="ja-JP" sz="900" b="0" dirty="0">
                          <a:latin typeface="Meiryo UI" panose="020B0604030504040204" pitchFamily="50" charset="-128"/>
                          <a:ea typeface="Meiryo UI" panose="020B0604030504040204" pitchFamily="50" charset="-128"/>
                        </a:rPr>
                        <a:t>1</a:t>
                      </a:r>
                      <a:r>
                        <a:rPr kumimoji="1" lang="ja-JP" altLang="en-US" sz="900" b="0" dirty="0">
                          <a:latin typeface="Meiryo UI" panose="020B0604030504040204" pitchFamily="50" charset="-128"/>
                          <a:ea typeface="Meiryo UI" panose="020B0604030504040204" pitchFamily="50" charset="-128"/>
                        </a:rPr>
                        <a:t>位、</a:t>
                      </a:r>
                      <a:r>
                        <a:rPr kumimoji="1" lang="en-US" altLang="ja-JP" sz="900" b="0" dirty="0">
                          <a:latin typeface="Meiryo UI" panose="020B0604030504040204" pitchFamily="50" charset="-128"/>
                          <a:ea typeface="Meiryo UI" panose="020B0604030504040204" pitchFamily="50" charset="-128"/>
                        </a:rPr>
                        <a:t>2</a:t>
                      </a:r>
                      <a:r>
                        <a:rPr kumimoji="1" lang="ja-JP" altLang="en-US" sz="900" b="0" dirty="0">
                          <a:latin typeface="Meiryo UI" panose="020B0604030504040204" pitchFamily="50" charset="-128"/>
                          <a:ea typeface="Meiryo UI" panose="020B0604030504040204" pitchFamily="50" charset="-128"/>
                        </a:rPr>
                        <a:t>位、</a:t>
                      </a:r>
                      <a:r>
                        <a:rPr kumimoji="1" lang="en-US" altLang="ja-JP" sz="900" b="0" dirty="0">
                          <a:latin typeface="Meiryo UI" panose="020B0604030504040204" pitchFamily="50" charset="-128"/>
                          <a:ea typeface="Meiryo UI" panose="020B0604030504040204" pitchFamily="50" charset="-128"/>
                        </a:rPr>
                        <a:t>3</a:t>
                      </a:r>
                      <a:r>
                        <a:rPr kumimoji="1" lang="ja-JP" altLang="en-US" sz="900" b="0" dirty="0">
                          <a:latin typeface="Meiryo UI" panose="020B0604030504040204" pitchFamily="50" charset="-128"/>
                          <a:ea typeface="Meiryo UI" panose="020B0604030504040204" pitchFamily="50" charset="-128"/>
                        </a:rPr>
                        <a:t>位）</a:t>
                      </a:r>
                    </a:p>
                  </a:txBody>
                  <a:tcPr>
                    <a:lnT w="12700" cap="flat" cmpd="sng" algn="ctr">
                      <a:solidFill>
                        <a:schemeClr val="tx1"/>
                      </a:solidFill>
                      <a:prstDash val="solid"/>
                      <a:round/>
                      <a:headEnd type="none" w="med" len="med"/>
                      <a:tailEnd type="none" w="med" len="med"/>
                    </a:lnT>
                    <a:solidFill>
                      <a:schemeClr val="accent3">
                        <a:lumMod val="60000"/>
                        <a:lumOff val="40000"/>
                      </a:schemeClr>
                    </a:solidFill>
                  </a:tcPr>
                </a:tc>
                <a:extLst>
                  <a:ext uri="{0D108BD9-81ED-4DB2-BD59-A6C34878D82A}">
                    <a16:rowId xmlns:a16="http://schemas.microsoft.com/office/drawing/2014/main" val="2439389573"/>
                  </a:ext>
                </a:extLst>
              </a:tr>
              <a:tr h="485429">
                <a:tc>
                  <a:txBody>
                    <a:bodyPr/>
                    <a:lstStyle/>
                    <a:p>
                      <a:pPr algn="ctr"/>
                      <a:r>
                        <a:rPr kumimoji="1" lang="ja-JP" altLang="en-US" sz="1050" b="0" dirty="0">
                          <a:latin typeface="Meiryo UI" panose="020B0604030504040204" pitchFamily="50" charset="-128"/>
                          <a:ea typeface="Meiryo UI" panose="020B0604030504040204" pitchFamily="50" charset="-128"/>
                        </a:rPr>
                        <a:t>全国</a:t>
                      </a: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８５</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０％</a:t>
                      </a:r>
                    </a:p>
                  </a:txBody>
                  <a:tcPr anchor="ctr"/>
                </a:tc>
                <a:tc>
                  <a:txBody>
                    <a:bodyPr/>
                    <a:lstStyle/>
                    <a:p>
                      <a:pPr algn="l">
                        <a:spcAft>
                          <a:spcPts val="0"/>
                        </a:spcAft>
                      </a:pPr>
                      <a:r>
                        <a:rPr lang="en-US" altLang="ja-JP" sz="900" b="0" kern="100" dirty="0">
                          <a:latin typeface="Meiryo UI" panose="020B0604030504040204" pitchFamily="50" charset="-128"/>
                          <a:ea typeface="Meiryo UI" panose="020B0604030504040204" pitchFamily="50" charset="-128"/>
                        </a:rPr>
                        <a:t>(1)</a:t>
                      </a:r>
                      <a:r>
                        <a:rPr lang="ja-JP" altLang="en-US" sz="900" b="0" kern="100" dirty="0">
                          <a:latin typeface="Meiryo UI" panose="020B0604030504040204" pitchFamily="50" charset="-128"/>
                          <a:ea typeface="Meiryo UI" panose="020B0604030504040204" pitchFamily="50" charset="-128"/>
                        </a:rPr>
                        <a:t>残さずに食べる：</a:t>
                      </a:r>
                      <a:r>
                        <a:rPr lang="en-US" altLang="ja-JP" sz="900" b="0" kern="100" dirty="0">
                          <a:latin typeface="Meiryo UI" panose="020B0604030504040204" pitchFamily="50" charset="-128"/>
                          <a:ea typeface="Meiryo UI" panose="020B0604030504040204" pitchFamily="50" charset="-128"/>
                        </a:rPr>
                        <a:t>60.7</a:t>
                      </a:r>
                      <a:r>
                        <a:rPr lang="ja-JP" altLang="en-US" sz="900" b="0" kern="100" dirty="0">
                          <a:latin typeface="Meiryo UI" panose="020B0604030504040204" pitchFamily="50" charset="-128"/>
                          <a:ea typeface="Meiryo UI" panose="020B0604030504040204" pitchFamily="50" charset="-128"/>
                        </a:rPr>
                        <a:t>％</a:t>
                      </a:r>
                      <a:endParaRPr lang="en-US" altLang="ja-JP" sz="900" b="0" kern="100" dirty="0">
                        <a:latin typeface="Meiryo UI" panose="020B0604030504040204" pitchFamily="50" charset="-128"/>
                        <a:ea typeface="Meiryo UI" panose="020B0604030504040204" pitchFamily="50" charset="-128"/>
                      </a:endParaRPr>
                    </a:p>
                    <a:p>
                      <a:pPr algn="l"/>
                      <a:r>
                        <a:rPr kumimoji="1" lang="en-US" altLang="ja-JP" sz="900" b="0" kern="100" dirty="0">
                          <a:latin typeface="Meiryo UI" panose="020B0604030504040204" pitchFamily="50" charset="-128"/>
                          <a:ea typeface="Meiryo UI" panose="020B0604030504040204" pitchFamily="50" charset="-128"/>
                        </a:rPr>
                        <a:t>(2)</a:t>
                      </a:r>
                      <a:r>
                        <a:rPr kumimoji="1" lang="ja-JP" altLang="en-US" sz="900" b="0" kern="100" dirty="0">
                          <a:latin typeface="Meiryo UI" panose="020B0604030504040204" pitchFamily="50" charset="-128"/>
                          <a:ea typeface="Meiryo UI" panose="020B0604030504040204" pitchFamily="50" charset="-128"/>
                        </a:rPr>
                        <a:t>冷凍保存を活用する：</a:t>
                      </a:r>
                      <a:r>
                        <a:rPr kumimoji="1" lang="en-US" altLang="ja-JP" sz="900" b="0" kern="100" dirty="0">
                          <a:latin typeface="Meiryo UI" panose="020B0604030504040204" pitchFamily="50" charset="-128"/>
                          <a:ea typeface="Meiryo UI" panose="020B0604030504040204" pitchFamily="50" charset="-128"/>
                        </a:rPr>
                        <a:t>43.5</a:t>
                      </a:r>
                      <a:r>
                        <a:rPr kumimoji="1" lang="ja-JP" altLang="en-US" sz="900" b="0" kern="100" dirty="0">
                          <a:latin typeface="Meiryo UI" panose="020B0604030504040204" pitchFamily="50" charset="-128"/>
                          <a:ea typeface="Meiryo UI" panose="020B0604030504040204" pitchFamily="50" charset="-128"/>
                        </a:rPr>
                        <a:t>％</a:t>
                      </a:r>
                      <a:endParaRPr kumimoji="1" lang="en-US" altLang="ja-JP" sz="900" b="0" kern="100" dirty="0">
                        <a:latin typeface="Meiryo UI" panose="020B0604030504040204" pitchFamily="50" charset="-128"/>
                        <a:ea typeface="Meiryo UI" panose="020B0604030504040204" pitchFamily="50" charset="-128"/>
                      </a:endParaRPr>
                    </a:p>
                    <a:p>
                      <a:pPr algn="l"/>
                      <a:r>
                        <a:rPr kumimoji="1" lang="en-US" altLang="ja-JP" sz="900" b="0" kern="100" dirty="0">
                          <a:solidFill>
                            <a:schemeClr val="tx1"/>
                          </a:solidFill>
                          <a:latin typeface="Meiryo UI" panose="020B0604030504040204" pitchFamily="50" charset="-128"/>
                          <a:ea typeface="Meiryo UI" panose="020B0604030504040204" pitchFamily="50" charset="-128"/>
                        </a:rPr>
                        <a:t>(3)</a:t>
                      </a:r>
                      <a:r>
                        <a:rPr kumimoji="1" lang="ja-JP" altLang="en-US" sz="900" b="0" kern="100" dirty="0">
                          <a:solidFill>
                            <a:schemeClr val="tx1"/>
                          </a:solidFill>
                          <a:latin typeface="Meiryo UI" panose="020B0604030504040204" pitchFamily="50" charset="-128"/>
                          <a:ea typeface="Meiryo UI" panose="020B0604030504040204" pitchFamily="50" charset="-128"/>
                        </a:rPr>
                        <a:t>料理を作りすぎない：</a:t>
                      </a:r>
                      <a:r>
                        <a:rPr kumimoji="1" lang="en-US" altLang="ja-JP" sz="900" b="0" kern="100" dirty="0">
                          <a:solidFill>
                            <a:schemeClr val="tx1"/>
                          </a:solidFill>
                          <a:latin typeface="Meiryo UI" panose="020B0604030504040204" pitchFamily="50" charset="-128"/>
                          <a:ea typeface="Meiryo UI" panose="020B0604030504040204" pitchFamily="50" charset="-128"/>
                        </a:rPr>
                        <a:t>41.5</a:t>
                      </a:r>
                      <a:r>
                        <a:rPr kumimoji="1" lang="ja-JP" altLang="en-US" sz="900" b="0" kern="100" dirty="0">
                          <a:solidFill>
                            <a:schemeClr val="tx1"/>
                          </a:solidFill>
                          <a:latin typeface="Meiryo UI" panose="020B0604030504040204" pitchFamily="50" charset="-128"/>
                          <a:ea typeface="Meiryo UI" panose="020B0604030504040204" pitchFamily="50" charset="-128"/>
                        </a:rPr>
                        <a:t>％</a:t>
                      </a:r>
                      <a:endParaRPr kumimoji="1" lang="en-US" altLang="ja-JP" sz="900" b="0" kern="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78370074"/>
                  </a:ext>
                </a:extLst>
              </a:tr>
              <a:tr h="617819">
                <a:tc>
                  <a:txBody>
                    <a:bodyPr/>
                    <a:lstStyle/>
                    <a:p>
                      <a:pPr algn="ctr"/>
                      <a:r>
                        <a:rPr kumimoji="1" lang="ja-JP" altLang="en-US" sz="1050" b="0" dirty="0">
                          <a:latin typeface="Meiryo UI" panose="020B0604030504040204" pitchFamily="50" charset="-128"/>
                          <a:ea typeface="Meiryo UI" panose="020B0604030504040204" pitchFamily="50" charset="-128"/>
                        </a:rPr>
                        <a:t>大阪府</a:t>
                      </a:r>
                    </a:p>
                  </a:txBody>
                  <a:tcPr anchor="ctr"/>
                </a:tc>
                <a:tc>
                  <a:txBody>
                    <a:bodyPr/>
                    <a:lstStyle/>
                    <a:p>
                      <a:pPr algn="ctr"/>
                      <a:endParaRPr kumimoji="1" lang="en-US" altLang="ja-JP" sz="1050" b="0" dirty="0">
                        <a:latin typeface="Meiryo UI" panose="020B0604030504040204" pitchFamily="50" charset="-128"/>
                        <a:ea typeface="Meiryo UI" panose="020B0604030504040204" pitchFamily="50" charset="-128"/>
                      </a:endParaRPr>
                    </a:p>
                    <a:p>
                      <a:pPr algn="ctr"/>
                      <a:r>
                        <a:rPr kumimoji="1" lang="ja-JP" altLang="en-US" sz="1050" b="0" dirty="0">
                          <a:latin typeface="Meiryo UI" panose="020B0604030504040204" pitchFamily="50" charset="-128"/>
                          <a:ea typeface="Meiryo UI" panose="020B0604030504040204" pitchFamily="50" charset="-128"/>
                        </a:rPr>
                        <a:t>８１</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９％</a:t>
                      </a:r>
                      <a:endParaRPr kumimoji="1" lang="en-US" altLang="ja-JP" sz="1050" b="0" dirty="0">
                        <a:latin typeface="Meiryo UI" panose="020B0604030504040204" pitchFamily="50" charset="-128"/>
                        <a:ea typeface="Meiryo UI" panose="020B0604030504040204" pitchFamily="50" charset="-128"/>
                      </a:endParaRPr>
                    </a:p>
                    <a:p>
                      <a:pPr algn="ctr"/>
                      <a:endParaRPr kumimoji="1" lang="en-US" altLang="ja-JP"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９３</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８％</a:t>
                      </a:r>
                    </a:p>
                  </a:txBody>
                  <a:tcPr anchor="ctr"/>
                </a:tc>
                <a:tc>
                  <a:txBody>
                    <a:bodyPr/>
                    <a:lstStyle/>
                    <a:p>
                      <a:pPr algn="l">
                        <a:spcAft>
                          <a:spcPts val="0"/>
                        </a:spcAft>
                      </a:pPr>
                      <a:r>
                        <a:rPr kumimoji="1" lang="en-US" altLang="ja-JP" sz="900" b="0" dirty="0">
                          <a:latin typeface="Meiryo UI" panose="020B0604030504040204" pitchFamily="50" charset="-128"/>
                          <a:ea typeface="Meiryo UI" panose="020B0604030504040204" pitchFamily="50" charset="-128"/>
                        </a:rPr>
                        <a:t>(1)</a:t>
                      </a:r>
                      <a:r>
                        <a:rPr kumimoji="1" lang="ja-JP" altLang="en-US" sz="900" b="0" dirty="0">
                          <a:latin typeface="Meiryo UI" panose="020B0604030504040204" pitchFamily="50" charset="-128"/>
                          <a:ea typeface="Meiryo UI" panose="020B0604030504040204" pitchFamily="50" charset="-128"/>
                        </a:rPr>
                        <a:t>残さずに食べる：</a:t>
                      </a:r>
                      <a:r>
                        <a:rPr kumimoji="1" lang="en-US" altLang="ja-JP" sz="900" b="0" dirty="0">
                          <a:latin typeface="Meiryo UI" panose="020B0604030504040204" pitchFamily="50" charset="-128"/>
                          <a:ea typeface="Meiryo UI" panose="020B0604030504040204" pitchFamily="50" charset="-128"/>
                        </a:rPr>
                        <a:t>76.0</a:t>
                      </a:r>
                      <a:r>
                        <a:rPr kumimoji="1" lang="ja-JP" altLang="en-US" sz="900" b="0" dirty="0">
                          <a:latin typeface="Meiryo UI" panose="020B0604030504040204" pitchFamily="50" charset="-128"/>
                          <a:ea typeface="Meiryo UI" panose="020B0604030504040204" pitchFamily="50" charset="-128"/>
                        </a:rPr>
                        <a:t>％</a:t>
                      </a:r>
                      <a:endParaRPr kumimoji="1" lang="en-US" altLang="ja-JP" sz="900" b="0" dirty="0">
                        <a:latin typeface="Meiryo UI" panose="020B0604030504040204" pitchFamily="50" charset="-128"/>
                        <a:ea typeface="Meiryo UI" panose="020B0604030504040204" pitchFamily="50" charset="-128"/>
                      </a:endParaRPr>
                    </a:p>
                    <a:p>
                      <a:pPr algn="l"/>
                      <a:r>
                        <a:rPr kumimoji="1" lang="en-US" altLang="ja-JP" sz="900" b="0" dirty="0">
                          <a:latin typeface="Meiryo UI" panose="020B0604030504040204" pitchFamily="50" charset="-128"/>
                          <a:ea typeface="Meiryo UI" panose="020B0604030504040204" pitchFamily="50" charset="-128"/>
                        </a:rPr>
                        <a:t>(2)</a:t>
                      </a:r>
                      <a:r>
                        <a:rPr kumimoji="1" lang="ja-JP" altLang="en-US" sz="900" b="0" dirty="0">
                          <a:latin typeface="Meiryo UI" panose="020B0604030504040204" pitchFamily="50" charset="-128"/>
                          <a:ea typeface="Meiryo UI" panose="020B0604030504040204" pitchFamily="50" charset="-128"/>
                        </a:rPr>
                        <a:t>冷凍保存を活用する：</a:t>
                      </a:r>
                      <a:r>
                        <a:rPr kumimoji="1" lang="en-US" altLang="ja-JP" sz="900" b="0" dirty="0">
                          <a:latin typeface="Meiryo UI" panose="020B0604030504040204" pitchFamily="50" charset="-128"/>
                          <a:ea typeface="Meiryo UI" panose="020B0604030504040204" pitchFamily="50" charset="-128"/>
                        </a:rPr>
                        <a:t>53.3</a:t>
                      </a:r>
                      <a:r>
                        <a:rPr kumimoji="1" lang="ja-JP" altLang="en-US" sz="900" b="0" dirty="0">
                          <a:latin typeface="Meiryo UI" panose="020B0604030504040204" pitchFamily="50" charset="-128"/>
                          <a:ea typeface="Meiryo UI" panose="020B0604030504040204" pitchFamily="50" charset="-128"/>
                        </a:rPr>
                        <a:t>％</a:t>
                      </a:r>
                      <a:endParaRPr kumimoji="1" lang="en-US" altLang="ja-JP" sz="900" b="0" dirty="0">
                        <a:latin typeface="Meiryo UI" panose="020B0604030504040204" pitchFamily="50" charset="-128"/>
                        <a:ea typeface="Meiryo UI" panose="020B0604030504040204" pitchFamily="50" charset="-128"/>
                      </a:endParaRPr>
                    </a:p>
                    <a:p>
                      <a:pPr algn="l"/>
                      <a:r>
                        <a:rPr kumimoji="1" lang="en-US" altLang="ja-JP" sz="900" b="0" dirty="0">
                          <a:latin typeface="Meiryo UI" panose="020B0604030504040204" pitchFamily="50" charset="-128"/>
                          <a:ea typeface="Meiryo UI" panose="020B0604030504040204" pitchFamily="50" charset="-128"/>
                        </a:rPr>
                        <a:t>(3)</a:t>
                      </a:r>
                      <a:r>
                        <a:rPr kumimoji="1" lang="ja-JP" altLang="en-US" sz="900" b="0" dirty="0">
                          <a:latin typeface="Meiryo UI" panose="020B0604030504040204" pitchFamily="50" charset="-128"/>
                          <a:ea typeface="Meiryo UI" panose="020B0604030504040204" pitchFamily="50" charset="-128"/>
                        </a:rPr>
                        <a:t>賞味期限を過ぎたものは</a:t>
                      </a:r>
                      <a:endParaRPr kumimoji="1" lang="en-US" altLang="ja-JP" sz="900" b="0" dirty="0">
                        <a:latin typeface="Meiryo UI" panose="020B0604030504040204" pitchFamily="50" charset="-128"/>
                        <a:ea typeface="Meiryo UI" panose="020B0604030504040204" pitchFamily="50" charset="-128"/>
                      </a:endParaRPr>
                    </a:p>
                    <a:p>
                      <a:pPr algn="l"/>
                      <a:r>
                        <a:rPr kumimoji="1" lang="ja-JP" altLang="en-US" sz="900" b="0" dirty="0">
                          <a:latin typeface="Meiryo UI" panose="020B0604030504040204" pitchFamily="50" charset="-128"/>
                          <a:ea typeface="Meiryo UI" panose="020B0604030504040204" pitchFamily="50" charset="-128"/>
                        </a:rPr>
                        <a:t>　食べられるか自己判断する：</a:t>
                      </a:r>
                      <a:r>
                        <a:rPr kumimoji="1" lang="en-US" altLang="ja-JP" sz="900" b="0" dirty="0">
                          <a:latin typeface="Meiryo UI" panose="020B0604030504040204" pitchFamily="50" charset="-128"/>
                          <a:ea typeface="Meiryo UI" panose="020B0604030504040204" pitchFamily="50" charset="-128"/>
                        </a:rPr>
                        <a:t>52.7</a:t>
                      </a:r>
                      <a:r>
                        <a:rPr kumimoji="1" lang="ja-JP" altLang="en-US" sz="900" b="0" dirty="0">
                          <a:latin typeface="Meiryo UI" panose="020B0604030504040204" pitchFamily="50" charset="-128"/>
                          <a:ea typeface="Meiryo UI" panose="020B0604030504040204" pitchFamily="50" charset="-128"/>
                        </a:rPr>
                        <a:t>％</a:t>
                      </a:r>
                      <a:endParaRPr kumimoji="1" lang="en-US" altLang="ja-JP"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19150443"/>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554163925"/>
              </p:ext>
            </p:extLst>
          </p:nvPr>
        </p:nvGraphicFramePr>
        <p:xfrm>
          <a:off x="5422201" y="7246821"/>
          <a:ext cx="1175547" cy="1637473"/>
        </p:xfrm>
        <a:graphic>
          <a:graphicData uri="http://schemas.openxmlformats.org/drawingml/2006/table">
            <a:tbl>
              <a:tblPr firstRow="1" bandRow="1">
                <a:tableStyleId>{5940675A-B579-460E-94D1-54222C63F5DA}</a:tableStyleId>
              </a:tblPr>
              <a:tblGrid>
                <a:gridCol w="1175547">
                  <a:extLst>
                    <a:ext uri="{9D8B030D-6E8A-4147-A177-3AD203B41FA5}">
                      <a16:colId xmlns:a16="http://schemas.microsoft.com/office/drawing/2014/main" val="3179624285"/>
                    </a:ext>
                  </a:extLst>
                </a:gridCol>
              </a:tblGrid>
              <a:tr h="492194">
                <a:tc>
                  <a:txBody>
                    <a:bodyPr/>
                    <a:lstStyle/>
                    <a:p>
                      <a:pPr marL="0" marR="0" lvl="0" indent="0" algn="l" defTabSz="1454074"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食品ロス問題を認知している人の割合</a:t>
                      </a:r>
                    </a:p>
                  </a:txBody>
                  <a:tcPr>
                    <a:solidFill>
                      <a:schemeClr val="accent3">
                        <a:lumMod val="60000"/>
                        <a:lumOff val="40000"/>
                      </a:schemeClr>
                    </a:solidFill>
                  </a:tcPr>
                </a:tc>
                <a:extLst>
                  <a:ext uri="{0D108BD9-81ED-4DB2-BD59-A6C34878D82A}">
                    <a16:rowId xmlns:a16="http://schemas.microsoft.com/office/drawing/2014/main" val="1930713796"/>
                  </a:ext>
                </a:extLst>
              </a:tr>
              <a:tr h="487105">
                <a:tc>
                  <a:txBody>
                    <a:bodyPr/>
                    <a:lstStyle/>
                    <a:p>
                      <a:pPr marL="0" marR="0" lvl="0" indent="0" algn="ctr" defTabSz="145407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７４</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a:t>
                      </a:r>
                    </a:p>
                  </a:txBody>
                  <a:tcPr anchor="ctr"/>
                </a:tc>
                <a:extLst>
                  <a:ext uri="{0D108BD9-81ED-4DB2-BD59-A6C34878D82A}">
                    <a16:rowId xmlns:a16="http://schemas.microsoft.com/office/drawing/2014/main" val="2891173146"/>
                  </a:ext>
                </a:extLst>
              </a:tr>
              <a:tr h="658174">
                <a:tc>
                  <a:txBody>
                    <a:bodyPr/>
                    <a:lstStyle/>
                    <a:p>
                      <a:pPr marL="0" marR="0" lvl="0" indent="0" algn="ctr" defTabSz="1454074"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８６</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endParaRPr kumimoji="1" lang="ja-JP" altLang="en-US" dirty="0"/>
                    </a:p>
                  </a:txBody>
                  <a:tcPr anchor="ctr"/>
                </a:tc>
                <a:extLst>
                  <a:ext uri="{0D108BD9-81ED-4DB2-BD59-A6C34878D82A}">
                    <a16:rowId xmlns:a16="http://schemas.microsoft.com/office/drawing/2014/main" val="3364113817"/>
                  </a:ext>
                </a:extLst>
              </a:tr>
            </a:tbl>
          </a:graphicData>
        </a:graphic>
      </p:graphicFrame>
      <p:grpSp>
        <p:nvGrpSpPr>
          <p:cNvPr id="56" name="Group 40">
            <a:extLst>
              <a:ext uri="{FF2B5EF4-FFF2-40B4-BE49-F238E27FC236}">
                <a16:creationId xmlns:a16="http://schemas.microsoft.com/office/drawing/2014/main" id="{04BC2CAA-6963-47DF-B1A4-A85A687FF524}"/>
              </a:ext>
            </a:extLst>
          </p:cNvPr>
          <p:cNvGrpSpPr>
            <a:grpSpLocks/>
          </p:cNvGrpSpPr>
          <p:nvPr/>
        </p:nvGrpSpPr>
        <p:grpSpPr bwMode="auto">
          <a:xfrm>
            <a:off x="55626" y="19342"/>
            <a:ext cx="6192000" cy="581025"/>
            <a:chOff x="737" y="402"/>
            <a:chExt cx="13528" cy="914"/>
          </a:xfrm>
        </p:grpSpPr>
        <p:sp>
          <p:nvSpPr>
            <p:cNvPr id="5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2"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ja-JP" altLang="en-US" sz="1750" b="1" dirty="0">
                  <a:solidFill>
                    <a:sysClr val="window" lastClr="FFFFFF"/>
                  </a:solidFill>
                  <a:latin typeface="Meiryo UI" panose="020B0604030504040204" pitchFamily="50" charset="-128"/>
                  <a:ea typeface="Meiryo UI" panose="020B0604030504040204" pitchFamily="50" charset="-128"/>
                </a:rPr>
                <a:t>大阪府食品ロス削減推進計画の概要</a:t>
              </a:r>
            </a:p>
          </p:txBody>
        </p:sp>
      </p:grpSp>
      <p:grpSp>
        <p:nvGrpSpPr>
          <p:cNvPr id="5" name="グループ化 4"/>
          <p:cNvGrpSpPr/>
          <p:nvPr/>
        </p:nvGrpSpPr>
        <p:grpSpPr>
          <a:xfrm>
            <a:off x="6849722" y="20711"/>
            <a:ext cx="4090513" cy="591720"/>
            <a:chOff x="7706062" y="20711"/>
            <a:chExt cx="4090513" cy="591720"/>
          </a:xfrm>
        </p:grpSpPr>
        <p:pic>
          <p:nvPicPr>
            <p:cNvPr id="72" name="図 7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06062" y="22500"/>
              <a:ext cx="586091" cy="586091"/>
            </a:xfrm>
            <a:prstGeom prst="rect">
              <a:avLst/>
            </a:prstGeom>
          </p:spPr>
        </p:pic>
        <p:pic>
          <p:nvPicPr>
            <p:cNvPr id="76" name="図 7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94404" y="26474"/>
              <a:ext cx="582117" cy="582117"/>
            </a:xfrm>
            <a:prstGeom prst="rect">
              <a:avLst/>
            </a:prstGeom>
          </p:spPr>
        </p:pic>
        <p:pic>
          <p:nvPicPr>
            <p:cNvPr id="17" name="図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876130" y="20711"/>
              <a:ext cx="590810" cy="590810"/>
            </a:xfrm>
            <a:prstGeom prst="rect">
              <a:avLst/>
            </a:prstGeom>
          </p:spPr>
        </p:pic>
        <p:pic>
          <p:nvPicPr>
            <p:cNvPr id="18" name="図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460094" y="26550"/>
              <a:ext cx="585881" cy="585881"/>
            </a:xfrm>
            <a:prstGeom prst="rect">
              <a:avLst/>
            </a:prstGeom>
          </p:spPr>
        </p:pic>
        <p:pic>
          <p:nvPicPr>
            <p:cNvPr id="19" name="図 1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042294" y="25489"/>
              <a:ext cx="585881" cy="585881"/>
            </a:xfrm>
            <a:prstGeom prst="rect">
              <a:avLst/>
            </a:prstGeom>
          </p:spPr>
        </p:pic>
        <p:pic>
          <p:nvPicPr>
            <p:cNvPr id="20" name="図 1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628176" y="26500"/>
              <a:ext cx="582200" cy="582200"/>
            </a:xfrm>
            <a:prstGeom prst="rect">
              <a:avLst/>
            </a:prstGeom>
          </p:spPr>
        </p:pic>
        <p:pic>
          <p:nvPicPr>
            <p:cNvPr id="21" name="図 2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210375" y="22500"/>
              <a:ext cx="586200" cy="586200"/>
            </a:xfrm>
            <a:prstGeom prst="rect">
              <a:avLst/>
            </a:prstGeom>
          </p:spPr>
        </p:pic>
      </p:grpSp>
      <p:graphicFrame>
        <p:nvGraphicFramePr>
          <p:cNvPr id="63" name="表 62"/>
          <p:cNvGraphicFramePr>
            <a:graphicFrameLocks noGrp="1"/>
          </p:cNvGraphicFramePr>
          <p:nvPr>
            <p:extLst>
              <p:ext uri="{D42A27DB-BD31-4B8C-83A1-F6EECF244321}">
                <p14:modId xmlns:p14="http://schemas.microsoft.com/office/powerpoint/2010/main" val="4197992595"/>
              </p:ext>
            </p:extLst>
          </p:nvPr>
        </p:nvGraphicFramePr>
        <p:xfrm>
          <a:off x="7268700" y="1047314"/>
          <a:ext cx="7855612" cy="4705029"/>
        </p:xfrm>
        <a:graphic>
          <a:graphicData uri="http://schemas.openxmlformats.org/drawingml/2006/table">
            <a:tbl>
              <a:tblPr firstRow="1" bandRow="1">
                <a:tableStyleId>{F5AB1C69-6EDB-4FF4-983F-18BD219EF322}</a:tableStyleId>
              </a:tblPr>
              <a:tblGrid>
                <a:gridCol w="680007">
                  <a:extLst>
                    <a:ext uri="{9D8B030D-6E8A-4147-A177-3AD203B41FA5}">
                      <a16:colId xmlns:a16="http://schemas.microsoft.com/office/drawing/2014/main" val="1227560485"/>
                    </a:ext>
                  </a:extLst>
                </a:gridCol>
                <a:gridCol w="3491111">
                  <a:extLst>
                    <a:ext uri="{9D8B030D-6E8A-4147-A177-3AD203B41FA5}">
                      <a16:colId xmlns:a16="http://schemas.microsoft.com/office/drawing/2014/main" val="3241766134"/>
                    </a:ext>
                  </a:extLst>
                </a:gridCol>
                <a:gridCol w="3684494">
                  <a:extLst>
                    <a:ext uri="{9D8B030D-6E8A-4147-A177-3AD203B41FA5}">
                      <a16:colId xmlns:a16="http://schemas.microsoft.com/office/drawing/2014/main" val="4230220939"/>
                    </a:ext>
                  </a:extLst>
                </a:gridCol>
              </a:tblGrid>
              <a:tr h="295149">
                <a:tc>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0"/>
                </a:tc>
                <a:tc>
                  <a:txBody>
                    <a:bodyPr/>
                    <a:lstStyle/>
                    <a:p>
                      <a:pPr algn="ctr"/>
                      <a:r>
                        <a:rPr kumimoji="1" lang="ja-JP" altLang="en-US" sz="1100" dirty="0">
                          <a:latin typeface="Meiryo UI" panose="020B0604030504040204" pitchFamily="50" charset="-128"/>
                          <a:ea typeface="Meiryo UI" panose="020B0604030504040204" pitchFamily="50" charset="-128"/>
                        </a:rPr>
                        <a:t>事　業　者 </a:t>
                      </a:r>
                    </a:p>
                  </a:txBody>
                  <a:tcPr marL="36000" marR="36000" marT="36000" marB="0"/>
                </a:tc>
                <a:tc>
                  <a:txBody>
                    <a:bodyPr/>
                    <a:lstStyle/>
                    <a:p>
                      <a:pPr algn="ctr"/>
                      <a:r>
                        <a:rPr kumimoji="1" lang="ja-JP" altLang="en-US" sz="1100" dirty="0">
                          <a:latin typeface="Meiryo UI" panose="020B0604030504040204" pitchFamily="50" charset="-128"/>
                          <a:ea typeface="Meiryo UI" panose="020B0604030504040204" pitchFamily="50" charset="-128"/>
                        </a:rPr>
                        <a:t>消　費　者  </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36000" marR="36000" marT="36000" marB="0"/>
                </a:tc>
                <a:extLst>
                  <a:ext uri="{0D108BD9-81ED-4DB2-BD59-A6C34878D82A}">
                    <a16:rowId xmlns:a16="http://schemas.microsoft.com/office/drawing/2014/main" val="2904749161"/>
                  </a:ext>
                </a:extLst>
              </a:tr>
              <a:tr h="3635921">
                <a:tc>
                  <a:txBody>
                    <a:bodyPr/>
                    <a:lstStyle/>
                    <a:p>
                      <a:pPr algn="ctr"/>
                      <a:r>
                        <a:rPr kumimoji="1" lang="ja-JP" altLang="en-US" sz="1100" b="1" dirty="0">
                          <a:latin typeface="Meiryo UI" panose="020B0604030504040204" pitchFamily="50" charset="-128"/>
                          <a:ea typeface="Meiryo UI" panose="020B0604030504040204" pitchFamily="50" charset="-128"/>
                        </a:rPr>
                        <a:t>大阪府が進める</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基本的</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施策</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0" anchor="ctr"/>
                </a:tc>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ネットワーク懇話会等の検討の場で各立場からの意見交</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換により、流通の各段階の施策を具体化する取組を展開</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「おおさか食品ロス削減パートナーシップ制度」の推進</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広く多業種への働きかけを行い、パートナーシップ事業者</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の増加と、効果的な消費者啓発を推進</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「フードバンクガイドライン」の活用</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未利用食品を提供する事業者の参入を促進し、有効活</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用の取組を推進</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飲食店の“食べきり・持ち帰り“の取組への支援</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“食べきり”と、残ってしまった場合の“持ち帰り”を普及</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食品ロス削減の取組事例の共有・周知</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・優良事例について共有・周知を図り、横展開を促進</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・国の表彰制度等の活用などにより、広く周知</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tc>
                  <a:txBody>
                    <a:bodyPr/>
                    <a:lstStyle/>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ネットワーク懇話会等の場を活用し、消費者と事業者のコミュ</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 typeface="Wingdings" panose="05000000000000000000" pitchFamily="2" charset="2"/>
                        <a:buNone/>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ニケーションを図り、消費者の認知度向上や行動変容を促す</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リーフレットやデジタルコンテンツ等の啓発媒体の活用</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・家庭における食品ロス削減の推進や小中学校等での</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食育や地域の環境教育等の取組を支援</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大学</a:t>
                      </a:r>
                      <a:r>
                        <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府内栄養士養成課程の大学等</a:t>
                      </a:r>
                      <a:r>
                        <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との連携　</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・社食や学校給食等、幅広い食品ロス</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削減の取組を推進</a:t>
                      </a:r>
                      <a:endParaRPr kumimoji="1" lang="en-US" altLang="ja-JP" sz="110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10</a:t>
                      </a: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月食品ロス削減月間における</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取組の実施</a:t>
                      </a:r>
                      <a:endParaRPr kumimoji="1" lang="en-US" altLang="ja-JP" sz="11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・事業者や市町村の取組を府民に発信　　　</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・府民の食品ロス削減に関する認知度</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向上及び関心の増大を図る</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extLst>
                  <a:ext uri="{0D108BD9-81ED-4DB2-BD59-A6C34878D82A}">
                    <a16:rowId xmlns:a16="http://schemas.microsoft.com/office/drawing/2014/main" val="2270901083"/>
                  </a:ext>
                </a:extLst>
              </a:tr>
            </a:tbl>
          </a:graphicData>
        </a:graphic>
      </p:graphicFrame>
      <p:grpSp>
        <p:nvGrpSpPr>
          <p:cNvPr id="69" name="グループ化 68"/>
          <p:cNvGrpSpPr/>
          <p:nvPr/>
        </p:nvGrpSpPr>
        <p:grpSpPr>
          <a:xfrm>
            <a:off x="8582907" y="2980547"/>
            <a:ext cx="2181930" cy="1435573"/>
            <a:chOff x="0" y="0"/>
            <a:chExt cx="2183130" cy="1503680"/>
          </a:xfrm>
        </p:grpSpPr>
        <p:pic>
          <p:nvPicPr>
            <p:cNvPr id="70" name="図 69"/>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1085850" y="9525"/>
              <a:ext cx="1097280" cy="1485900"/>
            </a:xfrm>
            <a:prstGeom prst="rect">
              <a:avLst/>
            </a:prstGeom>
          </p:spPr>
        </p:pic>
        <p:pic>
          <p:nvPicPr>
            <p:cNvPr id="73" name="図 72"/>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0" y="9525"/>
              <a:ext cx="1097915" cy="1494155"/>
            </a:xfrm>
            <a:prstGeom prst="rect">
              <a:avLst/>
            </a:prstGeom>
          </p:spPr>
        </p:pic>
        <p:sp>
          <p:nvSpPr>
            <p:cNvPr id="77" name="正方形/長方形 76"/>
            <p:cNvSpPr/>
            <p:nvPr/>
          </p:nvSpPr>
          <p:spPr>
            <a:xfrm>
              <a:off x="0" y="0"/>
              <a:ext cx="2169746" cy="1494155"/>
            </a:xfrm>
            <a:prstGeom prst="rect">
              <a:avLst/>
            </a:prstGeom>
            <a:no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pic>
        <p:nvPicPr>
          <p:cNvPr id="79" name="図 78"/>
          <p:cNvPicPr/>
          <p:nvPr/>
        </p:nvPicPr>
        <p:blipFill>
          <a:blip r:embed="rId15">
            <a:extLst>
              <a:ext uri="{28A0092B-C50C-407E-A947-70E740481C1C}">
                <a14:useLocalDpi xmlns:a14="http://schemas.microsoft.com/office/drawing/2010/main"/>
              </a:ext>
            </a:extLst>
          </a:blip>
          <a:srcRect/>
          <a:stretch>
            <a:fillRect/>
          </a:stretch>
        </p:blipFill>
        <p:spPr bwMode="auto">
          <a:xfrm>
            <a:off x="12223746" y="2411956"/>
            <a:ext cx="2046773" cy="1368490"/>
          </a:xfrm>
          <a:prstGeom prst="rect">
            <a:avLst/>
          </a:prstGeom>
          <a:noFill/>
          <a:ln w="3175">
            <a:solidFill>
              <a:schemeClr val="tx1"/>
            </a:solidFill>
          </a:ln>
        </p:spPr>
      </p:pic>
      <p:pic>
        <p:nvPicPr>
          <p:cNvPr id="80" name="図 79"/>
          <p:cNvPicPr/>
          <p:nvPr/>
        </p:nvPicPr>
        <p:blipFill>
          <a:blip r:embed="rId16" cstate="print">
            <a:extLst>
              <a:ext uri="{28A0092B-C50C-407E-A947-70E740481C1C}">
                <a14:useLocalDpi xmlns:a14="http://schemas.microsoft.com/office/drawing/2010/main"/>
              </a:ext>
            </a:extLst>
          </a:blip>
          <a:stretch>
            <a:fillRect/>
          </a:stretch>
        </p:blipFill>
        <p:spPr>
          <a:xfrm>
            <a:off x="13897307" y="4200854"/>
            <a:ext cx="1179903" cy="1494651"/>
          </a:xfrm>
          <a:prstGeom prst="rect">
            <a:avLst/>
          </a:prstGeom>
          <a:ln w="3175">
            <a:solidFill>
              <a:schemeClr val="tx1"/>
            </a:solidFill>
          </a:ln>
        </p:spPr>
      </p:pic>
      <p:sp>
        <p:nvSpPr>
          <p:cNvPr id="4" name="テキスト ボックス 3"/>
          <p:cNvSpPr txBox="1"/>
          <p:nvPr/>
        </p:nvSpPr>
        <p:spPr>
          <a:xfrm>
            <a:off x="12559629" y="102338"/>
            <a:ext cx="2675355" cy="626775"/>
          </a:xfrm>
          <a:prstGeom prst="rect">
            <a:avLst/>
          </a:prstGeom>
          <a:noFill/>
        </p:spPr>
        <p:txBody>
          <a:bodyPr wrap="square" rtlCol="0">
            <a:spAutoFit/>
          </a:bodyPr>
          <a:lstStyle/>
          <a:p>
            <a:pPr algn="ctr">
              <a:lnSpc>
                <a:spcPts val="2200"/>
              </a:lnSpc>
            </a:pPr>
            <a:r>
              <a:rPr kumimoji="1" lang="ja-JP" altLang="en-US" sz="1400" b="1" dirty="0">
                <a:latin typeface="Meiryo UI" panose="020B0604030504040204" pitchFamily="50" charset="-128"/>
                <a:ea typeface="Meiryo UI" panose="020B0604030504040204" pitchFamily="50" charset="-128"/>
              </a:rPr>
              <a:t>令和３年３月</a:t>
            </a:r>
            <a:endParaRPr kumimoji="1" lang="en-US" altLang="ja-JP" sz="1400" b="1" dirty="0">
              <a:latin typeface="Meiryo UI" panose="020B0604030504040204" pitchFamily="50" charset="-128"/>
              <a:ea typeface="Meiryo UI" panose="020B0604030504040204" pitchFamily="50" charset="-128"/>
            </a:endParaRPr>
          </a:p>
          <a:p>
            <a:pPr algn="ctr">
              <a:lnSpc>
                <a:spcPts val="2200"/>
              </a:lnSpc>
            </a:pPr>
            <a:r>
              <a:rPr kumimoji="1" lang="ja-JP" altLang="en-US" sz="1400" b="1" dirty="0">
                <a:latin typeface="Meiryo UI" panose="020B0604030504040204" pitchFamily="50" charset="-128"/>
                <a:ea typeface="Meiryo UI" panose="020B0604030504040204" pitchFamily="50" charset="-128"/>
              </a:rPr>
              <a:t>大　阪　府</a:t>
            </a:r>
          </a:p>
        </p:txBody>
      </p:sp>
      <p:sp>
        <p:nvSpPr>
          <p:cNvPr id="6" name="正方形/長方形 5">
            <a:extLst>
              <a:ext uri="{FF2B5EF4-FFF2-40B4-BE49-F238E27FC236}">
                <a16:creationId xmlns:a16="http://schemas.microsoft.com/office/drawing/2014/main" id="{A451522F-1E8B-4633-BE8E-CF8EB3B4E3B1}"/>
              </a:ext>
            </a:extLst>
          </p:cNvPr>
          <p:cNvSpPr/>
          <p:nvPr/>
        </p:nvSpPr>
        <p:spPr>
          <a:xfrm>
            <a:off x="13313390" y="751930"/>
            <a:ext cx="1194145" cy="272672"/>
          </a:xfrm>
          <a:prstGeom prst="rect">
            <a:avLst/>
          </a:prstGeom>
          <a:noFill/>
          <a:ln w="19050">
            <a:solidFill>
              <a:schemeClr val="tx1"/>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D0DCD525-4B99-452F-AE26-1060D55470E2}"/>
              </a:ext>
            </a:extLst>
          </p:cNvPr>
          <p:cNvSpPr txBox="1"/>
          <p:nvPr/>
        </p:nvSpPr>
        <p:spPr>
          <a:xfrm>
            <a:off x="13374215" y="729113"/>
            <a:ext cx="1146019"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参考資料１</a:t>
            </a:r>
          </a:p>
        </p:txBody>
      </p:sp>
    </p:spTree>
    <p:extLst>
      <p:ext uri="{BB962C8B-B14F-4D97-AF65-F5344CB8AC3E}">
        <p14:creationId xmlns:p14="http://schemas.microsoft.com/office/powerpoint/2010/main" val="2586179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0B924-8ECC-49DA-B303-33840336C203}">
  <ds:schemaRefs>
    <ds:schemaRef ds:uri="http://www.w3.org/XML/1998/namespace"/>
    <ds:schemaRef ds:uri="http://purl.org/dc/elements/1.1/"/>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79a6af1d-7af9-4c8d-b2df-d41fbfc10dd0"/>
  </ds:schemaRefs>
</ds:datastoreItem>
</file>

<file path=customXml/itemProps2.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3AD18A9A-5E61-4FAD-9D1B-090A4649BD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2461</TotalTime>
  <Words>1602</Words>
  <PresentationFormat>ユーザー設定</PresentationFormat>
  <Paragraphs>195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2021-03-31T02:32:43Z</cp:lastPrinted>
  <dcterms:modified xsi:type="dcterms:W3CDTF">2025-07-23T06:38:24Z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