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3" r:id="rId5"/>
    <p:sldId id="264" r:id="rId6"/>
  </p:sldIdLst>
  <p:sldSz cx="13681075" cy="9601200"/>
  <p:notesSz cx="6807200" cy="9939338"/>
  <p:defaultTextStyle>
    <a:defPPr>
      <a:defRPr lang="ja-JP"/>
    </a:defPPr>
    <a:lvl1pPr algn="l" rtl="0" fontAlgn="base">
      <a:spcBef>
        <a:spcPct val="0"/>
      </a:spcBef>
      <a:spcAft>
        <a:spcPct val="0"/>
      </a:spcAft>
      <a:defRPr kumimoji="1" sz="1200" b="1" 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200" b="1" 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200" b="1" 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200" b="1" 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200" b="1" i="1" kern="1200">
        <a:solidFill>
          <a:schemeClr val="tx1"/>
        </a:solidFill>
        <a:latin typeface="Arial" charset="0"/>
        <a:ea typeface="ＭＳ Ｐゴシック" charset="-128"/>
        <a:cs typeface="+mn-cs"/>
      </a:defRPr>
    </a:lvl5pPr>
    <a:lvl6pPr marL="2286000" algn="l" defTabSz="914400" rtl="0" eaLnBrk="1" latinLnBrk="0" hangingPunct="1">
      <a:defRPr kumimoji="1" sz="1200" b="1" i="1" kern="1200">
        <a:solidFill>
          <a:schemeClr val="tx1"/>
        </a:solidFill>
        <a:latin typeface="Arial" charset="0"/>
        <a:ea typeface="ＭＳ Ｐゴシック" charset="-128"/>
        <a:cs typeface="+mn-cs"/>
      </a:defRPr>
    </a:lvl6pPr>
    <a:lvl7pPr marL="2743200" algn="l" defTabSz="914400" rtl="0" eaLnBrk="1" latinLnBrk="0" hangingPunct="1">
      <a:defRPr kumimoji="1" sz="1200" b="1" i="1" kern="1200">
        <a:solidFill>
          <a:schemeClr val="tx1"/>
        </a:solidFill>
        <a:latin typeface="Arial" charset="0"/>
        <a:ea typeface="ＭＳ Ｐゴシック" charset="-128"/>
        <a:cs typeface="+mn-cs"/>
      </a:defRPr>
    </a:lvl7pPr>
    <a:lvl8pPr marL="3200400" algn="l" defTabSz="914400" rtl="0" eaLnBrk="1" latinLnBrk="0" hangingPunct="1">
      <a:defRPr kumimoji="1" sz="1200" b="1" i="1" kern="1200">
        <a:solidFill>
          <a:schemeClr val="tx1"/>
        </a:solidFill>
        <a:latin typeface="Arial" charset="0"/>
        <a:ea typeface="ＭＳ Ｐゴシック" charset="-128"/>
        <a:cs typeface="+mn-cs"/>
      </a:defRPr>
    </a:lvl8pPr>
    <a:lvl9pPr marL="3657600" algn="l" defTabSz="914400" rtl="0" eaLnBrk="1" latinLnBrk="0" hangingPunct="1">
      <a:defRPr kumimoji="1" sz="1200" b="1" 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CC"/>
    <a:srgbClr val="FF9999"/>
    <a:srgbClr val="FFFF66"/>
    <a:srgbClr val="FCBEBC"/>
    <a:srgbClr val="0202C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35" autoAdjust="0"/>
    <p:restoredTop sz="99281" autoAdjust="0"/>
  </p:normalViewPr>
  <p:slideViewPr>
    <p:cSldViewPr>
      <p:cViewPr>
        <p:scale>
          <a:sx n="90" d="100"/>
          <a:sy n="90" d="100"/>
        </p:scale>
        <p:origin x="372" y="582"/>
      </p:cViewPr>
      <p:guideLst>
        <p:guide orient="horz" pos="3024"/>
        <p:guide pos="430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t" anchorCtr="0" compatLnSpc="1">
            <a:prstTxWarp prst="textNoShape">
              <a:avLst/>
            </a:prstTxWarp>
          </a:bodyPr>
          <a:lstStyle>
            <a:lvl1pPr defTabSz="632156">
              <a:spcBef>
                <a:spcPct val="0"/>
              </a:spcBef>
              <a:defRPr sz="800" b="0" i="0">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t" anchorCtr="0" compatLnSpc="1">
            <a:prstTxWarp prst="textNoShape">
              <a:avLst/>
            </a:prstTxWarp>
          </a:bodyPr>
          <a:lstStyle>
            <a:lvl1pPr algn="r" defTabSz="632156">
              <a:spcBef>
                <a:spcPct val="0"/>
              </a:spcBef>
              <a:defRPr sz="800" b="0" i="0">
                <a:latin typeface="Arial" charset="0"/>
                <a:ea typeface="ＭＳ Ｐゴシック" pitchFamily="50"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749300" y="744538"/>
            <a:ext cx="5308600"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450" y="4721225"/>
            <a:ext cx="54483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b" anchorCtr="0" compatLnSpc="1">
            <a:prstTxWarp prst="textNoShape">
              <a:avLst/>
            </a:prstTxWarp>
          </a:bodyPr>
          <a:lstStyle>
            <a:lvl1pPr defTabSz="632156">
              <a:spcBef>
                <a:spcPct val="0"/>
              </a:spcBef>
              <a:defRPr sz="800" b="0" i="0">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212" tIns="31604" rIns="63212" bIns="31604" numCol="1" anchor="b" anchorCtr="0" compatLnSpc="1">
            <a:prstTxWarp prst="textNoShape">
              <a:avLst/>
            </a:prstTxWarp>
          </a:bodyPr>
          <a:lstStyle>
            <a:lvl1pPr algn="r" defTabSz="632156">
              <a:spcBef>
                <a:spcPct val="0"/>
              </a:spcBef>
              <a:defRPr sz="800" b="0" i="0">
                <a:latin typeface="Arial" charset="0"/>
                <a:ea typeface="ＭＳ Ｐゴシック" pitchFamily="50" charset="-128"/>
              </a:defRPr>
            </a:lvl1pPr>
          </a:lstStyle>
          <a:p>
            <a:pPr>
              <a:defRPr/>
            </a:pPr>
            <a:fld id="{498F0375-AAD3-40A1-A07D-56688FE4685D}" type="slidenum">
              <a:rPr lang="en-US" altLang="ja-JP"/>
              <a:pPr>
                <a:defRPr/>
              </a:pPr>
              <a:t>‹#›</a:t>
            </a:fld>
            <a:endParaRPr lang="en-US" altLang="ja-JP"/>
          </a:p>
        </p:txBody>
      </p:sp>
    </p:spTree>
    <p:extLst>
      <p:ext uri="{BB962C8B-B14F-4D97-AF65-F5344CB8AC3E}">
        <p14:creationId xmlns:p14="http://schemas.microsoft.com/office/powerpoint/2010/main" val="33618607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421" y="2982913"/>
            <a:ext cx="11628235" cy="2057400"/>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2052840" y="5440364"/>
            <a:ext cx="9575395" cy="2454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D2114B7-C201-41D1-964C-80FED4871E58}" type="slidenum">
              <a:rPr lang="en-US" altLang="ja-JP"/>
              <a:pPr>
                <a:defRPr/>
              </a:pPr>
              <a:t>‹#›</a:t>
            </a:fld>
            <a:endParaRPr lang="en-US" altLang="ja-JP"/>
          </a:p>
        </p:txBody>
      </p:sp>
    </p:spTree>
    <p:extLst>
      <p:ext uri="{BB962C8B-B14F-4D97-AF65-F5344CB8AC3E}">
        <p14:creationId xmlns:p14="http://schemas.microsoft.com/office/powerpoint/2010/main" val="455003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08E9BD1-927C-489E-8F65-6157577267B6}" type="slidenum">
              <a:rPr lang="en-US" altLang="ja-JP"/>
              <a:pPr>
                <a:defRPr/>
              </a:pPr>
              <a:t>‹#›</a:t>
            </a:fld>
            <a:endParaRPr lang="en-US" altLang="ja-JP"/>
          </a:p>
        </p:txBody>
      </p:sp>
    </p:spTree>
    <p:extLst>
      <p:ext uri="{BB962C8B-B14F-4D97-AF65-F5344CB8AC3E}">
        <p14:creationId xmlns:p14="http://schemas.microsoft.com/office/powerpoint/2010/main" val="1066089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9799" y="384175"/>
            <a:ext cx="3077563" cy="81930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3715" y="384175"/>
            <a:ext cx="9073213" cy="81930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EE2A71-DB5D-48C3-9059-8065B1B4C550}" type="slidenum">
              <a:rPr lang="en-US" altLang="ja-JP"/>
              <a:pPr>
                <a:defRPr/>
              </a:pPr>
              <a:t>‹#›</a:t>
            </a:fld>
            <a:endParaRPr lang="en-US" altLang="ja-JP"/>
          </a:p>
        </p:txBody>
      </p:sp>
    </p:spTree>
    <p:extLst>
      <p:ext uri="{BB962C8B-B14F-4D97-AF65-F5344CB8AC3E}">
        <p14:creationId xmlns:p14="http://schemas.microsoft.com/office/powerpoint/2010/main" val="3133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EF6437D-F6F5-4DB9-860D-E47719AC64B5}" type="slidenum">
              <a:rPr lang="en-US" altLang="ja-JP"/>
              <a:pPr>
                <a:defRPr/>
              </a:pPr>
              <a:t>‹#›</a:t>
            </a:fld>
            <a:endParaRPr lang="en-US" altLang="ja-JP"/>
          </a:p>
        </p:txBody>
      </p:sp>
    </p:spTree>
    <p:extLst>
      <p:ext uri="{BB962C8B-B14F-4D97-AF65-F5344CB8AC3E}">
        <p14:creationId xmlns:p14="http://schemas.microsoft.com/office/powerpoint/2010/main" val="422893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1" y="6169026"/>
            <a:ext cx="11628235" cy="19081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80711" y="4068763"/>
            <a:ext cx="11628235"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2198E3A-F6FE-4B3E-8FAD-05D6954F4820}" type="slidenum">
              <a:rPr lang="en-US" altLang="ja-JP"/>
              <a:pPr>
                <a:defRPr/>
              </a:pPr>
              <a:t>‹#›</a:t>
            </a:fld>
            <a:endParaRPr lang="en-US" altLang="ja-JP"/>
          </a:p>
        </p:txBody>
      </p:sp>
    </p:spTree>
    <p:extLst>
      <p:ext uri="{BB962C8B-B14F-4D97-AF65-F5344CB8AC3E}">
        <p14:creationId xmlns:p14="http://schemas.microsoft.com/office/powerpoint/2010/main" val="234059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3715" y="2239963"/>
            <a:ext cx="6075388"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921972" y="2239963"/>
            <a:ext cx="6075389"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0498ECC-7AE0-472F-9914-8CEEACA7EDB0}" type="slidenum">
              <a:rPr lang="en-US" altLang="ja-JP"/>
              <a:pPr>
                <a:defRPr/>
              </a:pPr>
              <a:t>‹#›</a:t>
            </a:fld>
            <a:endParaRPr lang="en-US" altLang="ja-JP"/>
          </a:p>
        </p:txBody>
      </p:sp>
    </p:spTree>
    <p:extLst>
      <p:ext uri="{BB962C8B-B14F-4D97-AF65-F5344CB8AC3E}">
        <p14:creationId xmlns:p14="http://schemas.microsoft.com/office/powerpoint/2010/main" val="245833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83715" y="2149475"/>
            <a:ext cx="6044849"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83715" y="3044825"/>
            <a:ext cx="6044849"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949117" y="2149475"/>
            <a:ext cx="6048244"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949117" y="3044825"/>
            <a:ext cx="6048244"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597CF48-59DE-43AC-B25E-0B3788171B92}" type="slidenum">
              <a:rPr lang="en-US" altLang="ja-JP"/>
              <a:pPr>
                <a:defRPr/>
              </a:pPr>
              <a:t>‹#›</a:t>
            </a:fld>
            <a:endParaRPr lang="en-US" altLang="ja-JP"/>
          </a:p>
        </p:txBody>
      </p:sp>
    </p:spTree>
    <p:extLst>
      <p:ext uri="{BB962C8B-B14F-4D97-AF65-F5344CB8AC3E}">
        <p14:creationId xmlns:p14="http://schemas.microsoft.com/office/powerpoint/2010/main" val="1766198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47703D-9FEA-4E22-901E-BBB8713F9B68}" type="slidenum">
              <a:rPr lang="en-US" altLang="ja-JP"/>
              <a:pPr>
                <a:defRPr/>
              </a:pPr>
              <a:t>‹#›</a:t>
            </a:fld>
            <a:endParaRPr lang="en-US" altLang="ja-JP"/>
          </a:p>
        </p:txBody>
      </p:sp>
    </p:spTree>
    <p:extLst>
      <p:ext uri="{BB962C8B-B14F-4D97-AF65-F5344CB8AC3E}">
        <p14:creationId xmlns:p14="http://schemas.microsoft.com/office/powerpoint/2010/main" val="302356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FF894E2-270B-4FE0-8222-E358A4239201}" type="slidenum">
              <a:rPr lang="en-US" altLang="ja-JP"/>
              <a:pPr>
                <a:defRPr/>
              </a:pPr>
              <a:t>‹#›</a:t>
            </a:fld>
            <a:endParaRPr lang="en-US" altLang="ja-JP"/>
          </a:p>
        </p:txBody>
      </p:sp>
    </p:spTree>
    <p:extLst>
      <p:ext uri="{BB962C8B-B14F-4D97-AF65-F5344CB8AC3E}">
        <p14:creationId xmlns:p14="http://schemas.microsoft.com/office/powerpoint/2010/main" val="406395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716" y="382589"/>
            <a:ext cx="4500978" cy="1627187"/>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349260" y="382589"/>
            <a:ext cx="7648101"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83716" y="2009775"/>
            <a:ext cx="4500978"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0A91FBA-62DA-4023-9D8B-7E72E317D57B}" type="slidenum">
              <a:rPr lang="en-US" altLang="ja-JP"/>
              <a:pPr>
                <a:defRPr/>
              </a:pPr>
              <a:t>‹#›</a:t>
            </a:fld>
            <a:endParaRPr lang="en-US" altLang="ja-JP"/>
          </a:p>
        </p:txBody>
      </p:sp>
    </p:spTree>
    <p:extLst>
      <p:ext uri="{BB962C8B-B14F-4D97-AF65-F5344CB8AC3E}">
        <p14:creationId xmlns:p14="http://schemas.microsoft.com/office/powerpoint/2010/main" val="248182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2266" y="6721476"/>
            <a:ext cx="8207966" cy="792163"/>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682266" y="857250"/>
            <a:ext cx="8207966"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2682266" y="7513639"/>
            <a:ext cx="8207966"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EE67AE-34D0-4430-ABAF-85E49936715D}" type="slidenum">
              <a:rPr lang="en-US" altLang="ja-JP"/>
              <a:pPr>
                <a:defRPr/>
              </a:pPr>
              <a:t>‹#›</a:t>
            </a:fld>
            <a:endParaRPr lang="en-US" altLang="ja-JP"/>
          </a:p>
        </p:txBody>
      </p:sp>
    </p:spTree>
    <p:extLst>
      <p:ext uri="{BB962C8B-B14F-4D97-AF65-F5344CB8AC3E}">
        <p14:creationId xmlns:p14="http://schemas.microsoft.com/office/powerpoint/2010/main" val="280898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384175"/>
            <a:ext cx="123126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4213" y="2239963"/>
            <a:ext cx="12312650" cy="633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4213" y="8743950"/>
            <a:ext cx="3192462"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lvl1pPr defTabSz="1279525">
              <a:spcBef>
                <a:spcPct val="0"/>
              </a:spcBef>
              <a:defRPr sz="2000" b="0" i="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4673600" y="8743950"/>
            <a:ext cx="4333875"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lvl1pPr algn="ctr" defTabSz="1279525">
              <a:spcBef>
                <a:spcPct val="0"/>
              </a:spcBef>
              <a:defRPr sz="2000" b="0" i="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9804400" y="8743950"/>
            <a:ext cx="3192463"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lvl1pPr algn="r" defTabSz="1279525">
              <a:spcBef>
                <a:spcPct val="0"/>
              </a:spcBef>
              <a:defRPr sz="2000" b="0" i="0">
                <a:latin typeface="Arial" charset="0"/>
                <a:ea typeface="ＭＳ Ｐゴシック" pitchFamily="50" charset="-128"/>
              </a:defRPr>
            </a:lvl1pPr>
          </a:lstStyle>
          <a:p>
            <a:pPr>
              <a:defRPr/>
            </a:pPr>
            <a:fld id="{CABB8065-F969-4CB9-AA86-ACC21051724D}"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eaLnBrk="0" fontAlgn="base" hangingPunct="0">
        <a:spcBef>
          <a:spcPct val="0"/>
        </a:spcBef>
        <a:spcAft>
          <a:spcPct val="0"/>
        </a:spcAft>
        <a:defRPr kumimoji="1" sz="6200">
          <a:solidFill>
            <a:schemeClr val="tx2"/>
          </a:solidFill>
          <a:latin typeface="+mj-lt"/>
          <a:ea typeface="+mj-ea"/>
          <a:cs typeface="+mj-cs"/>
        </a:defRPr>
      </a:lvl1pPr>
      <a:lvl2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2pPr>
      <a:lvl3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3pPr>
      <a:lvl4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4pPr>
      <a:lvl5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5pPr>
      <a:lvl6pPr marL="457200" algn="ctr" defTabSz="1279525" rtl="0" fontAlgn="base">
        <a:spcBef>
          <a:spcPct val="0"/>
        </a:spcBef>
        <a:spcAft>
          <a:spcPct val="0"/>
        </a:spcAft>
        <a:defRPr kumimoji="1" sz="6200">
          <a:solidFill>
            <a:schemeClr val="tx2"/>
          </a:solidFill>
          <a:latin typeface="Arial" charset="0"/>
          <a:ea typeface="ＭＳ Ｐゴシック" pitchFamily="50" charset="-128"/>
        </a:defRPr>
      </a:lvl6pPr>
      <a:lvl7pPr marL="914400" algn="ctr" defTabSz="1279525" rtl="0" fontAlgn="base">
        <a:spcBef>
          <a:spcPct val="0"/>
        </a:spcBef>
        <a:spcAft>
          <a:spcPct val="0"/>
        </a:spcAft>
        <a:defRPr kumimoji="1" sz="6200">
          <a:solidFill>
            <a:schemeClr val="tx2"/>
          </a:solidFill>
          <a:latin typeface="Arial" charset="0"/>
          <a:ea typeface="ＭＳ Ｐゴシック" pitchFamily="50" charset="-128"/>
        </a:defRPr>
      </a:lvl7pPr>
      <a:lvl8pPr marL="1371600" algn="ctr" defTabSz="1279525" rtl="0" fontAlgn="base">
        <a:spcBef>
          <a:spcPct val="0"/>
        </a:spcBef>
        <a:spcAft>
          <a:spcPct val="0"/>
        </a:spcAft>
        <a:defRPr kumimoji="1" sz="6200">
          <a:solidFill>
            <a:schemeClr val="tx2"/>
          </a:solidFill>
          <a:latin typeface="Arial" charset="0"/>
          <a:ea typeface="ＭＳ Ｐゴシック" pitchFamily="50" charset="-128"/>
        </a:defRPr>
      </a:lvl8pPr>
      <a:lvl9pPr marL="1828800" algn="ctr" defTabSz="1279525" rtl="0" fontAlgn="base">
        <a:spcBef>
          <a:spcPct val="0"/>
        </a:spcBef>
        <a:spcAft>
          <a:spcPct val="0"/>
        </a:spcAft>
        <a:defRPr kumimoji="1" sz="6200">
          <a:solidFill>
            <a:schemeClr val="tx2"/>
          </a:solidFill>
          <a:latin typeface="Arial" charset="0"/>
          <a:ea typeface="ＭＳ Ｐゴシック" pitchFamily="50" charset="-128"/>
        </a:defRPr>
      </a:lvl9pPr>
    </p:titleStyle>
    <p:bodyStyle>
      <a:lvl1pPr marL="479425" indent="-479425" algn="l" defTabSz="1279525" rtl="0" eaLnBrk="0" fontAlgn="base" hangingPunct="0">
        <a:spcBef>
          <a:spcPct val="20000"/>
        </a:spcBef>
        <a:spcAft>
          <a:spcPct val="0"/>
        </a:spcAft>
        <a:buChar char="•"/>
        <a:defRPr kumimoji="1"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kumimoji="1" sz="3900">
          <a:solidFill>
            <a:schemeClr val="tx1"/>
          </a:solidFill>
          <a:latin typeface="+mn-lt"/>
          <a:ea typeface="+mn-ea"/>
        </a:defRPr>
      </a:lvl2pPr>
      <a:lvl3pPr marL="1600200" indent="-320675" algn="l" defTabSz="1279525" rtl="0" eaLnBrk="0" fontAlgn="base" hangingPunct="0">
        <a:spcBef>
          <a:spcPct val="20000"/>
        </a:spcBef>
        <a:spcAft>
          <a:spcPct val="0"/>
        </a:spcAft>
        <a:buChar char="•"/>
        <a:defRPr kumimoji="1" sz="3400">
          <a:solidFill>
            <a:schemeClr val="tx1"/>
          </a:solidFill>
          <a:latin typeface="+mn-lt"/>
          <a:ea typeface="+mn-ea"/>
        </a:defRPr>
      </a:lvl3pPr>
      <a:lvl4pPr marL="2239963" indent="-319088" algn="l" defTabSz="1279525" rtl="0" eaLnBrk="0" fontAlgn="base" hangingPunct="0">
        <a:spcBef>
          <a:spcPct val="20000"/>
        </a:spcBef>
        <a:spcAft>
          <a:spcPct val="0"/>
        </a:spcAft>
        <a:buChar char="–"/>
        <a:defRPr kumimoji="1" sz="2800">
          <a:solidFill>
            <a:schemeClr val="tx1"/>
          </a:solidFill>
          <a:latin typeface="+mn-lt"/>
          <a:ea typeface="+mn-ea"/>
        </a:defRPr>
      </a:lvl4pPr>
      <a:lvl5pPr marL="2879725" indent="-319088" algn="l" defTabSz="1279525" rtl="0" eaLnBrk="0" fontAlgn="base" hangingPunct="0">
        <a:spcBef>
          <a:spcPct val="20000"/>
        </a:spcBef>
        <a:spcAft>
          <a:spcPct val="0"/>
        </a:spcAft>
        <a:buChar char="»"/>
        <a:defRPr kumimoji="1" sz="2800">
          <a:solidFill>
            <a:schemeClr val="tx1"/>
          </a:solidFill>
          <a:latin typeface="+mn-lt"/>
          <a:ea typeface="+mn-ea"/>
        </a:defRPr>
      </a:lvl5pPr>
      <a:lvl6pPr marL="3336925" indent="-319088" algn="l" defTabSz="1279525" rtl="0" fontAlgn="base">
        <a:spcBef>
          <a:spcPct val="20000"/>
        </a:spcBef>
        <a:spcAft>
          <a:spcPct val="0"/>
        </a:spcAft>
        <a:buChar char="»"/>
        <a:defRPr kumimoji="1" sz="2800">
          <a:solidFill>
            <a:schemeClr val="tx1"/>
          </a:solidFill>
          <a:latin typeface="+mn-lt"/>
          <a:ea typeface="+mn-ea"/>
        </a:defRPr>
      </a:lvl6pPr>
      <a:lvl7pPr marL="3794125" indent="-319088" algn="l" defTabSz="1279525" rtl="0" fontAlgn="base">
        <a:spcBef>
          <a:spcPct val="20000"/>
        </a:spcBef>
        <a:spcAft>
          <a:spcPct val="0"/>
        </a:spcAft>
        <a:buChar char="»"/>
        <a:defRPr kumimoji="1" sz="2800">
          <a:solidFill>
            <a:schemeClr val="tx1"/>
          </a:solidFill>
          <a:latin typeface="+mn-lt"/>
          <a:ea typeface="+mn-ea"/>
        </a:defRPr>
      </a:lvl7pPr>
      <a:lvl8pPr marL="4251325" indent="-319088" algn="l" defTabSz="1279525" rtl="0" fontAlgn="base">
        <a:spcBef>
          <a:spcPct val="20000"/>
        </a:spcBef>
        <a:spcAft>
          <a:spcPct val="0"/>
        </a:spcAft>
        <a:buChar char="»"/>
        <a:defRPr kumimoji="1" sz="2800">
          <a:solidFill>
            <a:schemeClr val="tx1"/>
          </a:solidFill>
          <a:latin typeface="+mn-lt"/>
          <a:ea typeface="+mn-ea"/>
        </a:defRPr>
      </a:lvl8pPr>
      <a:lvl9pPr marL="4708525" indent="-319088" algn="l" defTabSz="1279525" rtl="0" fontAlgn="base">
        <a:spcBef>
          <a:spcPct val="20000"/>
        </a:spcBef>
        <a:spcAft>
          <a:spcPct val="0"/>
        </a:spcAft>
        <a:buChar char="»"/>
        <a:defRPr kumimoji="1" sz="2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bwMode="auto">
          <a:xfrm>
            <a:off x="58738" y="552450"/>
            <a:ext cx="6551612" cy="1223963"/>
          </a:xfrm>
          <a:prstGeom prst="rect">
            <a:avLst/>
          </a:prstGeom>
          <a:noFill/>
          <a:ln w="25400">
            <a:prstDash val="solid"/>
          </a:ln>
          <a:extLst/>
        </p:spPr>
        <p:style>
          <a:lnRef idx="2">
            <a:schemeClr val="dk1"/>
          </a:lnRef>
          <a:fillRef idx="1">
            <a:schemeClr val="lt1"/>
          </a:fillRef>
          <a:effectRef idx="0">
            <a:schemeClr val="dk1"/>
          </a:effectRef>
          <a:fontRef idx="minor">
            <a:schemeClr val="dk1"/>
          </a:fontRef>
        </p:style>
        <p:txBody>
          <a:bodyPr lIns="91396" tIns="45700" rIns="91396" bIns="45700" anchor="ctr">
            <a:spAutoFit/>
          </a:bodyPr>
          <a:lstStyle/>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ja-JP" altLang="en-US" dirty="0">
              <a:solidFill>
                <a:schemeClr val="tx1"/>
              </a:solidFill>
            </a:endParaRPr>
          </a:p>
        </p:txBody>
      </p:sp>
      <p:sp>
        <p:nvSpPr>
          <p:cNvPr id="2051" name="テキスト ボックス 71"/>
          <p:cNvSpPr txBox="1">
            <a:spLocks noChangeArrowheads="1"/>
          </p:cNvSpPr>
          <p:nvPr/>
        </p:nvSpPr>
        <p:spPr bwMode="auto">
          <a:xfrm>
            <a:off x="144463" y="839788"/>
            <a:ext cx="6342062"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spcBef>
                <a:spcPct val="0"/>
              </a:spcBef>
            </a:pPr>
            <a:r>
              <a:rPr lang="ja-JP" altLang="en-US" sz="1100" b="0" i="0" dirty="0">
                <a:latin typeface="ＭＳ Ｐ明朝" pitchFamily="18" charset="-128"/>
                <a:ea typeface="ＭＳ Ｐ明朝" pitchFamily="18" charset="-128"/>
              </a:rPr>
              <a:t>　　　現計画は、廃棄物処理法に基づく「廃棄物の減量その他その適正な処理」に加え、循環型社会推進基本法、大阪府循環型社会形成推進条例、大阪府環境基本条例や大阪</a:t>
            </a:r>
            <a:r>
              <a:rPr lang="en-US" altLang="ja-JP" sz="1100" b="0" i="0" dirty="0">
                <a:latin typeface="ＭＳ Ｐ明朝" pitchFamily="18" charset="-128"/>
                <a:ea typeface="ＭＳ Ｐ明朝" pitchFamily="18" charset="-128"/>
              </a:rPr>
              <a:t>21</a:t>
            </a:r>
            <a:r>
              <a:rPr lang="ja-JP" altLang="en-US" sz="1100" b="0" i="0" dirty="0">
                <a:latin typeface="ＭＳ Ｐ明朝" pitchFamily="18" charset="-128"/>
                <a:ea typeface="ＭＳ Ｐ明朝" pitchFamily="18" charset="-128"/>
              </a:rPr>
              <a:t>世紀の新環境総合計画等に基づく「循環型社会の構築」を見据えたものを対象範囲としている。</a:t>
            </a:r>
          </a:p>
          <a:p>
            <a:pPr eaLnBrk="1" hangingPunct="1">
              <a:spcBef>
                <a:spcPct val="0"/>
              </a:spcBef>
            </a:pPr>
            <a:r>
              <a:rPr lang="ja-JP" altLang="en-US" sz="1100" b="0" i="0" dirty="0">
                <a:latin typeface="ＭＳ Ｐ明朝" pitchFamily="18" charset="-128"/>
                <a:ea typeface="ＭＳ Ｐ明朝" pitchFamily="18" charset="-128"/>
              </a:rPr>
              <a:t>　　　次期計画は現計画の対象範囲に加え、非常災害時における廃棄物の適正な処理に関する事項を盛り込んだものとすべき</a:t>
            </a:r>
            <a:endParaRPr lang="en-US" altLang="ja-JP" sz="1100" b="0" i="0" dirty="0">
              <a:latin typeface="ＭＳ Ｐ明朝" pitchFamily="18" charset="-128"/>
              <a:ea typeface="ＭＳ Ｐ明朝" pitchFamily="18" charset="-128"/>
            </a:endParaRPr>
          </a:p>
        </p:txBody>
      </p:sp>
      <p:sp>
        <p:nvSpPr>
          <p:cNvPr id="2052" name="テキスト ボックス 65"/>
          <p:cNvSpPr txBox="1">
            <a:spLocks noChangeArrowheads="1"/>
          </p:cNvSpPr>
          <p:nvPr/>
        </p:nvSpPr>
        <p:spPr bwMode="auto">
          <a:xfrm>
            <a:off x="263525" y="5754513"/>
            <a:ext cx="6230938" cy="720725"/>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177800" indent="-177800"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spcBef>
                <a:spcPct val="0"/>
              </a:spcBef>
            </a:pPr>
            <a:r>
              <a:rPr lang="ja-JP" altLang="en-US" sz="1100" b="0" i="0">
                <a:latin typeface="ＭＳ Ｐ明朝" pitchFamily="18" charset="-128"/>
                <a:ea typeface="ＭＳ Ｐ明朝" pitchFamily="18" charset="-128"/>
              </a:rPr>
              <a:t>　　</a:t>
            </a:r>
            <a:endParaRPr lang="en-US" altLang="ja-JP" sz="1100" b="0" i="0">
              <a:latin typeface="ＭＳ Ｐ明朝" pitchFamily="18" charset="-128"/>
              <a:ea typeface="ＭＳ Ｐ明朝" pitchFamily="18" charset="-128"/>
            </a:endParaRPr>
          </a:p>
          <a:p>
            <a:pPr eaLnBrk="1" hangingPunct="1">
              <a:spcBef>
                <a:spcPct val="0"/>
              </a:spcBef>
            </a:pPr>
            <a:r>
              <a:rPr lang="ja-JP" altLang="en-US" sz="1100" b="0" i="0">
                <a:latin typeface="ＭＳ Ｐ明朝" pitchFamily="18" charset="-128"/>
                <a:ea typeface="ＭＳ Ｐ明朝" pitchFamily="18" charset="-128"/>
              </a:rPr>
              <a:t>　　　資源の循環的な利用が自律的に進む社会が構築され、廃棄物の排出量が最小限に抑えられている。また、生じた廃棄物はほぼ全量が再生原料として使用され、製品として購入されることによって循環し、最終処分量も必要最小限となっている。</a:t>
            </a:r>
          </a:p>
        </p:txBody>
      </p:sp>
      <p:sp>
        <p:nvSpPr>
          <p:cNvPr id="65" name="テキスト ボックス 35"/>
          <p:cNvSpPr txBox="1">
            <a:spLocks noChangeArrowheads="1"/>
          </p:cNvSpPr>
          <p:nvPr/>
        </p:nvSpPr>
        <p:spPr bwMode="auto">
          <a:xfrm>
            <a:off x="71438" y="3786188"/>
            <a:ext cx="6500812" cy="127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indent="-273050" eaLnBrk="1" hangingPunct="1">
              <a:spcBef>
                <a:spcPts val="0"/>
              </a:spcBef>
              <a:defRPr/>
            </a:pPr>
            <a:r>
              <a:rPr lang="ja-JP" altLang="en-US" sz="1100" b="0" i="0" dirty="0" smtClean="0">
                <a:latin typeface="ＭＳ Ｐ明朝" pitchFamily="18" charset="-128"/>
                <a:ea typeface="ＭＳ Ｐ明朝" pitchFamily="18" charset="-128"/>
              </a:rPr>
              <a:t>　</a:t>
            </a:r>
            <a:r>
              <a:rPr lang="ja-JP" altLang="en-US" sz="1100" b="0" i="0" dirty="0" smtClean="0">
                <a:latin typeface="+mn-ea"/>
                <a:ea typeface="+mn-ea"/>
              </a:rPr>
              <a:t>（１）　一般廃棄物</a:t>
            </a:r>
            <a:endParaRPr lang="en-US" altLang="ja-JP" sz="1100" b="0" i="0" dirty="0" smtClean="0">
              <a:latin typeface="+mn-ea"/>
              <a:ea typeface="+mn-ea"/>
            </a:endParaRPr>
          </a:p>
          <a:p>
            <a:pPr indent="-273050" eaLnBrk="1" hangingPunct="1">
              <a:spcBef>
                <a:spcPts val="0"/>
              </a:spcBef>
              <a:defRPr/>
            </a:pPr>
            <a:r>
              <a:rPr lang="ja-JP" altLang="en-US" sz="1100" b="0" i="0" dirty="0">
                <a:latin typeface="ＭＳ Ｐ明朝" pitchFamily="18" charset="-128"/>
                <a:ea typeface="ＭＳ Ｐ明朝" pitchFamily="18" charset="-128"/>
              </a:rPr>
              <a:t>　</a:t>
            </a:r>
            <a:r>
              <a:rPr lang="ja-JP" altLang="en-US" sz="1100" b="0" i="0" dirty="0" smtClean="0">
                <a:latin typeface="ＭＳ Ｐ明朝" pitchFamily="18" charset="-128"/>
                <a:ea typeface="ＭＳ Ｐ明朝" pitchFamily="18" charset="-128"/>
              </a:rPr>
              <a:t>　・　排出量</a:t>
            </a:r>
            <a:r>
              <a:rPr lang="ja-JP" altLang="en-US" sz="1100" b="0" i="0" dirty="0">
                <a:latin typeface="ＭＳ Ｐ明朝" pitchFamily="18" charset="-128"/>
                <a:ea typeface="ＭＳ Ｐ明朝" pitchFamily="18" charset="-128"/>
              </a:rPr>
              <a:t>は削減が</a:t>
            </a:r>
            <a:r>
              <a:rPr lang="ja-JP" altLang="en-US" sz="1100" b="0" i="0" dirty="0" smtClean="0">
                <a:latin typeface="ＭＳ Ｐ明朝" pitchFamily="18" charset="-128"/>
                <a:ea typeface="ＭＳ Ｐ明朝" pitchFamily="18" charset="-128"/>
              </a:rPr>
              <a:t>進んでいる</a:t>
            </a:r>
            <a:r>
              <a:rPr lang="ja-JP" altLang="en-US" sz="1100" b="0" i="0" dirty="0">
                <a:latin typeface="ＭＳ Ｐ明朝" pitchFamily="18" charset="-128"/>
                <a:ea typeface="ＭＳ Ｐ明朝" pitchFamily="18" charset="-128"/>
              </a:rPr>
              <a:t>が</a:t>
            </a:r>
            <a:r>
              <a:rPr lang="ja-JP" altLang="en-US" sz="1100" b="0" i="0" dirty="0" smtClean="0">
                <a:latin typeface="ＭＳ Ｐ明朝" pitchFamily="18" charset="-128"/>
                <a:ea typeface="ＭＳ Ｐ明朝" pitchFamily="18" charset="-128"/>
              </a:rPr>
              <a:t>目標は未達成。最終処分量は概ね目標と同程度となる見込み</a:t>
            </a:r>
            <a:endParaRPr lang="ja-JP" altLang="en-US" sz="1100" b="0" i="0" dirty="0">
              <a:latin typeface="ＭＳ Ｐ明朝" pitchFamily="18" charset="-128"/>
              <a:ea typeface="ＭＳ Ｐ明朝" pitchFamily="18" charset="-128"/>
            </a:endParaRPr>
          </a:p>
          <a:p>
            <a:pPr eaLnBrk="1" hangingPunct="1">
              <a:spcBef>
                <a:spcPts val="0"/>
              </a:spcBef>
              <a:defRPr/>
            </a:pPr>
            <a:r>
              <a:rPr lang="ja-JP" altLang="en-US" sz="1100" b="0" i="0" dirty="0" smtClean="0">
                <a:latin typeface="ＭＳ Ｐ明朝" pitchFamily="18" charset="-128"/>
                <a:ea typeface="ＭＳ Ｐ明朝" pitchFamily="18" charset="-128"/>
              </a:rPr>
              <a:t>　・　再生</a:t>
            </a:r>
            <a:r>
              <a:rPr lang="ja-JP" altLang="en-US" sz="1100" b="0" i="0" dirty="0">
                <a:latin typeface="ＭＳ Ｐ明朝" pitchFamily="18" charset="-128"/>
                <a:ea typeface="ＭＳ Ｐ明朝" pitchFamily="18" charset="-128"/>
              </a:rPr>
              <a:t>利用量</a:t>
            </a:r>
            <a:r>
              <a:rPr lang="ja-JP" altLang="en-US" sz="1100" b="0" i="0" dirty="0" smtClean="0">
                <a:latin typeface="ＭＳ Ｐ明朝" pitchFamily="18" charset="-128"/>
                <a:ea typeface="ＭＳ Ｐ明朝" pitchFamily="18" charset="-128"/>
              </a:rPr>
              <a:t>は横ばい。再生</a:t>
            </a:r>
            <a:r>
              <a:rPr lang="ja-JP" altLang="en-US" sz="1100" b="0" i="0" dirty="0">
                <a:latin typeface="ＭＳ Ｐ明朝" pitchFamily="18" charset="-128"/>
                <a:ea typeface="ＭＳ Ｐ明朝" pitchFamily="18" charset="-128"/>
              </a:rPr>
              <a:t>利用率</a:t>
            </a:r>
            <a:r>
              <a:rPr lang="ja-JP" altLang="en-US" sz="1100" b="0" i="0" dirty="0" smtClean="0">
                <a:latin typeface="ＭＳ Ｐ明朝" pitchFamily="18" charset="-128"/>
                <a:ea typeface="ＭＳ Ｐ明朝" pitchFamily="18" charset="-128"/>
              </a:rPr>
              <a:t>は平成</a:t>
            </a:r>
            <a:r>
              <a:rPr lang="en-US" altLang="ja-JP" sz="1100" b="0" i="0" dirty="0">
                <a:latin typeface="ＭＳ Ｐ明朝" pitchFamily="18" charset="-128"/>
                <a:ea typeface="ＭＳ Ｐ明朝" pitchFamily="18" charset="-128"/>
              </a:rPr>
              <a:t>22</a:t>
            </a:r>
            <a:r>
              <a:rPr lang="ja-JP" altLang="en-US" sz="1100" b="0" i="0" dirty="0">
                <a:latin typeface="ＭＳ Ｐ明朝" pitchFamily="18" charset="-128"/>
                <a:ea typeface="ＭＳ Ｐ明朝" pitchFamily="18" charset="-128"/>
              </a:rPr>
              <a:t>年度実績より上昇したもの</a:t>
            </a:r>
            <a:r>
              <a:rPr lang="ja-JP" altLang="en-US" sz="1100" b="0" i="0" dirty="0" smtClean="0">
                <a:latin typeface="ＭＳ Ｐ明朝" pitchFamily="18" charset="-128"/>
                <a:ea typeface="ＭＳ Ｐ明朝" pitchFamily="18" charset="-128"/>
              </a:rPr>
              <a:t>の</a:t>
            </a:r>
            <a:r>
              <a:rPr lang="ja-JP" altLang="en-US" sz="1100" b="0" i="0" dirty="0">
                <a:latin typeface="ＭＳ Ｐ明朝" pitchFamily="18" charset="-128"/>
                <a:ea typeface="ＭＳ Ｐ明朝" pitchFamily="18" charset="-128"/>
              </a:rPr>
              <a:t>、</a:t>
            </a:r>
            <a:r>
              <a:rPr lang="ja-JP" altLang="en-US" sz="1100" b="0" i="0" dirty="0" smtClean="0">
                <a:latin typeface="ＭＳ Ｐ明朝" pitchFamily="18" charset="-128"/>
                <a:ea typeface="ＭＳ Ｐ明朝" pitchFamily="18" charset="-128"/>
              </a:rPr>
              <a:t>目標</a:t>
            </a:r>
            <a:r>
              <a:rPr lang="ja-JP" altLang="en-US" sz="1100" b="0" i="0" dirty="0">
                <a:latin typeface="ＭＳ Ｐ明朝" pitchFamily="18" charset="-128"/>
                <a:ea typeface="ＭＳ Ｐ明朝" pitchFamily="18" charset="-128"/>
              </a:rPr>
              <a:t>を下回る</a:t>
            </a:r>
            <a:r>
              <a:rPr lang="ja-JP" altLang="en-US" sz="1100" b="0" i="0" dirty="0" smtClean="0">
                <a:latin typeface="ＭＳ Ｐ明朝" pitchFamily="18" charset="-128"/>
                <a:ea typeface="ＭＳ Ｐ明朝" pitchFamily="18" charset="-128"/>
              </a:rPr>
              <a:t>見込み</a:t>
            </a:r>
            <a:endParaRPr lang="en-US" altLang="ja-JP" sz="1100" b="0" i="0" dirty="0" smtClean="0">
              <a:latin typeface="ＭＳ Ｐ明朝" pitchFamily="18" charset="-128"/>
              <a:ea typeface="ＭＳ Ｐ明朝" pitchFamily="18" charset="-128"/>
            </a:endParaRPr>
          </a:p>
          <a:p>
            <a:pPr eaLnBrk="1" hangingPunct="1">
              <a:spcBef>
                <a:spcPts val="0"/>
              </a:spcBef>
              <a:defRPr/>
            </a:pPr>
            <a:r>
              <a:rPr lang="ja-JP" altLang="en-US" sz="1100" b="0" i="0" dirty="0" smtClean="0">
                <a:latin typeface="ＭＳ Ｐ明朝" pitchFamily="18" charset="-128"/>
                <a:ea typeface="ＭＳ Ｐ明朝" pitchFamily="18" charset="-128"/>
              </a:rPr>
              <a:t>　・　現計画期間中に１人１日当たりの排出量、再生利用率について全国ワースト１を脱却</a:t>
            </a:r>
            <a:endParaRPr lang="ja-JP" altLang="en-US" sz="1100" b="0" i="0" dirty="0">
              <a:latin typeface="ＭＳ Ｐ明朝" pitchFamily="18" charset="-128"/>
              <a:ea typeface="ＭＳ Ｐ明朝" pitchFamily="18" charset="-128"/>
            </a:endParaRPr>
          </a:p>
          <a:p>
            <a:pPr indent="-273050" eaLnBrk="1" hangingPunct="1">
              <a:spcBef>
                <a:spcPts val="0"/>
              </a:spcBef>
              <a:defRPr/>
            </a:pPr>
            <a:r>
              <a:rPr lang="ja-JP" altLang="en-US" sz="1100" b="0" i="0" dirty="0" smtClean="0">
                <a:latin typeface="+mn-ea"/>
                <a:ea typeface="+mn-ea"/>
              </a:rPr>
              <a:t>　（２）　産業廃棄物</a:t>
            </a:r>
            <a:endParaRPr lang="en-US" altLang="ja-JP" sz="1100" b="0" i="0" dirty="0" smtClean="0">
              <a:latin typeface="+mn-ea"/>
              <a:ea typeface="+mn-ea"/>
            </a:endParaRPr>
          </a:p>
          <a:p>
            <a:pPr eaLnBrk="1" hangingPunct="1">
              <a:spcBef>
                <a:spcPts val="0"/>
              </a:spcBef>
              <a:defRPr/>
            </a:pPr>
            <a:r>
              <a:rPr lang="ja-JP" altLang="en-US" sz="1100" b="0" i="0" dirty="0" smtClean="0">
                <a:latin typeface="ＭＳ Ｐ明朝" pitchFamily="18" charset="-128"/>
                <a:ea typeface="ＭＳ Ｐ明朝" pitchFamily="18" charset="-128"/>
              </a:rPr>
              <a:t>　・　排出量、最終処</a:t>
            </a:r>
            <a:r>
              <a:rPr lang="ja-JP" altLang="en-US" sz="1100" b="0" i="0" dirty="0">
                <a:latin typeface="ＭＳ Ｐ明朝" pitchFamily="18" charset="-128"/>
                <a:ea typeface="ＭＳ Ｐ明朝" pitchFamily="18" charset="-128"/>
              </a:rPr>
              <a:t>分量</a:t>
            </a:r>
            <a:r>
              <a:rPr lang="ja-JP" altLang="en-US" sz="1100" b="0" i="0" dirty="0" smtClean="0">
                <a:latin typeface="ＭＳ Ｐ明朝" pitchFamily="18" charset="-128"/>
                <a:ea typeface="ＭＳ Ｐ明朝" pitchFamily="18" charset="-128"/>
              </a:rPr>
              <a:t>は目標</a:t>
            </a:r>
            <a:r>
              <a:rPr lang="ja-JP" altLang="en-US" sz="1100" b="0" i="0" dirty="0">
                <a:latin typeface="ＭＳ Ｐ明朝" pitchFamily="18" charset="-128"/>
                <a:ea typeface="ＭＳ Ｐ明朝" pitchFamily="18" charset="-128"/>
              </a:rPr>
              <a:t>を</a:t>
            </a:r>
            <a:r>
              <a:rPr lang="ja-JP" altLang="en-US" sz="1100" b="0" i="0" dirty="0" smtClean="0">
                <a:latin typeface="ＭＳ Ｐ明朝" pitchFamily="18" charset="-128"/>
                <a:ea typeface="ＭＳ Ｐ明朝" pitchFamily="18" charset="-128"/>
              </a:rPr>
              <a:t>達成</a:t>
            </a:r>
            <a:endParaRPr lang="en-US" altLang="ja-JP" sz="1100" b="0" i="0" dirty="0">
              <a:latin typeface="ＭＳ Ｐ明朝" pitchFamily="18" charset="-128"/>
              <a:ea typeface="ＭＳ Ｐ明朝" pitchFamily="18" charset="-128"/>
            </a:endParaRPr>
          </a:p>
          <a:p>
            <a:pPr eaLnBrk="1" hangingPunct="1">
              <a:spcBef>
                <a:spcPts val="0"/>
              </a:spcBef>
              <a:defRPr/>
            </a:pPr>
            <a:r>
              <a:rPr lang="ja-JP" altLang="en-US" sz="1100" b="0" i="0" dirty="0" smtClean="0">
                <a:latin typeface="ＭＳ Ｐ明朝" pitchFamily="18" charset="-128"/>
                <a:ea typeface="ＭＳ Ｐ明朝" pitchFamily="18" charset="-128"/>
              </a:rPr>
              <a:t>　・</a:t>
            </a:r>
            <a:r>
              <a:rPr lang="ja-JP" altLang="en-US" sz="1100" b="0" i="0" dirty="0">
                <a:latin typeface="ＭＳ Ｐ明朝" pitchFamily="18" charset="-128"/>
                <a:ea typeface="ＭＳ Ｐ明朝" pitchFamily="18" charset="-128"/>
              </a:rPr>
              <a:t>　再生利用量</a:t>
            </a:r>
            <a:r>
              <a:rPr lang="ja-JP" altLang="en-US" sz="1100" b="0" i="0" dirty="0" smtClean="0">
                <a:latin typeface="ＭＳ Ｐ明朝" pitchFamily="18" charset="-128"/>
                <a:ea typeface="ＭＳ Ｐ明朝" pitchFamily="18" charset="-128"/>
              </a:rPr>
              <a:t>は平成</a:t>
            </a:r>
            <a:r>
              <a:rPr lang="en-US" altLang="ja-JP" sz="1100" b="0" i="0" dirty="0" smtClean="0">
                <a:latin typeface="ＭＳ Ｐ明朝" pitchFamily="18" charset="-128"/>
                <a:ea typeface="ＭＳ Ｐ明朝" pitchFamily="18" charset="-128"/>
              </a:rPr>
              <a:t>22</a:t>
            </a:r>
            <a:r>
              <a:rPr lang="ja-JP" altLang="en-US" sz="1100" b="0" i="0" dirty="0" smtClean="0">
                <a:latin typeface="ＭＳ Ｐ明朝" pitchFamily="18" charset="-128"/>
                <a:ea typeface="ＭＳ Ｐ明朝" pitchFamily="18" charset="-128"/>
              </a:rPr>
              <a:t>年度実績より増加したものの、再生</a:t>
            </a:r>
            <a:r>
              <a:rPr lang="ja-JP" altLang="en-US" sz="1100" b="0" i="0" dirty="0">
                <a:latin typeface="ＭＳ Ｐ明朝" pitchFamily="18" charset="-128"/>
                <a:ea typeface="ＭＳ Ｐ明朝" pitchFamily="18" charset="-128"/>
              </a:rPr>
              <a:t>利用率</a:t>
            </a:r>
            <a:r>
              <a:rPr lang="ja-JP" altLang="en-US" sz="1100" b="0" i="0" dirty="0" smtClean="0">
                <a:latin typeface="ＭＳ Ｐ明朝" pitchFamily="18" charset="-128"/>
                <a:ea typeface="ＭＳ Ｐ明朝" pitchFamily="18" charset="-128"/>
              </a:rPr>
              <a:t>は横ばいでともに目標を下回っている。</a:t>
            </a:r>
            <a:endParaRPr lang="ja-JP" altLang="en-US" sz="1100" b="0" i="0" dirty="0">
              <a:latin typeface="ＭＳ Ｐ明朝" pitchFamily="18" charset="-128"/>
              <a:ea typeface="ＭＳ Ｐ明朝" pitchFamily="18" charset="-128"/>
            </a:endParaRPr>
          </a:p>
        </p:txBody>
      </p:sp>
      <p:graphicFrame>
        <p:nvGraphicFramePr>
          <p:cNvPr id="67" name="表 66"/>
          <p:cNvGraphicFramePr>
            <a:graphicFrameLocks noGrp="1"/>
          </p:cNvGraphicFramePr>
          <p:nvPr/>
        </p:nvGraphicFramePr>
        <p:xfrm>
          <a:off x="762000" y="2235200"/>
          <a:ext cx="5357813" cy="1550988"/>
        </p:xfrm>
        <a:graphic>
          <a:graphicData uri="http://schemas.openxmlformats.org/drawingml/2006/table">
            <a:tbl>
              <a:tblPr firstRow="1" firstCol="1" lastRow="1" lastCol="1" bandRow="1" bandCol="1">
                <a:tableStyleId>{5940675A-B579-460E-94D1-54222C63F5DA}</a:tableStyleId>
              </a:tblPr>
              <a:tblGrid>
                <a:gridCol w="864033"/>
                <a:gridCol w="769267"/>
                <a:gridCol w="772265"/>
                <a:gridCol w="720673"/>
                <a:gridCol w="732393"/>
                <a:gridCol w="751041"/>
                <a:gridCol w="748141"/>
              </a:tblGrid>
              <a:tr h="207266">
                <a:tc rowSpan="2">
                  <a:txBody>
                    <a:bodyPr/>
                    <a:lstStyle/>
                    <a:p>
                      <a:pPr algn="just">
                        <a:lnSpc>
                          <a:spcPct val="100000"/>
                        </a:lnSpc>
                        <a:spcAft>
                          <a:spcPts val="0"/>
                        </a:spcAft>
                      </a:pPr>
                      <a:r>
                        <a:rPr lang="en-US" sz="1000" kern="100" dirty="0">
                          <a:effectLst/>
                          <a:latin typeface="ＭＳ Ｐ明朝" panose="02020600040205080304" pitchFamily="18" charset="-128"/>
                          <a:ea typeface="ＭＳ Ｐ明朝" panose="02020600040205080304" pitchFamily="18" charset="-128"/>
                        </a:rPr>
                        <a:t> </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1000" kern="100" dirty="0" smtClean="0">
                          <a:effectLst/>
                          <a:latin typeface="ＭＳ Ｐ明朝" panose="02020600040205080304" pitchFamily="18" charset="-128"/>
                          <a:ea typeface="ＭＳ Ｐ明朝" panose="02020600040205080304" pitchFamily="18" charset="-128"/>
                        </a:rPr>
                        <a:t>一般廃棄物</a:t>
                      </a:r>
                      <a:endParaRPr lang="en-US" altLang="ja-JP" sz="1000" kern="100" dirty="0" smtClean="0">
                        <a:effectLst/>
                        <a:latin typeface="ＭＳ Ｐ明朝" panose="02020600040205080304" pitchFamily="18" charset="-128"/>
                        <a:ea typeface="ＭＳ Ｐ明朝" panose="02020600040205080304" pitchFamily="18"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3">
                  <a:txBody>
                    <a:bodyPr/>
                    <a:lstStyle/>
                    <a:p>
                      <a:pPr algn="ctr">
                        <a:lnSpc>
                          <a:spcPct val="100000"/>
                        </a:lnSpc>
                        <a:spcAft>
                          <a:spcPts val="0"/>
                        </a:spcAft>
                      </a:pPr>
                      <a:r>
                        <a:rPr lang="ja-JP" altLang="ja-JP" sz="1000" kern="100" dirty="0" smtClean="0">
                          <a:effectLst/>
                          <a:latin typeface="ＭＳ Ｐ明朝" panose="02020600040205080304" pitchFamily="18" charset="-128"/>
                          <a:ea typeface="ＭＳ Ｐ明朝" panose="02020600040205080304" pitchFamily="18" charset="-128"/>
                        </a:rPr>
                        <a:t>産業廃棄物</a:t>
                      </a:r>
                      <a:endParaRPr lang="ja-JP" altLang="ja-JP" sz="1000" kern="100" dirty="0">
                        <a:effectLst/>
                        <a:latin typeface="ＭＳ Ｐ明朝" panose="02020600040205080304" pitchFamily="18" charset="-128"/>
                        <a:ea typeface="ＭＳ Ｐ明朝" panose="02020600040205080304" pitchFamily="18" charset="-128"/>
                        <a:cs typeface="Times New Roman"/>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dirty="0"/>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3192">
                <a:tc vMerge="1">
                  <a:txBody>
                    <a:bodyPr/>
                    <a:lstStyle/>
                    <a:p>
                      <a:endParaRPr kumimoji="1" lang="ja-JP" altLang="en-US"/>
                    </a:p>
                  </a:txBody>
                  <a:tcPr/>
                </a:tc>
                <a:tc>
                  <a:txBody>
                    <a:bodyPr/>
                    <a:lstStyle/>
                    <a:p>
                      <a:pPr algn="ctr">
                        <a:lnSpc>
                          <a:spcPct val="100000"/>
                        </a:lnSpc>
                        <a:spcAft>
                          <a:spcPts val="0"/>
                        </a:spcAft>
                      </a:pPr>
                      <a:r>
                        <a:rPr lang="en-US" sz="1000" kern="100" dirty="0" err="1" smtClean="0">
                          <a:effectLst/>
                          <a:latin typeface="ＭＳ Ｐ明朝" panose="02020600040205080304" pitchFamily="18" charset="-128"/>
                          <a:ea typeface="ＭＳ Ｐ明朝" panose="02020600040205080304" pitchFamily="18" charset="-128"/>
                        </a:rPr>
                        <a:t>H22</a:t>
                      </a:r>
                      <a:r>
                        <a:rPr lang="ja-JP" sz="1000" kern="100" dirty="0" smtClean="0">
                          <a:effectLst/>
                          <a:latin typeface="ＭＳ Ｐ明朝" panose="02020600040205080304" pitchFamily="18" charset="-128"/>
                          <a:ea typeface="ＭＳ Ｐ明朝" panose="02020600040205080304" pitchFamily="18" charset="-128"/>
                        </a:rPr>
                        <a:t>実績</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0" dirty="0" err="1" smtClean="0">
                          <a:effectLst/>
                          <a:latin typeface="ＭＳ Ｐ明朝" panose="02020600040205080304" pitchFamily="18" charset="-128"/>
                          <a:ea typeface="ＭＳ Ｐ明朝" panose="02020600040205080304" pitchFamily="18" charset="-128"/>
                        </a:rPr>
                        <a:t>H26</a:t>
                      </a:r>
                      <a:r>
                        <a:rPr lang="ja-JP" sz="1000" kern="0" dirty="0" smtClean="0">
                          <a:effectLst/>
                          <a:latin typeface="ＭＳ Ｐ明朝" panose="02020600040205080304" pitchFamily="18" charset="-128"/>
                          <a:ea typeface="ＭＳ Ｐ明朝" panose="02020600040205080304" pitchFamily="18" charset="-128"/>
                        </a:rPr>
                        <a:t>実績</a:t>
                      </a:r>
                      <a:endParaRPr lang="en-US" altLang="ja-JP" sz="1000" kern="0" dirty="0" smtClean="0">
                        <a:effectLst/>
                        <a:latin typeface="ＭＳ Ｐ明朝" panose="02020600040205080304" pitchFamily="18" charset="-128"/>
                        <a:ea typeface="ＭＳ Ｐ明朝" panose="02020600040205080304" pitchFamily="18" charset="-128"/>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err="1" smtClean="0">
                          <a:effectLst/>
                          <a:latin typeface="ＭＳ Ｐ明朝" panose="02020600040205080304" pitchFamily="18" charset="-128"/>
                          <a:ea typeface="ＭＳ Ｐ明朝" panose="02020600040205080304" pitchFamily="18" charset="-128"/>
                        </a:rPr>
                        <a:t>H27</a:t>
                      </a:r>
                      <a:r>
                        <a:rPr lang="ja-JP" sz="1000" kern="100" dirty="0" smtClean="0">
                          <a:effectLst/>
                          <a:latin typeface="ＭＳ Ｐ明朝" panose="02020600040205080304" pitchFamily="18" charset="-128"/>
                          <a:ea typeface="ＭＳ Ｐ明朝" panose="02020600040205080304" pitchFamily="18" charset="-128"/>
                        </a:rPr>
                        <a:t>目標</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err="1" smtClean="0">
                          <a:effectLst/>
                          <a:latin typeface="ＭＳ Ｐ明朝" panose="02020600040205080304" pitchFamily="18" charset="-128"/>
                          <a:ea typeface="ＭＳ Ｐ明朝" panose="02020600040205080304" pitchFamily="18" charset="-128"/>
                        </a:rPr>
                        <a:t>H22</a:t>
                      </a:r>
                      <a:r>
                        <a:rPr lang="ja-JP" sz="1000" kern="100" dirty="0" smtClean="0">
                          <a:effectLst/>
                          <a:latin typeface="ＭＳ Ｐ明朝" panose="02020600040205080304" pitchFamily="18" charset="-128"/>
                          <a:ea typeface="ＭＳ Ｐ明朝" panose="02020600040205080304" pitchFamily="18" charset="-128"/>
                        </a:rPr>
                        <a:t>実績</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0" dirty="0" err="1" smtClean="0">
                          <a:effectLst/>
                          <a:latin typeface="ＭＳ Ｐ明朝" panose="02020600040205080304" pitchFamily="18" charset="-128"/>
                          <a:ea typeface="ＭＳ Ｐ明朝" panose="02020600040205080304" pitchFamily="18" charset="-128"/>
                        </a:rPr>
                        <a:t>H26</a:t>
                      </a:r>
                      <a:r>
                        <a:rPr lang="ja-JP" sz="1000" kern="0" dirty="0" smtClean="0">
                          <a:effectLst/>
                          <a:latin typeface="ＭＳ Ｐ明朝" panose="02020600040205080304" pitchFamily="18" charset="-128"/>
                          <a:ea typeface="ＭＳ Ｐ明朝" panose="02020600040205080304" pitchFamily="18" charset="-128"/>
                        </a:rPr>
                        <a:t>実績</a:t>
                      </a:r>
                      <a:endParaRPr lang="en-US" altLang="ja-JP" sz="1000" kern="0" dirty="0" smtClean="0">
                        <a:effectLst/>
                        <a:latin typeface="ＭＳ Ｐ明朝" panose="02020600040205080304" pitchFamily="18" charset="-128"/>
                        <a:ea typeface="ＭＳ Ｐ明朝" panose="02020600040205080304" pitchFamily="18" charset="-128"/>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err="1" smtClean="0">
                          <a:effectLst/>
                          <a:latin typeface="ＭＳ Ｐ明朝" panose="02020600040205080304" pitchFamily="18" charset="-128"/>
                          <a:ea typeface="ＭＳ Ｐ明朝" panose="02020600040205080304" pitchFamily="18" charset="-128"/>
                        </a:rPr>
                        <a:t>H27</a:t>
                      </a:r>
                      <a:r>
                        <a:rPr lang="ja-JP" sz="1000" kern="100" dirty="0" smtClean="0">
                          <a:effectLst/>
                          <a:latin typeface="ＭＳ Ｐ明朝" panose="02020600040205080304" pitchFamily="18" charset="-128"/>
                          <a:ea typeface="ＭＳ Ｐ明朝" panose="02020600040205080304" pitchFamily="18" charset="-128"/>
                        </a:rPr>
                        <a:t>目標</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88885">
                <a:tc>
                  <a:txBody>
                    <a:bodyPr/>
                    <a:lstStyle/>
                    <a:p>
                      <a:pPr algn="l">
                        <a:lnSpc>
                          <a:spcPct val="100000"/>
                        </a:lnSpc>
                        <a:spcAft>
                          <a:spcPts val="0"/>
                        </a:spcAft>
                      </a:pPr>
                      <a:r>
                        <a:rPr lang="ja-JP" sz="1000" kern="100" dirty="0" smtClean="0">
                          <a:effectLst/>
                          <a:latin typeface="ＭＳ Ｐ明朝" panose="02020600040205080304" pitchFamily="18" charset="-128"/>
                          <a:ea typeface="ＭＳ Ｐ明朝" panose="02020600040205080304" pitchFamily="18" charset="-128"/>
                        </a:rPr>
                        <a:t>排出量</a:t>
                      </a:r>
                      <a:endParaRPr lang="ja-JP" sz="1000" kern="100" dirty="0">
                        <a:effectLst/>
                        <a:latin typeface="ＭＳ Ｐ明朝" panose="02020600040205080304" pitchFamily="18" charset="-128"/>
                        <a:ea typeface="ＭＳ Ｐ明朝" panose="02020600040205080304" pitchFamily="18" charset="-128"/>
                      </a:endParaRPr>
                    </a:p>
                    <a:p>
                      <a:pPr algn="just">
                        <a:lnSpc>
                          <a:spcPct val="100000"/>
                        </a:lnSpc>
                        <a:spcAft>
                          <a:spcPts val="0"/>
                        </a:spcAft>
                      </a:pPr>
                      <a:r>
                        <a:rPr lang="ja-JP" sz="1000" kern="100" dirty="0">
                          <a:effectLst/>
                          <a:latin typeface="ＭＳ Ｐ明朝" panose="02020600040205080304" pitchFamily="18" charset="-128"/>
                          <a:ea typeface="ＭＳ Ｐ明朝" panose="02020600040205080304" pitchFamily="18" charset="-128"/>
                        </a:rPr>
                        <a:t>（生活系）</a:t>
                      </a:r>
                    </a:p>
                    <a:p>
                      <a:pPr algn="just">
                        <a:lnSpc>
                          <a:spcPct val="100000"/>
                        </a:lnSpc>
                        <a:spcAft>
                          <a:spcPts val="0"/>
                        </a:spcAft>
                      </a:pPr>
                      <a:r>
                        <a:rPr lang="ja-JP" sz="1000" kern="100" dirty="0">
                          <a:effectLst/>
                          <a:latin typeface="ＭＳ Ｐ明朝" panose="02020600040205080304" pitchFamily="18" charset="-128"/>
                          <a:ea typeface="ＭＳ Ｐ明朝" panose="02020600040205080304" pitchFamily="18" charset="-128"/>
                        </a:rPr>
                        <a:t>（事業系）</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346</a:t>
                      </a:r>
                      <a:endParaRPr lang="ja-JP" sz="1000" kern="100" dirty="0">
                        <a:effectLst/>
                        <a:latin typeface="ＭＳ 明朝" panose="02020609040205080304" pitchFamily="17" charset="-128"/>
                        <a:ea typeface="ＭＳ 明朝" panose="02020609040205080304" pitchFamily="17" charset="-128"/>
                      </a:endParaRPr>
                    </a:p>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(200)</a:t>
                      </a:r>
                      <a:endParaRPr lang="ja-JP" sz="1000" kern="100" dirty="0">
                        <a:effectLst/>
                        <a:latin typeface="ＭＳ 明朝" panose="02020609040205080304" pitchFamily="17" charset="-128"/>
                        <a:ea typeface="ＭＳ 明朝" panose="02020609040205080304" pitchFamily="17" charset="-128"/>
                      </a:endParaRPr>
                    </a:p>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(146)</a:t>
                      </a: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318</a:t>
                      </a:r>
                      <a:endParaRPr lang="ja-JP" sz="1000" kern="100" dirty="0">
                        <a:effectLst/>
                        <a:latin typeface="ＭＳ 明朝" panose="02020609040205080304" pitchFamily="17" charset="-128"/>
                        <a:ea typeface="ＭＳ 明朝" panose="02020609040205080304" pitchFamily="17" charset="-128"/>
                      </a:endParaRPr>
                    </a:p>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(189)</a:t>
                      </a:r>
                      <a:endParaRPr lang="ja-JP" sz="1000" kern="100" dirty="0">
                        <a:effectLst/>
                        <a:latin typeface="ＭＳ 明朝" panose="02020609040205080304" pitchFamily="17" charset="-128"/>
                        <a:ea typeface="ＭＳ 明朝" panose="02020609040205080304" pitchFamily="17" charset="-128"/>
                      </a:endParaRPr>
                    </a:p>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(129)</a:t>
                      </a: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282</a:t>
                      </a:r>
                      <a:endParaRPr lang="ja-JP" sz="1000" kern="100" dirty="0">
                        <a:effectLst/>
                        <a:latin typeface="ＭＳ 明朝" panose="02020609040205080304" pitchFamily="17" charset="-128"/>
                        <a:ea typeface="ＭＳ 明朝" panose="02020609040205080304" pitchFamily="17" charset="-128"/>
                      </a:endParaRPr>
                    </a:p>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(183)</a:t>
                      </a:r>
                      <a:endParaRPr lang="ja-JP" sz="1000" kern="100" dirty="0">
                        <a:effectLst/>
                        <a:latin typeface="ＭＳ 明朝" panose="02020609040205080304" pitchFamily="17" charset="-128"/>
                        <a:ea typeface="ＭＳ 明朝" panose="02020609040205080304" pitchFamily="17" charset="-128"/>
                      </a:endParaRPr>
                    </a:p>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( 99)</a:t>
                      </a: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1,4</a:t>
                      </a:r>
                      <a:r>
                        <a:rPr lang="en-US" altLang="ja-JP" sz="1000" kern="100" dirty="0" smtClean="0">
                          <a:effectLst/>
                          <a:latin typeface="ＭＳ 明朝" panose="02020609040205080304" pitchFamily="17" charset="-128"/>
                          <a:ea typeface="ＭＳ 明朝" panose="02020609040205080304" pitchFamily="17" charset="-128"/>
                        </a:rPr>
                        <a:t>50</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1,518</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1,565</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7">
                <a:tc>
                  <a:txBody>
                    <a:bodyPr/>
                    <a:lstStyle/>
                    <a:p>
                      <a:pPr algn="just">
                        <a:lnSpc>
                          <a:spcPct val="100000"/>
                        </a:lnSpc>
                        <a:spcAft>
                          <a:spcPts val="0"/>
                        </a:spcAft>
                      </a:pPr>
                      <a:r>
                        <a:rPr lang="ja-JP" sz="1000" kern="100" dirty="0">
                          <a:effectLst/>
                          <a:latin typeface="ＭＳ Ｐ明朝" panose="02020600040205080304" pitchFamily="18" charset="-128"/>
                          <a:ea typeface="ＭＳ Ｐ明朝" panose="02020600040205080304" pitchFamily="18" charset="-128"/>
                        </a:rPr>
                        <a:t>再生利用量</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42</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44</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62</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457</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482</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551</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09631">
                <a:tc>
                  <a:txBody>
                    <a:bodyPr/>
                    <a:lstStyle/>
                    <a:p>
                      <a:pPr algn="just">
                        <a:lnSpc>
                          <a:spcPct val="100000"/>
                        </a:lnSpc>
                        <a:spcAft>
                          <a:spcPts val="0"/>
                        </a:spcAft>
                      </a:pPr>
                      <a:r>
                        <a:rPr lang="ja-JP" sz="1000" kern="100" dirty="0">
                          <a:effectLst/>
                          <a:latin typeface="ＭＳ Ｐ明朝" panose="02020600040205080304" pitchFamily="18" charset="-128"/>
                          <a:ea typeface="ＭＳ Ｐ明朝" panose="02020600040205080304" pitchFamily="18" charset="-128"/>
                        </a:rPr>
                        <a:t>再生利用率</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12.2</a:t>
                      </a:r>
                      <a:r>
                        <a:rPr lang="ja-JP" altLang="en-US" sz="1000" kern="100" dirty="0" smtClean="0">
                          <a:effectLst/>
                          <a:latin typeface="ＭＳ 明朝" panose="02020609040205080304" pitchFamily="17" charset="-128"/>
                          <a:ea typeface="ＭＳ 明朝" panose="02020609040205080304" pitchFamily="17" charset="-128"/>
                        </a:rPr>
                        <a:t>％</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13.8</a:t>
                      </a:r>
                      <a:r>
                        <a:rPr lang="ja-JP" altLang="en-US" sz="1000" kern="100" dirty="0" smtClean="0">
                          <a:effectLst/>
                          <a:latin typeface="ＭＳ 明朝" panose="02020609040205080304" pitchFamily="17" charset="-128"/>
                          <a:ea typeface="ＭＳ 明朝" panose="02020609040205080304" pitchFamily="17" charset="-128"/>
                        </a:rPr>
                        <a:t>％</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22</a:t>
                      </a:r>
                      <a:r>
                        <a:rPr lang="ja-JP" altLang="en-US" sz="1000" kern="100" dirty="0" smtClean="0">
                          <a:effectLst/>
                          <a:latin typeface="ＭＳ 明朝" panose="02020609040205080304" pitchFamily="17" charset="-128"/>
                          <a:ea typeface="ＭＳ 明朝" panose="02020609040205080304" pitchFamily="17" charset="-128"/>
                        </a:rPr>
                        <a:t>％</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31.5</a:t>
                      </a:r>
                      <a:r>
                        <a:rPr lang="ja-JP" altLang="en-US" sz="1000" kern="100" dirty="0" smtClean="0">
                          <a:effectLst/>
                          <a:latin typeface="ＭＳ 明朝" panose="02020609040205080304" pitchFamily="17" charset="-128"/>
                          <a:ea typeface="ＭＳ 明朝" panose="02020609040205080304" pitchFamily="17" charset="-128"/>
                        </a:rPr>
                        <a:t>％</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31.8</a:t>
                      </a:r>
                      <a:r>
                        <a:rPr lang="ja-JP" altLang="en-US" sz="1000" kern="100" dirty="0" smtClean="0">
                          <a:effectLst/>
                          <a:latin typeface="ＭＳ 明朝" panose="02020609040205080304" pitchFamily="17" charset="-128"/>
                          <a:ea typeface="ＭＳ 明朝" panose="02020609040205080304" pitchFamily="17" charset="-128"/>
                        </a:rPr>
                        <a:t>％</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35</a:t>
                      </a:r>
                      <a:r>
                        <a:rPr lang="ja-JP" altLang="en-US" sz="1000" kern="100" dirty="0" smtClean="0">
                          <a:effectLst/>
                          <a:latin typeface="ＭＳ 明朝" panose="02020609040205080304" pitchFamily="17" charset="-128"/>
                          <a:ea typeface="ＭＳ 明朝" panose="02020609040205080304" pitchFamily="17" charset="-128"/>
                        </a:rPr>
                        <a:t>％</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6007">
                <a:tc>
                  <a:txBody>
                    <a:bodyPr/>
                    <a:lstStyle/>
                    <a:p>
                      <a:pPr algn="just">
                        <a:lnSpc>
                          <a:spcPct val="100000"/>
                        </a:lnSpc>
                        <a:spcAft>
                          <a:spcPts val="0"/>
                        </a:spcAft>
                      </a:pPr>
                      <a:r>
                        <a:rPr lang="ja-JP" sz="1000" kern="100" dirty="0">
                          <a:effectLst/>
                          <a:latin typeface="ＭＳ Ｐ明朝" panose="02020600040205080304" pitchFamily="18" charset="-128"/>
                          <a:ea typeface="ＭＳ Ｐ明朝" panose="02020600040205080304" pitchFamily="18" charset="-128"/>
                        </a:rPr>
                        <a:t>最終処分量</a:t>
                      </a:r>
                      <a:endParaRPr lang="ja-JP" sz="1000" kern="100" dirty="0">
                        <a:effectLst/>
                        <a:latin typeface="ＭＳ Ｐ明朝" panose="02020600040205080304" pitchFamily="18" charset="-128"/>
                        <a:ea typeface="ＭＳ Ｐ明朝" panose="02020600040205080304" pitchFamily="18"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50</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a:t>
                      </a:r>
                      <a:r>
                        <a:rPr lang="en-US" altLang="ja-JP" sz="1000" kern="100" dirty="0" smtClean="0">
                          <a:effectLst/>
                          <a:latin typeface="ＭＳ 明朝" panose="02020609040205080304" pitchFamily="17" charset="-128"/>
                          <a:ea typeface="ＭＳ 明朝" panose="02020609040205080304" pitchFamily="17" charset="-128"/>
                        </a:rPr>
                        <a:t>9</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35</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47</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38</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000" kern="100" dirty="0" smtClean="0">
                          <a:effectLst/>
                          <a:latin typeface="ＭＳ 明朝" panose="02020609040205080304" pitchFamily="17" charset="-128"/>
                          <a:ea typeface="ＭＳ 明朝" panose="02020609040205080304" pitchFamily="17" charset="-128"/>
                        </a:rPr>
                        <a:t>49</a:t>
                      </a:r>
                      <a:endParaRPr lang="ja-JP" sz="1000" kern="100" dirty="0">
                        <a:effectLst/>
                        <a:latin typeface="ＭＳ 明朝" panose="02020609040205080304" pitchFamily="17" charset="-128"/>
                        <a:ea typeface="ＭＳ 明朝" panose="02020609040205080304" pitchFamily="17" charset="-128"/>
                        <a:cs typeface="Times New Roman"/>
                      </a:endParaRPr>
                    </a:p>
                  </a:txBody>
                  <a:tcPr marL="68566" marR="68566"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14" name="正方形/長方形 13"/>
          <p:cNvSpPr/>
          <p:nvPr/>
        </p:nvSpPr>
        <p:spPr bwMode="auto">
          <a:xfrm>
            <a:off x="71438" y="1849438"/>
            <a:ext cx="6551612" cy="3240087"/>
          </a:xfrm>
          <a:prstGeom prst="rect">
            <a:avLst/>
          </a:prstGeom>
          <a:noFill/>
          <a:ln/>
          <a:extLst/>
        </p:spPr>
        <p:style>
          <a:lnRef idx="2">
            <a:schemeClr val="dk1"/>
          </a:lnRef>
          <a:fillRef idx="1">
            <a:schemeClr val="lt1"/>
          </a:fillRef>
          <a:effectRef idx="0">
            <a:schemeClr val="dk1"/>
          </a:effectRef>
          <a:fontRef idx="minor">
            <a:schemeClr val="dk1"/>
          </a:fontRef>
        </p:style>
        <p:txBody>
          <a:bodyPr lIns="91396" tIns="45700" rIns="91396" bIns="45700" anchor="ctr">
            <a:spAutoFit/>
          </a:bodyPr>
          <a:lstStyle/>
          <a:p>
            <a:pPr>
              <a:spcBef>
                <a:spcPct val="50000"/>
              </a:spcBef>
              <a:defRPr/>
            </a:pPr>
            <a:endParaRPr lang="ja-JP" altLang="en-US">
              <a:solidFill>
                <a:schemeClr val="tx1"/>
              </a:solidFill>
            </a:endParaRPr>
          </a:p>
        </p:txBody>
      </p:sp>
      <p:sp>
        <p:nvSpPr>
          <p:cNvPr id="49" name="角丸四角形 48"/>
          <p:cNvSpPr/>
          <p:nvPr/>
        </p:nvSpPr>
        <p:spPr bwMode="auto">
          <a:xfrm>
            <a:off x="174625" y="1847850"/>
            <a:ext cx="3570288" cy="306388"/>
          </a:xfrm>
          <a:prstGeom prst="roundRect">
            <a:avLst/>
          </a:prstGeom>
          <a:gradFill>
            <a:gsLst>
              <a:gs pos="0">
                <a:srgbClr val="00B050"/>
              </a:gs>
              <a:gs pos="35000">
                <a:srgbClr val="92D050"/>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a:spcBef>
                <a:spcPct val="50000"/>
              </a:spcBef>
              <a:defRPr/>
            </a:pPr>
            <a:r>
              <a:rPr lang="ja-JP" altLang="en-US" i="0" dirty="0">
                <a:latin typeface="HG丸ｺﾞｼｯｸM-PRO" panose="020F0600000000000000" pitchFamily="50" charset="-128"/>
                <a:ea typeface="HG丸ｺﾞｼｯｸM-PRO" panose="020F0600000000000000" pitchFamily="50" charset="-128"/>
                <a:cs typeface="ＭＳ Ｐゴシック" pitchFamily="50" charset="-128"/>
              </a:rPr>
              <a:t>２　現計画における目標達成状況について</a:t>
            </a:r>
            <a:endParaRPr lang="en-US" altLang="ja-JP" i="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6" name="正方形/長方形 15"/>
          <p:cNvSpPr/>
          <p:nvPr/>
        </p:nvSpPr>
        <p:spPr bwMode="auto">
          <a:xfrm>
            <a:off x="6696075" y="5160963"/>
            <a:ext cx="6913563" cy="4427537"/>
          </a:xfrm>
          <a:prstGeom prst="rect">
            <a:avLst/>
          </a:prstGeom>
          <a:noFill/>
          <a:ln/>
          <a:extLst/>
        </p:spPr>
        <p:style>
          <a:lnRef idx="2">
            <a:schemeClr val="dk1"/>
          </a:lnRef>
          <a:fillRef idx="1">
            <a:schemeClr val="lt1"/>
          </a:fillRef>
          <a:effectRef idx="0">
            <a:schemeClr val="dk1"/>
          </a:effectRef>
          <a:fontRef idx="minor">
            <a:schemeClr val="dk1"/>
          </a:fontRef>
        </p:style>
        <p:txBody>
          <a:bodyPr lIns="91396" tIns="45700" rIns="91396" bIns="45700" anchor="ctr">
            <a:spAutoFit/>
          </a:bodyPr>
          <a:lstStyle/>
          <a:p>
            <a:pPr>
              <a:spcBef>
                <a:spcPct val="50000"/>
              </a:spcBef>
              <a:defRPr/>
            </a:pPr>
            <a:endParaRPr lang="ja-JP" altLang="en-US" dirty="0">
              <a:solidFill>
                <a:schemeClr val="tx1"/>
              </a:solidFill>
            </a:endParaRPr>
          </a:p>
        </p:txBody>
      </p:sp>
      <p:sp>
        <p:nvSpPr>
          <p:cNvPr id="71" name="角丸四角形 70"/>
          <p:cNvSpPr/>
          <p:nvPr/>
        </p:nvSpPr>
        <p:spPr bwMode="auto">
          <a:xfrm>
            <a:off x="6858000" y="5160963"/>
            <a:ext cx="5454650" cy="306387"/>
          </a:xfrm>
          <a:prstGeom prst="roundRect">
            <a:avLst/>
          </a:prstGeom>
          <a:gradFill>
            <a:gsLst>
              <a:gs pos="0">
                <a:srgbClr val="00B050"/>
              </a:gs>
              <a:gs pos="35000">
                <a:srgbClr val="92D050"/>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a:spcBef>
                <a:spcPct val="50000"/>
              </a:spcBef>
              <a:defRPr/>
            </a:pPr>
            <a:r>
              <a:rPr lang="ja-JP" altLang="en-US" i="0" dirty="0">
                <a:latin typeface="HG丸ｺﾞｼｯｸM-PRO" panose="020F0600000000000000" pitchFamily="50" charset="-128"/>
                <a:ea typeface="HG丸ｺﾞｼｯｸM-PRO" panose="020F0600000000000000" pitchFamily="50" charset="-128"/>
                <a:cs typeface="ＭＳ Ｐゴシック" pitchFamily="50" charset="-128"/>
              </a:rPr>
              <a:t>６　循環型社会の構築に向けた現状と課題及び施策の基本方針について</a:t>
            </a:r>
            <a:endParaRPr lang="en-US" altLang="ja-JP" i="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2111" name="テキスト ボックス 24"/>
          <p:cNvSpPr txBox="1">
            <a:spLocks noChangeArrowheads="1"/>
          </p:cNvSpPr>
          <p:nvPr/>
        </p:nvSpPr>
        <p:spPr bwMode="auto">
          <a:xfrm>
            <a:off x="4895850" y="1978025"/>
            <a:ext cx="13017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algn="ctr" eaLnBrk="1" hangingPunct="1">
              <a:spcBef>
                <a:spcPct val="0"/>
              </a:spcBef>
            </a:pPr>
            <a:r>
              <a:rPr lang="ja-JP" altLang="en-US" sz="900" b="0" i="0">
                <a:latin typeface="ＭＳ 明朝" pitchFamily="17" charset="-128"/>
                <a:ea typeface="ＭＳ 明朝" pitchFamily="17" charset="-128"/>
              </a:rPr>
              <a:t>（単位：万トン／年</a:t>
            </a:r>
            <a:r>
              <a:rPr lang="en-US" altLang="ja-JP" sz="900" b="0" i="0">
                <a:latin typeface="ＭＳ 明朝" pitchFamily="17" charset="-128"/>
                <a:ea typeface="ＭＳ 明朝" pitchFamily="17" charset="-128"/>
              </a:rPr>
              <a:t>)</a:t>
            </a:r>
            <a:r>
              <a:rPr lang="ja-JP" altLang="en-US" sz="900" b="0" i="0">
                <a:latin typeface="ＭＳ 明朝" pitchFamily="17" charset="-128"/>
                <a:ea typeface="ＭＳ 明朝" pitchFamily="17" charset="-128"/>
              </a:rPr>
              <a:t>　</a:t>
            </a:r>
          </a:p>
        </p:txBody>
      </p:sp>
      <p:sp>
        <p:nvSpPr>
          <p:cNvPr id="26" name="角丸四角形 25"/>
          <p:cNvSpPr/>
          <p:nvPr/>
        </p:nvSpPr>
        <p:spPr bwMode="auto">
          <a:xfrm>
            <a:off x="174625" y="552450"/>
            <a:ext cx="3570288" cy="306388"/>
          </a:xfrm>
          <a:prstGeom prst="roundRect">
            <a:avLst/>
          </a:prstGeom>
          <a:gradFill>
            <a:gsLst>
              <a:gs pos="0">
                <a:srgbClr val="00B050"/>
              </a:gs>
              <a:gs pos="35000">
                <a:srgbClr val="92D050"/>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a:spcBef>
                <a:spcPct val="50000"/>
              </a:spcBef>
              <a:defRPr/>
            </a:pPr>
            <a:r>
              <a:rPr lang="ja-JP" altLang="en-US" i="0" dirty="0">
                <a:latin typeface="HG丸ｺﾞｼｯｸM-PRO" panose="020F0600000000000000" pitchFamily="50" charset="-128"/>
                <a:ea typeface="HG丸ｺﾞｼｯｸM-PRO" panose="020F0600000000000000" pitchFamily="50" charset="-128"/>
                <a:cs typeface="ＭＳ Ｐゴシック" pitchFamily="50" charset="-128"/>
              </a:rPr>
              <a:t>１　計画の対象とする範囲について</a:t>
            </a:r>
            <a:endParaRPr lang="en-US" altLang="ja-JP" i="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37" name="正方形/長方形 36"/>
          <p:cNvSpPr/>
          <p:nvPr/>
        </p:nvSpPr>
        <p:spPr bwMode="auto">
          <a:xfrm>
            <a:off x="71438" y="5192538"/>
            <a:ext cx="6551612" cy="1331913"/>
          </a:xfrm>
          <a:prstGeom prst="rect">
            <a:avLst/>
          </a:prstGeom>
          <a:noFill/>
          <a:ln/>
          <a:extLst/>
        </p:spPr>
        <p:style>
          <a:lnRef idx="2">
            <a:schemeClr val="dk1"/>
          </a:lnRef>
          <a:fillRef idx="1">
            <a:schemeClr val="lt1"/>
          </a:fillRef>
          <a:effectRef idx="0">
            <a:schemeClr val="dk1"/>
          </a:effectRef>
          <a:fontRef idx="minor">
            <a:schemeClr val="dk1"/>
          </a:fontRef>
        </p:style>
        <p:txBody>
          <a:bodyPr lIns="91396" tIns="45700" rIns="91396" bIns="45700" anchor="ctr">
            <a:spAutoFit/>
          </a:bodyPr>
          <a:lstStyle/>
          <a:p>
            <a:pPr>
              <a:spcBef>
                <a:spcPct val="50000"/>
              </a:spcBef>
              <a:defRPr/>
            </a:pPr>
            <a:endParaRPr lang="ja-JP" altLang="en-US">
              <a:solidFill>
                <a:schemeClr val="tx1"/>
              </a:solidFill>
            </a:endParaRPr>
          </a:p>
        </p:txBody>
      </p:sp>
      <p:sp>
        <p:nvSpPr>
          <p:cNvPr id="39" name="角丸四角形 38"/>
          <p:cNvSpPr/>
          <p:nvPr/>
        </p:nvSpPr>
        <p:spPr bwMode="auto">
          <a:xfrm>
            <a:off x="144463" y="5192538"/>
            <a:ext cx="3570287" cy="306388"/>
          </a:xfrm>
          <a:prstGeom prst="roundRect">
            <a:avLst/>
          </a:prstGeom>
          <a:gradFill>
            <a:gsLst>
              <a:gs pos="0">
                <a:srgbClr val="00B050"/>
              </a:gs>
              <a:gs pos="35000">
                <a:srgbClr val="92D050"/>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a:spcBef>
                <a:spcPct val="50000"/>
              </a:spcBef>
              <a:defRPr/>
            </a:pPr>
            <a:r>
              <a:rPr lang="ja-JP" altLang="en-US" i="0" dirty="0">
                <a:latin typeface="HG丸ｺﾞｼｯｸM-PRO" panose="020F0600000000000000" pitchFamily="50" charset="-128"/>
                <a:ea typeface="HG丸ｺﾞｼｯｸM-PRO" panose="020F0600000000000000" pitchFamily="50" charset="-128"/>
                <a:cs typeface="ＭＳ Ｐゴシック" pitchFamily="50" charset="-128"/>
              </a:rPr>
              <a:t>３　目指すべき循環型社会の将来像について</a:t>
            </a:r>
            <a:endParaRPr lang="en-US" altLang="ja-JP" i="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38" name="正方形/長方形 37"/>
          <p:cNvSpPr/>
          <p:nvPr/>
        </p:nvSpPr>
        <p:spPr bwMode="auto">
          <a:xfrm>
            <a:off x="71438" y="6600800"/>
            <a:ext cx="6551612" cy="2988000"/>
          </a:xfrm>
          <a:prstGeom prst="rect">
            <a:avLst/>
          </a:prstGeom>
          <a:noFill/>
          <a:ln/>
          <a:extLst/>
        </p:spPr>
        <p:style>
          <a:lnRef idx="2">
            <a:schemeClr val="dk1"/>
          </a:lnRef>
          <a:fillRef idx="1">
            <a:schemeClr val="lt1"/>
          </a:fillRef>
          <a:effectRef idx="0">
            <a:schemeClr val="dk1"/>
          </a:effectRef>
          <a:fontRef idx="minor">
            <a:schemeClr val="dk1"/>
          </a:fontRef>
        </p:style>
        <p:txBody>
          <a:bodyPr lIns="91396" tIns="45700" rIns="91396" bIns="45700" anchor="ctr">
            <a:spAutoFit/>
          </a:bodyPr>
          <a:lstStyle/>
          <a:p>
            <a:pPr>
              <a:spcBef>
                <a:spcPct val="50000"/>
              </a:spcBef>
              <a:defRPr/>
            </a:pPr>
            <a:endParaRPr lang="ja-JP" altLang="en-US">
              <a:solidFill>
                <a:schemeClr val="tx1"/>
              </a:solidFill>
            </a:endParaRPr>
          </a:p>
        </p:txBody>
      </p:sp>
      <p:sp>
        <p:nvSpPr>
          <p:cNvPr id="40" name="角丸四角形 39"/>
          <p:cNvSpPr/>
          <p:nvPr/>
        </p:nvSpPr>
        <p:spPr bwMode="auto">
          <a:xfrm>
            <a:off x="144463" y="6600801"/>
            <a:ext cx="4248150" cy="306388"/>
          </a:xfrm>
          <a:prstGeom prst="roundRect">
            <a:avLst/>
          </a:prstGeom>
          <a:gradFill>
            <a:gsLst>
              <a:gs pos="0">
                <a:srgbClr val="00B050"/>
              </a:gs>
              <a:gs pos="35000">
                <a:srgbClr val="92D050"/>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a:spcBef>
                <a:spcPct val="50000"/>
              </a:spcBef>
              <a:defRPr/>
            </a:pPr>
            <a:r>
              <a:rPr lang="ja-JP" altLang="en-US" i="0" dirty="0">
                <a:latin typeface="HG丸ｺﾞｼｯｸM-PRO" panose="020F0600000000000000" pitchFamily="50" charset="-128"/>
                <a:ea typeface="HG丸ｺﾞｼｯｸM-PRO" panose="020F0600000000000000" pitchFamily="50" charset="-128"/>
                <a:cs typeface="ＭＳ Ｐゴシック" pitchFamily="50" charset="-128"/>
              </a:rPr>
              <a:t>４　次期計画の目標（平成</a:t>
            </a:r>
            <a:r>
              <a:rPr lang="en-US" altLang="ja-JP" i="0" dirty="0">
                <a:latin typeface="HG丸ｺﾞｼｯｸM-PRO" panose="020F0600000000000000" pitchFamily="50" charset="-128"/>
                <a:ea typeface="HG丸ｺﾞｼｯｸM-PRO" panose="020F0600000000000000" pitchFamily="50" charset="-128"/>
                <a:cs typeface="ＭＳ Ｐゴシック" pitchFamily="50" charset="-128"/>
              </a:rPr>
              <a:t>32</a:t>
            </a:r>
            <a:r>
              <a:rPr lang="ja-JP" altLang="en-US" i="0" dirty="0">
                <a:latin typeface="HG丸ｺﾞｼｯｸM-PRO" panose="020F0600000000000000" pitchFamily="50" charset="-128"/>
                <a:ea typeface="HG丸ｺﾞｼｯｸM-PRO" panose="020F0600000000000000" pitchFamily="50" charset="-128"/>
                <a:cs typeface="ＭＳ Ｐゴシック" pitchFamily="50" charset="-128"/>
              </a:rPr>
              <a:t>年度）の考え方について</a:t>
            </a:r>
            <a:endParaRPr lang="en-US" altLang="ja-JP" i="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41" name="正方形/長方形 40"/>
          <p:cNvSpPr/>
          <p:nvPr/>
        </p:nvSpPr>
        <p:spPr bwMode="auto">
          <a:xfrm>
            <a:off x="6696075" y="552450"/>
            <a:ext cx="6911975" cy="4498975"/>
          </a:xfrm>
          <a:prstGeom prst="rect">
            <a:avLst/>
          </a:prstGeom>
          <a:noFill/>
          <a:ln w="25400">
            <a:prstDash val="solid"/>
          </a:ln>
          <a:extLst/>
        </p:spPr>
        <p:style>
          <a:lnRef idx="2">
            <a:schemeClr val="dk1"/>
          </a:lnRef>
          <a:fillRef idx="1">
            <a:schemeClr val="lt1"/>
          </a:fillRef>
          <a:effectRef idx="0">
            <a:schemeClr val="dk1"/>
          </a:effectRef>
          <a:fontRef idx="minor">
            <a:schemeClr val="dk1"/>
          </a:fontRef>
        </p:style>
        <p:txBody>
          <a:bodyPr lIns="91396" tIns="45700" rIns="91396" bIns="45700" anchor="ctr">
            <a:spAutoFit/>
          </a:bodyPr>
          <a:lstStyle/>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en-US" altLang="ja-JP" dirty="0">
              <a:solidFill>
                <a:schemeClr val="tx1"/>
              </a:solidFill>
            </a:endParaRPr>
          </a:p>
          <a:p>
            <a:pPr>
              <a:spcBef>
                <a:spcPts val="0"/>
              </a:spcBef>
              <a:defRPr/>
            </a:pPr>
            <a:endParaRPr lang="ja-JP" altLang="en-US" dirty="0">
              <a:solidFill>
                <a:schemeClr val="tx1"/>
              </a:solidFill>
            </a:endParaRPr>
          </a:p>
        </p:txBody>
      </p:sp>
      <p:sp>
        <p:nvSpPr>
          <p:cNvPr id="42" name="角丸四角形 41"/>
          <p:cNvSpPr/>
          <p:nvPr/>
        </p:nvSpPr>
        <p:spPr bwMode="auto">
          <a:xfrm>
            <a:off x="6840538" y="552450"/>
            <a:ext cx="3570287" cy="306388"/>
          </a:xfrm>
          <a:prstGeom prst="roundRect">
            <a:avLst/>
          </a:prstGeom>
          <a:gradFill>
            <a:gsLst>
              <a:gs pos="0">
                <a:srgbClr val="00B050"/>
              </a:gs>
              <a:gs pos="35000">
                <a:srgbClr val="92D050"/>
              </a:gs>
              <a:gs pos="100000">
                <a:schemeClr val="accent2">
                  <a:tint val="15000"/>
                  <a:satMod val="350000"/>
                </a:schemeClr>
              </a:gs>
            </a:gsLst>
          </a:gradFill>
          <a:ln/>
          <a:extLst/>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a:spcBef>
                <a:spcPct val="50000"/>
              </a:spcBef>
              <a:defRPr/>
            </a:pPr>
            <a:r>
              <a:rPr lang="ja-JP" altLang="en-US" i="0" dirty="0">
                <a:latin typeface="HG丸ｺﾞｼｯｸM-PRO" panose="020F0600000000000000" pitchFamily="50" charset="-128"/>
                <a:ea typeface="HG丸ｺﾞｼｯｸM-PRO" panose="020F0600000000000000" pitchFamily="50" charset="-128"/>
                <a:cs typeface="ＭＳ Ｐゴシック" pitchFamily="50" charset="-128"/>
              </a:rPr>
              <a:t>５　新たな指標の考え方について</a:t>
            </a:r>
            <a:endParaRPr lang="en-US" altLang="ja-JP" i="0" dirty="0">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5" name="額縁 4"/>
          <p:cNvSpPr/>
          <p:nvPr/>
        </p:nvSpPr>
        <p:spPr bwMode="auto">
          <a:xfrm>
            <a:off x="2952750" y="47625"/>
            <a:ext cx="7750175" cy="450850"/>
          </a:xfrm>
          <a:prstGeom prst="bevel">
            <a:avLst>
              <a:gd name="adj" fmla="val 25700"/>
            </a:avLst>
          </a:prstGeom>
          <a:solidFill>
            <a:schemeClr val="bg1">
              <a:lumMod val="85000"/>
            </a:schemeClr>
          </a:solidFill>
          <a:ln>
            <a:noFill/>
          </a:ln>
          <a:effectLst/>
          <a:extLst/>
        </p:spPr>
        <p:txBody>
          <a:bodyPr lIns="91396" tIns="45700" rIns="91396" bIns="45700" anchor="ctr">
            <a:spAutoFit/>
          </a:bodyPr>
          <a:lstStyle/>
          <a:p>
            <a:pPr algn="ctr">
              <a:spcBef>
                <a:spcPct val="50000"/>
              </a:spcBef>
              <a:defRPr/>
            </a:pPr>
            <a:r>
              <a:rPr lang="ja-JP" altLang="en-US" sz="1600" i="0" dirty="0">
                <a:ea typeface="ＭＳ Ｐゴシック" pitchFamily="50" charset="-128"/>
              </a:rPr>
              <a:t>「循環型社会推進計画について（部会報告）」の概要</a:t>
            </a:r>
          </a:p>
        </p:txBody>
      </p:sp>
      <p:sp>
        <p:nvSpPr>
          <p:cNvPr id="44" name="テキスト ボックス 35"/>
          <p:cNvSpPr txBox="1">
            <a:spLocks noChangeArrowheads="1"/>
          </p:cNvSpPr>
          <p:nvPr/>
        </p:nvSpPr>
        <p:spPr bwMode="auto">
          <a:xfrm>
            <a:off x="6696075" y="912813"/>
            <a:ext cx="6913563"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marL="266700" indent="-171450" eaLnBrk="1" hangingPunct="1">
              <a:spcBef>
                <a:spcPts val="600"/>
              </a:spcBef>
              <a:defRPr/>
            </a:pPr>
            <a:r>
              <a:rPr lang="ja-JP" altLang="en-US" sz="1100" b="0" i="0" dirty="0" smtClean="0">
                <a:latin typeface="ＭＳ Ｐ明朝" pitchFamily="18" charset="-128"/>
                <a:ea typeface="ＭＳ Ｐ明朝" pitchFamily="18" charset="-128"/>
              </a:rPr>
              <a:t>◆ 今後一層の取組みを進めるためには、現行の目標だけで</a:t>
            </a:r>
            <a:r>
              <a:rPr lang="ja-JP" altLang="en-US" sz="1100" b="0" i="0" dirty="0">
                <a:latin typeface="ＭＳ Ｐ明朝" pitchFamily="18" charset="-128"/>
                <a:ea typeface="ＭＳ Ｐ明朝" pitchFamily="18" charset="-128"/>
              </a:rPr>
              <a:t>なく</a:t>
            </a:r>
            <a:r>
              <a:rPr lang="ja-JP" altLang="en-US" sz="1100" b="0" i="0" dirty="0" smtClean="0">
                <a:latin typeface="ＭＳ Ｐ明朝" pitchFamily="18" charset="-128"/>
                <a:ea typeface="ＭＳ Ｐ明朝" pitchFamily="18" charset="-128"/>
              </a:rPr>
              <a:t>、取組みの成果を実感できる新たな指標の設定が必要である。</a:t>
            </a:r>
            <a:endParaRPr lang="en-US" altLang="ja-JP" sz="1100" b="0" i="0" dirty="0" smtClean="0">
              <a:latin typeface="ＭＳ Ｐ明朝" pitchFamily="18" charset="-128"/>
              <a:ea typeface="ＭＳ Ｐ明朝" pitchFamily="18" charset="-128"/>
            </a:endParaRPr>
          </a:p>
          <a:p>
            <a:pPr marL="266700" indent="-171450" eaLnBrk="1" hangingPunct="1">
              <a:spcBef>
                <a:spcPts val="600"/>
              </a:spcBef>
              <a:defRPr/>
            </a:pPr>
            <a:r>
              <a:rPr lang="ja-JP" altLang="en-US" sz="1100" b="0" i="0" dirty="0" smtClean="0">
                <a:latin typeface="ＭＳ Ｐ明朝" pitchFamily="18" charset="-128"/>
                <a:ea typeface="ＭＳ Ｐ明朝" pitchFamily="18" charset="-128"/>
              </a:rPr>
              <a:t>◆ 新たな指標は、以下に示す課題を踏まえたものとする。　</a:t>
            </a:r>
            <a:endParaRPr lang="en-US" altLang="ja-JP" sz="1100" b="0" i="0" dirty="0" smtClean="0">
              <a:latin typeface="ＭＳ Ｐ明朝" pitchFamily="18" charset="-128"/>
              <a:ea typeface="ＭＳ Ｐ明朝" pitchFamily="18" charset="-128"/>
            </a:endParaRPr>
          </a:p>
          <a:p>
            <a:pPr marL="361950" indent="-95250" eaLnBrk="1" hangingPunct="1">
              <a:spcBef>
                <a:spcPts val="0"/>
              </a:spcBef>
              <a:defRPr/>
            </a:pPr>
            <a:r>
              <a:rPr lang="ja-JP" altLang="en-US" sz="1100" b="0" i="0" dirty="0" smtClean="0">
                <a:latin typeface="ＭＳ Ｐ明朝" pitchFamily="18" charset="-128"/>
                <a:ea typeface="ＭＳ Ｐ明朝" pitchFamily="18" charset="-128"/>
              </a:rPr>
              <a:t>▪　一般廃棄物の排出については、府民１人当たりの排出削減や分別に関する取組み状況を十分表せていない。再生利用について</a:t>
            </a:r>
            <a:r>
              <a:rPr lang="ja-JP" altLang="en-US" sz="1100" b="0" i="0" dirty="0">
                <a:latin typeface="ＭＳ Ｐ明朝" pitchFamily="18" charset="-128"/>
                <a:ea typeface="ＭＳ Ｐ明朝" pitchFamily="18" charset="-128"/>
              </a:rPr>
              <a:t>は</a:t>
            </a:r>
            <a:r>
              <a:rPr lang="ja-JP" altLang="en-US" sz="1100" b="0" i="0" dirty="0" smtClean="0">
                <a:latin typeface="ＭＳ Ｐ明朝" pitchFamily="18" charset="-128"/>
                <a:ea typeface="ＭＳ Ｐ明朝" pitchFamily="18" charset="-128"/>
              </a:rPr>
              <a:t>、紙類や缶の軽量化といった社会情勢の変化により再生利用量が影響を受けることや</a:t>
            </a:r>
            <a:r>
              <a:rPr lang="ja-JP" altLang="en-US" sz="1100" b="0" i="0" dirty="0">
                <a:latin typeface="ＭＳ Ｐ明朝" pitchFamily="18" charset="-128"/>
                <a:ea typeface="ＭＳ Ｐ明朝" pitchFamily="18" charset="-128"/>
              </a:rPr>
              <a:t>、資源ごみ</a:t>
            </a:r>
            <a:r>
              <a:rPr lang="ja-JP" altLang="en-US" sz="1100" b="0" i="0" dirty="0" smtClean="0">
                <a:latin typeface="ＭＳ Ｐ明朝" pitchFamily="18" charset="-128"/>
                <a:ea typeface="ＭＳ Ｐ明朝" pitchFamily="18" charset="-128"/>
              </a:rPr>
              <a:t>の民間回収量は把握が困難なため再生利用率に反映されていない。</a:t>
            </a:r>
            <a:endParaRPr lang="en-US" altLang="ja-JP" sz="1100" b="0" i="0" dirty="0" smtClean="0">
              <a:latin typeface="ＭＳ Ｐ明朝" pitchFamily="18" charset="-128"/>
              <a:ea typeface="ＭＳ Ｐ明朝" pitchFamily="18" charset="-128"/>
            </a:endParaRPr>
          </a:p>
          <a:p>
            <a:pPr marL="361950" indent="-95250" eaLnBrk="1" hangingPunct="1">
              <a:spcBef>
                <a:spcPts val="0"/>
              </a:spcBef>
              <a:defRPr/>
            </a:pPr>
            <a:r>
              <a:rPr lang="ja-JP" altLang="en-US" sz="1100" b="0" i="0" dirty="0" smtClean="0">
                <a:latin typeface="ＭＳ Ｐ明朝" pitchFamily="18" charset="-128"/>
                <a:ea typeface="ＭＳ Ｐ明朝" pitchFamily="18" charset="-128"/>
              </a:rPr>
              <a:t>▪　産業廃棄物の再生利用については、府域の特性として水分を多く含む汚泥が排出量の約７割と多く、水分は再生利用ができないため再生利用率は低くなり、また、他の廃棄物の再生利用量が増加しても再生利用率に反映されにくい構造にあることなど、再生利用の進展が十分表せていない。</a:t>
            </a:r>
            <a:endParaRPr lang="en-US" altLang="ja-JP" sz="1100" b="0" i="0" dirty="0" smtClean="0">
              <a:latin typeface="ＭＳ Ｐ明朝" pitchFamily="18" charset="-128"/>
              <a:ea typeface="ＭＳ Ｐ明朝" pitchFamily="18" charset="-128"/>
            </a:endParaRPr>
          </a:p>
          <a:p>
            <a:pPr marL="266700" indent="-171450" eaLnBrk="1" hangingPunct="1">
              <a:spcBef>
                <a:spcPts val="600"/>
              </a:spcBef>
              <a:defRPr/>
            </a:pPr>
            <a:r>
              <a:rPr lang="ja-JP" altLang="en-US" sz="1100" b="0" i="0" dirty="0" smtClean="0">
                <a:latin typeface="ＭＳ Ｐ明朝" pitchFamily="18" charset="-128"/>
                <a:ea typeface="ＭＳ Ｐ明朝" pitchFamily="18" charset="-128"/>
              </a:rPr>
              <a:t>◆ 新たな指標を活用し</a:t>
            </a:r>
            <a:r>
              <a:rPr lang="ja-JP" altLang="en-US" sz="1100" b="0" i="0" dirty="0">
                <a:latin typeface="ＭＳ Ｐ明朝" pitchFamily="18" charset="-128"/>
                <a:ea typeface="ＭＳ Ｐ明朝" pitchFamily="18" charset="-128"/>
              </a:rPr>
              <a:t>、各主体の取組みの状況の推移を確認するだけでなく、プラスチック製容器包装</a:t>
            </a:r>
            <a:r>
              <a:rPr lang="ja-JP" altLang="en-US" sz="1100" b="0" i="0" dirty="0" smtClean="0">
                <a:latin typeface="ＭＳ Ｐ明朝" pitchFamily="18" charset="-128"/>
                <a:ea typeface="ＭＳ Ｐ明朝" pitchFamily="18" charset="-128"/>
              </a:rPr>
              <a:t>の分別</a:t>
            </a:r>
            <a:r>
              <a:rPr lang="ja-JP" altLang="en-US" sz="1100" b="0" i="0" dirty="0">
                <a:latin typeface="ＭＳ Ｐ明朝" pitchFamily="18" charset="-128"/>
                <a:ea typeface="ＭＳ Ｐ明朝" pitchFamily="18" charset="-128"/>
              </a:rPr>
              <a:t>など、府民・事業者・市町村といった各主体の取組みを促進していくことが必要である</a:t>
            </a:r>
            <a:r>
              <a:rPr lang="ja-JP" altLang="en-US" sz="1100" b="0" i="0" dirty="0" smtClean="0">
                <a:latin typeface="ＭＳ Ｐ明朝" pitchFamily="18" charset="-128"/>
                <a:ea typeface="ＭＳ Ｐ明朝" pitchFamily="18" charset="-128"/>
              </a:rPr>
              <a:t>。</a:t>
            </a:r>
            <a:endParaRPr lang="ja-JP" altLang="en-US" sz="1100" b="0" i="0" dirty="0">
              <a:latin typeface="ＭＳ Ｐ明朝" pitchFamily="18" charset="-128"/>
              <a:ea typeface="ＭＳ Ｐ明朝" pitchFamily="18" charset="-128"/>
            </a:endParaRPr>
          </a:p>
        </p:txBody>
      </p:sp>
      <p:graphicFrame>
        <p:nvGraphicFramePr>
          <p:cNvPr id="2" name="表 1"/>
          <p:cNvGraphicFramePr>
            <a:graphicFrameLocks noGrp="1"/>
          </p:cNvGraphicFramePr>
          <p:nvPr/>
        </p:nvGraphicFramePr>
        <p:xfrm>
          <a:off x="6897688" y="3267075"/>
          <a:ext cx="3135312" cy="1677988"/>
        </p:xfrm>
        <a:graphic>
          <a:graphicData uri="http://schemas.openxmlformats.org/drawingml/2006/table">
            <a:tbl>
              <a:tblPr firstRow="1" bandRow="1">
                <a:tableStyleId>{5940675A-B579-460E-94D1-54222C63F5DA}</a:tableStyleId>
              </a:tblPr>
              <a:tblGrid>
                <a:gridCol w="3135312"/>
              </a:tblGrid>
              <a:tr h="243876">
                <a:tc>
                  <a:txBody>
                    <a:bodyPr/>
                    <a:lstStyle/>
                    <a:p>
                      <a:pPr algn="l">
                        <a:lnSpc>
                          <a:spcPct val="100000"/>
                        </a:lnSpc>
                      </a:pPr>
                      <a:r>
                        <a:rPr kumimoji="1" lang="ja-JP" altLang="en-US" sz="1000" b="0" u="none" dirty="0" smtClean="0">
                          <a:solidFill>
                            <a:schemeClr val="tx1"/>
                          </a:solidFill>
                          <a:latin typeface="+mn-ea"/>
                          <a:ea typeface="+mn-ea"/>
                        </a:rPr>
                        <a:t>（１）　一般廃棄物</a:t>
                      </a:r>
                      <a:endParaRPr kumimoji="1" lang="ja-JP" altLang="en-US" sz="1000" b="0" u="none" dirty="0">
                        <a:solidFill>
                          <a:schemeClr val="tx1"/>
                        </a:solidFill>
                        <a:latin typeface="+mn-ea"/>
                        <a:ea typeface="+mn-ea"/>
                      </a:endParaRPr>
                    </a:p>
                  </a:txBody>
                  <a:tcPr marL="91437" marR="91437" marT="45727" marB="45727" anchor="ctr">
                    <a:lnL w="12700" cmpd="sng">
                      <a:noFill/>
                    </a:lnL>
                    <a:lnR w="1905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chemeClr val="bg1"/>
                    </a:solidFill>
                  </a:tcPr>
                </a:tc>
              </a:tr>
              <a:tr h="396298">
                <a:tc>
                  <a:txBody>
                    <a:bodyPr/>
                    <a:lstStyle/>
                    <a:p>
                      <a:pPr marL="82550" indent="-82550"/>
                      <a:r>
                        <a:rPr kumimoji="1" lang="ja-JP" altLang="en-US" sz="1000" b="1" u="none" dirty="0" smtClean="0">
                          <a:solidFill>
                            <a:schemeClr val="tx1"/>
                          </a:solidFill>
                          <a:latin typeface="ＭＳ Ｐ明朝" panose="02020600040205080304" pitchFamily="18" charset="-128"/>
                          <a:ea typeface="ＭＳ Ｐ明朝" panose="02020600040205080304" pitchFamily="18" charset="-128"/>
                        </a:rPr>
                        <a:t>○１人１日当たりの生活系ごみ排出量</a:t>
                      </a:r>
                      <a:r>
                        <a:rPr kumimoji="1" lang="ja-JP" altLang="en-US" sz="1000" b="0" u="none" dirty="0" smtClean="0">
                          <a:solidFill>
                            <a:schemeClr val="tx1"/>
                          </a:solidFill>
                          <a:latin typeface="ＭＳ Ｐ明朝" panose="02020600040205080304" pitchFamily="18" charset="-128"/>
                          <a:ea typeface="ＭＳ Ｐ明朝" panose="02020600040205080304" pitchFamily="18" charset="-128"/>
                        </a:rPr>
                        <a:t>（</a:t>
                      </a:r>
                      <a:r>
                        <a:rPr kumimoji="1" lang="ja-JP" altLang="en-US" sz="1000" u="none" dirty="0" smtClean="0">
                          <a:solidFill>
                            <a:schemeClr val="tx1"/>
                          </a:solidFill>
                          <a:latin typeface="ＭＳ Ｐ明朝" panose="02020600040205080304" pitchFamily="18" charset="-128"/>
                          <a:ea typeface="ＭＳ Ｐ明朝" panose="02020600040205080304" pitchFamily="18" charset="-128"/>
                        </a:rPr>
                        <a:t>排出量から事業系ごみ排出量を除いたもの）</a:t>
                      </a:r>
                      <a:endParaRPr kumimoji="1" lang="ja-JP" altLang="en-US" sz="1000" u="none" dirty="0">
                        <a:solidFill>
                          <a:schemeClr val="tx1"/>
                        </a:solidFill>
                        <a:latin typeface="ＭＳ Ｐ明朝" panose="02020600040205080304" pitchFamily="18" charset="-128"/>
                        <a:ea typeface="ＭＳ Ｐ明朝" panose="02020600040205080304" pitchFamily="18" charset="-128"/>
                      </a:endParaRPr>
                    </a:p>
                  </a:txBody>
                  <a:tcPr marL="91437" marR="91437"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6298">
                <a:tc>
                  <a:txBody>
                    <a:bodyPr/>
                    <a:lstStyle/>
                    <a:p>
                      <a:pPr marL="82550" marR="0" indent="-82550" algn="l" defTabSz="914400" rtl="0" eaLnBrk="1" fontAlgn="auto" latinLnBrk="0" hangingPunct="1">
                        <a:lnSpc>
                          <a:spcPct val="100000"/>
                        </a:lnSpc>
                        <a:spcBef>
                          <a:spcPts val="0"/>
                        </a:spcBef>
                        <a:spcAft>
                          <a:spcPts val="0"/>
                        </a:spcAft>
                        <a:buClrTx/>
                        <a:buSzTx/>
                        <a:buFontTx/>
                        <a:buNone/>
                        <a:tabLst/>
                        <a:defRPr/>
                      </a:pPr>
                      <a:r>
                        <a:rPr kumimoji="1" lang="ja-JP" altLang="en-US" sz="1000" b="1" u="none" dirty="0" smtClean="0">
                          <a:solidFill>
                            <a:schemeClr val="tx1"/>
                          </a:solidFill>
                          <a:latin typeface="ＭＳ Ｐ明朝" panose="02020600040205080304" pitchFamily="18" charset="-128"/>
                          <a:ea typeface="ＭＳ Ｐ明朝" panose="02020600040205080304" pitchFamily="18" charset="-128"/>
                        </a:rPr>
                        <a:t>○生活系ごみ分別排出率</a:t>
                      </a:r>
                      <a:r>
                        <a:rPr kumimoji="1" lang="ja-JP" altLang="en-US" sz="1000" u="none" dirty="0" smtClean="0">
                          <a:solidFill>
                            <a:schemeClr val="tx1"/>
                          </a:solidFill>
                          <a:latin typeface="ＭＳ Ｐ明朝" panose="02020600040205080304" pitchFamily="18" charset="-128"/>
                          <a:ea typeface="ＭＳ Ｐ明朝" panose="02020600040205080304" pitchFamily="18" charset="-128"/>
                        </a:rPr>
                        <a:t>（生活系ごみ排出量（粗大ごみを除く）に占める生活系資源ごみ等の割合）</a:t>
                      </a:r>
                    </a:p>
                  </a:txBody>
                  <a:tcPr marL="91437" marR="91437"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96298">
                <a:tc>
                  <a:txBody>
                    <a:bodyPr/>
                    <a:lstStyle/>
                    <a:p>
                      <a:pPr marL="82550" indent="-82550">
                        <a:lnSpc>
                          <a:spcPct val="100000"/>
                        </a:lnSpc>
                      </a:pPr>
                      <a:r>
                        <a:rPr kumimoji="1" lang="ja-JP" altLang="en-US" sz="1000" b="1" u="none" dirty="0" smtClean="0">
                          <a:solidFill>
                            <a:schemeClr val="tx1"/>
                          </a:solidFill>
                          <a:latin typeface="ＭＳ Ｐ明朝" panose="02020600040205080304" pitchFamily="18" charset="-128"/>
                          <a:ea typeface="ＭＳ Ｐ明朝" panose="02020600040205080304" pitchFamily="18" charset="-128"/>
                        </a:rPr>
                        <a:t>○主に行政により分別収集が行われている品目（プラスチック製容器包装、ペットボトル等）の再生利用率</a:t>
                      </a:r>
                      <a:endParaRPr kumimoji="1" lang="ja-JP" altLang="en-US" sz="1000" b="1" u="none" dirty="0">
                        <a:solidFill>
                          <a:schemeClr val="tx1"/>
                        </a:solidFill>
                        <a:latin typeface="ＭＳ Ｐ明朝" panose="02020600040205080304" pitchFamily="18" charset="-128"/>
                        <a:ea typeface="ＭＳ Ｐ明朝" panose="02020600040205080304" pitchFamily="18" charset="-128"/>
                      </a:endParaRPr>
                    </a:p>
                  </a:txBody>
                  <a:tcPr marL="91437" marR="91437"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245218">
                <a:tc>
                  <a:txBody>
                    <a:bodyPr/>
                    <a:lstStyle/>
                    <a:p>
                      <a:r>
                        <a:rPr kumimoji="1" lang="ja-JP" altLang="en-US" sz="1000" b="1" u="none" dirty="0" smtClean="0">
                          <a:solidFill>
                            <a:schemeClr val="tx1"/>
                          </a:solidFill>
                          <a:latin typeface="ＭＳ Ｐ明朝" panose="02020600040205080304" pitchFamily="18" charset="-128"/>
                          <a:ea typeface="ＭＳ Ｐ明朝" panose="02020600040205080304" pitchFamily="18" charset="-128"/>
                        </a:rPr>
                        <a:t>○最終処分率</a:t>
                      </a:r>
                      <a:r>
                        <a:rPr kumimoji="1" lang="ja-JP" altLang="en-US" sz="1000" u="none" dirty="0" smtClean="0">
                          <a:solidFill>
                            <a:schemeClr val="tx1"/>
                          </a:solidFill>
                          <a:latin typeface="ＭＳ Ｐ明朝" panose="02020600040205080304" pitchFamily="18" charset="-128"/>
                          <a:ea typeface="ＭＳ Ｐ明朝" panose="02020600040205080304" pitchFamily="18" charset="-128"/>
                        </a:rPr>
                        <a:t>　≪最終処分量／排出量≫</a:t>
                      </a:r>
                      <a:endParaRPr kumimoji="1" lang="ja-JP" altLang="en-US" sz="1000" u="none" dirty="0">
                        <a:solidFill>
                          <a:schemeClr val="tx1"/>
                        </a:solidFill>
                        <a:latin typeface="ＭＳ Ｐ明朝" panose="02020600040205080304" pitchFamily="18" charset="-128"/>
                        <a:ea typeface="ＭＳ Ｐ明朝" panose="02020600040205080304" pitchFamily="18" charset="-128"/>
                      </a:endParaRPr>
                    </a:p>
                  </a:txBody>
                  <a:tcPr marL="91437" marR="91437"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134" name="テキスト ボックス 28"/>
          <p:cNvSpPr txBox="1">
            <a:spLocks noChangeArrowheads="1"/>
          </p:cNvSpPr>
          <p:nvPr/>
        </p:nvSpPr>
        <p:spPr bwMode="auto">
          <a:xfrm>
            <a:off x="119063" y="5732288"/>
            <a:ext cx="57848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spcBef>
                <a:spcPct val="0"/>
              </a:spcBef>
            </a:pPr>
            <a:r>
              <a:rPr lang="ja-JP" altLang="en-US" sz="1000" b="0" i="0">
                <a:latin typeface="ＭＳ Ｐ明朝" pitchFamily="18" charset="-128"/>
                <a:ea typeface="ＭＳ Ｐ明朝" pitchFamily="18" charset="-128"/>
              </a:rPr>
              <a:t>　　　</a:t>
            </a:r>
            <a:r>
              <a:rPr lang="en-US" altLang="ja-JP" sz="1000" b="0" i="0">
                <a:latin typeface="ＭＳ Ｐ明朝" pitchFamily="18" charset="-128"/>
                <a:ea typeface="ＭＳ Ｐ明朝" pitchFamily="18" charset="-128"/>
              </a:rPr>
              <a:t>【</a:t>
            </a:r>
            <a:r>
              <a:rPr lang="ja-JP" altLang="en-US" sz="1000" b="0" i="0">
                <a:latin typeface="ＭＳ Ｐ明朝" pitchFamily="18" charset="-128"/>
                <a:ea typeface="ＭＳ Ｐ明朝" pitchFamily="18" charset="-128"/>
              </a:rPr>
              <a:t>概ね</a:t>
            </a:r>
            <a:r>
              <a:rPr lang="en-US" altLang="ja-JP" sz="1000" b="0" i="0">
                <a:latin typeface="ＭＳ Ｐ明朝" pitchFamily="18" charset="-128"/>
                <a:ea typeface="ＭＳ Ｐ明朝" pitchFamily="18" charset="-128"/>
              </a:rPr>
              <a:t>2050</a:t>
            </a:r>
            <a:r>
              <a:rPr lang="ja-JP" altLang="en-US" sz="1000" b="0" i="0">
                <a:latin typeface="ＭＳ Ｐ明朝" pitchFamily="18" charset="-128"/>
                <a:ea typeface="ＭＳ Ｐ明朝" pitchFamily="18" charset="-128"/>
              </a:rPr>
              <a:t>年の将来像（大阪</a:t>
            </a:r>
            <a:r>
              <a:rPr lang="en-US" altLang="ja-JP" sz="1000" b="0" i="0">
                <a:latin typeface="ＭＳ Ｐ明朝" pitchFamily="18" charset="-128"/>
                <a:ea typeface="ＭＳ Ｐ明朝" pitchFamily="18" charset="-128"/>
              </a:rPr>
              <a:t>21</a:t>
            </a:r>
            <a:r>
              <a:rPr lang="ja-JP" altLang="en-US" sz="1000" b="0" i="0">
                <a:latin typeface="ＭＳ Ｐ明朝" pitchFamily="18" charset="-128"/>
                <a:ea typeface="ＭＳ Ｐ明朝" pitchFamily="18" charset="-128"/>
              </a:rPr>
              <a:t>世紀の新環境総合計画（平成</a:t>
            </a:r>
            <a:r>
              <a:rPr lang="en-US" altLang="ja-JP" sz="1000" b="0" i="0">
                <a:latin typeface="ＭＳ Ｐ明朝" pitchFamily="18" charset="-128"/>
                <a:ea typeface="ＭＳ Ｐ明朝" pitchFamily="18" charset="-128"/>
              </a:rPr>
              <a:t>23</a:t>
            </a:r>
            <a:r>
              <a:rPr lang="ja-JP" altLang="en-US" sz="1000" b="0" i="0">
                <a:latin typeface="ＭＳ Ｐ明朝" pitchFamily="18" charset="-128"/>
                <a:ea typeface="ＭＳ Ｐ明朝" pitchFamily="18" charset="-128"/>
              </a:rPr>
              <a:t>年３月））</a:t>
            </a:r>
            <a:r>
              <a:rPr lang="en-US" altLang="ja-JP" sz="1000" b="0" i="0">
                <a:latin typeface="ＭＳ Ｐ明朝" pitchFamily="18" charset="-128"/>
                <a:ea typeface="ＭＳ Ｐ明朝" pitchFamily="18" charset="-128"/>
              </a:rPr>
              <a:t>】</a:t>
            </a:r>
            <a:endParaRPr lang="ja-JP" altLang="en-US" sz="1000" b="0" i="0">
              <a:latin typeface="ＭＳ Ｐ明朝" pitchFamily="18" charset="-128"/>
              <a:ea typeface="ＭＳ Ｐ明朝" pitchFamily="18" charset="-128"/>
            </a:endParaRPr>
          </a:p>
        </p:txBody>
      </p:sp>
      <p:sp>
        <p:nvSpPr>
          <p:cNvPr id="30" name="テキスト ボックス 35"/>
          <p:cNvSpPr txBox="1">
            <a:spLocks noChangeArrowheads="1"/>
          </p:cNvSpPr>
          <p:nvPr/>
        </p:nvSpPr>
        <p:spPr bwMode="auto">
          <a:xfrm>
            <a:off x="71785" y="6928397"/>
            <a:ext cx="6499225" cy="263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273050" eaLnBrk="0" hangingPunct="0">
              <a:spcBef>
                <a:spcPct val="20000"/>
              </a:spcBef>
              <a:buChar char="•"/>
              <a:defRPr kumimoji="1" sz="4500">
                <a:solidFill>
                  <a:schemeClr val="tx1"/>
                </a:solidFill>
                <a:latin typeface="Arial" charset="0"/>
                <a:ea typeface="ＭＳ Ｐゴシック" charset="-128"/>
              </a:defRPr>
            </a:lvl1pPr>
            <a:lvl2pPr marL="742950" indent="-285750" eaLnBrk="0" hangingPunct="0">
              <a:spcBef>
                <a:spcPct val="20000"/>
              </a:spcBef>
              <a:buChar char="–"/>
              <a:defRPr kumimoji="1" sz="3900">
                <a:solidFill>
                  <a:schemeClr val="tx1"/>
                </a:solidFill>
                <a:latin typeface="Arial" charset="0"/>
                <a:ea typeface="ＭＳ Ｐゴシック" charset="-128"/>
              </a:defRPr>
            </a:lvl2pPr>
            <a:lvl3pPr marL="1143000" indent="-228600" eaLnBrk="0" hangingPunct="0">
              <a:spcBef>
                <a:spcPct val="20000"/>
              </a:spcBef>
              <a:buChar char="•"/>
              <a:defRPr kumimoji="1" sz="3400">
                <a:solidFill>
                  <a:schemeClr val="tx1"/>
                </a:solidFill>
                <a:latin typeface="Arial" charset="0"/>
                <a:ea typeface="ＭＳ Ｐゴシック" charset="-128"/>
              </a:defRPr>
            </a:lvl3pPr>
            <a:lvl4pPr marL="1600200" indent="-228600" eaLnBrk="0" hangingPunct="0">
              <a:spcBef>
                <a:spcPct val="20000"/>
              </a:spcBef>
              <a:buChar char="–"/>
              <a:defRPr kumimoji="1" sz="2800">
                <a:solidFill>
                  <a:schemeClr val="tx1"/>
                </a:solidFill>
                <a:latin typeface="Arial" charset="0"/>
                <a:ea typeface="ＭＳ Ｐゴシック" charset="-128"/>
              </a:defRPr>
            </a:lvl4pPr>
            <a:lvl5pPr marL="2057400" indent="-228600" eaLnBrk="0" hangingPunct="0">
              <a:spcBef>
                <a:spcPct val="20000"/>
              </a:spcBef>
              <a:buChar char="»"/>
              <a:defRPr kumimoji="1" sz="28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8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8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8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800">
                <a:solidFill>
                  <a:schemeClr val="tx1"/>
                </a:solidFill>
                <a:latin typeface="Arial" charset="0"/>
                <a:ea typeface="ＭＳ Ｐゴシック" charset="-128"/>
              </a:defRPr>
            </a:lvl9pPr>
          </a:lstStyle>
          <a:p>
            <a:pPr indent="-187325" eaLnBrk="1" hangingPunct="1">
              <a:spcBef>
                <a:spcPct val="0"/>
              </a:spcBef>
              <a:buFontTx/>
              <a:buNone/>
            </a:pPr>
            <a:r>
              <a:rPr lang="ja-JP" altLang="en-US" sz="1100" b="0" i="0" dirty="0">
                <a:latin typeface="ＭＳ Ｐゴシック" charset="-128"/>
              </a:rPr>
              <a:t>（１）　一般廃棄物</a:t>
            </a:r>
            <a:endParaRPr lang="en-US" altLang="ja-JP" sz="1100" b="0" i="0" dirty="0">
              <a:latin typeface="ＭＳ Ｐゴシック" charset="-128"/>
            </a:endParaRPr>
          </a:p>
          <a:p>
            <a:pPr indent="-187325" eaLnBrk="1" hangingPunct="1">
              <a:spcBef>
                <a:spcPct val="0"/>
              </a:spcBef>
              <a:buFontTx/>
              <a:buNone/>
            </a:pPr>
            <a:r>
              <a:rPr lang="ja-JP" altLang="en-US" sz="1100" b="0" i="0" dirty="0">
                <a:latin typeface="ＭＳ Ｐ明朝" pitchFamily="18" charset="-128"/>
                <a:ea typeface="ＭＳ Ｐ明朝" pitchFamily="18" charset="-128"/>
              </a:rPr>
              <a:t>　・　排出量、最終処分量、１人１日当たりの生活系排出量については、削減が進んでいることも踏まえ、国の基本方針の目標（平成</a:t>
            </a:r>
            <a:r>
              <a:rPr lang="en-US" altLang="ja-JP" sz="1100" b="0" i="0" dirty="0">
                <a:latin typeface="ＭＳ Ｐ明朝" pitchFamily="18" charset="-128"/>
                <a:ea typeface="ＭＳ Ｐ明朝" pitchFamily="18" charset="-128"/>
              </a:rPr>
              <a:t>32</a:t>
            </a:r>
            <a:r>
              <a:rPr lang="ja-JP" altLang="en-US" sz="1100" b="0" i="0" dirty="0">
                <a:latin typeface="ＭＳ Ｐ明朝" pitchFamily="18" charset="-128"/>
                <a:ea typeface="ＭＳ Ｐ明朝" pitchFamily="18" charset="-128"/>
              </a:rPr>
              <a:t>年度の平成</a:t>
            </a:r>
            <a:r>
              <a:rPr lang="en-US" altLang="ja-JP" sz="1100" b="0" i="0" dirty="0">
                <a:latin typeface="ＭＳ Ｐ明朝" pitchFamily="18" charset="-128"/>
                <a:ea typeface="ＭＳ Ｐ明朝" pitchFamily="18" charset="-128"/>
              </a:rPr>
              <a:t>24</a:t>
            </a:r>
            <a:r>
              <a:rPr lang="ja-JP" altLang="en-US" sz="1100" b="0" i="0" dirty="0">
                <a:latin typeface="ＭＳ Ｐ明朝" pitchFamily="18" charset="-128"/>
                <a:ea typeface="ＭＳ Ｐ明朝" pitchFamily="18" charset="-128"/>
              </a:rPr>
              <a:t>年度値に対する削減率等）と同程度以上の削減を目標とすべき</a:t>
            </a:r>
          </a:p>
          <a:p>
            <a:pPr indent="-187325" eaLnBrk="1" hangingPunct="1">
              <a:spcBef>
                <a:spcPct val="0"/>
              </a:spcBef>
              <a:buFontTx/>
              <a:buNone/>
            </a:pPr>
            <a:r>
              <a:rPr lang="ja-JP" altLang="en-US" sz="1100" b="0" i="0" dirty="0" smtClean="0">
                <a:latin typeface="ＭＳ Ｐ明朝" pitchFamily="18" charset="-128"/>
                <a:ea typeface="ＭＳ Ｐ明朝" pitchFamily="18" charset="-128"/>
              </a:rPr>
              <a:t>　・</a:t>
            </a:r>
            <a:r>
              <a:rPr lang="ja-JP" altLang="en-US" sz="1100" b="0" i="0" dirty="0">
                <a:latin typeface="ＭＳ Ｐ明朝" pitchFamily="18" charset="-128"/>
                <a:ea typeface="ＭＳ Ｐ明朝" pitchFamily="18" charset="-128"/>
              </a:rPr>
              <a:t>　再生利用量や再生利用率の目標設定にあたっては、再生利用率の算出方法、府域の特性、将来推計値等を踏まえて、十分に検討すべき</a:t>
            </a:r>
          </a:p>
          <a:p>
            <a:pPr indent="-187325" eaLnBrk="1" hangingPunct="1">
              <a:spcBef>
                <a:spcPct val="0"/>
              </a:spcBef>
              <a:buFontTx/>
              <a:buNone/>
            </a:pPr>
            <a:r>
              <a:rPr lang="ja-JP" altLang="en-US" sz="1100" b="0" i="0" dirty="0">
                <a:latin typeface="ＭＳ Ｐゴシック" charset="-128"/>
              </a:rPr>
              <a:t>（２）　産業廃棄物</a:t>
            </a:r>
            <a:endParaRPr lang="en-US" altLang="ja-JP" sz="1100" b="0" i="0" dirty="0">
              <a:latin typeface="ＭＳ Ｐゴシック" charset="-128"/>
            </a:endParaRPr>
          </a:p>
          <a:p>
            <a:pPr indent="-187325" eaLnBrk="1" hangingPunct="1">
              <a:spcBef>
                <a:spcPct val="0"/>
              </a:spcBef>
              <a:buFontTx/>
              <a:buNone/>
            </a:pPr>
            <a:r>
              <a:rPr lang="ja-JP" altLang="en-US" sz="1100" b="0" i="0" dirty="0" smtClean="0">
                <a:latin typeface="ＭＳ Ｐ明朝" pitchFamily="18" charset="-128"/>
                <a:ea typeface="ＭＳ Ｐ明朝" pitchFamily="18" charset="-128"/>
              </a:rPr>
              <a:t>　・</a:t>
            </a:r>
            <a:r>
              <a:rPr lang="ja-JP" altLang="en-US" sz="1100" b="0" i="0" dirty="0">
                <a:latin typeface="ＭＳ Ｐ明朝" pitchFamily="18" charset="-128"/>
                <a:ea typeface="ＭＳ Ｐ明朝" pitchFamily="18" charset="-128"/>
              </a:rPr>
              <a:t>　排出量、最終処分量の目標は、平成</a:t>
            </a:r>
            <a:r>
              <a:rPr lang="en-US" altLang="ja-JP" sz="1100" b="0" i="0" dirty="0">
                <a:latin typeface="ＭＳ Ｐ明朝" pitchFamily="18" charset="-128"/>
                <a:ea typeface="ＭＳ Ｐ明朝" pitchFamily="18" charset="-128"/>
              </a:rPr>
              <a:t>26</a:t>
            </a:r>
            <a:r>
              <a:rPr lang="ja-JP" altLang="en-US" sz="1100" b="0" i="0" dirty="0">
                <a:latin typeface="ＭＳ Ｐ明朝" pitchFamily="18" charset="-128"/>
                <a:ea typeface="ＭＳ Ｐ明朝" pitchFamily="18" charset="-128"/>
              </a:rPr>
              <a:t>年度実績が平成</a:t>
            </a:r>
            <a:r>
              <a:rPr lang="en-US" altLang="ja-JP" sz="1100" b="0" i="0" dirty="0">
                <a:latin typeface="ＭＳ Ｐ明朝" pitchFamily="18" charset="-128"/>
                <a:ea typeface="ＭＳ Ｐ明朝" pitchFamily="18" charset="-128"/>
              </a:rPr>
              <a:t>27</a:t>
            </a:r>
            <a:r>
              <a:rPr lang="ja-JP" altLang="en-US" sz="1100" b="0" i="0" dirty="0">
                <a:latin typeface="ＭＳ Ｐ明朝" pitchFamily="18" charset="-128"/>
                <a:ea typeface="ＭＳ Ｐ明朝" pitchFamily="18" charset="-128"/>
              </a:rPr>
              <a:t>年度目標を達成していることを踏まえ、国の基本方針の目標（平成</a:t>
            </a:r>
            <a:r>
              <a:rPr lang="en-US" altLang="ja-JP" sz="1100" b="0" i="0" dirty="0">
                <a:latin typeface="ＭＳ Ｐ明朝" pitchFamily="18" charset="-128"/>
                <a:ea typeface="ＭＳ Ｐ明朝" pitchFamily="18" charset="-128"/>
              </a:rPr>
              <a:t>32</a:t>
            </a:r>
            <a:r>
              <a:rPr lang="ja-JP" altLang="en-US" sz="1100" b="0" i="0" dirty="0">
                <a:latin typeface="ＭＳ Ｐ明朝" pitchFamily="18" charset="-128"/>
                <a:ea typeface="ＭＳ Ｐ明朝" pitchFamily="18" charset="-128"/>
              </a:rPr>
              <a:t>年度の平成</a:t>
            </a:r>
            <a:r>
              <a:rPr lang="en-US" altLang="ja-JP" sz="1100" b="0" i="0" dirty="0">
                <a:latin typeface="ＭＳ Ｐ明朝" pitchFamily="18" charset="-128"/>
                <a:ea typeface="ＭＳ Ｐ明朝" pitchFamily="18" charset="-128"/>
              </a:rPr>
              <a:t>24</a:t>
            </a:r>
            <a:r>
              <a:rPr lang="ja-JP" altLang="en-US" sz="1100" b="0" i="0" dirty="0">
                <a:latin typeface="ＭＳ Ｐ明朝" pitchFamily="18" charset="-128"/>
                <a:ea typeface="ＭＳ Ｐ明朝" pitchFamily="18" charset="-128"/>
              </a:rPr>
              <a:t>年度値に対する削減率等）と同程度以上の削減を目標とすべき</a:t>
            </a:r>
            <a:endParaRPr lang="en-US" altLang="ja-JP" sz="1100" b="0" i="0" dirty="0">
              <a:latin typeface="ＭＳ Ｐ明朝" pitchFamily="18" charset="-128"/>
              <a:ea typeface="ＭＳ Ｐ明朝" pitchFamily="18" charset="-128"/>
            </a:endParaRPr>
          </a:p>
          <a:p>
            <a:pPr indent="-187325" eaLnBrk="1" hangingPunct="1">
              <a:spcBef>
                <a:spcPct val="0"/>
              </a:spcBef>
              <a:buFontTx/>
              <a:buNone/>
            </a:pPr>
            <a:r>
              <a:rPr lang="ja-JP" altLang="en-US" sz="1100" b="0" i="0" dirty="0" smtClean="0">
                <a:latin typeface="ＭＳ Ｐ明朝" pitchFamily="18" charset="-128"/>
                <a:ea typeface="ＭＳ Ｐ明朝" pitchFamily="18" charset="-128"/>
              </a:rPr>
              <a:t>　・</a:t>
            </a:r>
            <a:r>
              <a:rPr lang="ja-JP" altLang="en-US" sz="1100" b="0" i="0" dirty="0">
                <a:latin typeface="ＭＳ Ｐ明朝" pitchFamily="18" charset="-128"/>
                <a:ea typeface="ＭＳ Ｐ明朝" pitchFamily="18" charset="-128"/>
              </a:rPr>
              <a:t>　再生利用量や再生利用率の目標設定にあたっては、再生利用率の算出方法、府域の特性、将来推計値等を踏まえて、十分に検討すべき</a:t>
            </a:r>
            <a:endParaRPr lang="en-US" altLang="ja-JP" sz="1100" b="0" i="0" dirty="0">
              <a:latin typeface="ＭＳ Ｐ明朝" pitchFamily="18" charset="-128"/>
              <a:ea typeface="ＭＳ Ｐ明朝" pitchFamily="18" charset="-128"/>
            </a:endParaRPr>
          </a:p>
          <a:p>
            <a:pPr indent="-187325" eaLnBrk="1" hangingPunct="1">
              <a:spcBef>
                <a:spcPct val="0"/>
              </a:spcBef>
              <a:buFontTx/>
              <a:buNone/>
            </a:pPr>
            <a:r>
              <a:rPr lang="ja-JP" altLang="en-US" sz="1100" b="0" i="0" dirty="0">
                <a:latin typeface="+mn-ea"/>
                <a:ea typeface="+mn-ea"/>
                <a:cs typeface="メイリオ" pitchFamily="50" charset="-128"/>
              </a:rPr>
              <a:t>（３）　大阪</a:t>
            </a:r>
            <a:r>
              <a:rPr lang="en-US" altLang="ja-JP" sz="1100" b="0" i="0" dirty="0">
                <a:latin typeface="+mn-ea"/>
                <a:ea typeface="+mn-ea"/>
                <a:cs typeface="メイリオ" pitchFamily="50" charset="-128"/>
              </a:rPr>
              <a:t>21</a:t>
            </a:r>
            <a:r>
              <a:rPr lang="ja-JP" altLang="en-US" sz="1100" b="0" i="0" dirty="0">
                <a:latin typeface="+mn-ea"/>
                <a:ea typeface="+mn-ea"/>
                <a:cs typeface="メイリオ" pitchFamily="50" charset="-128"/>
              </a:rPr>
              <a:t>世紀の新環境総合計画の目標（平成</a:t>
            </a:r>
            <a:r>
              <a:rPr lang="en-US" altLang="ja-JP" sz="1100" b="0" i="0" dirty="0">
                <a:latin typeface="+mn-ea"/>
                <a:ea typeface="+mn-ea"/>
                <a:cs typeface="メイリオ" pitchFamily="50" charset="-128"/>
              </a:rPr>
              <a:t>32</a:t>
            </a:r>
            <a:r>
              <a:rPr lang="ja-JP" altLang="en-US" sz="1100" b="0" i="0" dirty="0">
                <a:latin typeface="+mn-ea"/>
                <a:ea typeface="+mn-ea"/>
                <a:cs typeface="メイリオ" pitchFamily="50" charset="-128"/>
              </a:rPr>
              <a:t>年度）について</a:t>
            </a:r>
            <a:endParaRPr lang="en-US" altLang="ja-JP" sz="1100" b="0" i="0" dirty="0">
              <a:latin typeface="+mn-ea"/>
              <a:ea typeface="+mn-ea"/>
              <a:cs typeface="メイリオ" pitchFamily="50" charset="-128"/>
            </a:endParaRPr>
          </a:p>
          <a:p>
            <a:pPr indent="-187325" eaLnBrk="1" hangingPunct="1">
              <a:spcBef>
                <a:spcPct val="0"/>
              </a:spcBef>
              <a:buFontTx/>
              <a:buNone/>
            </a:pPr>
            <a:r>
              <a:rPr lang="ja-JP" altLang="en-US" sz="1100" b="0" i="0" dirty="0" smtClean="0">
                <a:latin typeface="ＭＳ Ｐ明朝" pitchFamily="18" charset="-128"/>
                <a:ea typeface="ＭＳ Ｐ明朝" pitchFamily="18" charset="-128"/>
              </a:rPr>
              <a:t>　・</a:t>
            </a:r>
            <a:r>
              <a:rPr lang="ja-JP" altLang="en-US" sz="1100" b="0" i="0" dirty="0">
                <a:latin typeface="ＭＳ Ｐ明朝" pitchFamily="18" charset="-128"/>
                <a:ea typeface="ＭＳ Ｐ明朝" pitchFamily="18" charset="-128"/>
              </a:rPr>
              <a:t>　循環型社会推進計画は新環境総合計画の実行計画であるため、両計画の整合性を確保すべき</a:t>
            </a:r>
            <a:endParaRPr lang="en-US" altLang="ja-JP" sz="1100" b="0" i="0" dirty="0">
              <a:latin typeface="ＭＳ Ｐ明朝" pitchFamily="18" charset="-128"/>
              <a:ea typeface="ＭＳ Ｐ明朝" pitchFamily="18" charset="-128"/>
            </a:endParaRPr>
          </a:p>
          <a:p>
            <a:pPr indent="-187325" eaLnBrk="1" hangingPunct="1">
              <a:spcBef>
                <a:spcPct val="0"/>
              </a:spcBef>
              <a:buFontTx/>
              <a:buNone/>
            </a:pPr>
            <a:r>
              <a:rPr lang="ja-JP" altLang="en-US" sz="1100" b="0" i="0" dirty="0" smtClean="0">
                <a:latin typeface="ＭＳ Ｐ明朝" pitchFamily="18" charset="-128"/>
                <a:ea typeface="ＭＳ Ｐ明朝" pitchFamily="18" charset="-128"/>
              </a:rPr>
              <a:t>　・</a:t>
            </a:r>
            <a:r>
              <a:rPr lang="ja-JP" altLang="en-US" sz="1100" b="0" i="0" dirty="0">
                <a:latin typeface="ＭＳ Ｐ明朝" pitchFamily="18" charset="-128"/>
                <a:ea typeface="ＭＳ Ｐ明朝" pitchFamily="18" charset="-128"/>
              </a:rPr>
              <a:t>　一般廃棄物については、３Ｒの取組み全体の成果を表すものとして、最終処分量で設定することが適当</a:t>
            </a:r>
            <a:endParaRPr lang="en-US" altLang="ja-JP" sz="1100" b="0" i="0" dirty="0">
              <a:latin typeface="ＭＳ Ｐ明朝" pitchFamily="18" charset="-128"/>
              <a:ea typeface="ＭＳ Ｐ明朝" pitchFamily="18" charset="-128"/>
            </a:endParaRPr>
          </a:p>
          <a:p>
            <a:pPr indent="-187325" eaLnBrk="1" hangingPunct="1">
              <a:spcBef>
                <a:spcPct val="0"/>
              </a:spcBef>
              <a:buFontTx/>
              <a:buNone/>
            </a:pPr>
            <a:r>
              <a:rPr lang="ja-JP" altLang="en-US" sz="1100" b="0" i="0" dirty="0" smtClean="0">
                <a:latin typeface="ＭＳ Ｐ明朝" pitchFamily="18" charset="-128"/>
                <a:ea typeface="ＭＳ Ｐ明朝" pitchFamily="18" charset="-128"/>
              </a:rPr>
              <a:t>　・</a:t>
            </a:r>
            <a:r>
              <a:rPr lang="ja-JP" altLang="en-US" sz="1100" b="0" i="0" dirty="0">
                <a:latin typeface="ＭＳ Ｐ明朝" pitchFamily="18" charset="-128"/>
                <a:ea typeface="ＭＳ Ｐ明朝" pitchFamily="18" charset="-128"/>
              </a:rPr>
              <a:t>　産業廃棄物については、新環境総合計画の平成</a:t>
            </a:r>
            <a:r>
              <a:rPr lang="en-US" altLang="ja-JP" sz="1100" b="0" i="0" dirty="0">
                <a:latin typeface="ＭＳ Ｐ明朝" pitchFamily="18" charset="-128"/>
                <a:ea typeface="ＭＳ Ｐ明朝" pitchFamily="18" charset="-128"/>
              </a:rPr>
              <a:t>32</a:t>
            </a:r>
            <a:r>
              <a:rPr lang="ja-JP" altLang="en-US" sz="1100" b="0" i="0" dirty="0">
                <a:latin typeface="ＭＳ Ｐ明朝" pitchFamily="18" charset="-128"/>
                <a:ea typeface="ＭＳ Ｐ明朝" pitchFamily="18" charset="-128"/>
              </a:rPr>
              <a:t>年度目標を既に達成していることから、新環境総合計画の目標を次期計画の目標に改めることが適当</a:t>
            </a:r>
          </a:p>
        </p:txBody>
      </p:sp>
      <p:sp>
        <p:nvSpPr>
          <p:cNvPr id="2136" name="テキスト ボックス 30"/>
          <p:cNvSpPr txBox="1">
            <a:spLocks noChangeArrowheads="1"/>
          </p:cNvSpPr>
          <p:nvPr/>
        </p:nvSpPr>
        <p:spPr bwMode="auto">
          <a:xfrm>
            <a:off x="119063" y="5516388"/>
            <a:ext cx="6503987"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eaLnBrk="1" hangingPunct="1">
              <a:spcBef>
                <a:spcPct val="0"/>
              </a:spcBef>
            </a:pPr>
            <a:r>
              <a:rPr lang="ja-JP" altLang="en-US" sz="1100" b="0" i="0">
                <a:latin typeface="ＭＳ Ｐ明朝" pitchFamily="18" charset="-128"/>
                <a:ea typeface="ＭＳ Ｐ明朝" pitchFamily="18" charset="-128"/>
              </a:rPr>
              <a:t>上位計画である「大阪</a:t>
            </a:r>
            <a:r>
              <a:rPr lang="en-US" altLang="ja-JP" sz="1100" b="0" i="0">
                <a:latin typeface="ＭＳ Ｐ明朝" pitchFamily="18" charset="-128"/>
                <a:ea typeface="ＭＳ Ｐ明朝" pitchFamily="18" charset="-128"/>
              </a:rPr>
              <a:t>21</a:t>
            </a:r>
            <a:r>
              <a:rPr lang="ja-JP" altLang="en-US" sz="1100" b="0" i="0">
                <a:latin typeface="ＭＳ Ｐ明朝" pitchFamily="18" charset="-128"/>
                <a:ea typeface="ＭＳ Ｐ明朝" pitchFamily="18" charset="-128"/>
              </a:rPr>
              <a:t>世紀の新環境総合計画（平成</a:t>
            </a:r>
            <a:r>
              <a:rPr lang="en-US" altLang="ja-JP" sz="1100" b="0" i="0">
                <a:latin typeface="ＭＳ Ｐ明朝" pitchFamily="18" charset="-128"/>
                <a:ea typeface="ＭＳ Ｐ明朝" pitchFamily="18" charset="-128"/>
              </a:rPr>
              <a:t>23</a:t>
            </a:r>
            <a:r>
              <a:rPr lang="ja-JP" altLang="en-US" sz="1100" b="0" i="0">
                <a:latin typeface="ＭＳ Ｐ明朝" pitchFamily="18" charset="-128"/>
                <a:ea typeface="ＭＳ Ｐ明朝" pitchFamily="18" charset="-128"/>
              </a:rPr>
              <a:t>年３月）」の循環型社会の目指すべき将来像とする。</a:t>
            </a:r>
          </a:p>
        </p:txBody>
      </p:sp>
      <p:graphicFrame>
        <p:nvGraphicFramePr>
          <p:cNvPr id="6" name="表 5"/>
          <p:cNvGraphicFramePr>
            <a:graphicFrameLocks noGrp="1"/>
          </p:cNvGraphicFramePr>
          <p:nvPr>
            <p:extLst>
              <p:ext uri="{D42A27DB-BD31-4B8C-83A1-F6EECF244321}">
                <p14:modId xmlns:p14="http://schemas.microsoft.com/office/powerpoint/2010/main" val="3115301713"/>
              </p:ext>
            </p:extLst>
          </p:nvPr>
        </p:nvGraphicFramePr>
        <p:xfrm>
          <a:off x="6911975" y="5521325"/>
          <a:ext cx="6481763" cy="4000500"/>
        </p:xfrm>
        <a:graphic>
          <a:graphicData uri="http://schemas.openxmlformats.org/drawingml/2006/table">
            <a:tbl>
              <a:tblPr firstRow="1" bandRow="1">
                <a:tableStyleId>{5940675A-B579-460E-94D1-54222C63F5DA}</a:tableStyleId>
              </a:tblPr>
              <a:tblGrid>
                <a:gridCol w="1296353"/>
                <a:gridCol w="5185410"/>
              </a:tblGrid>
              <a:tr h="200171">
                <a:tc>
                  <a:txBody>
                    <a:bodyPr/>
                    <a:lstStyle/>
                    <a:p>
                      <a:pPr algn="ctr">
                        <a:spcBef>
                          <a:spcPts val="0"/>
                        </a:spcBef>
                      </a:pPr>
                      <a:r>
                        <a:rPr kumimoji="1" lang="ja-JP" altLang="en-US" sz="1050" dirty="0" smtClean="0">
                          <a:latin typeface="+mn-ea"/>
                          <a:ea typeface="+mn-ea"/>
                        </a:rPr>
                        <a:t>項　目</a:t>
                      </a:r>
                      <a:endParaRPr kumimoji="1" lang="ja-JP" altLang="en-US" sz="1050" b="1" dirty="0">
                        <a:latin typeface="+mn-ea"/>
                        <a:ea typeface="+mn-ea"/>
                      </a:endParaRPr>
                    </a:p>
                  </a:txBody>
                  <a:tcPr marL="91455" marR="91455" anchor="ctr"/>
                </a:tc>
                <a:tc>
                  <a:txBody>
                    <a:bodyPr/>
                    <a:lstStyle/>
                    <a:p>
                      <a:pPr algn="ctr">
                        <a:spcBef>
                          <a:spcPts val="0"/>
                        </a:spcBef>
                      </a:pPr>
                      <a:r>
                        <a:rPr kumimoji="1" lang="ja-JP" altLang="en-US" sz="1050" dirty="0" smtClean="0">
                          <a:latin typeface="+mn-ea"/>
                          <a:ea typeface="+mn-ea"/>
                        </a:rPr>
                        <a:t>施策の基本方針（今後特に取り組んでいくべき視点）</a:t>
                      </a:r>
                      <a:endParaRPr kumimoji="1" lang="ja-JP" altLang="en-US" sz="1050" b="1" dirty="0">
                        <a:latin typeface="+mn-ea"/>
                        <a:ea typeface="+mn-ea"/>
                      </a:endParaRPr>
                    </a:p>
                  </a:txBody>
                  <a:tcPr marL="91455" marR="91455" anchor="ctr"/>
                </a:tc>
              </a:tr>
              <a:tr h="200171">
                <a:tc>
                  <a:txBody>
                    <a:bodyPr/>
                    <a:lstStyle/>
                    <a:p>
                      <a:pPr>
                        <a:spcBef>
                          <a:spcPts val="0"/>
                        </a:spcBef>
                      </a:pPr>
                      <a:r>
                        <a:rPr kumimoji="1" lang="ja-JP" altLang="en-US" sz="1050" dirty="0" smtClean="0">
                          <a:latin typeface="ＭＳ Ｐ明朝" panose="02020600040205080304" pitchFamily="18" charset="-128"/>
                          <a:ea typeface="ＭＳ Ｐ明朝" panose="02020600040205080304" pitchFamily="18" charset="-128"/>
                        </a:rPr>
                        <a:t>リデュース・リユースの推進</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c>
                  <a:txBody>
                    <a:bodyPr/>
                    <a:lstStyle/>
                    <a:p>
                      <a:pPr marL="85725" indent="-85725">
                        <a:spcBef>
                          <a:spcPts val="0"/>
                        </a:spcBef>
                      </a:pPr>
                      <a:r>
                        <a:rPr kumimoji="1" lang="ja-JP" altLang="en-US" sz="1050" dirty="0" smtClean="0">
                          <a:latin typeface="ＭＳ Ｐ明朝" panose="02020600040205080304" pitchFamily="18" charset="-128"/>
                          <a:ea typeface="ＭＳ Ｐ明朝" panose="02020600040205080304" pitchFamily="18" charset="-128"/>
                        </a:rPr>
                        <a:t>・食品ロスなど厨芥類の削減に向け、府民へ働きかける。</a:t>
                      </a:r>
                      <a:endParaRPr kumimoji="1" lang="en-US" altLang="ja-JP" sz="1050" dirty="0" smtClean="0">
                        <a:latin typeface="ＭＳ Ｐ明朝" panose="02020600040205080304" pitchFamily="18" charset="-128"/>
                        <a:ea typeface="ＭＳ Ｐ明朝" panose="02020600040205080304" pitchFamily="18" charset="-128"/>
                      </a:endParaRPr>
                    </a:p>
                    <a:p>
                      <a:pPr marL="85725" indent="-85725">
                        <a:spcBef>
                          <a:spcPts val="0"/>
                        </a:spcBef>
                      </a:pPr>
                      <a:r>
                        <a:rPr kumimoji="1" lang="ja-JP" altLang="en-US" sz="1050" dirty="0" smtClean="0">
                          <a:latin typeface="ＭＳ Ｐ明朝" panose="02020600040205080304" pitchFamily="18" charset="-128"/>
                          <a:ea typeface="ＭＳ Ｐ明朝" panose="02020600040205080304" pitchFamily="18" charset="-128"/>
                        </a:rPr>
                        <a:t>・資源化可能な紙類の混入削減など、事業系ごみの排出抑制の取組みを促進する。</a:t>
                      </a:r>
                      <a:endParaRPr kumimoji="1" lang="en-US" altLang="ja-JP" sz="1050" dirty="0" smtClean="0">
                        <a:latin typeface="ＭＳ Ｐ明朝" panose="02020600040205080304" pitchFamily="18" charset="-128"/>
                        <a:ea typeface="ＭＳ Ｐ明朝" panose="02020600040205080304" pitchFamily="18" charset="-128"/>
                      </a:endParaRPr>
                    </a:p>
                    <a:p>
                      <a:pPr marL="85725" indent="-85725">
                        <a:spcBef>
                          <a:spcPts val="0"/>
                        </a:spcBef>
                      </a:pPr>
                      <a:r>
                        <a:rPr kumimoji="1" lang="ja-JP" altLang="en-US" sz="1050" dirty="0" smtClean="0">
                          <a:latin typeface="ＭＳ Ｐ明朝" panose="02020600040205080304" pitchFamily="18" charset="-128"/>
                          <a:ea typeface="ＭＳ Ｐ明朝" panose="02020600040205080304" pitchFamily="18" charset="-128"/>
                        </a:rPr>
                        <a:t>・生産工程の見直しによる端材・副産物の発生抑制事例など先進的な取組みに関する</a:t>
                      </a:r>
                      <a:endParaRPr kumimoji="1" lang="en-US" altLang="ja-JP" sz="1050" dirty="0" smtClean="0">
                        <a:latin typeface="ＭＳ Ｐ明朝" panose="02020600040205080304" pitchFamily="18" charset="-128"/>
                        <a:ea typeface="ＭＳ Ｐ明朝" panose="02020600040205080304" pitchFamily="18" charset="-128"/>
                      </a:endParaRPr>
                    </a:p>
                    <a:p>
                      <a:pPr marL="85725" indent="-85725">
                        <a:spcBef>
                          <a:spcPts val="0"/>
                        </a:spcBef>
                      </a:pPr>
                      <a:r>
                        <a:rPr kumimoji="1" lang="ja-JP" altLang="en-US" sz="1050" dirty="0" smtClean="0">
                          <a:latin typeface="ＭＳ Ｐ明朝" panose="02020600040205080304" pitchFamily="18" charset="-128"/>
                          <a:ea typeface="ＭＳ Ｐ明朝" panose="02020600040205080304" pitchFamily="18" charset="-128"/>
                        </a:rPr>
                        <a:t>  情報</a:t>
                      </a:r>
                      <a:r>
                        <a:rPr kumimoji="1" lang="ja-JP" altLang="en-US" sz="1050" dirty="0" smtClean="0">
                          <a:latin typeface="ＭＳ Ｐ明朝" panose="02020600040205080304" pitchFamily="18" charset="-128"/>
                          <a:ea typeface="ＭＳ Ｐ明朝" panose="02020600040205080304" pitchFamily="18" charset="-128"/>
                        </a:rPr>
                        <a:t>提供をする</a:t>
                      </a:r>
                      <a:r>
                        <a:rPr kumimoji="1" lang="ja-JP" altLang="en-US" sz="1050" dirty="0" smtClean="0">
                          <a:latin typeface="ＭＳ Ｐ明朝" panose="02020600040205080304" pitchFamily="18" charset="-128"/>
                          <a:ea typeface="ＭＳ Ｐ明朝" panose="02020600040205080304" pitchFamily="18" charset="-128"/>
                        </a:rPr>
                        <a:t>。</a:t>
                      </a:r>
                      <a:endParaRPr kumimoji="1" lang="en-US" altLang="ja-JP" sz="1050" dirty="0" smtClean="0">
                        <a:latin typeface="ＭＳ Ｐ明朝" panose="02020600040205080304" pitchFamily="18" charset="-128"/>
                        <a:ea typeface="ＭＳ Ｐ明朝" panose="02020600040205080304" pitchFamily="18" charset="-128"/>
                      </a:endParaRPr>
                    </a:p>
                  </a:txBody>
                  <a:tcPr marL="91455" marR="91455" anchor="ctr"/>
                </a:tc>
              </a:tr>
              <a:tr h="200171">
                <a:tc>
                  <a:txBody>
                    <a:bodyPr/>
                    <a:lstStyle/>
                    <a:p>
                      <a:pPr>
                        <a:spcBef>
                          <a:spcPts val="0"/>
                        </a:spcBef>
                      </a:pPr>
                      <a:r>
                        <a:rPr kumimoji="1" lang="ja-JP" altLang="en-US" sz="1050" dirty="0" smtClean="0">
                          <a:latin typeface="ＭＳ Ｐ明朝" panose="02020600040205080304" pitchFamily="18" charset="-128"/>
                          <a:ea typeface="ＭＳ Ｐ明朝" panose="02020600040205080304" pitchFamily="18" charset="-128"/>
                        </a:rPr>
                        <a:t>リサイクルの推進</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c>
                  <a:txBody>
                    <a:bodyPr/>
                    <a:lstStyle/>
                    <a:p>
                      <a:pPr marL="82550" indent="-82550">
                        <a:spcBef>
                          <a:spcPts val="0"/>
                        </a:spcBef>
                      </a:pPr>
                      <a:r>
                        <a:rPr kumimoji="1" lang="ja-JP" altLang="en-US" sz="1050" dirty="0" smtClean="0">
                          <a:latin typeface="ＭＳ Ｐ明朝" panose="02020600040205080304" pitchFamily="18" charset="-128"/>
                          <a:ea typeface="ＭＳ Ｐ明朝" panose="02020600040205080304" pitchFamily="18" charset="-128"/>
                        </a:rPr>
                        <a:t>・府と市町村が情報交換を行っていくことで、より一層、市町村の取組みを促進する。</a:t>
                      </a:r>
                      <a:endParaRPr kumimoji="1" lang="en-US" altLang="ja-JP" sz="1050" dirty="0" smtClean="0">
                        <a:latin typeface="ＭＳ Ｐ明朝" panose="02020600040205080304" pitchFamily="18" charset="-128"/>
                        <a:ea typeface="ＭＳ Ｐ明朝" panose="02020600040205080304" pitchFamily="18" charset="-128"/>
                      </a:endParaRPr>
                    </a:p>
                    <a:p>
                      <a:pPr marL="82550" indent="-82550">
                        <a:spcBef>
                          <a:spcPts val="0"/>
                        </a:spcBef>
                      </a:pPr>
                      <a:r>
                        <a:rPr kumimoji="1" lang="ja-JP" altLang="en-US" sz="1050" dirty="0" smtClean="0">
                          <a:latin typeface="ＭＳ Ｐ明朝" panose="02020600040205080304" pitchFamily="18" charset="-128"/>
                          <a:ea typeface="ＭＳ Ｐ明朝" panose="02020600040205080304" pitchFamily="18" charset="-128"/>
                        </a:rPr>
                        <a:t>・資源ロスを少なくするために、排出段階における分別などの取組みを促進</a:t>
                      </a:r>
                      <a:r>
                        <a:rPr kumimoji="1" lang="ja-JP" altLang="en-US" sz="1050" u="none" dirty="0" smtClean="0">
                          <a:latin typeface="ＭＳ Ｐ明朝" panose="02020600040205080304" pitchFamily="18" charset="-128"/>
                          <a:ea typeface="ＭＳ Ｐ明朝" panose="02020600040205080304" pitchFamily="18" charset="-128"/>
                        </a:rPr>
                        <a:t>する。特に建設混合廃棄物は、排出段階である工事現場での適切な分別により、リサイクルを促進する。</a:t>
                      </a:r>
                      <a:endParaRPr kumimoji="1" lang="ja-JP" altLang="en-US" sz="1050" u="none" dirty="0">
                        <a:latin typeface="ＭＳ Ｐ明朝" panose="02020600040205080304" pitchFamily="18" charset="-128"/>
                        <a:ea typeface="ＭＳ Ｐ明朝" panose="02020600040205080304" pitchFamily="18" charset="-128"/>
                      </a:endParaRPr>
                    </a:p>
                  </a:txBody>
                  <a:tcPr marL="91455" marR="91455" anchor="ctr"/>
                </a:tc>
              </a:tr>
              <a:tr h="200171">
                <a:tc>
                  <a:txBody>
                    <a:bodyPr/>
                    <a:lstStyle/>
                    <a:p>
                      <a:pPr>
                        <a:spcBef>
                          <a:spcPts val="0"/>
                        </a:spcBef>
                      </a:pPr>
                      <a:r>
                        <a:rPr kumimoji="1" lang="ja-JP" altLang="en-US" sz="1050" dirty="0" smtClean="0">
                          <a:latin typeface="ＭＳ Ｐ明朝" panose="02020600040205080304" pitchFamily="18" charset="-128"/>
                          <a:ea typeface="ＭＳ Ｐ明朝" panose="02020600040205080304" pitchFamily="18" charset="-128"/>
                        </a:rPr>
                        <a:t>リサイクルの質の</a:t>
                      </a:r>
                      <a:endParaRPr kumimoji="1" lang="en-US" altLang="ja-JP" sz="1050" dirty="0" smtClean="0">
                        <a:latin typeface="ＭＳ Ｐ明朝" panose="02020600040205080304" pitchFamily="18" charset="-128"/>
                        <a:ea typeface="ＭＳ Ｐ明朝" panose="02020600040205080304" pitchFamily="18" charset="-128"/>
                      </a:endParaRPr>
                    </a:p>
                    <a:p>
                      <a:pPr>
                        <a:spcBef>
                          <a:spcPts val="0"/>
                        </a:spcBef>
                      </a:pPr>
                      <a:r>
                        <a:rPr kumimoji="1" lang="ja-JP" altLang="en-US" sz="1050" dirty="0" smtClean="0">
                          <a:latin typeface="ＭＳ Ｐ明朝" panose="02020600040205080304" pitchFamily="18" charset="-128"/>
                          <a:ea typeface="ＭＳ Ｐ明朝" panose="02020600040205080304" pitchFamily="18" charset="-128"/>
                        </a:rPr>
                        <a:t>確保と向上</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c>
                  <a:txBody>
                    <a:bodyPr/>
                    <a:lstStyle/>
                    <a:p>
                      <a:pPr marL="82550" indent="-82550">
                        <a:spcBef>
                          <a:spcPts val="0"/>
                        </a:spcBef>
                      </a:pPr>
                      <a:r>
                        <a:rPr kumimoji="1" lang="ja-JP" altLang="en-US" sz="1050" dirty="0" smtClean="0">
                          <a:latin typeface="ＭＳ Ｐ明朝" panose="02020600040205080304" pitchFamily="18" charset="-128"/>
                          <a:ea typeface="ＭＳ Ｐ明朝" panose="02020600040205080304" pitchFamily="18" charset="-128"/>
                        </a:rPr>
                        <a:t>・省資源、資源循環のため、必要なエネルギー量など環境保全の観点や経済的側面等も踏まえ、できる限り素材への再生利用が優先されるよう促す。</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r>
              <a:tr h="200171">
                <a:tc>
                  <a:txBody>
                    <a:bodyPr/>
                    <a:lstStyle/>
                    <a:p>
                      <a:pPr>
                        <a:spcBef>
                          <a:spcPts val="0"/>
                        </a:spcBef>
                      </a:pPr>
                      <a:r>
                        <a:rPr kumimoji="1" lang="ja-JP" altLang="en-US" sz="1050" dirty="0" smtClean="0">
                          <a:latin typeface="ＭＳ Ｐ明朝" panose="02020600040205080304" pitchFamily="18" charset="-128"/>
                          <a:ea typeface="ＭＳ Ｐ明朝" panose="02020600040205080304" pitchFamily="18" charset="-128"/>
                        </a:rPr>
                        <a:t>適正処理の推進</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c>
                  <a:txBody>
                    <a:bodyPr/>
                    <a:lstStyle/>
                    <a:p>
                      <a:pPr marL="82550" indent="-82550">
                        <a:spcBef>
                          <a:spcPts val="0"/>
                        </a:spcBef>
                      </a:pPr>
                      <a:r>
                        <a:rPr kumimoji="1" lang="ja-JP" altLang="en-US" sz="1050" dirty="0" smtClean="0">
                          <a:latin typeface="ＭＳ Ｐ明朝" panose="02020600040205080304" pitchFamily="18" charset="-128"/>
                          <a:ea typeface="ＭＳ Ｐ明朝" panose="02020600040205080304" pitchFamily="18" charset="-128"/>
                        </a:rPr>
                        <a:t>・焼却施設の計画的な長寿命化対策や建替えを進めていくことで、今後とも一般廃棄物を適正に処理する。</a:t>
                      </a:r>
                      <a:endParaRPr kumimoji="1" lang="en-US" altLang="ja-JP" sz="1050" dirty="0" smtClean="0">
                        <a:latin typeface="ＭＳ Ｐ明朝" panose="02020600040205080304" pitchFamily="18" charset="-128"/>
                        <a:ea typeface="ＭＳ Ｐ明朝" panose="02020600040205080304" pitchFamily="18" charset="-128"/>
                      </a:endParaRPr>
                    </a:p>
                    <a:p>
                      <a:pPr marL="82550" indent="-82550">
                        <a:spcBef>
                          <a:spcPts val="0"/>
                        </a:spcBef>
                      </a:pPr>
                      <a:r>
                        <a:rPr kumimoji="1" lang="ja-JP" altLang="en-US" sz="1050" dirty="0" smtClean="0">
                          <a:latin typeface="ＭＳ Ｐ明朝" panose="02020600040205080304" pitchFamily="18" charset="-128"/>
                          <a:ea typeface="ＭＳ Ｐ明朝" panose="02020600040205080304" pitchFamily="18" charset="-128"/>
                        </a:rPr>
                        <a:t>・適正な処理費用の負担、契約締結、マニフェスト交付等に係る指導を引き続き徹底する。</a:t>
                      </a:r>
                      <a:endParaRPr kumimoji="1" lang="en-US" altLang="ja-JP" sz="1050" dirty="0" smtClean="0">
                        <a:latin typeface="ＭＳ Ｐ明朝" panose="02020600040205080304" pitchFamily="18" charset="-128"/>
                        <a:ea typeface="ＭＳ Ｐ明朝" panose="02020600040205080304" pitchFamily="18" charset="-128"/>
                      </a:endParaRPr>
                    </a:p>
                    <a:p>
                      <a:pPr marL="82550" indent="-82550">
                        <a:spcBef>
                          <a:spcPts val="0"/>
                        </a:spcBef>
                      </a:pPr>
                      <a:r>
                        <a:rPr kumimoji="1" lang="ja-JP" altLang="en-US" sz="1050" dirty="0" smtClean="0">
                          <a:latin typeface="ＭＳ Ｐ明朝" panose="02020600040205080304" pitchFamily="18" charset="-128"/>
                          <a:ea typeface="ＭＳ Ｐ明朝" panose="02020600040205080304" pitchFamily="18" charset="-128"/>
                        </a:rPr>
                        <a:t>・水銀廃棄物等の有害物質を含む廃棄物について適切に区分して排出される</a:t>
                      </a:r>
                      <a:r>
                        <a:rPr kumimoji="1" lang="ja-JP" altLang="en-US" sz="1050" smtClean="0">
                          <a:latin typeface="ＭＳ Ｐ明朝" panose="02020600040205080304" pitchFamily="18" charset="-128"/>
                          <a:ea typeface="ＭＳ Ｐ明朝" panose="02020600040205080304" pitchFamily="18" charset="-128"/>
                        </a:rPr>
                        <a:t>よう</a:t>
                      </a:r>
                      <a:r>
                        <a:rPr kumimoji="1" lang="ja-JP" altLang="en-US" sz="1050" smtClean="0">
                          <a:latin typeface="ＭＳ Ｐ明朝" panose="02020600040205080304" pitchFamily="18" charset="-128"/>
                          <a:ea typeface="ＭＳ Ｐ明朝" panose="02020600040205080304" pitchFamily="18" charset="-128"/>
                        </a:rPr>
                        <a:t>指導を徹底</a:t>
                      </a:r>
                      <a:r>
                        <a:rPr kumimoji="1" lang="ja-JP" altLang="en-US" sz="1050" dirty="0" smtClean="0">
                          <a:latin typeface="ＭＳ Ｐ明朝" panose="02020600040205080304" pitchFamily="18" charset="-128"/>
                          <a:ea typeface="ＭＳ Ｐ明朝" panose="02020600040205080304" pitchFamily="18" charset="-128"/>
                        </a:rPr>
                        <a:t>する。</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r>
              <a:tr h="200171">
                <a:tc>
                  <a:txBody>
                    <a:bodyPr/>
                    <a:lstStyle/>
                    <a:p>
                      <a:pPr>
                        <a:spcBef>
                          <a:spcPts val="0"/>
                        </a:spcBef>
                      </a:pPr>
                      <a:r>
                        <a:rPr kumimoji="1" lang="ja-JP" altLang="en-US" sz="1050" dirty="0" smtClean="0">
                          <a:latin typeface="ＭＳ Ｐ明朝" panose="02020600040205080304" pitchFamily="18" charset="-128"/>
                          <a:ea typeface="ＭＳ Ｐ明朝" panose="02020600040205080304" pitchFamily="18" charset="-128"/>
                        </a:rPr>
                        <a:t>災害発生時における廃棄物の適正処理への備え</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c>
                  <a:txBody>
                    <a:bodyPr/>
                    <a:lstStyle/>
                    <a:p>
                      <a:pPr>
                        <a:spcBef>
                          <a:spcPts val="0"/>
                        </a:spcBef>
                      </a:pPr>
                      <a:r>
                        <a:rPr kumimoji="1" lang="ja-JP" altLang="en-US" sz="1050" dirty="0" smtClean="0">
                          <a:latin typeface="ＭＳ Ｐ明朝" panose="02020600040205080304" pitchFamily="18" charset="-128"/>
                          <a:ea typeface="ＭＳ Ｐ明朝" panose="02020600040205080304" pitchFamily="18" charset="-128"/>
                        </a:rPr>
                        <a:t>・発災前から国、府、市町村等が情報共有を図るなど、連携体制の充実を図る。</a:t>
                      </a:r>
                      <a:endParaRPr kumimoji="1" lang="en-US" altLang="ja-JP" sz="1050" dirty="0" smtClean="0">
                        <a:latin typeface="ＭＳ Ｐ明朝" panose="02020600040205080304" pitchFamily="18" charset="-128"/>
                        <a:ea typeface="ＭＳ Ｐ明朝" panose="02020600040205080304" pitchFamily="18" charset="-128"/>
                      </a:endParaRPr>
                    </a:p>
                    <a:p>
                      <a:pPr>
                        <a:spcBef>
                          <a:spcPts val="0"/>
                        </a:spcBef>
                      </a:pPr>
                      <a:r>
                        <a:rPr kumimoji="1" lang="ja-JP" altLang="en-US" sz="1050" dirty="0" smtClean="0">
                          <a:latin typeface="ＭＳ Ｐ明朝" panose="02020600040205080304" pitchFamily="18" charset="-128"/>
                          <a:ea typeface="ＭＳ Ｐ明朝" panose="02020600040205080304" pitchFamily="18" charset="-128"/>
                        </a:rPr>
                        <a:t>・災害廃棄物処理の技術や対策の伝承が重要であり、対応力のある人材育成を図る。</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r>
              <a:tr h="200171">
                <a:tc>
                  <a:txBody>
                    <a:bodyPr/>
                    <a:lstStyle/>
                    <a:p>
                      <a:pPr>
                        <a:spcBef>
                          <a:spcPts val="0"/>
                        </a:spcBef>
                      </a:pPr>
                      <a:r>
                        <a:rPr kumimoji="1" lang="ja-JP" altLang="en-US" sz="1050" dirty="0" smtClean="0">
                          <a:latin typeface="ＭＳ Ｐ明朝" panose="02020600040205080304" pitchFamily="18" charset="-128"/>
                          <a:ea typeface="ＭＳ Ｐ明朝" panose="02020600040205080304" pitchFamily="18" charset="-128"/>
                        </a:rPr>
                        <a:t>留意事項</a:t>
                      </a:r>
                      <a:endParaRPr kumimoji="1" lang="ja-JP" altLang="en-US" sz="1050" dirty="0">
                        <a:latin typeface="ＭＳ Ｐ明朝" panose="02020600040205080304" pitchFamily="18" charset="-128"/>
                        <a:ea typeface="ＭＳ Ｐ明朝" panose="02020600040205080304" pitchFamily="18" charset="-128"/>
                      </a:endParaRPr>
                    </a:p>
                  </a:txBody>
                  <a:tcPr marL="91455" marR="91455" anchor="ctr"/>
                </a:tc>
                <a:tc>
                  <a:txBody>
                    <a:bodyPr/>
                    <a:lstStyle/>
                    <a:p>
                      <a:pPr marL="82550" indent="-82550">
                        <a:spcBef>
                          <a:spcPts val="0"/>
                        </a:spcBef>
                      </a:pPr>
                      <a:r>
                        <a:rPr kumimoji="1" lang="ja-JP" altLang="en-US" sz="1050" dirty="0" smtClean="0">
                          <a:latin typeface="ＭＳ Ｐ明朝" panose="02020600040205080304" pitchFamily="18" charset="-128"/>
                          <a:ea typeface="ＭＳ Ｐ明朝" panose="02020600040205080304" pitchFamily="18" charset="-128"/>
                        </a:rPr>
                        <a:t>・普及啓発や環境教育の取組みなど、府民、事業者、市町村の取組み状況に関する情報提供を行い、各主体の自主的取組みを促進する。</a:t>
                      </a:r>
                      <a:endParaRPr kumimoji="1" lang="en-US" altLang="ja-JP" sz="1050" dirty="0" smtClean="0">
                        <a:latin typeface="ＭＳ Ｐ明朝" panose="02020600040205080304" pitchFamily="18" charset="-128"/>
                        <a:ea typeface="ＭＳ Ｐ明朝" panose="02020600040205080304" pitchFamily="18" charset="-128"/>
                      </a:endParaRPr>
                    </a:p>
                    <a:p>
                      <a:pPr marL="82550" indent="-82550">
                        <a:spcBef>
                          <a:spcPts val="0"/>
                        </a:spcBef>
                      </a:pPr>
                      <a:r>
                        <a:rPr kumimoji="1" lang="ja-JP" altLang="en-US" sz="1050" u="none" dirty="0" smtClean="0">
                          <a:latin typeface="ＭＳ Ｐ明朝" panose="02020600040205080304" pitchFamily="18" charset="-128"/>
                          <a:ea typeface="ＭＳ Ｐ明朝" panose="02020600040205080304" pitchFamily="18" charset="-128"/>
                        </a:rPr>
                        <a:t>・低炭素社会に向けた施策へ配慮する。</a:t>
                      </a:r>
                      <a:endParaRPr kumimoji="1" lang="ja-JP" altLang="en-US" sz="1050" u="none" dirty="0">
                        <a:latin typeface="ＭＳ Ｐ明朝" panose="02020600040205080304" pitchFamily="18" charset="-128"/>
                        <a:ea typeface="ＭＳ Ｐ明朝" panose="02020600040205080304" pitchFamily="18" charset="-128"/>
                      </a:endParaRPr>
                    </a:p>
                  </a:txBody>
                  <a:tcPr marL="91455" marR="91455" anchor="ctr"/>
                </a:tc>
              </a:tr>
            </a:tbl>
          </a:graphicData>
        </a:graphic>
      </p:graphicFrame>
      <p:graphicFrame>
        <p:nvGraphicFramePr>
          <p:cNvPr id="27" name="表 26"/>
          <p:cNvGraphicFramePr>
            <a:graphicFrameLocks noGrp="1"/>
          </p:cNvGraphicFramePr>
          <p:nvPr/>
        </p:nvGraphicFramePr>
        <p:xfrm>
          <a:off x="10136188" y="3255963"/>
          <a:ext cx="3313112" cy="1036637"/>
        </p:xfrm>
        <a:graphic>
          <a:graphicData uri="http://schemas.openxmlformats.org/drawingml/2006/table">
            <a:tbl>
              <a:tblPr firstRow="1" bandRow="1">
                <a:tableStyleId>{5940675A-B579-460E-94D1-54222C63F5DA}</a:tableStyleId>
              </a:tblPr>
              <a:tblGrid>
                <a:gridCol w="3313112"/>
              </a:tblGrid>
              <a:tr h="243915">
                <a:tc>
                  <a:txBody>
                    <a:bodyPr/>
                    <a:lstStyle/>
                    <a:p>
                      <a:pPr algn="l">
                        <a:lnSpc>
                          <a:spcPct val="100000"/>
                        </a:lnSpc>
                      </a:pPr>
                      <a:r>
                        <a:rPr kumimoji="1" lang="ja-JP" altLang="en-US" sz="1000" b="0" u="none" dirty="0" smtClean="0">
                          <a:solidFill>
                            <a:schemeClr val="tx1"/>
                          </a:solidFill>
                          <a:latin typeface="ＭＳ Ｐゴシック" panose="020B0600070205080204" pitchFamily="50" charset="-128"/>
                          <a:ea typeface="ＭＳ Ｐゴシック" panose="020B0600070205080204" pitchFamily="50" charset="-128"/>
                        </a:rPr>
                        <a:t>（２）　産業廃棄物</a:t>
                      </a:r>
                      <a:endParaRPr kumimoji="1" lang="ja-JP" altLang="en-US" sz="1000" b="0" u="none" dirty="0">
                        <a:solidFill>
                          <a:schemeClr val="tx1"/>
                        </a:solidFill>
                        <a:latin typeface="ＭＳ Ｐゴシック" panose="020B0600070205080204" pitchFamily="50" charset="-128"/>
                        <a:ea typeface="ＭＳ Ｐゴシック" panose="020B0600070205080204" pitchFamily="50" charset="-128"/>
                      </a:endParaRPr>
                    </a:p>
                  </a:txBody>
                  <a:tcPr marL="91461" marR="91461" marT="45734" marB="45734" anchor="ctr">
                    <a:lnL w="12700" cmpd="sng">
                      <a:noFill/>
                    </a:lnL>
                    <a:lnR w="1905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chemeClr val="bg1"/>
                    </a:solidFill>
                  </a:tcPr>
                </a:tc>
              </a:tr>
              <a:tr h="396361">
                <a:tc>
                  <a:txBody>
                    <a:bodyPr/>
                    <a:lstStyle/>
                    <a:p>
                      <a:pPr marL="82550" marR="0" indent="-82550" algn="l" defTabSz="914400" rtl="0" eaLnBrk="1" fontAlgn="auto" latinLnBrk="0" hangingPunct="1">
                        <a:lnSpc>
                          <a:spcPct val="100000"/>
                        </a:lnSpc>
                        <a:spcBef>
                          <a:spcPts val="0"/>
                        </a:spcBef>
                        <a:spcAft>
                          <a:spcPts val="0"/>
                        </a:spcAft>
                        <a:buClrTx/>
                        <a:buSzTx/>
                        <a:buFontTx/>
                        <a:buNone/>
                        <a:tabLst/>
                        <a:defRPr/>
                      </a:pPr>
                      <a:r>
                        <a:rPr kumimoji="1" lang="ja-JP" altLang="en-US" sz="1000" b="1" u="none" dirty="0" smtClean="0">
                          <a:solidFill>
                            <a:schemeClr val="tx1"/>
                          </a:solidFill>
                          <a:latin typeface="ＭＳ Ｐ明朝" panose="02020600040205080304" pitchFamily="18" charset="-128"/>
                          <a:ea typeface="ＭＳ Ｐ明朝" panose="02020600040205080304" pitchFamily="18" charset="-128"/>
                        </a:rPr>
                        <a:t>○排出量から減量化量（主に水分量）を除いた再生利用率</a:t>
                      </a:r>
                      <a:r>
                        <a:rPr kumimoji="1" lang="ja-JP" altLang="en-US" sz="1000" u="none" dirty="0" smtClean="0">
                          <a:solidFill>
                            <a:schemeClr val="tx1"/>
                          </a:solidFill>
                          <a:latin typeface="ＭＳ Ｐ明朝" panose="02020600040205080304" pitchFamily="18" charset="-128"/>
                          <a:ea typeface="ＭＳ Ｐ明朝" panose="02020600040205080304" pitchFamily="18" charset="-128"/>
                        </a:rPr>
                        <a:t>≪ 再生利用量／（排出量－減量化量）≫</a:t>
                      </a:r>
                      <a:endParaRPr kumimoji="1" lang="ja-JP" altLang="en-US" sz="1000" u="none" dirty="0">
                        <a:solidFill>
                          <a:schemeClr val="tx1"/>
                        </a:solidFill>
                        <a:latin typeface="ＭＳ Ｐ明朝" panose="02020600040205080304" pitchFamily="18" charset="-128"/>
                        <a:ea typeface="ＭＳ Ｐ明朝" panose="02020600040205080304" pitchFamily="18" charset="-128"/>
                      </a:endParaRPr>
                    </a:p>
                  </a:txBody>
                  <a:tcPr marL="91461" marR="91461" marT="45734" marB="457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6361">
                <a:tc>
                  <a:txBody>
                    <a:bodyPr/>
                    <a:lstStyle/>
                    <a:p>
                      <a:pPr marL="82550" marR="0" indent="-82550" algn="l" defTabSz="914400" rtl="0" eaLnBrk="1" fontAlgn="auto" latinLnBrk="0" hangingPunct="1">
                        <a:lnSpc>
                          <a:spcPct val="100000"/>
                        </a:lnSpc>
                        <a:spcBef>
                          <a:spcPts val="0"/>
                        </a:spcBef>
                        <a:spcAft>
                          <a:spcPts val="0"/>
                        </a:spcAft>
                        <a:buClrTx/>
                        <a:buSzTx/>
                        <a:buFontTx/>
                        <a:buNone/>
                        <a:tabLst/>
                        <a:defRPr/>
                      </a:pPr>
                      <a:r>
                        <a:rPr kumimoji="1" lang="ja-JP" altLang="en-US" sz="1000" b="1" u="none" dirty="0" smtClean="0">
                          <a:solidFill>
                            <a:schemeClr val="tx1"/>
                          </a:solidFill>
                          <a:latin typeface="ＭＳ Ｐ明朝" panose="02020600040205080304" pitchFamily="18" charset="-128"/>
                          <a:ea typeface="ＭＳ Ｐ明朝" panose="02020600040205080304" pitchFamily="18" charset="-128"/>
                        </a:rPr>
                        <a:t>○排出量から減量化量（主に水分量）を除いた最終処分率</a:t>
                      </a:r>
                      <a:r>
                        <a:rPr kumimoji="1" lang="ja-JP" altLang="en-US" sz="1000" u="none" dirty="0" smtClean="0">
                          <a:solidFill>
                            <a:schemeClr val="tx1"/>
                          </a:solidFill>
                          <a:latin typeface="ＭＳ Ｐ明朝" panose="02020600040205080304" pitchFamily="18" charset="-128"/>
                          <a:ea typeface="ＭＳ Ｐ明朝" panose="02020600040205080304" pitchFamily="18" charset="-128"/>
                        </a:rPr>
                        <a:t>≪最終処分量／（排出量－減量化量）≫</a:t>
                      </a:r>
                    </a:p>
                  </a:txBody>
                  <a:tcPr marL="91461" marR="91461" marT="45734" marB="4573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28" name="テキスト ボックス 35"/>
          <p:cNvSpPr txBox="1">
            <a:spLocks noChangeArrowheads="1"/>
          </p:cNvSpPr>
          <p:nvPr/>
        </p:nvSpPr>
        <p:spPr bwMode="auto">
          <a:xfrm>
            <a:off x="6623050" y="3071813"/>
            <a:ext cx="17684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marL="95250" indent="0" eaLnBrk="1" hangingPunct="1">
              <a:spcBef>
                <a:spcPts val="600"/>
              </a:spcBef>
              <a:defRPr/>
            </a:pPr>
            <a:r>
              <a:rPr lang="ja-JP" altLang="en-US" sz="1100" b="0" i="0" dirty="0" smtClean="0">
                <a:latin typeface="+mn-ea"/>
                <a:ea typeface="+mn-ea"/>
              </a:rPr>
              <a:t>＜新たな指標＞</a:t>
            </a:r>
            <a:endParaRPr lang="ja-JP" altLang="en-US" sz="1100" b="0" i="0" dirty="0">
              <a:latin typeface="+mn-ea"/>
              <a:ea typeface="+mn-ea"/>
            </a:endParaRPr>
          </a:p>
        </p:txBody>
      </p:sp>
      <p:sp>
        <p:nvSpPr>
          <p:cNvPr id="29" name="Text Box 2"/>
          <p:cNvSpPr txBox="1">
            <a:spLocks noChangeArrowheads="1"/>
          </p:cNvSpPr>
          <p:nvPr/>
        </p:nvSpPr>
        <p:spPr bwMode="auto">
          <a:xfrm>
            <a:off x="12423997" y="48072"/>
            <a:ext cx="1185292" cy="390525"/>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資料３－１</a:t>
            </a:r>
            <a:endParaRPr kumimoji="1" lang="ja-JP" altLang="ja-JP"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p14="http://schemas.microsoft.com/office/powerpoint/2010/main" val="2440702998"/>
              </p:ext>
            </p:extLst>
          </p:nvPr>
        </p:nvGraphicFramePr>
        <p:xfrm>
          <a:off x="7115175" y="4613275"/>
          <a:ext cx="6494114" cy="3688024"/>
        </p:xfrm>
        <a:graphic>
          <a:graphicData uri="http://schemas.openxmlformats.org/drawingml/2006/table">
            <a:tbl>
              <a:tblPr firstRow="1" bandRow="1">
                <a:tableStyleId>{5940675A-B579-460E-94D1-54222C63F5DA}</a:tableStyleId>
              </a:tblPr>
              <a:tblGrid>
                <a:gridCol w="589458"/>
                <a:gridCol w="936104"/>
                <a:gridCol w="1296144"/>
                <a:gridCol w="2376264"/>
                <a:gridCol w="1296144"/>
              </a:tblGrid>
              <a:tr h="396206">
                <a:tc>
                  <a:txBody>
                    <a:bodyPr/>
                    <a:lstStyle/>
                    <a:p>
                      <a:pPr algn="ct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solidFill>
                      <a:schemeClr val="bg1"/>
                    </a:solidFill>
                  </a:tcPr>
                </a:tc>
                <a:tc>
                  <a:txBody>
                    <a:bodyPr/>
                    <a:lstStyle/>
                    <a:p>
                      <a:pPr algn="ctr">
                        <a:lnSpc>
                          <a:spcPct val="100000"/>
                        </a:lnSpc>
                      </a:pPr>
                      <a:r>
                        <a:rPr kumimoji="1" lang="ja-JP" altLang="en-US" sz="1000" dirty="0" smtClean="0">
                          <a:latin typeface="ＭＳ Ｐ明朝" panose="02020600040205080304" pitchFamily="18" charset="-128"/>
                          <a:ea typeface="ＭＳ Ｐ明朝" panose="02020600040205080304" pitchFamily="18" charset="-128"/>
                        </a:rPr>
                        <a:t>現行計画の</a:t>
                      </a:r>
                      <a:endParaRPr kumimoji="1" lang="en-US" altLang="ja-JP" sz="1000" dirty="0" smtClean="0">
                        <a:latin typeface="ＭＳ Ｐ明朝" panose="02020600040205080304" pitchFamily="18" charset="-128"/>
                        <a:ea typeface="ＭＳ Ｐ明朝" panose="02020600040205080304" pitchFamily="18" charset="-128"/>
                      </a:endParaRPr>
                    </a:p>
                    <a:p>
                      <a:pPr algn="ctr">
                        <a:lnSpc>
                          <a:spcPct val="100000"/>
                        </a:lnSpc>
                      </a:pPr>
                      <a:r>
                        <a:rPr kumimoji="1" lang="ja-JP" altLang="en-US" sz="1000" dirty="0" smtClean="0">
                          <a:latin typeface="ＭＳ Ｐ明朝" panose="02020600040205080304" pitchFamily="18" charset="-128"/>
                          <a:ea typeface="ＭＳ Ｐ明朝" panose="02020600040205080304" pitchFamily="18" charset="-128"/>
                        </a:rPr>
                        <a:t>目標</a:t>
                      </a:r>
                      <a:endParaRPr kumimoji="1" lang="en-US" altLang="ja-JP" sz="1000" dirty="0" smtClean="0">
                        <a:latin typeface="ＭＳ Ｐ明朝" panose="02020600040205080304" pitchFamily="18" charset="-128"/>
                        <a:ea typeface="ＭＳ Ｐ明朝" panose="02020600040205080304" pitchFamily="18" charset="-128"/>
                      </a:endParaRPr>
                    </a:p>
                  </a:txBody>
                  <a:tcPr marL="91432" marR="91432" marT="45716" marB="45716" anchor="ctr">
                    <a:lnR w="12700" cap="flat" cmpd="sng" algn="ctr">
                      <a:solidFill>
                        <a:schemeClr val="tx1"/>
                      </a:solidFill>
                      <a:prstDash val="dash"/>
                      <a:round/>
                      <a:headEnd type="none" w="med" len="med"/>
                      <a:tailEnd type="none" w="med" len="med"/>
                    </a:lnR>
                    <a:solidFill>
                      <a:schemeClr val="bg1"/>
                    </a:solidFill>
                  </a:tcPr>
                </a:tc>
                <a:tc>
                  <a:txBody>
                    <a:bodyPr/>
                    <a:lstStyle/>
                    <a:p>
                      <a:pPr algn="ctr">
                        <a:lnSpc>
                          <a:spcPct val="100000"/>
                        </a:lnSpc>
                      </a:pPr>
                      <a:r>
                        <a:rPr kumimoji="1" lang="ja-JP" altLang="en-US" sz="1000" dirty="0" smtClean="0">
                          <a:latin typeface="ＭＳ Ｐ明朝" panose="02020600040205080304" pitchFamily="18" charset="-128"/>
                          <a:ea typeface="ＭＳ Ｐ明朝" panose="02020600040205080304" pitchFamily="18" charset="-128"/>
                        </a:rPr>
                        <a:t>数値</a:t>
                      </a:r>
                      <a:endParaRPr kumimoji="1" lang="en-US" altLang="ja-JP" sz="1000" dirty="0" smtClean="0">
                        <a:latin typeface="ＭＳ Ｐ明朝" panose="02020600040205080304" pitchFamily="18" charset="-128"/>
                        <a:ea typeface="ＭＳ Ｐ明朝" panose="02020600040205080304" pitchFamily="18" charset="-128"/>
                      </a:endParaRPr>
                    </a:p>
                    <a:p>
                      <a:pPr algn="ctr">
                        <a:lnSpc>
                          <a:spcPct val="100000"/>
                        </a:lnSpc>
                      </a:pPr>
                      <a:r>
                        <a:rPr kumimoji="1" lang="ja-JP" altLang="en-US" sz="1000" dirty="0" smtClean="0">
                          <a:latin typeface="ＭＳ Ｐ明朝" panose="02020600040205080304" pitchFamily="18" charset="-128"/>
                          <a:ea typeface="ＭＳ Ｐ明朝" panose="02020600040205080304" pitchFamily="18" charset="-128"/>
                        </a:rPr>
                        <a:t>全国の順位</a:t>
                      </a:r>
                      <a:endParaRPr kumimoji="1" lang="en-US" altLang="ja-JP" sz="1000" dirty="0" smtClean="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lnSpc>
                          <a:spcPct val="100000"/>
                        </a:lnSpc>
                      </a:pPr>
                      <a:r>
                        <a:rPr kumimoji="1" lang="ja-JP" altLang="en-US" sz="1000" dirty="0" smtClean="0">
                          <a:latin typeface="ＭＳ Ｐ明朝" panose="02020600040205080304" pitchFamily="18" charset="-128"/>
                          <a:ea typeface="ＭＳ Ｐ明朝" panose="02020600040205080304" pitchFamily="18" charset="-128"/>
                        </a:rPr>
                        <a:t>新たな指標</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a:lnSpc>
                          <a:spcPct val="100000"/>
                        </a:lnSpc>
                      </a:pPr>
                      <a:r>
                        <a:rPr kumimoji="1" lang="ja-JP" altLang="en-US" sz="1000" dirty="0" smtClean="0">
                          <a:latin typeface="ＭＳ Ｐ明朝" panose="02020600040205080304" pitchFamily="18" charset="-128"/>
                          <a:ea typeface="ＭＳ Ｐ明朝" panose="02020600040205080304" pitchFamily="18" charset="-128"/>
                        </a:rPr>
                        <a:t>数値</a:t>
                      </a:r>
                      <a:endParaRPr kumimoji="1" lang="en-US" altLang="ja-JP" sz="1000" dirty="0" smtClean="0">
                        <a:latin typeface="ＭＳ Ｐ明朝" panose="02020600040205080304" pitchFamily="18" charset="-128"/>
                        <a:ea typeface="ＭＳ Ｐ明朝" panose="02020600040205080304" pitchFamily="18" charset="-128"/>
                      </a:endParaRPr>
                    </a:p>
                    <a:p>
                      <a:pPr algn="ctr">
                        <a:lnSpc>
                          <a:spcPct val="100000"/>
                        </a:lnSpc>
                      </a:pPr>
                      <a:r>
                        <a:rPr kumimoji="1" lang="ja-JP" altLang="en-US" sz="1000" dirty="0" smtClean="0">
                          <a:latin typeface="ＭＳ Ｐ明朝" panose="02020600040205080304" pitchFamily="18" charset="-128"/>
                          <a:ea typeface="ＭＳ Ｐ明朝" panose="02020600040205080304" pitchFamily="18" charset="-128"/>
                        </a:rPr>
                        <a:t>全国の順位</a:t>
                      </a:r>
                      <a:endParaRPr kumimoji="1" lang="en-US" altLang="ja-JP" sz="1000" dirty="0" smtClean="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solidFill>
                      <a:schemeClr val="bg1"/>
                    </a:solidFill>
                  </a:tcPr>
                </a:tc>
              </a:tr>
              <a:tr h="548593">
                <a:tc rowSpan="4">
                  <a:txBody>
                    <a:bodyPr/>
                    <a:lstStyle/>
                    <a:p>
                      <a:pPr algn="ctr"/>
                      <a:r>
                        <a:rPr kumimoji="1" lang="ja-JP" altLang="en-US" sz="1000" dirty="0" smtClean="0">
                          <a:latin typeface="ＭＳ Ｐ明朝" panose="02020600040205080304" pitchFamily="18" charset="-128"/>
                          <a:ea typeface="ＭＳ Ｐ明朝" panose="02020600040205080304" pitchFamily="18" charset="-128"/>
                        </a:rPr>
                        <a:t>一般</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廃棄物</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solidFill>
                      <a:schemeClr val="bg1"/>
                    </a:solidFill>
                  </a:tcPr>
                </a:tc>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１人１日当たりの排出量</a:t>
                      </a:r>
                      <a:endParaRPr kumimoji="1" lang="en-US" altLang="ja-JP" sz="1000" dirty="0" smtClean="0">
                        <a:latin typeface="ＭＳ Ｐ明朝" panose="02020600040205080304" pitchFamily="18" charset="-128"/>
                        <a:ea typeface="ＭＳ Ｐ明朝" panose="02020600040205080304" pitchFamily="18" charset="-128"/>
                      </a:endParaRPr>
                    </a:p>
                  </a:txBody>
                  <a:tcPr marL="91432" marR="91432" marT="45716" marB="45716" anchor="ctr">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1,018</a:t>
                      </a:r>
                      <a:r>
                        <a:rPr kumimoji="1" lang="ja-JP" altLang="en-US" sz="1000" dirty="0" smtClean="0">
                          <a:latin typeface="ＭＳ Ｐ明朝" panose="02020600040205080304" pitchFamily="18" charset="-128"/>
                          <a:ea typeface="ＭＳ Ｐ明朝" panose="02020600040205080304" pitchFamily="18" charset="-128"/>
                        </a:rPr>
                        <a:t>ｇ／人・日</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a:t>
                      </a:r>
                      <a:r>
                        <a:rPr kumimoji="1" lang="en-US" altLang="ja-JP" sz="1000" dirty="0" smtClean="0">
                          <a:latin typeface="ＭＳ Ｐ明朝" panose="02020600040205080304" pitchFamily="18" charset="-128"/>
                          <a:ea typeface="ＭＳ Ｐ明朝" panose="02020600040205080304" pitchFamily="18" charset="-128"/>
                        </a:rPr>
                        <a:t>40</a:t>
                      </a:r>
                      <a:r>
                        <a:rPr kumimoji="1" lang="ja-JP" altLang="en-US" sz="1000" dirty="0" smtClean="0">
                          <a:latin typeface="ＭＳ Ｐ明朝" panose="02020600040205080304" pitchFamily="18" charset="-128"/>
                          <a:ea typeface="ＭＳ Ｐ明朝" panose="02020600040205080304" pitchFamily="18" charset="-128"/>
                        </a:rPr>
                        <a:t>位</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（少ない方が上位）</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000" dirty="0" smtClean="0">
                          <a:latin typeface="ＭＳ Ｐ明朝" panose="02020600040205080304" pitchFamily="18" charset="-128"/>
                          <a:ea typeface="ＭＳ Ｐ明朝" panose="02020600040205080304" pitchFamily="18" charset="-128"/>
                        </a:rPr>
                        <a:t>１人１日当たりの生活系ごみ排出量</a:t>
                      </a:r>
                      <a:r>
                        <a:rPr kumimoji="1" lang="en-US" altLang="ja-JP" sz="1000" baseline="30000" dirty="0" smtClean="0">
                          <a:latin typeface="ＭＳ Ｐ明朝" panose="02020600040205080304" pitchFamily="18" charset="-128"/>
                          <a:ea typeface="ＭＳ Ｐ明朝" panose="02020600040205080304" pitchFamily="18" charset="-128"/>
                        </a:rPr>
                        <a:t>※</a:t>
                      </a:r>
                    </a:p>
                  </a:txBody>
                  <a:tcPr marL="91432" marR="91432"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529</a:t>
                      </a:r>
                      <a:r>
                        <a:rPr kumimoji="1" lang="ja-JP" altLang="en-US" sz="1000" dirty="0" smtClean="0">
                          <a:latin typeface="ＭＳ Ｐ明朝" panose="02020600040205080304" pitchFamily="18" charset="-128"/>
                          <a:ea typeface="ＭＳ Ｐ明朝" panose="02020600040205080304" pitchFamily="18" charset="-128"/>
                        </a:rPr>
                        <a:t>ｇ／人・日</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全国２位</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（少ない方が上位）</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solidFill>
                      <a:schemeClr val="bg1"/>
                    </a:solidFill>
                  </a:tcPr>
                </a:tc>
              </a:tr>
              <a:tr h="548594">
                <a:tc vMerge="1">
                  <a:txBody>
                    <a:bodyPr/>
                    <a:lstStyle/>
                    <a:p>
                      <a:endParaRPr kumimoji="1" lang="ja-JP" altLang="en-US" sz="1000" dirty="0">
                        <a:latin typeface="ＭＳ Ｐ明朝" panose="02020600040205080304" pitchFamily="18" charset="-128"/>
                        <a:ea typeface="ＭＳ Ｐ明朝" panose="02020600040205080304" pitchFamily="18" charset="-128"/>
                      </a:endParaRPr>
                    </a:p>
                  </a:txBody>
                  <a:tcPr anchor="ctr"/>
                </a:tc>
                <a:tc rowSpan="2">
                  <a:txBody>
                    <a:bodyPr/>
                    <a:lstStyle/>
                    <a:p>
                      <a:pPr algn="ctr"/>
                      <a:r>
                        <a:rPr kumimoji="1" lang="ja-JP" altLang="en-US" sz="1000" dirty="0" smtClean="0">
                          <a:latin typeface="ＭＳ Ｐ明朝" panose="02020600040205080304" pitchFamily="18" charset="-128"/>
                          <a:ea typeface="ＭＳ Ｐ明朝" panose="02020600040205080304" pitchFamily="18" charset="-128"/>
                        </a:rPr>
                        <a:t>再生利用率</a:t>
                      </a:r>
                      <a:endParaRPr kumimoji="1" lang="en-US" altLang="ja-JP" sz="1000" dirty="0" smtClean="0">
                        <a:latin typeface="ＭＳ Ｐ明朝" panose="02020600040205080304" pitchFamily="18" charset="-128"/>
                        <a:ea typeface="ＭＳ Ｐ明朝" panose="02020600040205080304" pitchFamily="18" charset="-128"/>
                      </a:endParaRPr>
                    </a:p>
                    <a:p>
                      <a:pPr algn="ctr"/>
                      <a:endParaRPr kumimoji="1" lang="en-US" altLang="ja-JP" sz="1000" dirty="0" smtClean="0">
                        <a:latin typeface="ＭＳ Ｐ明朝" panose="02020600040205080304" pitchFamily="18" charset="-128"/>
                        <a:ea typeface="ＭＳ Ｐ明朝" panose="02020600040205080304" pitchFamily="18" charset="-128"/>
                      </a:endParaRPr>
                    </a:p>
                    <a:p>
                      <a:pPr algn="ctr"/>
                      <a:endParaRPr kumimoji="1" lang="en-US" altLang="ja-JP" sz="1000" dirty="0" smtClean="0">
                        <a:latin typeface="ＭＳ Ｐ明朝" panose="02020600040205080304" pitchFamily="18" charset="-128"/>
                        <a:ea typeface="ＭＳ Ｐ明朝" panose="02020600040205080304" pitchFamily="18" charset="-128"/>
                      </a:endParaRPr>
                    </a:p>
                    <a:p>
                      <a:pPr algn="ct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R w="12700" cap="flat" cmpd="sng" algn="ctr">
                      <a:solidFill>
                        <a:schemeClr val="tx1"/>
                      </a:solidFill>
                      <a:prstDash val="dash"/>
                      <a:round/>
                      <a:headEnd type="none" w="med" len="med"/>
                      <a:tailEnd type="none" w="med" len="med"/>
                    </a:lnR>
                    <a:solidFill>
                      <a:schemeClr val="bg1"/>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ＭＳ Ｐ明朝" panose="02020600040205080304" pitchFamily="18" charset="-128"/>
                          <a:ea typeface="ＭＳ Ｐ明朝" panose="02020600040205080304" pitchFamily="18" charset="-128"/>
                        </a:rPr>
                        <a:t>13.2</a:t>
                      </a:r>
                      <a:r>
                        <a:rPr kumimoji="1" lang="ja-JP" altLang="en-US" sz="1000" dirty="0" smtClean="0">
                          <a:latin typeface="ＭＳ Ｐ明朝" panose="02020600040205080304" pitchFamily="18" charset="-128"/>
                          <a:ea typeface="ＭＳ Ｐ明朝" panose="02020600040205080304" pitchFamily="18" charset="-128"/>
                        </a:rPr>
                        <a:t>％</a:t>
                      </a:r>
                      <a:endParaRPr kumimoji="1" lang="en-US" altLang="ja-JP" sz="1000" dirty="0" smtClean="0">
                        <a:latin typeface="ＭＳ Ｐ明朝" panose="02020600040205080304" pitchFamily="18" charset="-128"/>
                        <a:ea typeface="ＭＳ Ｐ明朝" panose="02020600040205080304" pitchFamily="18"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全国</a:t>
                      </a:r>
                      <a:r>
                        <a:rPr kumimoji="1" lang="en-US" altLang="ja-JP" sz="1000" dirty="0" smtClean="0">
                          <a:latin typeface="ＭＳ Ｐ明朝" panose="02020600040205080304" pitchFamily="18" charset="-128"/>
                          <a:ea typeface="ＭＳ Ｐ明朝" panose="02020600040205080304" pitchFamily="18" charset="-128"/>
                        </a:rPr>
                        <a:t>46</a:t>
                      </a:r>
                      <a:r>
                        <a:rPr kumimoji="1" lang="ja-JP" altLang="en-US" sz="1000" dirty="0" smtClean="0">
                          <a:latin typeface="ＭＳ Ｐ明朝" panose="02020600040205080304" pitchFamily="18" charset="-128"/>
                          <a:ea typeface="ＭＳ Ｐ明朝" panose="02020600040205080304" pitchFamily="18" charset="-128"/>
                        </a:rPr>
                        <a:t>位</a:t>
                      </a:r>
                      <a:endParaRPr kumimoji="1" lang="en-US" altLang="ja-JP" sz="1000" dirty="0" smtClean="0">
                        <a:latin typeface="ＭＳ Ｐ明朝" panose="02020600040205080304" pitchFamily="18" charset="-128"/>
                        <a:ea typeface="ＭＳ Ｐ明朝" panose="02020600040205080304" pitchFamily="18"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（高い方が上位）</a:t>
                      </a:r>
                    </a:p>
                  </a:txBody>
                  <a:tcPr marL="91432" marR="91432" marT="45716" marB="45716"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000" dirty="0" smtClean="0">
                          <a:latin typeface="ＭＳ Ｐ明朝" panose="02020600040205080304" pitchFamily="18" charset="-128"/>
                          <a:ea typeface="ＭＳ Ｐ明朝" panose="02020600040205080304" pitchFamily="18" charset="-128"/>
                        </a:rPr>
                        <a:t>生活系ごみ分別排出率</a:t>
                      </a:r>
                      <a:endParaRPr kumimoji="1" lang="en-US" altLang="ja-JP" sz="1000" dirty="0" smtClean="0">
                        <a:latin typeface="ＭＳ Ｐ明朝" panose="02020600040205080304" pitchFamily="18" charset="-128"/>
                        <a:ea typeface="ＭＳ Ｐ明朝" panose="02020600040205080304" pitchFamily="18" charset="-128"/>
                      </a:endParaRPr>
                    </a:p>
                    <a:p>
                      <a:r>
                        <a:rPr kumimoji="1" lang="ja-JP" altLang="en-US" sz="1000" dirty="0" smtClean="0">
                          <a:latin typeface="ＭＳ Ｐ明朝" panose="02020600040205080304" pitchFamily="18" charset="-128"/>
                          <a:ea typeface="ＭＳ Ｐ明朝" panose="02020600040205080304" pitchFamily="18" charset="-128"/>
                        </a:rPr>
                        <a:t>（生活系排出量（粗大ごみを除く）に占める生活系資源ごみ等の割合）</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22.2</a:t>
                      </a:r>
                      <a:r>
                        <a:rPr kumimoji="1" lang="ja-JP" altLang="en-US" sz="1000" dirty="0" smtClean="0">
                          <a:latin typeface="ＭＳ Ｐ明朝" panose="02020600040205080304" pitchFamily="18" charset="-128"/>
                          <a:ea typeface="ＭＳ Ｐ明朝" panose="02020600040205080304" pitchFamily="18" charset="-128"/>
                        </a:rPr>
                        <a:t>％</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a:t>
                      </a:r>
                      <a:r>
                        <a:rPr kumimoji="1" lang="en-US" altLang="ja-JP" sz="1000" dirty="0" smtClean="0">
                          <a:latin typeface="ＭＳ Ｐ明朝" panose="02020600040205080304" pitchFamily="18" charset="-128"/>
                          <a:ea typeface="ＭＳ Ｐ明朝" panose="02020600040205080304" pitchFamily="18" charset="-128"/>
                        </a:rPr>
                        <a:t>21</a:t>
                      </a:r>
                      <a:r>
                        <a:rPr kumimoji="1" lang="ja-JP" altLang="en-US" sz="1000" dirty="0" smtClean="0">
                          <a:latin typeface="ＭＳ Ｐ明朝" panose="02020600040205080304" pitchFamily="18" charset="-128"/>
                          <a:ea typeface="ＭＳ Ｐ明朝" panose="02020600040205080304" pitchFamily="18" charset="-128"/>
                        </a:rPr>
                        <a:t>位</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（高い方が上位）</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solidFill>
                      <a:schemeClr val="bg1"/>
                    </a:solidFill>
                  </a:tcPr>
                </a:tc>
              </a:tr>
              <a:tr h="548593">
                <a:tc vMerge="1">
                  <a:txBody>
                    <a:bodyPr/>
                    <a:lstStyle/>
                    <a:p>
                      <a:endParaRPr kumimoji="1" lang="ja-JP" altLang="en-US" sz="1000" dirty="0">
                        <a:latin typeface="ＭＳ Ｐ明朝" panose="02020600040205080304" pitchFamily="18" charset="-128"/>
                        <a:ea typeface="ＭＳ Ｐ明朝" panose="02020600040205080304" pitchFamily="18" charset="-128"/>
                      </a:endParaRPr>
                    </a:p>
                  </a:txBody>
                  <a:tcPr anchor="ctr"/>
                </a:tc>
                <a:tc vMerge="1">
                  <a:txBody>
                    <a:bodyPr/>
                    <a:lstStyle/>
                    <a:p>
                      <a:endParaRPr kumimoji="1" lang="ja-JP" altLang="en-US" sz="1050" dirty="0"/>
                    </a:p>
                  </a:txBody>
                  <a:tcPr/>
                </a:tc>
                <a:tc vMerge="1">
                  <a:txBody>
                    <a:bodyPr/>
                    <a:lstStyle/>
                    <a:p>
                      <a:endParaRPr kumimoji="1" lang="ja-JP" altLang="en-US" sz="1000" dirty="0"/>
                    </a:p>
                  </a:txBody>
                  <a:tcPr/>
                </a:tc>
                <a:tc>
                  <a:txBody>
                    <a:bodyPr/>
                    <a:lstStyle/>
                    <a:p>
                      <a:pPr>
                        <a:lnSpc>
                          <a:spcPct val="100000"/>
                        </a:lnSpc>
                      </a:pPr>
                      <a:r>
                        <a:rPr kumimoji="1" lang="ja-JP" altLang="en-US" sz="1000" dirty="0" smtClean="0">
                          <a:latin typeface="ＭＳ Ｐ明朝" panose="02020600040205080304" pitchFamily="18" charset="-128"/>
                          <a:ea typeface="ＭＳ Ｐ明朝" panose="02020600040205080304" pitchFamily="18" charset="-128"/>
                        </a:rPr>
                        <a:t>主に行政により分別収集が行われている品目（プラスチック製容器包装、ペットボトル等）の再生利用率</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7.3</a:t>
                      </a:r>
                      <a:r>
                        <a:rPr kumimoji="1" lang="ja-JP" altLang="en-US" sz="1000" dirty="0" smtClean="0">
                          <a:latin typeface="ＭＳ Ｐ明朝" panose="02020600040205080304" pitchFamily="18" charset="-128"/>
                          <a:ea typeface="ＭＳ Ｐ明朝" panose="02020600040205080304" pitchFamily="18" charset="-128"/>
                        </a:rPr>
                        <a:t>％</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a:t>
                      </a:r>
                      <a:r>
                        <a:rPr kumimoji="1" lang="en-US" altLang="ja-JP" sz="1000" dirty="0" smtClean="0">
                          <a:latin typeface="ＭＳ Ｐ明朝" panose="02020600040205080304" pitchFamily="18" charset="-128"/>
                          <a:ea typeface="ＭＳ Ｐ明朝" panose="02020600040205080304" pitchFamily="18" charset="-128"/>
                        </a:rPr>
                        <a:t>25</a:t>
                      </a:r>
                      <a:r>
                        <a:rPr kumimoji="1" lang="ja-JP" altLang="en-US" sz="1000" dirty="0" smtClean="0">
                          <a:latin typeface="ＭＳ Ｐ明朝" panose="02020600040205080304" pitchFamily="18" charset="-128"/>
                          <a:ea typeface="ＭＳ Ｐ明朝" panose="02020600040205080304" pitchFamily="18" charset="-128"/>
                        </a:rPr>
                        <a:t>位</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（高い方が上位）</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solidFill>
                      <a:schemeClr val="bg1"/>
                    </a:solidFill>
                  </a:tcPr>
                </a:tc>
              </a:tr>
              <a:tr h="548593">
                <a:tc vMerge="1">
                  <a:txBody>
                    <a:bodyPr/>
                    <a:lstStyle/>
                    <a:p>
                      <a:endParaRPr kumimoji="1" lang="ja-JP" altLang="en-US" sz="1000" dirty="0">
                        <a:latin typeface="ＭＳ Ｐ明朝" panose="02020600040205080304" pitchFamily="18" charset="-128"/>
                        <a:ea typeface="ＭＳ Ｐ明朝" panose="02020600040205080304" pitchFamily="18" charset="-128"/>
                      </a:endParaRPr>
                    </a:p>
                  </a:txBody>
                  <a:tcPr anchor="ctr"/>
                </a:tc>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最終処分量</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42</a:t>
                      </a:r>
                      <a:r>
                        <a:rPr kumimoji="1" lang="ja-JP" altLang="en-US" sz="1000" dirty="0" smtClean="0">
                          <a:latin typeface="ＭＳ Ｐ明朝" panose="02020600040205080304" pitchFamily="18" charset="-128"/>
                          <a:ea typeface="ＭＳ Ｐ明朝" panose="02020600040205080304" pitchFamily="18" charset="-128"/>
                        </a:rPr>
                        <a:t>万トン</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a:t>
                      </a:r>
                      <a:r>
                        <a:rPr kumimoji="1" lang="en-US" altLang="ja-JP" sz="1000" dirty="0" smtClean="0">
                          <a:latin typeface="ＭＳ Ｐ明朝" panose="02020600040205080304" pitchFamily="18" charset="-128"/>
                          <a:ea typeface="ＭＳ Ｐ明朝" panose="02020600040205080304" pitchFamily="18" charset="-128"/>
                        </a:rPr>
                        <a:t>47</a:t>
                      </a:r>
                      <a:r>
                        <a:rPr kumimoji="1" lang="ja-JP" altLang="en-US" sz="1000" dirty="0" smtClean="0">
                          <a:latin typeface="ＭＳ Ｐ明朝" panose="02020600040205080304" pitchFamily="18" charset="-128"/>
                          <a:ea typeface="ＭＳ Ｐ明朝" panose="02020600040205080304" pitchFamily="18" charset="-128"/>
                        </a:rPr>
                        <a:t>位</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（少ない方が上位）</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000" dirty="0" smtClean="0">
                          <a:latin typeface="ＭＳ Ｐ明朝" panose="02020600040205080304" pitchFamily="18" charset="-128"/>
                          <a:ea typeface="ＭＳ Ｐ明朝" panose="02020600040205080304" pitchFamily="18" charset="-128"/>
                        </a:rPr>
                        <a:t>最終処分率　≪最終処分量／排出量≫</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12.8</a:t>
                      </a:r>
                      <a:r>
                        <a:rPr kumimoji="1" lang="ja-JP" altLang="en-US" sz="1000" dirty="0" smtClean="0">
                          <a:latin typeface="ＭＳ Ｐ明朝" panose="02020600040205080304" pitchFamily="18" charset="-128"/>
                          <a:ea typeface="ＭＳ Ｐ明朝" panose="02020600040205080304" pitchFamily="18" charset="-128"/>
                        </a:rPr>
                        <a:t>ｇ／人・日</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a:t>
                      </a:r>
                      <a:r>
                        <a:rPr kumimoji="1" lang="en-US" altLang="ja-JP" sz="1000" dirty="0" smtClean="0">
                          <a:latin typeface="ＭＳ Ｐ明朝" panose="02020600040205080304" pitchFamily="18" charset="-128"/>
                          <a:ea typeface="ＭＳ Ｐ明朝" panose="02020600040205080304" pitchFamily="18" charset="-128"/>
                        </a:rPr>
                        <a:t>40</a:t>
                      </a:r>
                      <a:r>
                        <a:rPr kumimoji="1" lang="ja-JP" altLang="en-US" sz="1000" dirty="0" smtClean="0">
                          <a:latin typeface="ＭＳ Ｐ明朝" panose="02020600040205080304" pitchFamily="18" charset="-128"/>
                          <a:ea typeface="ＭＳ Ｐ明朝" panose="02020600040205080304" pitchFamily="18" charset="-128"/>
                        </a:rPr>
                        <a:t>位</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（少ない方が上位）</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solidFill>
                      <a:schemeClr val="bg1"/>
                    </a:solidFill>
                  </a:tcPr>
                </a:tc>
              </a:tr>
              <a:tr h="548593">
                <a:tc rowSpan="2">
                  <a:txBody>
                    <a:bodyPr/>
                    <a:lstStyle/>
                    <a:p>
                      <a:pPr algn="ctr"/>
                      <a:r>
                        <a:rPr kumimoji="1" lang="ja-JP" altLang="en-US" sz="1000" dirty="0" smtClean="0">
                          <a:latin typeface="ＭＳ Ｐ明朝" panose="02020600040205080304" pitchFamily="18" charset="-128"/>
                          <a:ea typeface="ＭＳ Ｐ明朝" panose="02020600040205080304" pitchFamily="18" charset="-128"/>
                        </a:rPr>
                        <a:t>産業</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廃棄物</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solidFill>
                      <a:schemeClr val="bg1"/>
                    </a:solidFill>
                  </a:tcPr>
                </a:tc>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再生利用率</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31.8</a:t>
                      </a:r>
                      <a:r>
                        <a:rPr kumimoji="1" lang="ja-JP" altLang="en-US" sz="1000" dirty="0" smtClean="0">
                          <a:latin typeface="ＭＳ Ｐ明朝" panose="02020600040205080304" pitchFamily="18" charset="-128"/>
                          <a:ea typeface="ＭＳ Ｐ明朝" panose="02020600040205080304" pitchFamily="18" charset="-128"/>
                        </a:rPr>
                        <a:t>％</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（全国平均</a:t>
                      </a:r>
                      <a:r>
                        <a:rPr kumimoji="1" lang="en-US" altLang="ja-JP" sz="1000" dirty="0" smtClean="0">
                          <a:latin typeface="ＭＳ Ｐ明朝" panose="02020600040205080304" pitchFamily="18" charset="-128"/>
                          <a:ea typeface="ＭＳ Ｐ明朝" panose="02020600040205080304" pitchFamily="18" charset="-128"/>
                        </a:rPr>
                        <a:t>55</a:t>
                      </a:r>
                      <a:r>
                        <a:rPr kumimoji="1" lang="ja-JP" altLang="en-US" sz="1000" dirty="0" smtClean="0">
                          <a:latin typeface="ＭＳ Ｐ明朝" panose="02020600040205080304" pitchFamily="18" charset="-128"/>
                          <a:ea typeface="ＭＳ Ｐ明朝" panose="02020600040205080304" pitchFamily="18" charset="-128"/>
                        </a:rPr>
                        <a:t>％）</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000" dirty="0" smtClean="0">
                          <a:latin typeface="ＭＳ Ｐ明朝" panose="02020600040205080304" pitchFamily="18" charset="-128"/>
                          <a:ea typeface="ＭＳ Ｐ明朝" panose="02020600040205080304" pitchFamily="18" charset="-128"/>
                        </a:rPr>
                        <a:t>排出量から減量化量（主に水分量）を除いた再生利用率</a:t>
                      </a:r>
                      <a:endParaRPr kumimoji="1" lang="en-US" altLang="ja-JP" sz="1000" dirty="0" smtClean="0">
                        <a:latin typeface="ＭＳ Ｐ明朝" panose="02020600040205080304" pitchFamily="18" charset="-128"/>
                        <a:ea typeface="ＭＳ Ｐ明朝" panose="02020600040205080304" pitchFamily="18" charset="-128"/>
                      </a:endParaRPr>
                    </a:p>
                    <a:p>
                      <a:r>
                        <a:rPr kumimoji="1" lang="ja-JP" altLang="en-US" sz="1000" dirty="0" smtClean="0">
                          <a:latin typeface="ＭＳ Ｐ明朝" panose="02020600040205080304" pitchFamily="18" charset="-128"/>
                          <a:ea typeface="ＭＳ Ｐ明朝" panose="02020600040205080304" pitchFamily="18" charset="-128"/>
                        </a:rPr>
                        <a:t>≪再生利用量／（排出量－減量化量）≫</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93</a:t>
                      </a:r>
                      <a:r>
                        <a:rPr kumimoji="1" lang="ja-JP" altLang="en-US" sz="1000" dirty="0" smtClean="0">
                          <a:latin typeface="ＭＳ Ｐ明朝" panose="02020600040205080304" pitchFamily="18" charset="-128"/>
                          <a:ea typeface="ＭＳ Ｐ明朝" panose="02020600040205080304" pitchFamily="18" charset="-128"/>
                        </a:rPr>
                        <a:t>％</a:t>
                      </a:r>
                      <a:endParaRPr kumimoji="1" lang="en-US" altLang="ja-JP" sz="1000" dirty="0" smtClean="0">
                        <a:latin typeface="ＭＳ Ｐ明朝" panose="02020600040205080304" pitchFamily="18" charset="-128"/>
                        <a:ea typeface="ＭＳ Ｐ明朝" panose="02020600040205080304" pitchFamily="18" charset="-128"/>
                      </a:endParaRPr>
                    </a:p>
                    <a:p>
                      <a:pPr algn="ctr"/>
                      <a:r>
                        <a:rPr kumimoji="1" lang="ja-JP" altLang="en-US" sz="1000" dirty="0" smtClean="0">
                          <a:latin typeface="ＭＳ Ｐ明朝" panose="02020600040205080304" pitchFamily="18" charset="-128"/>
                          <a:ea typeface="ＭＳ Ｐ明朝" panose="02020600040205080304" pitchFamily="18" charset="-128"/>
                        </a:rPr>
                        <a:t>（全国平均</a:t>
                      </a:r>
                      <a:r>
                        <a:rPr kumimoji="1" lang="en-US" altLang="ja-JP" sz="1000" dirty="0" smtClean="0">
                          <a:latin typeface="ＭＳ Ｐ明朝" panose="02020600040205080304" pitchFamily="18" charset="-128"/>
                          <a:ea typeface="ＭＳ Ｐ明朝" panose="02020600040205080304" pitchFamily="18" charset="-128"/>
                        </a:rPr>
                        <a:t>94</a:t>
                      </a:r>
                      <a:r>
                        <a:rPr kumimoji="1" lang="ja-JP" altLang="en-US" sz="1000" dirty="0" smtClean="0">
                          <a:latin typeface="ＭＳ Ｐ明朝" panose="02020600040205080304" pitchFamily="18" charset="-128"/>
                          <a:ea typeface="ＭＳ Ｐ明朝" panose="02020600040205080304" pitchFamily="18" charset="-128"/>
                        </a:rPr>
                        <a:t>％）</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solidFill>
                      <a:schemeClr val="bg1"/>
                    </a:solidFill>
                  </a:tcPr>
                </a:tc>
              </a:tr>
              <a:tr h="548593">
                <a:tc vMerge="1">
                  <a:txBody>
                    <a:bodyPr/>
                    <a:lstStyle/>
                    <a:p>
                      <a:pPr algn="ctr"/>
                      <a:endParaRPr kumimoji="1" lang="ja-JP" altLang="en-US" sz="900" dirty="0">
                        <a:latin typeface="ＭＳ Ｐ明朝" panose="02020600040205080304" pitchFamily="18" charset="-128"/>
                        <a:ea typeface="ＭＳ Ｐ明朝" panose="02020600040205080304" pitchFamily="18" charset="-128"/>
                      </a:endParaRPr>
                    </a:p>
                  </a:txBody>
                  <a:tcPr anchor="ctr">
                    <a:solidFill>
                      <a:schemeClr val="bg1"/>
                    </a:solidFill>
                  </a:tcPr>
                </a:tc>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最終処分量</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en-US" altLang="ja-JP" sz="1000" dirty="0" smtClean="0">
                          <a:latin typeface="ＭＳ Ｐ明朝" panose="02020600040205080304" pitchFamily="18" charset="-128"/>
                          <a:ea typeface="ＭＳ Ｐ明朝" panose="02020600040205080304" pitchFamily="18" charset="-128"/>
                        </a:rPr>
                        <a:t>38</a:t>
                      </a:r>
                      <a:r>
                        <a:rPr kumimoji="1" lang="ja-JP" altLang="en-US" sz="1000" dirty="0" smtClean="0">
                          <a:latin typeface="ＭＳ Ｐ明朝" panose="02020600040205080304" pitchFamily="18" charset="-128"/>
                          <a:ea typeface="ＭＳ Ｐ明朝" panose="02020600040205080304" pitchFamily="18" charset="-128"/>
                        </a:rPr>
                        <a:t>万トン</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000" dirty="0" smtClean="0">
                          <a:latin typeface="ＭＳ Ｐ明朝" panose="02020600040205080304" pitchFamily="18" charset="-128"/>
                          <a:ea typeface="ＭＳ Ｐ明朝" panose="02020600040205080304" pitchFamily="18" charset="-128"/>
                        </a:rPr>
                        <a:t>排出量から減量化量（主に水分量）を除いた最終処分率</a:t>
                      </a:r>
                      <a:endParaRPr kumimoji="1" lang="en-US" altLang="ja-JP" sz="1000" dirty="0" smtClean="0">
                        <a:latin typeface="ＭＳ Ｐ明朝" panose="02020600040205080304" pitchFamily="18" charset="-128"/>
                        <a:ea typeface="ＭＳ Ｐ明朝" panose="02020600040205080304" pitchFamily="18" charset="-128"/>
                      </a:endParaRPr>
                    </a:p>
                    <a:p>
                      <a:r>
                        <a:rPr kumimoji="1" lang="ja-JP" altLang="en-US" sz="1000" dirty="0" smtClean="0">
                          <a:latin typeface="ＭＳ Ｐ明朝" panose="02020600040205080304" pitchFamily="18" charset="-128"/>
                          <a:ea typeface="ＭＳ Ｐ明朝" panose="02020600040205080304" pitchFamily="18" charset="-128"/>
                        </a:rPr>
                        <a:t>≪最終処分量／（排出量－減量化量）≫</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a:r>
                        <a:rPr kumimoji="1" lang="ja-JP" altLang="en-US" sz="1000" dirty="0" smtClean="0">
                          <a:latin typeface="ＭＳ Ｐ明朝" panose="02020600040205080304" pitchFamily="18" charset="-128"/>
                          <a:ea typeface="ＭＳ Ｐ明朝" panose="02020600040205080304" pitchFamily="18" charset="-128"/>
                        </a:rPr>
                        <a:t>７％</a:t>
                      </a:r>
                      <a:endParaRPr kumimoji="1" lang="ja-JP" altLang="en-US" sz="1000" dirty="0">
                        <a:latin typeface="ＭＳ Ｐ明朝" panose="02020600040205080304" pitchFamily="18" charset="-128"/>
                        <a:ea typeface="ＭＳ Ｐ明朝" panose="02020600040205080304" pitchFamily="18" charset="-128"/>
                      </a:endParaRPr>
                    </a:p>
                  </a:txBody>
                  <a:tcPr marL="91432" marR="91432" marT="45716" marB="45716" anchor="ctr">
                    <a:lnL w="12700" cap="flat" cmpd="sng" algn="ctr">
                      <a:solidFill>
                        <a:schemeClr val="tx1"/>
                      </a:solidFill>
                      <a:prstDash val="dash"/>
                      <a:round/>
                      <a:headEnd type="none" w="med" len="med"/>
                      <a:tailEnd type="none" w="med" len="med"/>
                    </a:lnL>
                    <a:solidFill>
                      <a:schemeClr val="bg1"/>
                    </a:solidFill>
                  </a:tcPr>
                </a:tc>
              </a:tr>
            </a:tbl>
          </a:graphicData>
        </a:graphic>
      </p:graphicFrame>
      <p:sp>
        <p:nvSpPr>
          <p:cNvPr id="28" name="テキスト ボックス 35"/>
          <p:cNvSpPr txBox="1">
            <a:spLocks noChangeArrowheads="1"/>
          </p:cNvSpPr>
          <p:nvPr/>
        </p:nvSpPr>
        <p:spPr bwMode="auto">
          <a:xfrm>
            <a:off x="7201271" y="434975"/>
            <a:ext cx="48958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indent="-273050" eaLnBrk="1" hangingPunct="1">
              <a:spcBef>
                <a:spcPts val="0"/>
              </a:spcBef>
              <a:defRPr/>
            </a:pPr>
            <a:r>
              <a:rPr lang="ja-JP" altLang="en-US" sz="1100" b="0" i="0" dirty="0" smtClean="0">
                <a:latin typeface="+mn-ea"/>
                <a:ea typeface="+mn-ea"/>
              </a:rPr>
              <a:t>○参考３：　国の基本方針（平成</a:t>
            </a:r>
            <a:r>
              <a:rPr lang="en-US" altLang="ja-JP" sz="1100" b="0" i="0" dirty="0" smtClean="0">
                <a:latin typeface="+mn-ea"/>
                <a:ea typeface="+mn-ea"/>
              </a:rPr>
              <a:t>28</a:t>
            </a:r>
            <a:r>
              <a:rPr lang="ja-JP" altLang="en-US" sz="1100" b="0" i="0" dirty="0" smtClean="0">
                <a:latin typeface="+mn-ea"/>
                <a:ea typeface="+mn-ea"/>
              </a:rPr>
              <a:t>年１月</a:t>
            </a:r>
            <a:r>
              <a:rPr lang="en-US" altLang="ja-JP" sz="1100" b="0" i="0" dirty="0" smtClean="0">
                <a:latin typeface="+mn-ea"/>
                <a:ea typeface="+mn-ea"/>
              </a:rPr>
              <a:t>21</a:t>
            </a:r>
            <a:r>
              <a:rPr lang="ja-JP" altLang="en-US" sz="1100" b="0" i="0" dirty="0" smtClean="0">
                <a:latin typeface="+mn-ea"/>
                <a:ea typeface="+mn-ea"/>
              </a:rPr>
              <a:t>日改正）における平成</a:t>
            </a:r>
            <a:r>
              <a:rPr lang="en-US" altLang="ja-JP" sz="1100" b="0" i="0" dirty="0" smtClean="0">
                <a:latin typeface="+mn-ea"/>
                <a:ea typeface="+mn-ea"/>
              </a:rPr>
              <a:t>32</a:t>
            </a:r>
            <a:r>
              <a:rPr lang="ja-JP" altLang="en-US" sz="1100" b="0" i="0" dirty="0" smtClean="0">
                <a:latin typeface="+mn-ea"/>
                <a:ea typeface="+mn-ea"/>
              </a:rPr>
              <a:t>年度の目標</a:t>
            </a:r>
            <a:endParaRPr lang="en-US" altLang="ja-JP" sz="1100" b="0" i="0" dirty="0" smtClean="0">
              <a:latin typeface="+mn-ea"/>
              <a:ea typeface="+mn-ea"/>
            </a:endParaRPr>
          </a:p>
        </p:txBody>
      </p:sp>
      <p:graphicFrame>
        <p:nvGraphicFramePr>
          <p:cNvPr id="30" name="表 29"/>
          <p:cNvGraphicFramePr>
            <a:graphicFrameLocks noGrp="1"/>
          </p:cNvGraphicFramePr>
          <p:nvPr>
            <p:extLst>
              <p:ext uri="{D42A27DB-BD31-4B8C-83A1-F6EECF244321}">
                <p14:modId xmlns:p14="http://schemas.microsoft.com/office/powerpoint/2010/main" val="85587604"/>
              </p:ext>
            </p:extLst>
          </p:nvPr>
        </p:nvGraphicFramePr>
        <p:xfrm>
          <a:off x="7056561" y="768350"/>
          <a:ext cx="5616576" cy="1785938"/>
        </p:xfrm>
        <a:graphic>
          <a:graphicData uri="http://schemas.openxmlformats.org/drawingml/2006/table">
            <a:tbl>
              <a:tblPr firstRow="1" bandRow="1">
                <a:tableStyleId>{5940675A-B579-460E-94D1-54222C63F5DA}</a:tableStyleId>
              </a:tblPr>
              <a:tblGrid>
                <a:gridCol w="1296132"/>
                <a:gridCol w="2088215"/>
                <a:gridCol w="2232229"/>
              </a:tblGrid>
              <a:tr h="264519">
                <a:tc>
                  <a:txBody>
                    <a:bodyPr/>
                    <a:lstStyle/>
                    <a:p>
                      <a:pPr>
                        <a:spcBef>
                          <a:spcPts val="0"/>
                        </a:spcBef>
                      </a:pPr>
                      <a:endParaRPr kumimoji="1" lang="ja-JP" altLang="en-US" sz="1000" b="0" dirty="0">
                        <a:latin typeface="ＭＳ Ｐ明朝" panose="02020600040205080304" pitchFamily="18" charset="-128"/>
                        <a:ea typeface="ＭＳ Ｐ明朝" panose="02020600040205080304" pitchFamily="18" charset="-128"/>
                      </a:endParaRPr>
                    </a:p>
                  </a:txBody>
                  <a:tcPr marL="91439" marR="91439" marT="45734" marB="45734"/>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一般廃棄物</a:t>
                      </a:r>
                      <a:endParaRPr kumimoji="1" lang="ja-JP" altLang="en-US" sz="1000" dirty="0">
                        <a:latin typeface="ＭＳ Ｐ明朝" panose="02020600040205080304" pitchFamily="18" charset="-128"/>
                        <a:ea typeface="ＭＳ Ｐ明朝" panose="02020600040205080304" pitchFamily="18" charset="-128"/>
                      </a:endParaRPr>
                    </a:p>
                  </a:txBody>
                  <a:tcPr marL="91439" marR="91439" marT="45734" marB="45734" anchor="ctr"/>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産業廃棄物</a:t>
                      </a:r>
                      <a:endParaRPr kumimoji="1" lang="ja-JP" altLang="en-US" sz="1000" dirty="0">
                        <a:latin typeface="ＭＳ Ｐ明朝" panose="02020600040205080304" pitchFamily="18" charset="-128"/>
                        <a:ea typeface="ＭＳ Ｐ明朝" panose="02020600040205080304" pitchFamily="18" charset="-128"/>
                      </a:endParaRPr>
                    </a:p>
                  </a:txBody>
                  <a:tcPr marL="91439" marR="91439" marT="45734" marB="45734" anchor="ctr"/>
                </a:tc>
              </a:tr>
              <a:tr h="288122">
                <a:tc>
                  <a:txBody>
                    <a:bodyPr/>
                    <a:lstStyle/>
                    <a:p>
                      <a:pPr algn="ctr">
                        <a:spcBef>
                          <a:spcPts val="0"/>
                        </a:spcBef>
                      </a:pPr>
                      <a:r>
                        <a:rPr kumimoji="1" lang="ja-JP" altLang="en-US" sz="1000" dirty="0" smtClean="0">
                          <a:latin typeface="ＭＳ Ｐ明朝" panose="02020600040205080304" pitchFamily="18" charset="-128"/>
                          <a:ea typeface="ＭＳ Ｐ明朝" panose="02020600040205080304" pitchFamily="18" charset="-128"/>
                        </a:rPr>
                        <a:t>排出量</a:t>
                      </a:r>
                      <a:endParaRPr kumimoji="1" lang="ja-JP" altLang="en-US" sz="1000" b="0" dirty="0">
                        <a:latin typeface="ＭＳ Ｐ明朝" panose="02020600040205080304" pitchFamily="18" charset="-128"/>
                        <a:ea typeface="ＭＳ Ｐ明朝" panose="02020600040205080304" pitchFamily="18" charset="-128"/>
                      </a:endParaRPr>
                    </a:p>
                  </a:txBody>
                  <a:tcPr marL="91439" marR="91439" marT="45734" marB="45734" anchor="ctr"/>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a:t>
                      </a:r>
                      <a:r>
                        <a:rPr kumimoji="1" lang="en-US" altLang="ja-JP" sz="1000" dirty="0" smtClean="0">
                          <a:latin typeface="ＭＳ Ｐ明朝" panose="02020600040205080304" pitchFamily="18" charset="-128"/>
                          <a:ea typeface="ＭＳ Ｐ明朝" panose="02020600040205080304" pitchFamily="18" charset="-128"/>
                        </a:rPr>
                        <a:t>12</a:t>
                      </a:r>
                      <a:r>
                        <a:rPr kumimoji="1" lang="ja-JP" altLang="en-US" sz="1000" dirty="0" smtClean="0">
                          <a:latin typeface="ＭＳ Ｐ明朝" panose="02020600040205080304" pitchFamily="18" charset="-128"/>
                          <a:ea typeface="ＭＳ Ｐ明朝" panose="02020600040205080304" pitchFamily="18" charset="-128"/>
                        </a:rPr>
                        <a:t>％削減する（平成</a:t>
                      </a:r>
                      <a:r>
                        <a:rPr kumimoji="1" lang="en-US" altLang="ja-JP" sz="1000" dirty="0" smtClean="0">
                          <a:latin typeface="ＭＳ Ｐ明朝" panose="02020600040205080304" pitchFamily="18" charset="-128"/>
                          <a:ea typeface="ＭＳ Ｐ明朝" panose="02020600040205080304" pitchFamily="18" charset="-128"/>
                        </a:rPr>
                        <a:t>24</a:t>
                      </a:r>
                      <a:r>
                        <a:rPr kumimoji="1" lang="ja-JP" altLang="en-US" sz="1000" dirty="0" smtClean="0">
                          <a:latin typeface="ＭＳ Ｐ明朝" panose="02020600040205080304" pitchFamily="18" charset="-128"/>
                          <a:ea typeface="ＭＳ Ｐ明朝" panose="02020600040205080304" pitchFamily="18" charset="-128"/>
                        </a:rPr>
                        <a:t>年度比）。</a:t>
                      </a:r>
                      <a:endParaRPr kumimoji="1" lang="ja-JP" altLang="en-US" sz="1000" dirty="0">
                        <a:latin typeface="ＭＳ Ｐ明朝" panose="02020600040205080304" pitchFamily="18" charset="-128"/>
                        <a:ea typeface="ＭＳ Ｐ明朝" panose="02020600040205080304" pitchFamily="18" charset="-128"/>
                      </a:endParaRPr>
                    </a:p>
                  </a:txBody>
                  <a:tcPr marL="91439" marR="91439" marT="45734" marB="45734" anchor="ctr"/>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約３％増（平成</a:t>
                      </a:r>
                      <a:r>
                        <a:rPr kumimoji="1" lang="en-US" altLang="ja-JP" sz="1000" dirty="0" smtClean="0">
                          <a:latin typeface="ＭＳ Ｐ明朝" panose="02020600040205080304" pitchFamily="18" charset="-128"/>
                          <a:ea typeface="ＭＳ Ｐ明朝" panose="02020600040205080304" pitchFamily="18" charset="-128"/>
                        </a:rPr>
                        <a:t>24</a:t>
                      </a:r>
                      <a:r>
                        <a:rPr kumimoji="1" lang="ja-JP" altLang="en-US" sz="1000" dirty="0" smtClean="0">
                          <a:latin typeface="ＭＳ Ｐ明朝" panose="02020600040205080304" pitchFamily="18" charset="-128"/>
                          <a:ea typeface="ＭＳ Ｐ明朝" panose="02020600040205080304" pitchFamily="18" charset="-128"/>
                        </a:rPr>
                        <a:t>年度比）に抑制する。</a:t>
                      </a:r>
                      <a:endParaRPr kumimoji="1" lang="en-US" altLang="ja-JP" sz="1000" dirty="0" smtClean="0">
                        <a:latin typeface="ＭＳ Ｐ明朝" panose="02020600040205080304" pitchFamily="18" charset="-128"/>
                        <a:ea typeface="ＭＳ Ｐ明朝" panose="02020600040205080304" pitchFamily="18" charset="-128"/>
                      </a:endParaRPr>
                    </a:p>
                  </a:txBody>
                  <a:tcPr marL="91439" marR="91439" marT="45734" marB="45734" anchor="ctr"/>
                </a:tc>
              </a:tr>
              <a:tr h="396364">
                <a:tc>
                  <a:txBody>
                    <a:bodyPr/>
                    <a:lstStyle/>
                    <a:p>
                      <a:pPr algn="ctr">
                        <a:spcBef>
                          <a:spcPts val="0"/>
                        </a:spcBef>
                      </a:pPr>
                      <a:r>
                        <a:rPr kumimoji="1" lang="ja-JP" altLang="en-US" sz="1000" dirty="0" smtClean="0">
                          <a:latin typeface="ＭＳ Ｐ明朝" panose="02020600040205080304" pitchFamily="18" charset="-128"/>
                          <a:ea typeface="ＭＳ Ｐ明朝" panose="02020600040205080304" pitchFamily="18" charset="-128"/>
                        </a:rPr>
                        <a:t>再生利用率</a:t>
                      </a:r>
                      <a:endParaRPr kumimoji="1" lang="ja-JP" altLang="en-US" sz="1000" b="0" dirty="0">
                        <a:latin typeface="ＭＳ Ｐ明朝" panose="02020600040205080304" pitchFamily="18" charset="-128"/>
                        <a:ea typeface="ＭＳ Ｐ明朝" panose="02020600040205080304" pitchFamily="18" charset="-128"/>
                      </a:endParaRPr>
                    </a:p>
                  </a:txBody>
                  <a:tcPr marL="91439" marR="91439" marT="45734" marB="45734" anchor="ctr"/>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a:t>
                      </a:r>
                      <a:r>
                        <a:rPr kumimoji="1" lang="en-US" altLang="ja-JP" sz="1000" dirty="0" smtClean="0">
                          <a:latin typeface="ＭＳ Ｐ明朝" panose="02020600040205080304" pitchFamily="18" charset="-128"/>
                          <a:ea typeface="ＭＳ Ｐ明朝" panose="02020600040205080304" pitchFamily="18" charset="-128"/>
                        </a:rPr>
                        <a:t>21</a:t>
                      </a:r>
                      <a:r>
                        <a:rPr kumimoji="1" lang="ja-JP" altLang="en-US" sz="1000" dirty="0" smtClean="0">
                          <a:latin typeface="ＭＳ Ｐ明朝" panose="02020600040205080304" pitchFamily="18" charset="-128"/>
                          <a:ea typeface="ＭＳ Ｐ明朝" panose="02020600040205080304" pitchFamily="18" charset="-128"/>
                        </a:rPr>
                        <a:t>％（平成</a:t>
                      </a:r>
                      <a:r>
                        <a:rPr kumimoji="1" lang="en-US" altLang="ja-JP" sz="1000" dirty="0" smtClean="0">
                          <a:latin typeface="ＭＳ Ｐ明朝" panose="02020600040205080304" pitchFamily="18" charset="-128"/>
                          <a:ea typeface="ＭＳ Ｐ明朝" panose="02020600040205080304" pitchFamily="18" charset="-128"/>
                        </a:rPr>
                        <a:t>24</a:t>
                      </a:r>
                      <a:r>
                        <a:rPr kumimoji="1" lang="ja-JP" altLang="en-US" sz="1000" dirty="0" smtClean="0">
                          <a:latin typeface="ＭＳ Ｐ明朝" panose="02020600040205080304" pitchFamily="18" charset="-128"/>
                          <a:ea typeface="ＭＳ Ｐ明朝" panose="02020600040205080304" pitchFamily="18" charset="-128"/>
                        </a:rPr>
                        <a:t>年度）から</a:t>
                      </a:r>
                      <a:endParaRPr kumimoji="1" lang="en-US" altLang="ja-JP" sz="1000" dirty="0" smtClean="0">
                        <a:latin typeface="ＭＳ Ｐ明朝" panose="02020600040205080304" pitchFamily="18" charset="-128"/>
                        <a:ea typeface="ＭＳ Ｐ明朝" panose="02020600040205080304" pitchFamily="18" charset="-128"/>
                      </a:endParaRPr>
                    </a:p>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a:t>
                      </a:r>
                      <a:r>
                        <a:rPr kumimoji="1" lang="en-US" altLang="ja-JP" sz="1000" dirty="0" smtClean="0">
                          <a:latin typeface="ＭＳ Ｐ明朝" panose="02020600040205080304" pitchFamily="18" charset="-128"/>
                          <a:ea typeface="ＭＳ Ｐ明朝" panose="02020600040205080304" pitchFamily="18" charset="-128"/>
                        </a:rPr>
                        <a:t>27</a:t>
                      </a:r>
                      <a:r>
                        <a:rPr kumimoji="1" lang="ja-JP" altLang="en-US" sz="1000" dirty="0" smtClean="0">
                          <a:latin typeface="ＭＳ Ｐ明朝" panose="02020600040205080304" pitchFamily="18" charset="-128"/>
                          <a:ea typeface="ＭＳ Ｐ明朝" panose="02020600040205080304" pitchFamily="18" charset="-128"/>
                        </a:rPr>
                        <a:t>％に増加させる。</a:t>
                      </a:r>
                    </a:p>
                  </a:txBody>
                  <a:tcPr marL="91439" marR="91439" marT="45734" marB="45734" anchor="ctr"/>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a:t>
                      </a:r>
                      <a:r>
                        <a:rPr kumimoji="1" lang="en-US" altLang="ja-JP" sz="1000" dirty="0" smtClean="0">
                          <a:latin typeface="ＭＳ Ｐ明朝" panose="02020600040205080304" pitchFamily="18" charset="-128"/>
                          <a:ea typeface="ＭＳ Ｐ明朝" panose="02020600040205080304" pitchFamily="18" charset="-128"/>
                        </a:rPr>
                        <a:t>55</a:t>
                      </a:r>
                      <a:r>
                        <a:rPr kumimoji="1" lang="ja-JP" altLang="en-US" sz="1000" dirty="0" smtClean="0">
                          <a:latin typeface="ＭＳ Ｐ明朝" panose="02020600040205080304" pitchFamily="18" charset="-128"/>
                          <a:ea typeface="ＭＳ Ｐ明朝" panose="02020600040205080304" pitchFamily="18" charset="-128"/>
                        </a:rPr>
                        <a:t>％（平成</a:t>
                      </a:r>
                      <a:r>
                        <a:rPr kumimoji="1" lang="en-US" altLang="ja-JP" sz="1000" dirty="0" smtClean="0">
                          <a:latin typeface="ＭＳ Ｐ明朝" panose="02020600040205080304" pitchFamily="18" charset="-128"/>
                          <a:ea typeface="ＭＳ Ｐ明朝" panose="02020600040205080304" pitchFamily="18" charset="-128"/>
                        </a:rPr>
                        <a:t>24</a:t>
                      </a:r>
                      <a:r>
                        <a:rPr kumimoji="1" lang="ja-JP" altLang="en-US" sz="1000" dirty="0" smtClean="0">
                          <a:latin typeface="ＭＳ Ｐ明朝" panose="02020600040205080304" pitchFamily="18" charset="-128"/>
                          <a:ea typeface="ＭＳ Ｐ明朝" panose="02020600040205080304" pitchFamily="18" charset="-128"/>
                        </a:rPr>
                        <a:t>年度）から</a:t>
                      </a:r>
                      <a:endParaRPr kumimoji="1" lang="en-US" altLang="ja-JP" sz="1000" dirty="0" smtClean="0">
                        <a:latin typeface="ＭＳ Ｐ明朝" panose="02020600040205080304" pitchFamily="18" charset="-128"/>
                        <a:ea typeface="ＭＳ Ｐ明朝" panose="02020600040205080304" pitchFamily="18" charset="-128"/>
                      </a:endParaRPr>
                    </a:p>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a:t>
                      </a:r>
                      <a:r>
                        <a:rPr kumimoji="1" lang="en-US" altLang="ja-JP" sz="1000" dirty="0" smtClean="0">
                          <a:latin typeface="ＭＳ Ｐ明朝" panose="02020600040205080304" pitchFamily="18" charset="-128"/>
                          <a:ea typeface="ＭＳ Ｐ明朝" panose="02020600040205080304" pitchFamily="18" charset="-128"/>
                        </a:rPr>
                        <a:t>56</a:t>
                      </a:r>
                      <a:r>
                        <a:rPr kumimoji="1" lang="ja-JP" altLang="en-US" sz="1000" dirty="0" smtClean="0">
                          <a:latin typeface="ＭＳ Ｐ明朝" panose="02020600040205080304" pitchFamily="18" charset="-128"/>
                          <a:ea typeface="ＭＳ Ｐ明朝" panose="02020600040205080304" pitchFamily="18" charset="-128"/>
                        </a:rPr>
                        <a:t>％に増加させる。</a:t>
                      </a:r>
                      <a:endParaRPr kumimoji="1" lang="ja-JP" altLang="en-US" sz="1000" dirty="0">
                        <a:latin typeface="ＭＳ Ｐ明朝" panose="02020600040205080304" pitchFamily="18" charset="-128"/>
                        <a:ea typeface="ＭＳ Ｐ明朝" panose="02020600040205080304" pitchFamily="18" charset="-128"/>
                      </a:endParaRPr>
                    </a:p>
                  </a:txBody>
                  <a:tcPr marL="91439" marR="91439" marT="45734" marB="45734" anchor="ctr"/>
                </a:tc>
              </a:tr>
              <a:tr h="288122">
                <a:tc>
                  <a:txBody>
                    <a:bodyPr/>
                    <a:lstStyle/>
                    <a:p>
                      <a:pPr algn="ctr">
                        <a:spcBef>
                          <a:spcPts val="0"/>
                        </a:spcBef>
                      </a:pPr>
                      <a:r>
                        <a:rPr kumimoji="1" lang="ja-JP" altLang="en-US" sz="1000" dirty="0" smtClean="0">
                          <a:latin typeface="ＭＳ Ｐ明朝" panose="02020600040205080304" pitchFamily="18" charset="-128"/>
                          <a:ea typeface="ＭＳ Ｐ明朝" panose="02020600040205080304" pitchFamily="18" charset="-128"/>
                        </a:rPr>
                        <a:t>最終処分量</a:t>
                      </a:r>
                      <a:endParaRPr kumimoji="1" lang="ja-JP" altLang="en-US" sz="1000" b="0" dirty="0">
                        <a:latin typeface="ＭＳ Ｐ明朝" panose="02020600040205080304" pitchFamily="18" charset="-128"/>
                        <a:ea typeface="ＭＳ Ｐ明朝" panose="02020600040205080304" pitchFamily="18" charset="-128"/>
                      </a:endParaRPr>
                    </a:p>
                  </a:txBody>
                  <a:tcPr marL="91439" marR="91439" marT="45734" marB="45734" anchor="ctr"/>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a:t>
                      </a:r>
                      <a:r>
                        <a:rPr kumimoji="1" lang="en-US" altLang="ja-JP" sz="1000" dirty="0" smtClean="0">
                          <a:latin typeface="ＭＳ Ｐ明朝" panose="02020600040205080304" pitchFamily="18" charset="-128"/>
                          <a:ea typeface="ＭＳ Ｐ明朝" panose="02020600040205080304" pitchFamily="18" charset="-128"/>
                        </a:rPr>
                        <a:t>14</a:t>
                      </a:r>
                      <a:r>
                        <a:rPr kumimoji="1" lang="ja-JP" altLang="en-US" sz="1000" dirty="0" smtClean="0">
                          <a:latin typeface="ＭＳ Ｐ明朝" panose="02020600040205080304" pitchFamily="18" charset="-128"/>
                          <a:ea typeface="ＭＳ Ｐ明朝" panose="02020600040205080304" pitchFamily="18" charset="-128"/>
                        </a:rPr>
                        <a:t>％削減する（平成</a:t>
                      </a:r>
                      <a:r>
                        <a:rPr kumimoji="1" lang="en-US" altLang="ja-JP" sz="1000" dirty="0" smtClean="0">
                          <a:latin typeface="ＭＳ Ｐ明朝" panose="02020600040205080304" pitchFamily="18" charset="-128"/>
                          <a:ea typeface="ＭＳ Ｐ明朝" panose="02020600040205080304" pitchFamily="18" charset="-128"/>
                        </a:rPr>
                        <a:t>24</a:t>
                      </a:r>
                      <a:r>
                        <a:rPr kumimoji="1" lang="ja-JP" altLang="en-US" sz="1000" dirty="0" smtClean="0">
                          <a:latin typeface="ＭＳ Ｐ明朝" panose="02020600040205080304" pitchFamily="18" charset="-128"/>
                          <a:ea typeface="ＭＳ Ｐ明朝" panose="02020600040205080304" pitchFamily="18" charset="-128"/>
                        </a:rPr>
                        <a:t>年度比）。</a:t>
                      </a:r>
                    </a:p>
                  </a:txBody>
                  <a:tcPr marL="91439" marR="91439" marT="45734" marB="45734" anchor="ctr"/>
                </a:tc>
                <a:tc>
                  <a:txBody>
                    <a:bodyPr/>
                    <a:lstStyle/>
                    <a:p>
                      <a:pPr algn="ctr">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約１％削減する（平成</a:t>
                      </a:r>
                      <a:r>
                        <a:rPr kumimoji="1" lang="en-US" altLang="ja-JP" sz="1000" dirty="0" smtClean="0">
                          <a:latin typeface="ＭＳ Ｐ明朝" panose="02020600040205080304" pitchFamily="18" charset="-128"/>
                          <a:ea typeface="ＭＳ Ｐ明朝" panose="02020600040205080304" pitchFamily="18" charset="-128"/>
                        </a:rPr>
                        <a:t>24</a:t>
                      </a:r>
                      <a:r>
                        <a:rPr kumimoji="1" lang="ja-JP" altLang="en-US" sz="1000" dirty="0" smtClean="0">
                          <a:latin typeface="ＭＳ Ｐ明朝" panose="02020600040205080304" pitchFamily="18" charset="-128"/>
                          <a:ea typeface="ＭＳ Ｐ明朝" panose="02020600040205080304" pitchFamily="18" charset="-128"/>
                        </a:rPr>
                        <a:t>年度比）。</a:t>
                      </a:r>
                    </a:p>
                  </a:txBody>
                  <a:tcPr marL="91439" marR="91439" marT="45734" marB="45734" anchor="ctr"/>
                </a:tc>
              </a:tr>
              <a:tr h="548811">
                <a:tc>
                  <a:txBody>
                    <a:bodyPr/>
                    <a:lstStyle/>
                    <a:p>
                      <a:pPr algn="ctr">
                        <a:spcBef>
                          <a:spcPts val="0"/>
                        </a:spcBef>
                      </a:pPr>
                      <a:r>
                        <a:rPr kumimoji="1" lang="ja-JP" altLang="en-US" sz="1000" dirty="0" smtClean="0">
                          <a:latin typeface="ＭＳ Ｐ明朝" panose="02020600040205080304" pitchFamily="18" charset="-128"/>
                          <a:ea typeface="ＭＳ Ｐ明朝" panose="02020600040205080304" pitchFamily="18" charset="-128"/>
                        </a:rPr>
                        <a:t>１人１日当たりの</a:t>
                      </a:r>
                      <a:endParaRPr kumimoji="1" lang="en-US" altLang="ja-JP" sz="1000" dirty="0" smtClean="0">
                        <a:latin typeface="ＭＳ Ｐ明朝" panose="02020600040205080304" pitchFamily="18" charset="-128"/>
                        <a:ea typeface="ＭＳ Ｐ明朝" panose="02020600040205080304" pitchFamily="18" charset="-128"/>
                      </a:endParaRPr>
                    </a:p>
                    <a:p>
                      <a:pPr algn="ctr">
                        <a:spcBef>
                          <a:spcPts val="0"/>
                        </a:spcBef>
                      </a:pPr>
                      <a:r>
                        <a:rPr kumimoji="1" lang="ja-JP" altLang="en-US" sz="1000" dirty="0" smtClean="0">
                          <a:latin typeface="ＭＳ Ｐ明朝" panose="02020600040205080304" pitchFamily="18" charset="-128"/>
                          <a:ea typeface="ＭＳ Ｐ明朝" panose="02020600040205080304" pitchFamily="18" charset="-128"/>
                        </a:rPr>
                        <a:t>家庭系（生活系）</a:t>
                      </a:r>
                      <a:endParaRPr kumimoji="1" lang="en-US" altLang="ja-JP" sz="1000" dirty="0" smtClean="0">
                        <a:latin typeface="ＭＳ Ｐ明朝" panose="02020600040205080304" pitchFamily="18" charset="-128"/>
                        <a:ea typeface="ＭＳ Ｐ明朝" panose="02020600040205080304" pitchFamily="18" charset="-128"/>
                      </a:endParaRPr>
                    </a:p>
                    <a:p>
                      <a:pPr algn="ctr">
                        <a:spcBef>
                          <a:spcPts val="0"/>
                        </a:spcBef>
                      </a:pPr>
                      <a:r>
                        <a:rPr kumimoji="1" lang="ja-JP" altLang="en-US" sz="1000" dirty="0" smtClean="0">
                          <a:latin typeface="ＭＳ Ｐ明朝" panose="02020600040205080304" pitchFamily="18" charset="-128"/>
                          <a:ea typeface="ＭＳ Ｐ明朝" panose="02020600040205080304" pitchFamily="18" charset="-128"/>
                        </a:rPr>
                        <a:t>ごみ排出量</a:t>
                      </a:r>
                      <a:r>
                        <a:rPr kumimoji="1" lang="en-US" altLang="ja-JP" sz="1000" baseline="30000" dirty="0" smtClean="0">
                          <a:latin typeface="ＭＳ Ｐ明朝" panose="02020600040205080304" pitchFamily="18" charset="-128"/>
                          <a:ea typeface="ＭＳ Ｐ明朝" panose="02020600040205080304" pitchFamily="18" charset="-128"/>
                        </a:rPr>
                        <a:t>※</a:t>
                      </a:r>
                      <a:endParaRPr kumimoji="1" lang="ja-JP" altLang="en-US" sz="1000" b="0" baseline="30000" dirty="0" smtClean="0">
                        <a:latin typeface="ＭＳ Ｐ明朝" panose="02020600040205080304" pitchFamily="18" charset="-128"/>
                        <a:ea typeface="ＭＳ Ｐ明朝" panose="02020600040205080304" pitchFamily="18" charset="-128"/>
                      </a:endParaRPr>
                    </a:p>
                  </a:txBody>
                  <a:tcPr marL="91439" marR="91439" marT="45734" marB="45734"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en-US" altLang="ja-JP" sz="1000" dirty="0" smtClean="0">
                          <a:latin typeface="ＭＳ Ｐ明朝" panose="02020600040205080304" pitchFamily="18" charset="-128"/>
                          <a:ea typeface="ＭＳ Ｐ明朝" panose="02020600040205080304" pitchFamily="18" charset="-128"/>
                        </a:rPr>
                        <a:t>500</a:t>
                      </a:r>
                      <a:r>
                        <a:rPr kumimoji="1" lang="ja-JP" altLang="en-US" sz="1000" dirty="0" smtClean="0">
                          <a:latin typeface="ＭＳ Ｐ明朝" panose="02020600040205080304" pitchFamily="18" charset="-128"/>
                          <a:ea typeface="ＭＳ Ｐ明朝" panose="02020600040205080304" pitchFamily="18" charset="-128"/>
                        </a:rPr>
                        <a:t> </a:t>
                      </a:r>
                      <a:r>
                        <a:rPr kumimoji="1" lang="en-US" altLang="ja-JP" sz="1000" dirty="0" smtClean="0">
                          <a:latin typeface="ＭＳ Ｐ明朝" panose="02020600040205080304" pitchFamily="18" charset="-128"/>
                          <a:ea typeface="ＭＳ Ｐ明朝" panose="02020600040205080304" pitchFamily="18" charset="-128"/>
                        </a:rPr>
                        <a:t>g</a:t>
                      </a:r>
                      <a:r>
                        <a:rPr kumimoji="1" lang="ja-JP" altLang="en-US" sz="1000" dirty="0" smtClean="0">
                          <a:latin typeface="ＭＳ Ｐ明朝" panose="02020600040205080304" pitchFamily="18" charset="-128"/>
                          <a:ea typeface="ＭＳ Ｐ明朝" panose="02020600040205080304" pitchFamily="18" charset="-128"/>
                        </a:rPr>
                        <a:t>／人・日</a:t>
                      </a:r>
                    </a:p>
                  </a:txBody>
                  <a:tcPr marL="91439" marR="91439" marT="45734" marB="45734"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rPr>
                        <a:t>－</a:t>
                      </a:r>
                    </a:p>
                  </a:txBody>
                  <a:tcPr marL="91439" marR="91439" marT="45734" marB="45734" anchor="ct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340552337"/>
              </p:ext>
            </p:extLst>
          </p:nvPr>
        </p:nvGraphicFramePr>
        <p:xfrm>
          <a:off x="192088" y="720725"/>
          <a:ext cx="6611937" cy="3359154"/>
        </p:xfrm>
        <a:graphic>
          <a:graphicData uri="http://schemas.openxmlformats.org/drawingml/2006/table">
            <a:tbl>
              <a:tblPr/>
              <a:tblGrid>
                <a:gridCol w="239737"/>
                <a:gridCol w="749275"/>
                <a:gridCol w="814388"/>
                <a:gridCol w="830262"/>
                <a:gridCol w="804863"/>
                <a:gridCol w="792162"/>
                <a:gridCol w="801688"/>
                <a:gridCol w="773112"/>
                <a:gridCol w="806450"/>
              </a:tblGrid>
              <a:tr h="227013">
                <a:tc rowSpan="3"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区　分</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hMerge="1">
                  <a:txBody>
                    <a:bodyPr/>
                    <a:lstStyle/>
                    <a:p>
                      <a:endParaRPr kumimoji="1" lang="ja-JP" altLang="en-US"/>
                    </a:p>
                  </a:txBody>
                  <a:tcPr/>
                </a:tc>
                <a:tc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現計画</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5">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H32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推計</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3838">
                <a:tc gridSpan="2" vMerge="1">
                  <a:txBody>
                    <a:bodyPr/>
                    <a:lstStyle/>
                    <a:p>
                      <a:endParaRPr kumimoji="1" lang="ja-JP" altLang="en-US"/>
                    </a:p>
                  </a:txBody>
                  <a:tcPr/>
                </a:tc>
                <a:tc hMerge="1" vMerge="1">
                  <a:txBody>
                    <a:bodyPr/>
                    <a:lstStyle/>
                    <a:p>
                      <a:endParaRPr kumimoji="1" lang="ja-JP" altLang="en-US"/>
                    </a:p>
                  </a:txBody>
                  <a:tcPr/>
                </a:tc>
                <a:tc row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現計画</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目標</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(H27)</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H26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実績</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（速報）</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単純将来</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対策を見込んだ場合の推計値</a:t>
                      </a:r>
                      <a:r>
                        <a:rPr kumimoji="1" lang="ja-JP" altLang="ja-JP" sz="1000" b="0" i="0" u="none" strike="noStrike" cap="none" normalizeH="0" baseline="30000" smtClean="0">
                          <a:ln>
                            <a:noFill/>
                          </a:ln>
                          <a:solidFill>
                            <a:schemeClr val="tx1"/>
                          </a:solidFill>
                          <a:effectLst/>
                          <a:latin typeface="ＭＳ Ｐ明朝" pitchFamily="18" charset="-128"/>
                          <a:ea typeface="ＭＳ Ｐ明朝" pitchFamily="18" charset="-128"/>
                        </a:rPr>
                        <a:t>※２</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383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％削減</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％削減</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％削減</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60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％削減</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6238">
                <a:tc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 </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排出量</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282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318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286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278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271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264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257</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144463">
                <a:tc row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 </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生活系</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183</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189</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173</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172</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170</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169</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168</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179388">
                <a:tc v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事業系</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 </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99</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129</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113</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107</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101</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 </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95</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 </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89</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r>
                        <a:rPr kumimoji="1" lang="ja-JP" altLang="en-US"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819150">
                <a:tc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１人１日当たり</a:t>
                      </a:r>
                      <a:r>
                        <a:rPr kumimoji="1" lang="ja-JP" altLang="en-US" sz="1000" b="0" i="0" u="none" strike="noStrike" cap="none" normalizeH="0" baseline="0" smtClean="0">
                          <a:ln>
                            <a:noFill/>
                          </a:ln>
                          <a:solidFill>
                            <a:schemeClr val="tx1"/>
                          </a:solidFill>
                          <a:effectLst/>
                          <a:latin typeface="ＭＳ Ｐ明朝" pitchFamily="18" charset="-128"/>
                          <a:ea typeface="ＭＳ Ｐ明朝" pitchFamily="18" charset="-128"/>
                        </a:rPr>
                        <a:t>の</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生活系ごみ排出量（集団回収量・資源ごみ排出量を除く）</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451g/</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日</a:t>
                      </a:r>
                      <a:r>
                        <a:rPr kumimoji="1" lang="ja-JP" altLang="en-US"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人</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423g/</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日</a:t>
                      </a:r>
                      <a:r>
                        <a:rPr kumimoji="1" lang="ja-JP" altLang="en-US"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人</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403g/</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日</a:t>
                      </a:r>
                      <a:r>
                        <a:rPr kumimoji="1" lang="ja-JP" altLang="en-US"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人</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384g/</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日</a:t>
                      </a:r>
                      <a:r>
                        <a:rPr kumimoji="1" lang="ja-JP" altLang="en-US"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人</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365g/</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日</a:t>
                      </a:r>
                      <a:r>
                        <a:rPr kumimoji="1" lang="ja-JP" altLang="en-US"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人</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345g/</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日</a:t>
                      </a:r>
                      <a:r>
                        <a:rPr kumimoji="1" lang="ja-JP" altLang="en-US"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人</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363">
                <a:tc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再生利用量</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62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54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59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gridSpan="2">
                  <a:txBody>
                    <a:bodyPr/>
                    <a:lstStyle>
                      <a:lvl1pPr eaLnBrk="0" hangingPunct="0">
                        <a:spcBef>
                          <a:spcPct val="20000"/>
                        </a:spcBef>
                        <a:tabLst>
                          <a:tab pos="600075" algn="l"/>
                        </a:tabLst>
                        <a:defRPr kumimoji="1" sz="4100">
                          <a:solidFill>
                            <a:schemeClr val="tx1"/>
                          </a:solidFill>
                          <a:latin typeface="Arial" charset="0"/>
                          <a:ea typeface="ＭＳ Ｐゴシック" charset="-128"/>
                        </a:defRPr>
                      </a:lvl1pPr>
                      <a:lvl2pPr marL="742950" indent="-285750" eaLnBrk="0" hangingPunct="0">
                        <a:spcBef>
                          <a:spcPct val="20000"/>
                        </a:spcBef>
                        <a:tabLst>
                          <a:tab pos="600075" algn="l"/>
                        </a:tabLst>
                        <a:defRPr kumimoji="1" sz="3500">
                          <a:solidFill>
                            <a:schemeClr val="tx1"/>
                          </a:solidFill>
                          <a:latin typeface="Arial" charset="0"/>
                          <a:ea typeface="ＭＳ Ｐゴシック" charset="-128"/>
                        </a:defRPr>
                      </a:lvl2pPr>
                      <a:lvl3pPr marL="1143000" indent="-228600" eaLnBrk="0" hangingPunct="0">
                        <a:spcBef>
                          <a:spcPct val="20000"/>
                        </a:spcBef>
                        <a:tabLst>
                          <a:tab pos="600075" algn="l"/>
                        </a:tabLst>
                        <a:defRPr kumimoji="1" sz="3000">
                          <a:solidFill>
                            <a:schemeClr val="tx1"/>
                          </a:solidFill>
                          <a:latin typeface="Arial" charset="0"/>
                          <a:ea typeface="ＭＳ Ｐゴシック" charset="-128"/>
                        </a:defRPr>
                      </a:lvl3pPr>
                      <a:lvl4pPr marL="1600200" indent="-228600" eaLnBrk="0" hangingPunct="0">
                        <a:spcBef>
                          <a:spcPct val="20000"/>
                        </a:spcBef>
                        <a:tabLst>
                          <a:tab pos="600075" algn="l"/>
                        </a:tabLst>
                        <a:defRPr kumimoji="1" sz="2400">
                          <a:solidFill>
                            <a:schemeClr val="tx1"/>
                          </a:solidFill>
                          <a:latin typeface="Arial" charset="0"/>
                          <a:ea typeface="ＭＳ Ｐゴシック" charset="-128"/>
                        </a:defRPr>
                      </a:lvl4pPr>
                      <a:lvl5pPr marL="2057400" indent="-228600" eaLnBrk="0" hangingPunct="0">
                        <a:spcBef>
                          <a:spcPct val="20000"/>
                        </a:spcBef>
                        <a:tabLst>
                          <a:tab pos="600075" algn="l"/>
                        </a:tabLst>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tab pos="600075" algn="l"/>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再生利用率</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13.8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13.6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18.0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20.3</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22.8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中間処理による</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減量</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184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235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212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202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192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181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171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663">
                <a:tc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最終処分量</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27</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1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Rectangle 1"/>
          <p:cNvSpPr>
            <a:spLocks noChangeArrowheads="1"/>
          </p:cNvSpPr>
          <p:nvPr/>
        </p:nvSpPr>
        <p:spPr bwMode="auto">
          <a:xfrm>
            <a:off x="215900" y="4092575"/>
            <a:ext cx="6551613"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1pPr>
            <a:lvl2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2pPr>
            <a:lvl3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3pPr>
            <a:lvl4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4pPr>
            <a:lvl5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9pPr>
          </a:lstStyle>
          <a:p>
            <a:pPr>
              <a:defRPr/>
            </a:pPr>
            <a:r>
              <a:rPr lang="ja-JP" altLang="ja-JP" sz="1000" b="0" i="0" dirty="0" smtClean="0">
                <a:latin typeface="ＭＳ Ｐ明朝" panose="02020600040205080304" pitchFamily="18" charset="-128"/>
                <a:ea typeface="ＭＳ Ｐ明朝" panose="02020600040205080304" pitchFamily="18" charset="-128"/>
                <a:cs typeface="Times New Roman" pitchFamily="18" charset="0"/>
              </a:rPr>
              <a:t>※１：（　　　）内は、平成</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24</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年度に対する増減の割合である。</a:t>
            </a:r>
            <a:endParaRPr lang="ja-JP" altLang="en-US" b="0" i="0" dirty="0" smtClean="0">
              <a:latin typeface="ＭＳ Ｐ明朝" panose="02020600040205080304" pitchFamily="18" charset="-128"/>
              <a:ea typeface="ＭＳ Ｐ明朝" panose="02020600040205080304" pitchFamily="18" charset="-128"/>
            </a:endParaRPr>
          </a:p>
          <a:p>
            <a:pPr marL="273050" indent="-273050" eaLnBrk="0" hangingPunct="0">
              <a:defRPr/>
            </a:pP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２：生活系ごみについては手つかず食品の排出量、資源化可能な紙ごみ及びプラスチック製容器包装の混入、事業系ごみについては、プラスチック及び資源化可能な紙ごみの混入をそれぞれ</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15</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30</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45</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60</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％削減した場合の推計値である。</a:t>
            </a:r>
            <a:endParaRPr lang="ja-JP" altLang="en-US" sz="1800" b="0" i="0" dirty="0" smtClean="0">
              <a:latin typeface="ＭＳ Ｐ明朝" panose="02020600040205080304" pitchFamily="18" charset="-128"/>
              <a:ea typeface="ＭＳ Ｐ明朝" panose="02020600040205080304" pitchFamily="18" charset="-128"/>
            </a:endParaRPr>
          </a:p>
        </p:txBody>
      </p:sp>
      <p:sp>
        <p:nvSpPr>
          <p:cNvPr id="31" name="テキスト ボックス 35"/>
          <p:cNvSpPr txBox="1">
            <a:spLocks noChangeArrowheads="1"/>
          </p:cNvSpPr>
          <p:nvPr/>
        </p:nvSpPr>
        <p:spPr bwMode="auto">
          <a:xfrm>
            <a:off x="287338" y="420688"/>
            <a:ext cx="489743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indent="-273050" eaLnBrk="1" hangingPunct="1">
              <a:spcBef>
                <a:spcPts val="0"/>
              </a:spcBef>
              <a:defRPr/>
            </a:pPr>
            <a:r>
              <a:rPr lang="ja-JP" altLang="en-US" sz="1100" b="0" i="0" dirty="0" smtClean="0">
                <a:latin typeface="+mn-ea"/>
                <a:ea typeface="+mn-ea"/>
              </a:rPr>
              <a:t>○参考１：　大阪府域の排出量等の将来推計値（一般廃棄物）</a:t>
            </a:r>
            <a:endParaRPr lang="en-US" altLang="ja-JP" sz="1100" b="0" i="0" dirty="0" smtClean="0">
              <a:latin typeface="+mn-ea"/>
              <a:ea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1257568072"/>
              </p:ext>
            </p:extLst>
          </p:nvPr>
        </p:nvGraphicFramePr>
        <p:xfrm>
          <a:off x="287338" y="5297488"/>
          <a:ext cx="6448425" cy="2719389"/>
        </p:xfrm>
        <a:graphic>
          <a:graphicData uri="http://schemas.openxmlformats.org/drawingml/2006/table">
            <a:tbl>
              <a:tblPr/>
              <a:tblGrid>
                <a:gridCol w="865187"/>
                <a:gridCol w="792163"/>
                <a:gridCol w="815975"/>
                <a:gridCol w="798512"/>
                <a:gridCol w="798513"/>
                <a:gridCol w="798512"/>
                <a:gridCol w="798513"/>
                <a:gridCol w="781050"/>
              </a:tblGrid>
              <a:tr h="252413">
                <a:tc rowSpan="3">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区　分</a:t>
                      </a:r>
                      <a:endPar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現計画</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5">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H32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推計</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08000">
                <a:tc vMerge="1">
                  <a:txBody>
                    <a:bodyPr/>
                    <a:lstStyle/>
                    <a:p>
                      <a:endParaRPr kumimoji="1" lang="ja-JP" altLang="en-US"/>
                    </a:p>
                  </a:txBody>
                  <a:tcPr/>
                </a:tc>
                <a:tc row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現計画</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目標</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(H27)</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H26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実績</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（速報）</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単純将来</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建設混合廃棄物の発生抑制</a:t>
                      </a:r>
                      <a:r>
                        <a:rPr kumimoji="1" lang="ja-JP" altLang="ja-JP" sz="1000" b="0" i="0" u="none" strike="noStrike" cap="none" normalizeH="0" baseline="3000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30000" smtClean="0">
                          <a:ln>
                            <a:noFill/>
                          </a:ln>
                          <a:solidFill>
                            <a:schemeClr val="tx1"/>
                          </a:solidFill>
                          <a:effectLst/>
                          <a:latin typeface="ＭＳ Ｐ明朝" pitchFamily="18" charset="-128"/>
                          <a:ea typeface="ＭＳ Ｐ明朝" pitchFamily="18" charset="-128"/>
                        </a:rPr>
                        <a:t>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及び</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事業系一般廃棄物への産業廃棄物の混入削減</a:t>
                      </a:r>
                      <a:r>
                        <a:rPr kumimoji="1" lang="ja-JP" altLang="ja-JP" sz="1000" b="0" i="0" u="none" strike="noStrike" cap="none" normalizeH="0" baseline="30000" smtClean="0">
                          <a:ln>
                            <a:noFill/>
                          </a:ln>
                          <a:solidFill>
                            <a:schemeClr val="tx1"/>
                          </a:solidFill>
                          <a:effectLst/>
                          <a:latin typeface="ＭＳ Ｐ明朝" pitchFamily="18" charset="-128"/>
                          <a:ea typeface="ＭＳ Ｐ明朝" pitchFamily="18" charset="-128"/>
                        </a:rPr>
                        <a:t>※２</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の</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対策を見込んだ場合の推計値</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476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30000" smtClean="0">
                          <a:ln>
                            <a:noFill/>
                          </a:ln>
                          <a:solidFill>
                            <a:schemeClr val="tx1"/>
                          </a:solidFill>
                          <a:effectLst/>
                          <a:latin typeface="ＭＳ Ｐ明朝" pitchFamily="18" charset="-128"/>
                          <a:ea typeface="ＭＳ Ｐ明朝" pitchFamily="18" charset="-128"/>
                        </a:rPr>
                        <a:t>※２</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30000" smtClean="0">
                          <a:ln>
                            <a:noFill/>
                          </a:ln>
                          <a:solidFill>
                            <a:schemeClr val="tx1"/>
                          </a:solidFill>
                          <a:effectLst/>
                          <a:latin typeface="ＭＳ Ｐ明朝" pitchFamily="18" charset="-128"/>
                          <a:ea typeface="ＭＳ Ｐ明朝" pitchFamily="18" charset="-128"/>
                        </a:rPr>
                        <a:t>※２</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30000" smtClean="0">
                          <a:ln>
                            <a:noFill/>
                          </a:ln>
                          <a:solidFill>
                            <a:schemeClr val="tx1"/>
                          </a:solidFill>
                          <a:effectLst/>
                          <a:latin typeface="ＭＳ Ｐ明朝" pitchFamily="18" charset="-128"/>
                          <a:ea typeface="ＭＳ Ｐ明朝" pitchFamily="18" charset="-128"/>
                        </a:rPr>
                        <a:t>※２</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60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30000" smtClean="0">
                          <a:ln>
                            <a:noFill/>
                          </a:ln>
                          <a:solidFill>
                            <a:schemeClr val="tx1"/>
                          </a:solidFill>
                          <a:effectLst/>
                          <a:latin typeface="ＭＳ Ｐ明朝" pitchFamily="18" charset="-128"/>
                          <a:ea typeface="ＭＳ Ｐ明朝" pitchFamily="18" charset="-128"/>
                        </a:rPr>
                        <a:t>※２</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排出量</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1,565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1,518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1,531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(+0.9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1,534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1,537</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1,539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1,542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5900">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再生利用量</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551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482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491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494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496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498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500</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lvl1pPr eaLnBrk="0" hangingPunct="0">
                        <a:spcBef>
                          <a:spcPct val="20000"/>
                        </a:spcBef>
                        <a:tabLst>
                          <a:tab pos="600075" algn="l"/>
                        </a:tabLst>
                        <a:defRPr kumimoji="1" sz="4100">
                          <a:solidFill>
                            <a:schemeClr val="tx1"/>
                          </a:solidFill>
                          <a:latin typeface="Arial" charset="0"/>
                          <a:ea typeface="ＭＳ Ｐゴシック" charset="-128"/>
                        </a:defRPr>
                      </a:lvl1pPr>
                      <a:lvl2pPr marL="742950" indent="-285750" eaLnBrk="0" hangingPunct="0">
                        <a:spcBef>
                          <a:spcPct val="20000"/>
                        </a:spcBef>
                        <a:tabLst>
                          <a:tab pos="600075" algn="l"/>
                        </a:tabLst>
                        <a:defRPr kumimoji="1" sz="3500">
                          <a:solidFill>
                            <a:schemeClr val="tx1"/>
                          </a:solidFill>
                          <a:latin typeface="Arial" charset="0"/>
                          <a:ea typeface="ＭＳ Ｐゴシック" charset="-128"/>
                        </a:defRPr>
                      </a:lvl2pPr>
                      <a:lvl3pPr marL="1143000" indent="-228600" eaLnBrk="0" hangingPunct="0">
                        <a:spcBef>
                          <a:spcPct val="20000"/>
                        </a:spcBef>
                        <a:tabLst>
                          <a:tab pos="600075" algn="l"/>
                        </a:tabLst>
                        <a:defRPr kumimoji="1" sz="3000">
                          <a:solidFill>
                            <a:schemeClr val="tx1"/>
                          </a:solidFill>
                          <a:latin typeface="Arial" charset="0"/>
                          <a:ea typeface="ＭＳ Ｐゴシック" charset="-128"/>
                        </a:defRPr>
                      </a:lvl3pPr>
                      <a:lvl4pPr marL="1600200" indent="-228600" eaLnBrk="0" hangingPunct="0">
                        <a:spcBef>
                          <a:spcPct val="20000"/>
                        </a:spcBef>
                        <a:tabLst>
                          <a:tab pos="600075" algn="l"/>
                        </a:tabLst>
                        <a:defRPr kumimoji="1" sz="2400">
                          <a:solidFill>
                            <a:schemeClr val="tx1"/>
                          </a:solidFill>
                          <a:latin typeface="Arial" charset="0"/>
                          <a:ea typeface="ＭＳ Ｐゴシック" charset="-128"/>
                        </a:defRPr>
                      </a:lvl4pPr>
                      <a:lvl5pPr marL="2057400" indent="-228600" eaLnBrk="0" hangingPunct="0">
                        <a:spcBef>
                          <a:spcPct val="20000"/>
                        </a:spcBef>
                        <a:tabLst>
                          <a:tab pos="600075" algn="l"/>
                        </a:tabLst>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tabLst>
                          <a:tab pos="600075" algn="l"/>
                        </a:tabLs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tab pos="600075" algn="l"/>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再生利用率</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35 </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31.8 </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32.1 </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(+0.3</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32.2 </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(+0.4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32.3 </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(+0.5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32.4 </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(+0.6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32.4 </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(+0.6</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中間処理による減量</a:t>
                      </a:r>
                      <a:endPar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965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998</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1,002</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1,003</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1,004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1,004</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1,005</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最終処分量</a:t>
                      </a:r>
                      <a:endPar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49</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明朝" pitchFamily="18" charset="-128"/>
                          <a:ea typeface="ＭＳ Ｐ明朝" pitchFamily="18" charset="-128"/>
                        </a:rPr>
                        <a:t>38.1</a:t>
                      </a:r>
                      <a:r>
                        <a:rPr kumimoji="1" lang="ja-JP" altLang="ja-JP" sz="1000" b="0" i="0" u="none" strike="noStrike" cap="none" normalizeH="0" baseline="0" smtClean="0">
                          <a:ln>
                            <a:noFill/>
                          </a:ln>
                          <a:solidFill>
                            <a:schemeClr val="tx1"/>
                          </a:solidFill>
                          <a:effectLst/>
                          <a:latin typeface="ＭＳ Ｐ明朝" pitchFamily="18" charset="-128"/>
                          <a:ea typeface="ＭＳ Ｐ明朝" pitchFamily="18" charset="-128"/>
                        </a:rPr>
                        <a:t>万ﾄﾝ</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38.5</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(+1.1</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36.9</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3.1</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37.1</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2.7</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37.2</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2.3</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4100">
                          <a:solidFill>
                            <a:schemeClr val="tx1"/>
                          </a:solidFill>
                          <a:latin typeface="Arial" charset="0"/>
                          <a:ea typeface="ＭＳ Ｐゴシック" charset="-128"/>
                        </a:defRPr>
                      </a:lvl1pPr>
                      <a:lvl2pPr marL="742950" indent="-285750" eaLnBrk="0" hangingPunct="0">
                        <a:spcBef>
                          <a:spcPct val="20000"/>
                        </a:spcBef>
                        <a:defRPr kumimoji="1" sz="3500">
                          <a:solidFill>
                            <a:schemeClr val="tx1"/>
                          </a:solidFill>
                          <a:latin typeface="Arial" charset="0"/>
                          <a:ea typeface="ＭＳ Ｐゴシック" charset="-128"/>
                        </a:defRPr>
                      </a:lvl2pPr>
                      <a:lvl3pPr marL="1143000" indent="-228600" eaLnBrk="0" hangingPunct="0">
                        <a:spcBef>
                          <a:spcPct val="20000"/>
                        </a:spcBef>
                        <a:defRPr kumimoji="1" sz="3000">
                          <a:solidFill>
                            <a:schemeClr val="tx1"/>
                          </a:solidFill>
                          <a:latin typeface="Arial" charset="0"/>
                          <a:ea typeface="ＭＳ Ｐゴシック" charset="-128"/>
                        </a:defRPr>
                      </a:lvl3pPr>
                      <a:lvl4pPr marL="1600200" indent="-228600" eaLnBrk="0" hangingPunct="0">
                        <a:spcBef>
                          <a:spcPct val="20000"/>
                        </a:spcBef>
                        <a:defRPr kumimoji="1" sz="2400">
                          <a:solidFill>
                            <a:schemeClr val="tx1"/>
                          </a:solidFill>
                          <a:latin typeface="Arial" charset="0"/>
                          <a:ea typeface="ＭＳ Ｐゴシック" charset="-128"/>
                        </a:defRPr>
                      </a:lvl4pPr>
                      <a:lvl5pPr marL="2057400" indent="-228600" eaLnBrk="0" hangingPunct="0">
                        <a:spcBef>
                          <a:spcPct val="20000"/>
                        </a:spcBef>
                        <a:defRPr kumimoji="1" sz="2400">
                          <a:solidFill>
                            <a:schemeClr val="tx1"/>
                          </a:solidFill>
                          <a:latin typeface="Arial" charset="0"/>
                          <a:ea typeface="ＭＳ Ｐゴシック" charset="-128"/>
                        </a:defRPr>
                      </a:lvl5pPr>
                      <a:lvl6pPr marL="2514600" indent="-228600" eaLnBrk="0" fontAlgn="base" hangingPunct="0">
                        <a:spcBef>
                          <a:spcPct val="20000"/>
                        </a:spcBef>
                        <a:spcAft>
                          <a:spcPct val="0"/>
                        </a:spcAft>
                        <a:defRPr kumimoji="1" sz="2400">
                          <a:solidFill>
                            <a:schemeClr val="tx1"/>
                          </a:solidFill>
                          <a:latin typeface="Arial" charset="0"/>
                          <a:ea typeface="ＭＳ Ｐゴシック" charset="-128"/>
                        </a:defRPr>
                      </a:lvl6pPr>
                      <a:lvl7pPr marL="2971800" indent="-228600" eaLnBrk="0" fontAlgn="base" hangingPunct="0">
                        <a:spcBef>
                          <a:spcPct val="20000"/>
                        </a:spcBef>
                        <a:spcAft>
                          <a:spcPct val="0"/>
                        </a:spcAft>
                        <a:defRPr kumimoji="1" sz="2400">
                          <a:solidFill>
                            <a:schemeClr val="tx1"/>
                          </a:solidFill>
                          <a:latin typeface="Arial" charset="0"/>
                          <a:ea typeface="ＭＳ Ｐゴシック" charset="-128"/>
                        </a:defRPr>
                      </a:lvl7pPr>
                      <a:lvl8pPr marL="3429000" indent="-228600" eaLnBrk="0" fontAlgn="base" hangingPunct="0">
                        <a:spcBef>
                          <a:spcPct val="20000"/>
                        </a:spcBef>
                        <a:spcAft>
                          <a:spcPct val="0"/>
                        </a:spcAft>
                        <a:defRPr kumimoji="1" sz="2400">
                          <a:solidFill>
                            <a:schemeClr val="tx1"/>
                          </a:solidFill>
                          <a:latin typeface="Arial" charset="0"/>
                          <a:ea typeface="ＭＳ Ｐゴシック" charset="-128"/>
                        </a:defRPr>
                      </a:lvl8pPr>
                      <a:lvl9pPr marL="3886200" indent="-228600" eaLnBrk="0" fontAlgn="base" hangingPunct="0">
                        <a:spcBef>
                          <a:spcPct val="20000"/>
                        </a:spcBef>
                        <a:spcAft>
                          <a:spcPct val="0"/>
                        </a:spcAft>
                        <a:defRPr kumimoji="1" sz="2400">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37.4</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万ﾄﾝ</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1.9</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r>
                        <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rPr>
                        <a:t>)</a:t>
                      </a:r>
                      <a:endPar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Rectangle 2"/>
          <p:cNvSpPr>
            <a:spLocks noChangeArrowheads="1"/>
          </p:cNvSpPr>
          <p:nvPr/>
        </p:nvSpPr>
        <p:spPr bwMode="auto">
          <a:xfrm>
            <a:off x="287338" y="8032750"/>
            <a:ext cx="6480175"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0"/>
              </a:spcBef>
              <a:defRPr kumimoji="1">
                <a:solidFill>
                  <a:schemeClr val="tx1"/>
                </a:solidFill>
                <a:latin typeface="Arial" pitchFamily="34" charset="0"/>
                <a:ea typeface="ＭＳ Ｐゴシック" pitchFamily="50" charset="-128"/>
                <a:cs typeface="ＭＳ Ｐゴシック" pitchFamily="50" charset="-128"/>
              </a:defRPr>
            </a:lvl1pPr>
            <a:lvl2pPr>
              <a:spcBef>
                <a:spcPct val="0"/>
              </a:spcBef>
              <a:defRPr kumimoji="1">
                <a:solidFill>
                  <a:schemeClr val="tx1"/>
                </a:solidFill>
                <a:latin typeface="Arial" pitchFamily="34" charset="0"/>
                <a:ea typeface="ＭＳ Ｐゴシック" pitchFamily="50" charset="-128"/>
                <a:cs typeface="ＭＳ Ｐゴシック" pitchFamily="50" charset="-128"/>
              </a:defRPr>
            </a:lvl2pPr>
            <a:lvl3pPr>
              <a:spcBef>
                <a:spcPct val="0"/>
              </a:spcBef>
              <a:defRPr kumimoji="1">
                <a:solidFill>
                  <a:schemeClr val="tx1"/>
                </a:solidFill>
                <a:latin typeface="Arial" pitchFamily="34" charset="0"/>
                <a:ea typeface="ＭＳ Ｐゴシック" pitchFamily="50" charset="-128"/>
                <a:cs typeface="ＭＳ Ｐゴシック" pitchFamily="50" charset="-128"/>
              </a:defRPr>
            </a:lvl3pPr>
            <a:lvl4pPr>
              <a:spcBef>
                <a:spcPct val="0"/>
              </a:spcBef>
              <a:defRPr kumimoji="1">
                <a:solidFill>
                  <a:schemeClr val="tx1"/>
                </a:solidFill>
                <a:latin typeface="Arial" pitchFamily="34" charset="0"/>
                <a:ea typeface="ＭＳ Ｐゴシック" pitchFamily="50" charset="-128"/>
                <a:cs typeface="ＭＳ Ｐゴシック" pitchFamily="50" charset="-128"/>
              </a:defRPr>
            </a:lvl4pPr>
            <a:lvl5pPr>
              <a:spcBef>
                <a:spcPct val="0"/>
              </a:spcBef>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defRPr/>
            </a:pPr>
            <a:r>
              <a:rPr lang="ja-JP" altLang="ja-JP" sz="1000" b="0" i="0" dirty="0" smtClean="0">
                <a:latin typeface="ＭＳ Ｐ明朝" panose="02020600040205080304" pitchFamily="18" charset="-128"/>
                <a:ea typeface="ＭＳ Ｐ明朝" panose="02020600040205080304" pitchFamily="18" charset="-128"/>
                <a:cs typeface="Times New Roman" pitchFamily="18" charset="0"/>
              </a:rPr>
              <a:t>（　）内は平成</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26</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年度に対する増減の割合である。国の基本方針は直近で実態を把握している平成</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24</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年度を基準年度としているが、府では平成</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26</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年度に実態を把握しているため、平成</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26</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年度を基準年度としている。</a:t>
            </a:r>
            <a:endParaRPr lang="ja-JP" altLang="en-US" b="0" i="0" dirty="0" smtClean="0">
              <a:latin typeface="ＭＳ Ｐ明朝" panose="02020600040205080304" pitchFamily="18" charset="-128"/>
              <a:ea typeface="ＭＳ Ｐ明朝" panose="02020600040205080304" pitchFamily="18" charset="-128"/>
            </a:endParaRPr>
          </a:p>
          <a:p>
            <a:pPr marL="273050" indent="-273050" eaLnBrk="0" hangingPunct="0">
              <a:defRPr/>
            </a:pP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１：建設混合廃棄物発生抑制対策の見込みは、建設リサイクル推進計画（国土交通省）における平成</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30</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年度目標値（建設混合廃棄物排出率</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3.5</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％）に基づき推計した。</a:t>
            </a:r>
            <a:endParaRPr lang="ja-JP" altLang="en-US" b="0" i="0" dirty="0" smtClean="0">
              <a:latin typeface="ＭＳ Ｐ明朝" panose="02020600040205080304" pitchFamily="18" charset="-128"/>
              <a:ea typeface="ＭＳ Ｐ明朝" panose="02020600040205080304" pitchFamily="18" charset="-128"/>
            </a:endParaRPr>
          </a:p>
          <a:p>
            <a:pPr marL="273050" indent="-273050" eaLnBrk="0" hangingPunct="0">
              <a:defRPr/>
            </a:pP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２：事業系一般廃棄物に混入しているプラスチック類の</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15</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30</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45</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a:t>
            </a:r>
            <a:r>
              <a:rPr lang="en-US" altLang="ja-JP" sz="1000" b="0" i="0" dirty="0" smtClean="0">
                <a:latin typeface="ＭＳ Ｐ明朝" panose="02020600040205080304" pitchFamily="18" charset="-128"/>
                <a:ea typeface="ＭＳ Ｐ明朝" panose="02020600040205080304" pitchFamily="18" charset="-128"/>
                <a:cs typeface="Times New Roman" pitchFamily="18" charset="0"/>
              </a:rPr>
              <a:t>60</a:t>
            </a:r>
            <a:r>
              <a:rPr lang="ja-JP" altLang="en-US" sz="1000" b="0" i="0" dirty="0" smtClean="0">
                <a:latin typeface="ＭＳ Ｐ明朝" panose="02020600040205080304" pitchFamily="18" charset="-128"/>
                <a:ea typeface="ＭＳ Ｐ明朝" panose="02020600040205080304" pitchFamily="18" charset="-128"/>
                <a:cs typeface="Times New Roman" pitchFamily="18" charset="0"/>
              </a:rPr>
              <a:t>％が産業廃棄物として排出されるケースでそれぞれ推計した。（事業系一般廃棄物への混入削減対策による産業廃棄物の排出量等の増加）</a:t>
            </a:r>
            <a:endParaRPr lang="ja-JP" altLang="en-US" b="0" i="0" dirty="0" smtClean="0">
              <a:latin typeface="ＭＳ Ｐ明朝" panose="02020600040205080304" pitchFamily="18" charset="-128"/>
              <a:ea typeface="ＭＳ Ｐ明朝" panose="02020600040205080304" pitchFamily="18" charset="-128"/>
            </a:endParaRPr>
          </a:p>
        </p:txBody>
      </p:sp>
      <p:sp>
        <p:nvSpPr>
          <p:cNvPr id="34" name="テキスト ボックス 35"/>
          <p:cNvSpPr txBox="1">
            <a:spLocks noChangeArrowheads="1"/>
          </p:cNvSpPr>
          <p:nvPr/>
        </p:nvSpPr>
        <p:spPr bwMode="auto">
          <a:xfrm>
            <a:off x="431800" y="4964113"/>
            <a:ext cx="48958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indent="-273050" eaLnBrk="1" hangingPunct="1">
              <a:spcBef>
                <a:spcPts val="0"/>
              </a:spcBef>
              <a:defRPr/>
            </a:pPr>
            <a:r>
              <a:rPr lang="ja-JP" altLang="en-US" sz="1100" b="0" i="0" dirty="0" smtClean="0">
                <a:latin typeface="+mn-ea"/>
                <a:ea typeface="+mn-ea"/>
              </a:rPr>
              <a:t>○参考２：　大阪府域の排出量等の将来推計値（産業廃棄物）</a:t>
            </a:r>
            <a:endParaRPr lang="en-US" altLang="ja-JP" sz="1100" b="0" i="0" dirty="0" smtClean="0">
              <a:latin typeface="+mn-ea"/>
              <a:ea typeface="+mn-ea"/>
            </a:endParaRPr>
          </a:p>
        </p:txBody>
      </p:sp>
      <p:sp>
        <p:nvSpPr>
          <p:cNvPr id="35" name="テキスト ボックス 35"/>
          <p:cNvSpPr txBox="1">
            <a:spLocks noChangeArrowheads="1"/>
          </p:cNvSpPr>
          <p:nvPr/>
        </p:nvSpPr>
        <p:spPr bwMode="auto">
          <a:xfrm>
            <a:off x="7213674" y="4318000"/>
            <a:ext cx="34432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indent="-273050" eaLnBrk="1" hangingPunct="1">
              <a:spcBef>
                <a:spcPts val="0"/>
              </a:spcBef>
              <a:defRPr/>
            </a:pPr>
            <a:r>
              <a:rPr lang="ja-JP" altLang="en-US" sz="1100" b="0" i="0" dirty="0" smtClean="0">
                <a:latin typeface="+mn-ea"/>
                <a:ea typeface="+mn-ea"/>
              </a:rPr>
              <a:t>○参考５：　新たな指標で表した場合の状況</a:t>
            </a:r>
            <a:endParaRPr lang="en-US" altLang="ja-JP" sz="1100" b="0" i="0" dirty="0" smtClean="0">
              <a:latin typeface="+mn-ea"/>
              <a:ea typeface="+mn-ea"/>
            </a:endParaRPr>
          </a:p>
        </p:txBody>
      </p:sp>
      <p:sp>
        <p:nvSpPr>
          <p:cNvPr id="36" name="テキスト ボックス 35"/>
          <p:cNvSpPr txBox="1">
            <a:spLocks noChangeArrowheads="1"/>
          </p:cNvSpPr>
          <p:nvPr/>
        </p:nvSpPr>
        <p:spPr bwMode="auto">
          <a:xfrm>
            <a:off x="7199684" y="3100388"/>
            <a:ext cx="489743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73050" indent="-177800" eaLnBrk="0" hangingPunct="0">
              <a:defRPr kumimoji="1" sz="1200" b="1" i="1">
                <a:solidFill>
                  <a:schemeClr val="tx1"/>
                </a:solidFill>
                <a:latin typeface="Arial" pitchFamily="34" charset="0"/>
                <a:ea typeface="ＭＳ Ｐゴシック" pitchFamily="50" charset="-128"/>
              </a:defRPr>
            </a:lvl1pPr>
            <a:lvl2pPr marL="742950" indent="-285750" eaLnBrk="0" hangingPunct="0">
              <a:defRPr kumimoji="1" sz="1200" b="1" i="1">
                <a:solidFill>
                  <a:schemeClr val="tx1"/>
                </a:solidFill>
                <a:latin typeface="Arial" pitchFamily="34" charset="0"/>
                <a:ea typeface="ＭＳ Ｐゴシック" pitchFamily="50" charset="-128"/>
              </a:defRPr>
            </a:lvl2pPr>
            <a:lvl3pPr marL="1143000" indent="-228600" eaLnBrk="0" hangingPunct="0">
              <a:defRPr kumimoji="1" sz="1200" b="1" i="1">
                <a:solidFill>
                  <a:schemeClr val="tx1"/>
                </a:solidFill>
                <a:latin typeface="Arial" pitchFamily="34" charset="0"/>
                <a:ea typeface="ＭＳ Ｐゴシック" pitchFamily="50" charset="-128"/>
              </a:defRPr>
            </a:lvl3pPr>
            <a:lvl4pPr marL="1600200" indent="-228600" eaLnBrk="0" hangingPunct="0">
              <a:defRPr kumimoji="1" sz="1200" b="1" i="1">
                <a:solidFill>
                  <a:schemeClr val="tx1"/>
                </a:solidFill>
                <a:latin typeface="Arial" pitchFamily="34" charset="0"/>
                <a:ea typeface="ＭＳ Ｐゴシック" pitchFamily="50" charset="-128"/>
              </a:defRPr>
            </a:lvl4pPr>
            <a:lvl5pPr marL="2057400" indent="-228600" eaLnBrk="0" hangingPunct="0">
              <a:defRPr kumimoji="1" sz="1200" b="1" i="1">
                <a:solidFill>
                  <a:schemeClr val="tx1"/>
                </a:solidFill>
                <a:latin typeface="Arial" pitchFamily="34" charset="0"/>
                <a:ea typeface="ＭＳ Ｐゴシック" pitchFamily="50" charset="-128"/>
              </a:defRPr>
            </a:lvl5pPr>
            <a:lvl6pPr marL="25146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6pPr>
            <a:lvl7pPr marL="29718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7pPr>
            <a:lvl8pPr marL="34290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8pPr>
            <a:lvl9pPr marL="3886200" indent="-228600" eaLnBrk="0" fontAlgn="base" hangingPunct="0">
              <a:spcBef>
                <a:spcPct val="50000"/>
              </a:spcBef>
              <a:spcAft>
                <a:spcPct val="0"/>
              </a:spcAft>
              <a:defRPr kumimoji="1" sz="1200" b="1" i="1">
                <a:solidFill>
                  <a:schemeClr val="tx1"/>
                </a:solidFill>
                <a:latin typeface="Arial" pitchFamily="34" charset="0"/>
                <a:ea typeface="ＭＳ Ｐゴシック" pitchFamily="50" charset="-128"/>
              </a:defRPr>
            </a:lvl9pPr>
          </a:lstStyle>
          <a:p>
            <a:pPr indent="-273050" eaLnBrk="1" hangingPunct="1">
              <a:spcBef>
                <a:spcPts val="0"/>
              </a:spcBef>
              <a:defRPr/>
            </a:pPr>
            <a:r>
              <a:rPr lang="ja-JP" altLang="en-US" sz="1100" b="0" i="0" dirty="0" smtClean="0">
                <a:latin typeface="+mn-ea"/>
                <a:ea typeface="+mn-ea"/>
              </a:rPr>
              <a:t>○参考４：　大阪</a:t>
            </a:r>
            <a:r>
              <a:rPr lang="en-US" altLang="ja-JP" sz="1100" b="0" i="0" dirty="0" smtClean="0">
                <a:latin typeface="+mn-ea"/>
                <a:ea typeface="+mn-ea"/>
              </a:rPr>
              <a:t>21</a:t>
            </a:r>
            <a:r>
              <a:rPr lang="ja-JP" altLang="en-US" sz="1100" b="0" i="0" smtClean="0">
                <a:latin typeface="+mn-ea"/>
                <a:ea typeface="+mn-ea"/>
              </a:rPr>
              <a:t>世紀の新環境</a:t>
            </a:r>
            <a:r>
              <a:rPr lang="ja-JP" altLang="en-US" sz="1100" b="0" i="0" dirty="0" smtClean="0">
                <a:latin typeface="+mn-ea"/>
                <a:ea typeface="+mn-ea"/>
              </a:rPr>
              <a:t>総合計画における</a:t>
            </a:r>
            <a:r>
              <a:rPr lang="en-US" altLang="ja-JP" sz="1100" b="0" i="0" dirty="0" smtClean="0">
                <a:latin typeface="+mn-ea"/>
                <a:ea typeface="+mn-ea"/>
              </a:rPr>
              <a:t>2020</a:t>
            </a:r>
            <a:r>
              <a:rPr lang="ja-JP" altLang="en-US" sz="1100" b="0" i="0" dirty="0" smtClean="0">
                <a:latin typeface="+mn-ea"/>
                <a:ea typeface="+mn-ea"/>
              </a:rPr>
              <a:t>年</a:t>
            </a:r>
            <a:r>
              <a:rPr lang="ja-JP" altLang="en-US" sz="1100" b="0" i="0" dirty="0">
                <a:latin typeface="+mn-ea"/>
                <a:ea typeface="+mn-ea"/>
              </a:rPr>
              <a:t>（</a:t>
            </a:r>
            <a:r>
              <a:rPr lang="ja-JP" altLang="en-US" sz="1100" b="0" i="0" dirty="0" smtClean="0">
                <a:latin typeface="+mn-ea"/>
                <a:ea typeface="+mn-ea"/>
              </a:rPr>
              <a:t>平成</a:t>
            </a:r>
            <a:r>
              <a:rPr lang="en-US" altLang="ja-JP" sz="1100" b="0" i="0" dirty="0" smtClean="0">
                <a:latin typeface="+mn-ea"/>
                <a:ea typeface="+mn-ea"/>
              </a:rPr>
              <a:t>32</a:t>
            </a:r>
            <a:r>
              <a:rPr lang="ja-JP" altLang="en-US" sz="1100" b="0" i="0" dirty="0" smtClean="0">
                <a:latin typeface="+mn-ea"/>
                <a:ea typeface="+mn-ea"/>
              </a:rPr>
              <a:t>年）の目標</a:t>
            </a:r>
            <a:endParaRPr lang="en-US" altLang="ja-JP" sz="1100" b="0" i="0" dirty="0" smtClean="0">
              <a:latin typeface="+mn-ea"/>
              <a:ea typeface="+mn-ea"/>
            </a:endParaRPr>
          </a:p>
        </p:txBody>
      </p:sp>
      <p:graphicFrame>
        <p:nvGraphicFramePr>
          <p:cNvPr id="46" name="表 45"/>
          <p:cNvGraphicFramePr>
            <a:graphicFrameLocks noGrp="1"/>
          </p:cNvGraphicFramePr>
          <p:nvPr>
            <p:extLst>
              <p:ext uri="{D42A27DB-BD31-4B8C-83A1-F6EECF244321}">
                <p14:modId xmlns:p14="http://schemas.microsoft.com/office/powerpoint/2010/main" val="1494566366"/>
              </p:ext>
            </p:extLst>
          </p:nvPr>
        </p:nvGraphicFramePr>
        <p:xfrm>
          <a:off x="7132314" y="3384550"/>
          <a:ext cx="4676775" cy="552450"/>
        </p:xfrm>
        <a:graphic>
          <a:graphicData uri="http://schemas.openxmlformats.org/drawingml/2006/table">
            <a:tbl>
              <a:tblPr firstRow="1" bandRow="1">
                <a:tableStyleId>{5940675A-B579-460E-94D1-54222C63F5DA}</a:tableStyleId>
              </a:tblPr>
              <a:tblGrid>
                <a:gridCol w="932196"/>
                <a:gridCol w="3744579"/>
              </a:tblGrid>
              <a:tr h="264427">
                <a:tc>
                  <a:txBody>
                    <a:bodyPr/>
                    <a:lstStyle/>
                    <a:p>
                      <a:pPr algn="ctr">
                        <a:spcBef>
                          <a:spcPts val="0"/>
                        </a:spcBef>
                      </a:pPr>
                      <a:r>
                        <a:rPr kumimoji="1" lang="ja-JP" altLang="en-US" sz="1000" b="0" dirty="0" smtClean="0">
                          <a:latin typeface="ＭＳ Ｐ明朝" panose="02020600040205080304" pitchFamily="18" charset="-128"/>
                          <a:ea typeface="ＭＳ Ｐ明朝" panose="02020600040205080304" pitchFamily="18" charset="-128"/>
                        </a:rPr>
                        <a:t>一般廃棄物</a:t>
                      </a:r>
                      <a:endParaRPr kumimoji="1" lang="ja-JP" altLang="en-US" sz="1000" b="0" dirty="0">
                        <a:latin typeface="ＭＳ Ｐ明朝" panose="02020600040205080304" pitchFamily="18" charset="-128"/>
                        <a:ea typeface="ＭＳ Ｐ明朝" panose="02020600040205080304" pitchFamily="18" charset="-128"/>
                      </a:endParaRPr>
                    </a:p>
                  </a:txBody>
                  <a:tcPr marL="91444" marR="91444" marT="45719" marB="45719"/>
                </a:tc>
                <a:tc>
                  <a:txBody>
                    <a:bodyPr/>
                    <a:lstStyle/>
                    <a:p>
                      <a:pPr algn="l">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リサイクル率を倍増（</a:t>
                      </a:r>
                      <a:r>
                        <a:rPr kumimoji="1" lang="en-US" altLang="ja-JP" sz="1000" dirty="0" smtClean="0">
                          <a:latin typeface="ＭＳ Ｐ明朝" panose="02020600040205080304" pitchFamily="18" charset="-128"/>
                          <a:ea typeface="ＭＳ Ｐ明朝" panose="02020600040205080304" pitchFamily="18" charset="-128"/>
                        </a:rPr>
                        <a:t>2008</a:t>
                      </a:r>
                      <a:r>
                        <a:rPr kumimoji="1" lang="ja-JP" altLang="en-US" sz="1000" dirty="0" smtClean="0">
                          <a:latin typeface="ＭＳ Ｐ明朝" panose="02020600040205080304" pitchFamily="18" charset="-128"/>
                          <a:ea typeface="ＭＳ Ｐ明朝" panose="02020600040205080304" pitchFamily="18" charset="-128"/>
                        </a:rPr>
                        <a:t>年度（平成</a:t>
                      </a:r>
                      <a:r>
                        <a:rPr kumimoji="1" lang="en-US" altLang="ja-JP" sz="1000" dirty="0" smtClean="0">
                          <a:latin typeface="ＭＳ Ｐ明朝" panose="02020600040205080304" pitchFamily="18" charset="-128"/>
                          <a:ea typeface="ＭＳ Ｐ明朝" panose="02020600040205080304" pitchFamily="18" charset="-128"/>
                        </a:rPr>
                        <a:t>20</a:t>
                      </a:r>
                      <a:r>
                        <a:rPr kumimoji="1" lang="ja-JP" altLang="en-US" sz="1000" dirty="0" smtClean="0">
                          <a:latin typeface="ＭＳ Ｐ明朝" panose="02020600040205080304" pitchFamily="18" charset="-128"/>
                          <a:ea typeface="ＭＳ Ｐ明朝" panose="02020600040205080304" pitchFamily="18" charset="-128"/>
                        </a:rPr>
                        <a:t>年度：</a:t>
                      </a:r>
                      <a:r>
                        <a:rPr kumimoji="1" lang="en-US" altLang="ja-JP" sz="1000" dirty="0" smtClean="0">
                          <a:latin typeface="ＭＳ Ｐ明朝" panose="02020600040205080304" pitchFamily="18" charset="-128"/>
                          <a:ea typeface="ＭＳ Ｐ明朝" panose="02020600040205080304" pitchFamily="18" charset="-128"/>
                        </a:rPr>
                        <a:t>11.5</a:t>
                      </a:r>
                      <a:r>
                        <a:rPr kumimoji="1" lang="ja-JP" altLang="en-US" sz="1000" dirty="0" smtClean="0">
                          <a:latin typeface="ＭＳ Ｐ明朝" panose="02020600040205080304" pitchFamily="18" charset="-128"/>
                          <a:ea typeface="ＭＳ Ｐ明朝" panose="02020600040205080304" pitchFamily="18" charset="-128"/>
                        </a:rPr>
                        <a:t>％）比）</a:t>
                      </a:r>
                      <a:endParaRPr kumimoji="1" lang="ja-JP" altLang="en-US" sz="1000" dirty="0">
                        <a:latin typeface="ＭＳ Ｐ明朝" panose="02020600040205080304" pitchFamily="18" charset="-128"/>
                        <a:ea typeface="ＭＳ Ｐ明朝" panose="02020600040205080304" pitchFamily="18" charset="-128"/>
                      </a:endParaRPr>
                    </a:p>
                  </a:txBody>
                  <a:tcPr marL="91444" marR="91444" marT="45719" marB="45719" anchor="ctr"/>
                </a:tc>
              </a:tr>
              <a:tr h="288023">
                <a:tc>
                  <a:txBody>
                    <a:bodyPr/>
                    <a:lstStyle/>
                    <a:p>
                      <a:pPr algn="ctr">
                        <a:spcBef>
                          <a:spcPts val="0"/>
                        </a:spcBef>
                      </a:pPr>
                      <a:r>
                        <a:rPr kumimoji="1" lang="ja-JP" altLang="en-US" sz="1000" b="0" dirty="0" smtClean="0">
                          <a:latin typeface="ＭＳ Ｐ明朝" panose="02020600040205080304" pitchFamily="18" charset="-128"/>
                          <a:ea typeface="ＭＳ Ｐ明朝" panose="02020600040205080304" pitchFamily="18" charset="-128"/>
                        </a:rPr>
                        <a:t>産業廃棄物</a:t>
                      </a:r>
                      <a:endParaRPr kumimoji="1" lang="ja-JP" altLang="en-US" sz="1000" b="0" dirty="0">
                        <a:latin typeface="ＭＳ Ｐ明朝" panose="02020600040205080304" pitchFamily="18" charset="-128"/>
                        <a:ea typeface="ＭＳ Ｐ明朝" panose="02020600040205080304" pitchFamily="18" charset="-128"/>
                      </a:endParaRPr>
                    </a:p>
                  </a:txBody>
                  <a:tcPr marL="91444" marR="91444" marT="45719" marB="45719" anchor="ctr"/>
                </a:tc>
                <a:tc>
                  <a:txBody>
                    <a:bodyPr/>
                    <a:lstStyle/>
                    <a:p>
                      <a:pPr algn="l">
                        <a:lnSpc>
                          <a:spcPts val="1200"/>
                        </a:lnSpc>
                        <a:spcBef>
                          <a:spcPts val="0"/>
                        </a:spcBef>
                      </a:pPr>
                      <a:r>
                        <a:rPr kumimoji="1" lang="ja-JP" altLang="en-US" sz="1000" dirty="0" smtClean="0">
                          <a:latin typeface="ＭＳ Ｐ明朝" panose="02020600040205080304" pitchFamily="18" charset="-128"/>
                          <a:ea typeface="ＭＳ Ｐ明朝" panose="02020600040205080304" pitchFamily="18" charset="-128"/>
                        </a:rPr>
                        <a:t>リサイクル等の推進により、最終処分量を</a:t>
                      </a:r>
                      <a:r>
                        <a:rPr kumimoji="1" lang="en-US" altLang="ja-JP" sz="1000" dirty="0" smtClean="0">
                          <a:latin typeface="ＭＳ Ｐ明朝" panose="02020600040205080304" pitchFamily="18" charset="-128"/>
                          <a:ea typeface="ＭＳ Ｐ明朝" panose="02020600040205080304" pitchFamily="18" charset="-128"/>
                        </a:rPr>
                        <a:t>48</a:t>
                      </a:r>
                      <a:r>
                        <a:rPr kumimoji="1" lang="ja-JP" altLang="en-US" sz="1000" dirty="0" smtClean="0">
                          <a:latin typeface="ＭＳ Ｐ明朝" panose="02020600040205080304" pitchFamily="18" charset="-128"/>
                          <a:ea typeface="ＭＳ Ｐ明朝" panose="02020600040205080304" pitchFamily="18" charset="-128"/>
                        </a:rPr>
                        <a:t>万トン以下とする。</a:t>
                      </a:r>
                      <a:endParaRPr kumimoji="1" lang="ja-JP" altLang="en-US" sz="1000" dirty="0">
                        <a:latin typeface="ＭＳ Ｐ明朝" panose="02020600040205080304" pitchFamily="18" charset="-128"/>
                        <a:ea typeface="ＭＳ Ｐ明朝" panose="02020600040205080304" pitchFamily="18" charset="-128"/>
                      </a:endParaRPr>
                    </a:p>
                  </a:txBody>
                  <a:tcPr marL="91444" marR="91444" marT="45719" marB="45719" anchor="ctr"/>
                </a:tc>
              </a:tr>
            </a:tbl>
          </a:graphicData>
        </a:graphic>
      </p:graphicFrame>
      <p:grpSp>
        <p:nvGrpSpPr>
          <p:cNvPr id="3328" name="グループ化 10"/>
          <p:cNvGrpSpPr>
            <a:grpSpLocks/>
          </p:cNvGrpSpPr>
          <p:nvPr/>
        </p:nvGrpSpPr>
        <p:grpSpPr bwMode="auto">
          <a:xfrm>
            <a:off x="7704633" y="5952728"/>
            <a:ext cx="944562" cy="493713"/>
            <a:chOff x="7911695" y="5818626"/>
            <a:chExt cx="945066" cy="494142"/>
          </a:xfrm>
        </p:grpSpPr>
        <p:sp>
          <p:nvSpPr>
            <p:cNvPr id="3331" name="大かっこ 3"/>
            <p:cNvSpPr>
              <a:spLocks noChangeArrowheads="1"/>
            </p:cNvSpPr>
            <p:nvPr/>
          </p:nvSpPr>
          <p:spPr bwMode="auto">
            <a:xfrm>
              <a:off x="7983703" y="5862632"/>
              <a:ext cx="792088" cy="432048"/>
            </a:xfrm>
            <a:prstGeom prst="bracketPair">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algn="ctr" eaLnBrk="1" hangingPunct="1"/>
              <a:endParaRPr lang="ja-JP" altLang="en-US"/>
            </a:p>
          </p:txBody>
        </p:sp>
        <p:sp>
          <p:nvSpPr>
            <p:cNvPr id="3332" name="テキスト ボックス 4"/>
            <p:cNvSpPr txBox="1">
              <a:spLocks noChangeArrowheads="1"/>
            </p:cNvSpPr>
            <p:nvPr/>
          </p:nvSpPr>
          <p:spPr bwMode="auto">
            <a:xfrm>
              <a:off x="7911695" y="5818626"/>
              <a:ext cx="9450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algn="ctr" eaLnBrk="1" hangingPunct="1"/>
              <a:r>
                <a:rPr lang="ja-JP" altLang="en-US" sz="1000" b="0" i="0" dirty="0">
                  <a:latin typeface="ＭＳ Ｐ明朝" pitchFamily="18" charset="-128"/>
                  <a:ea typeface="ＭＳ Ｐ明朝" pitchFamily="18" charset="-128"/>
                </a:rPr>
                <a:t>再生利用量</a:t>
              </a:r>
            </a:p>
          </p:txBody>
        </p:sp>
        <p:sp>
          <p:nvSpPr>
            <p:cNvPr id="3333" name="テキスト ボックス 15"/>
            <p:cNvSpPr txBox="1">
              <a:spLocks noChangeArrowheads="1"/>
            </p:cNvSpPr>
            <p:nvPr/>
          </p:nvSpPr>
          <p:spPr bwMode="auto">
            <a:xfrm>
              <a:off x="8019707" y="6066547"/>
              <a:ext cx="7560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50000"/>
                </a:spcBef>
                <a:defRPr kumimoji="1" sz="1200" b="1" i="1">
                  <a:solidFill>
                    <a:schemeClr val="tx1"/>
                  </a:solidFill>
                  <a:latin typeface="Arial" charset="0"/>
                  <a:ea typeface="ＭＳ Ｐゴシック" charset="-128"/>
                </a:defRPr>
              </a:lvl1pPr>
              <a:lvl2pPr marL="742950" indent="-285750" eaLnBrk="0" hangingPunct="0">
                <a:spcBef>
                  <a:spcPct val="50000"/>
                </a:spcBef>
                <a:defRPr kumimoji="1" sz="1200" b="1" i="1">
                  <a:solidFill>
                    <a:schemeClr val="tx1"/>
                  </a:solidFill>
                  <a:latin typeface="Arial" charset="0"/>
                  <a:ea typeface="ＭＳ Ｐゴシック" charset="-128"/>
                </a:defRPr>
              </a:lvl2pPr>
              <a:lvl3pPr marL="1143000" indent="-228600" eaLnBrk="0" hangingPunct="0">
                <a:spcBef>
                  <a:spcPct val="50000"/>
                </a:spcBef>
                <a:defRPr kumimoji="1" sz="1200" b="1" i="1">
                  <a:solidFill>
                    <a:schemeClr val="tx1"/>
                  </a:solidFill>
                  <a:latin typeface="Arial" charset="0"/>
                  <a:ea typeface="ＭＳ Ｐゴシック" charset="-128"/>
                </a:defRPr>
              </a:lvl3pPr>
              <a:lvl4pPr marL="1600200" indent="-228600" eaLnBrk="0" hangingPunct="0">
                <a:spcBef>
                  <a:spcPct val="50000"/>
                </a:spcBef>
                <a:defRPr kumimoji="1" sz="1200" b="1" i="1">
                  <a:solidFill>
                    <a:schemeClr val="tx1"/>
                  </a:solidFill>
                  <a:latin typeface="Arial" charset="0"/>
                  <a:ea typeface="ＭＳ Ｐゴシック" charset="-128"/>
                </a:defRPr>
              </a:lvl4pPr>
              <a:lvl5pPr marL="2057400" indent="-228600" eaLnBrk="0" hangingPunct="0">
                <a:spcBef>
                  <a:spcPct val="50000"/>
                </a:spcBef>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i="1">
                  <a:solidFill>
                    <a:schemeClr val="tx1"/>
                  </a:solidFill>
                  <a:latin typeface="Arial" charset="0"/>
                  <a:ea typeface="ＭＳ Ｐゴシック" charset="-128"/>
                </a:defRPr>
              </a:lvl9pPr>
            </a:lstStyle>
            <a:p>
              <a:pPr algn="ctr" eaLnBrk="1" hangingPunct="1"/>
              <a:r>
                <a:rPr lang="ja-JP" altLang="en-US" sz="1000" b="0" i="0">
                  <a:latin typeface="ＭＳ Ｐ明朝" pitchFamily="18" charset="-128"/>
                  <a:ea typeface="ＭＳ Ｐ明朝" pitchFamily="18" charset="-128"/>
                </a:rPr>
                <a:t>排出量</a:t>
              </a:r>
            </a:p>
          </p:txBody>
        </p:sp>
        <p:cxnSp>
          <p:nvCxnSpPr>
            <p:cNvPr id="3334" name="直線コネクタ 9"/>
            <p:cNvCxnSpPr>
              <a:cxnSpLocks noChangeShapeType="1"/>
            </p:cNvCxnSpPr>
            <p:nvPr/>
          </p:nvCxnSpPr>
          <p:spPr bwMode="auto">
            <a:xfrm>
              <a:off x="8019707" y="6085430"/>
              <a:ext cx="720080" cy="0"/>
            </a:xfrm>
            <a:prstGeom prst="line">
              <a:avLst/>
            </a:prstGeom>
            <a:noFill/>
            <a:ln w="63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9" name="Rectangle 1"/>
          <p:cNvSpPr>
            <a:spLocks noChangeArrowheads="1"/>
          </p:cNvSpPr>
          <p:nvPr/>
        </p:nvSpPr>
        <p:spPr bwMode="auto">
          <a:xfrm>
            <a:off x="7127875" y="8351838"/>
            <a:ext cx="6408738"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1pPr>
            <a:lvl2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2pPr>
            <a:lvl3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3pPr>
            <a:lvl4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4pPr>
            <a:lvl5pPr>
              <a:spcBef>
                <a:spcPct val="0"/>
              </a:spcBef>
              <a:tabLst>
                <a:tab pos="269875"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269875" algn="l"/>
              </a:tabLs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defRPr/>
            </a:pPr>
            <a:r>
              <a:rPr lang="ja-JP" altLang="en-US" sz="1000" b="0" i="0" dirty="0" smtClean="0">
                <a:latin typeface="ＭＳ Ｐ明朝" panose="02020600040205080304" pitchFamily="18" charset="-128"/>
                <a:ea typeface="ＭＳ Ｐ明朝" panose="02020600040205080304" pitchFamily="18" charset="-128"/>
              </a:rPr>
              <a:t>注）一般廃棄物の数値、順位は平成</a:t>
            </a:r>
            <a:r>
              <a:rPr lang="en-US" altLang="ja-JP" sz="1000" b="0" i="0" dirty="0" smtClean="0">
                <a:latin typeface="ＭＳ Ｐ明朝" panose="02020600040205080304" pitchFamily="18" charset="-128"/>
                <a:ea typeface="ＭＳ Ｐ明朝" panose="02020600040205080304" pitchFamily="18" charset="-128"/>
              </a:rPr>
              <a:t>25</a:t>
            </a:r>
            <a:r>
              <a:rPr lang="ja-JP" altLang="en-US" sz="1000" b="0" i="0" dirty="0" smtClean="0">
                <a:latin typeface="ＭＳ Ｐ明朝" panose="02020600040205080304" pitchFamily="18" charset="-128"/>
                <a:ea typeface="ＭＳ Ｐ明朝" panose="02020600040205080304" pitchFamily="18" charset="-128"/>
              </a:rPr>
              <a:t>年度実績であり、産業廃棄物の大阪府の数値は平成</a:t>
            </a:r>
            <a:r>
              <a:rPr lang="en-US" altLang="ja-JP" sz="1000" b="0" i="0" dirty="0" smtClean="0">
                <a:latin typeface="ＭＳ Ｐ明朝" panose="02020600040205080304" pitchFamily="18" charset="-128"/>
                <a:ea typeface="ＭＳ Ｐ明朝" panose="02020600040205080304" pitchFamily="18" charset="-128"/>
              </a:rPr>
              <a:t>26</a:t>
            </a:r>
            <a:r>
              <a:rPr lang="ja-JP" altLang="en-US" sz="1000" b="0" i="0" dirty="0" smtClean="0">
                <a:latin typeface="ＭＳ Ｐ明朝" panose="02020600040205080304" pitchFamily="18" charset="-128"/>
                <a:ea typeface="ＭＳ Ｐ明朝" panose="02020600040205080304" pitchFamily="18" charset="-128"/>
              </a:rPr>
              <a:t>年度実績、全国平均の数値は平成</a:t>
            </a:r>
            <a:r>
              <a:rPr lang="en-US" altLang="ja-JP" sz="1000" b="0" i="0" dirty="0" smtClean="0">
                <a:latin typeface="ＭＳ Ｐ明朝" panose="02020600040205080304" pitchFamily="18" charset="-128"/>
                <a:ea typeface="ＭＳ Ｐ明朝" panose="02020600040205080304" pitchFamily="18" charset="-128"/>
              </a:rPr>
              <a:t>24</a:t>
            </a:r>
            <a:r>
              <a:rPr lang="ja-JP" altLang="en-US" sz="1000" b="0" i="0" dirty="0" smtClean="0">
                <a:latin typeface="ＭＳ Ｐ明朝" panose="02020600040205080304" pitchFamily="18" charset="-128"/>
                <a:ea typeface="ＭＳ Ｐ明朝" panose="02020600040205080304" pitchFamily="18" charset="-128"/>
              </a:rPr>
              <a:t>年度実績である。</a:t>
            </a:r>
            <a:endParaRPr lang="en-US" altLang="ja-JP" sz="1000" b="0" i="0" dirty="0" smtClean="0">
              <a:latin typeface="ＭＳ Ｐ明朝" panose="02020600040205080304" pitchFamily="18" charset="-128"/>
              <a:ea typeface="ＭＳ Ｐ明朝" panose="02020600040205080304" pitchFamily="18" charset="-128"/>
            </a:endParaRPr>
          </a:p>
          <a:p>
            <a:pPr>
              <a:defRPr/>
            </a:pPr>
            <a:r>
              <a:rPr lang="en-US" altLang="ja-JP" sz="1000" b="0" i="0" dirty="0" smtClean="0">
                <a:latin typeface="ＭＳ Ｐ明朝" panose="02020600040205080304" pitchFamily="18" charset="-128"/>
                <a:ea typeface="ＭＳ Ｐ明朝" panose="02020600040205080304" pitchFamily="18" charset="-128"/>
              </a:rPr>
              <a:t>※</a:t>
            </a:r>
            <a:r>
              <a:rPr lang="ja-JP" altLang="en-US" sz="1000" b="0" i="0" dirty="0" smtClean="0">
                <a:latin typeface="ＭＳ Ｐ明朝" panose="02020600040205080304" pitchFamily="18" charset="-128"/>
                <a:ea typeface="ＭＳ Ｐ明朝" panose="02020600040205080304" pitchFamily="18" charset="-128"/>
              </a:rPr>
              <a:t>：資源ごみ排出量を含む。</a:t>
            </a:r>
          </a:p>
        </p:txBody>
      </p:sp>
      <p:sp>
        <p:nvSpPr>
          <p:cNvPr id="3330" name="Rectangle 1"/>
          <p:cNvSpPr>
            <a:spLocks noChangeArrowheads="1"/>
          </p:cNvSpPr>
          <p:nvPr/>
        </p:nvSpPr>
        <p:spPr bwMode="auto">
          <a:xfrm>
            <a:off x="7521575" y="2568575"/>
            <a:ext cx="4359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50000"/>
              </a:spcBef>
              <a:tabLst>
                <a:tab pos="269875" algn="l"/>
              </a:tabLst>
              <a:defRPr kumimoji="1" sz="1200" b="1" i="1">
                <a:solidFill>
                  <a:schemeClr val="tx1"/>
                </a:solidFill>
                <a:latin typeface="Arial" charset="0"/>
                <a:ea typeface="ＭＳ Ｐゴシック" charset="-128"/>
              </a:defRPr>
            </a:lvl1pPr>
            <a:lvl2pPr marL="742950" indent="-285750" eaLnBrk="0" hangingPunct="0">
              <a:spcBef>
                <a:spcPct val="50000"/>
              </a:spcBef>
              <a:tabLst>
                <a:tab pos="269875" algn="l"/>
              </a:tabLst>
              <a:defRPr kumimoji="1" sz="1200" b="1" i="1">
                <a:solidFill>
                  <a:schemeClr val="tx1"/>
                </a:solidFill>
                <a:latin typeface="Arial" charset="0"/>
                <a:ea typeface="ＭＳ Ｐゴシック" charset="-128"/>
              </a:defRPr>
            </a:lvl2pPr>
            <a:lvl3pPr marL="1143000" indent="-228600" eaLnBrk="0" hangingPunct="0">
              <a:spcBef>
                <a:spcPct val="50000"/>
              </a:spcBef>
              <a:tabLst>
                <a:tab pos="269875" algn="l"/>
              </a:tabLst>
              <a:defRPr kumimoji="1" sz="1200" b="1" i="1">
                <a:solidFill>
                  <a:schemeClr val="tx1"/>
                </a:solidFill>
                <a:latin typeface="Arial" charset="0"/>
                <a:ea typeface="ＭＳ Ｐゴシック" charset="-128"/>
              </a:defRPr>
            </a:lvl3pPr>
            <a:lvl4pPr marL="1600200" indent="-228600" eaLnBrk="0" hangingPunct="0">
              <a:spcBef>
                <a:spcPct val="50000"/>
              </a:spcBef>
              <a:tabLst>
                <a:tab pos="269875" algn="l"/>
              </a:tabLst>
              <a:defRPr kumimoji="1" sz="1200" b="1" i="1">
                <a:solidFill>
                  <a:schemeClr val="tx1"/>
                </a:solidFill>
                <a:latin typeface="Arial" charset="0"/>
                <a:ea typeface="ＭＳ Ｐゴシック" charset="-128"/>
              </a:defRPr>
            </a:lvl4pPr>
            <a:lvl5pPr marL="2057400" indent="-228600" eaLnBrk="0" hangingPunct="0">
              <a:spcBef>
                <a:spcPct val="50000"/>
              </a:spcBef>
              <a:tabLst>
                <a:tab pos="269875" algn="l"/>
              </a:tabLst>
              <a:defRPr kumimoji="1" sz="1200" b="1" i="1">
                <a:solidFill>
                  <a:schemeClr val="tx1"/>
                </a:solidFill>
                <a:latin typeface="Arial" charset="0"/>
                <a:ea typeface="ＭＳ Ｐゴシック" charset="-128"/>
              </a:defRPr>
            </a:lvl5pPr>
            <a:lvl6pPr marL="2514600" indent="-228600" eaLnBrk="0" fontAlgn="base" hangingPunct="0">
              <a:spcBef>
                <a:spcPct val="50000"/>
              </a:spcBef>
              <a:spcAft>
                <a:spcPct val="0"/>
              </a:spcAft>
              <a:tabLst>
                <a:tab pos="269875" algn="l"/>
              </a:tabLst>
              <a:defRPr kumimoji="1" sz="1200" b="1" i="1">
                <a:solidFill>
                  <a:schemeClr val="tx1"/>
                </a:solidFill>
                <a:latin typeface="Arial" charset="0"/>
                <a:ea typeface="ＭＳ Ｐゴシック" charset="-128"/>
              </a:defRPr>
            </a:lvl6pPr>
            <a:lvl7pPr marL="2971800" indent="-228600" eaLnBrk="0" fontAlgn="base" hangingPunct="0">
              <a:spcBef>
                <a:spcPct val="50000"/>
              </a:spcBef>
              <a:spcAft>
                <a:spcPct val="0"/>
              </a:spcAft>
              <a:tabLst>
                <a:tab pos="269875" algn="l"/>
              </a:tabLst>
              <a:defRPr kumimoji="1" sz="1200" b="1" i="1">
                <a:solidFill>
                  <a:schemeClr val="tx1"/>
                </a:solidFill>
                <a:latin typeface="Arial" charset="0"/>
                <a:ea typeface="ＭＳ Ｐゴシック" charset="-128"/>
              </a:defRPr>
            </a:lvl7pPr>
            <a:lvl8pPr marL="3429000" indent="-228600" eaLnBrk="0" fontAlgn="base" hangingPunct="0">
              <a:spcBef>
                <a:spcPct val="50000"/>
              </a:spcBef>
              <a:spcAft>
                <a:spcPct val="0"/>
              </a:spcAft>
              <a:tabLst>
                <a:tab pos="269875" algn="l"/>
              </a:tabLst>
              <a:defRPr kumimoji="1" sz="1200" b="1" i="1">
                <a:solidFill>
                  <a:schemeClr val="tx1"/>
                </a:solidFill>
                <a:latin typeface="Arial" charset="0"/>
                <a:ea typeface="ＭＳ Ｐゴシック" charset="-128"/>
              </a:defRPr>
            </a:lvl8pPr>
            <a:lvl9pPr marL="3886200" indent="-228600" eaLnBrk="0" fontAlgn="base" hangingPunct="0">
              <a:spcBef>
                <a:spcPct val="50000"/>
              </a:spcBef>
              <a:spcAft>
                <a:spcPct val="0"/>
              </a:spcAft>
              <a:tabLst>
                <a:tab pos="269875" algn="l"/>
              </a:tabLst>
              <a:defRPr kumimoji="1" sz="1200" b="1" i="1">
                <a:solidFill>
                  <a:schemeClr val="tx1"/>
                </a:solidFill>
                <a:latin typeface="Arial" charset="0"/>
                <a:ea typeface="ＭＳ Ｐゴシック" charset="-128"/>
              </a:defRPr>
            </a:lvl9pPr>
          </a:lstStyle>
          <a:p>
            <a:pPr eaLnBrk="1" hangingPunct="1">
              <a:spcBef>
                <a:spcPct val="0"/>
              </a:spcBef>
            </a:pPr>
            <a:r>
              <a:rPr lang="ja-JP" altLang="ja-JP" sz="1000" b="0" i="0">
                <a:latin typeface="ＭＳ Ｐ明朝" pitchFamily="18" charset="-128"/>
                <a:ea typeface="ＭＳ Ｐ明朝" pitchFamily="18" charset="-128"/>
                <a:cs typeface="Times New Roman" pitchFamily="18" charset="0"/>
              </a:rPr>
              <a:t>※：</a:t>
            </a:r>
            <a:r>
              <a:rPr lang="ja-JP" altLang="en-US" sz="1000" b="0" i="0">
                <a:latin typeface="ＭＳ Ｐ明朝" pitchFamily="18" charset="-128"/>
                <a:ea typeface="ＭＳ Ｐ明朝" pitchFamily="18" charset="-128"/>
                <a:cs typeface="Times New Roman" pitchFamily="18" charset="0"/>
              </a:rPr>
              <a:t>集団回収量・資源ごみ排出量を除く。</a:t>
            </a:r>
            <a:endParaRPr lang="ja-JP" altLang="en-US" b="0" i="0">
              <a:latin typeface="ＭＳ Ｐ明朝" pitchFamily="18" charset="-128"/>
              <a:ea typeface="ＭＳ Ｐ明朝" pitchFamily="18" charset="-128"/>
              <a:cs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rgbClr val="FFCC99"/>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396" tIns="45700" rIns="91396" bIns="45700" numCol="1"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1200" b="1" i="1" u="none" strike="noStrike" cap="none" normalizeH="0" baseline="0" smtClean="0">
            <a:ln>
              <a:noFill/>
            </a:ln>
            <a:solidFill>
              <a:schemeClr val="tx1"/>
            </a:solidFill>
            <a:effectLst/>
            <a:latin typeface="Arial" charset="0"/>
            <a:ea typeface="ＭＳ Ｐゴシック" pitchFamily="50" charset="-128"/>
          </a:defRPr>
        </a:defPPr>
      </a:lstStyle>
    </a:spDef>
    <a:lnDef>
      <a:spPr bwMode="auto">
        <a:solidFill>
          <a:srgbClr val="FFCC99"/>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5165__x308a_ xmlns="79a6af1d-7af9-4c8d-b2df-d41fbfc10dd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6C820B3-7962-4713-8B4F-A05183021D54}">
  <ds:schemaRefs>
    <ds:schemaRef ds:uri="http://schemas.microsoft.com/office/2006/documentManagement/types"/>
    <ds:schemaRef ds:uri="http://purl.org/dc/terms/"/>
    <ds:schemaRef ds:uri="http://purl.org/dc/dcmitype/"/>
    <ds:schemaRef ds:uri="http://www.w3.org/XML/1998/namespace"/>
    <ds:schemaRef ds:uri="http://schemas.openxmlformats.org/package/2006/metadata/core-properties"/>
    <ds:schemaRef ds:uri="http://purl.org/dc/elements/1.1/"/>
    <ds:schemaRef ds:uri="79a6af1d-7af9-4c8d-b2df-d41fbfc10dd0"/>
    <ds:schemaRef ds:uri="http://schemas.microsoft.com/office/2006/metadata/properties"/>
  </ds:schemaRefs>
</ds:datastoreItem>
</file>

<file path=customXml/itemProps2.xml><?xml version="1.0" encoding="utf-8"?>
<ds:datastoreItem xmlns:ds="http://schemas.openxmlformats.org/officeDocument/2006/customXml" ds:itemID="{CB053C98-873A-467C-8B8B-5CA5626D941A}">
  <ds:schemaRefs>
    <ds:schemaRef ds:uri="http://schemas.microsoft.com/sharepoint/v3/contenttype/forms"/>
  </ds:schemaRefs>
</ds:datastoreItem>
</file>

<file path=customXml/itemProps3.xml><?xml version="1.0" encoding="utf-8"?>
<ds:datastoreItem xmlns:ds="http://schemas.openxmlformats.org/officeDocument/2006/customXml" ds:itemID="{CAABAB3C-EE80-41CD-B3A5-C1627D6309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14920</TotalTime>
  <Words>1668</Words>
  <Application>Microsoft Office PowerPoint</Application>
  <PresentationFormat>ユーザー設定</PresentationFormat>
  <Paragraphs>380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みどりの風促進区域について</dc:title>
  <dc:creator>大阪府職員端末機１７年度１２月調達</dc:creator>
  <cp:lastModifiedBy>鈴木　慎介</cp:lastModifiedBy>
  <cp:revision>1113</cp:revision>
  <cp:lastPrinted>2016-03-28T04:08:19Z</cp:lastPrinted>
  <dcterms:created xsi:type="dcterms:W3CDTF">2010-08-25T07:47:28Z</dcterms:created>
  <dcterms:modified xsi:type="dcterms:W3CDTF">2016-03-28T04:16:24Z</dcterms:modified>
</cp:coreProperties>
</file>