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5" d="100"/>
          <a:sy n="125" d="100"/>
        </p:scale>
        <p:origin x="-426" y="12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228289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129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95126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170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0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631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58261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13685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02169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84324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2017/5/24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65284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3103C-4814-46D0-AA24-A4A6BA72B103}" type="datetimeFigureOut">
              <a:rPr kumimoji="1" lang="ja-JP" altLang="en-US" smtClean="0"/>
              <a:t>2017/5/24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403902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6391" y="833290"/>
            <a:ext cx="4266800" cy="692365"/>
          </a:xfrm>
          <a:ln>
            <a:solidFill>
              <a:schemeClr val="accent1">
                <a:shade val="50000"/>
              </a:schemeClr>
            </a:solidFill>
          </a:ln>
        </p:spPr>
        <p:txBody>
          <a:bodyPr>
            <a:normAutofit/>
          </a:bodyPr>
          <a:lstStyle/>
          <a:p>
            <a:pPr algn="l"/>
            <a:r>
              <a:rPr lang="ja-JP" altLang="en-US" sz="1200" dirty="0" smtClean="0"/>
              <a:t>　</a:t>
            </a:r>
            <a:r>
              <a:rPr lang="ja-JP" altLang="ja-JP" sz="800" dirty="0" smtClean="0"/>
              <a:t>都道府県の実施する鳥獣保護</a:t>
            </a:r>
            <a:r>
              <a:rPr lang="ja-JP" altLang="en-US" sz="800" dirty="0" smtClean="0"/>
              <a:t>管理</a:t>
            </a:r>
            <a:r>
              <a:rPr lang="ja-JP" altLang="ja-JP" sz="800" dirty="0" smtClean="0"/>
              <a:t>事業についての基本的な考えや施策の在り方を示す枠組みであり、環境大臣が定める基本指針に</a:t>
            </a:r>
            <a:r>
              <a:rPr lang="ja-JP" altLang="en-US" sz="800" dirty="0" smtClean="0"/>
              <a:t>即して</a:t>
            </a:r>
            <a:r>
              <a:rPr lang="ja-JP" altLang="ja-JP" sz="800" dirty="0" smtClean="0"/>
              <a:t>、都道府県が作成する５カ年の計画</a:t>
            </a:r>
            <a:r>
              <a:rPr lang="ja-JP" altLang="en-US" sz="800" dirty="0" smtClean="0"/>
              <a:t>。</a:t>
            </a:r>
            <a:endParaRPr kumimoji="1" lang="ja-JP" altLang="en-US" sz="800" dirty="0"/>
          </a:p>
        </p:txBody>
      </p:sp>
      <p:sp>
        <p:nvSpPr>
          <p:cNvPr id="4" name="フレーム 3"/>
          <p:cNvSpPr/>
          <p:nvPr/>
        </p:nvSpPr>
        <p:spPr>
          <a:xfrm>
            <a:off x="2424960" y="315432"/>
            <a:ext cx="4356484" cy="432048"/>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第１２次</a:t>
            </a:r>
            <a:r>
              <a:rPr kumimoji="1" lang="ja-JP" altLang="en-US" sz="1400" b="1" dirty="0" smtClean="0">
                <a:solidFill>
                  <a:schemeClr val="tx1"/>
                </a:solidFill>
              </a:rPr>
              <a:t>大阪府鳥獣保護管理事業計画の概要</a:t>
            </a:r>
            <a:endParaRPr kumimoji="1" lang="ja-JP" altLang="en-US" sz="1400" b="1" dirty="0">
              <a:solidFill>
                <a:schemeClr val="tx1"/>
              </a:solidFill>
            </a:endParaRPr>
          </a:p>
        </p:txBody>
      </p:sp>
      <p:sp>
        <p:nvSpPr>
          <p:cNvPr id="9" name="タイトル 1"/>
          <p:cNvSpPr txBox="1">
            <a:spLocks/>
          </p:cNvSpPr>
          <p:nvPr/>
        </p:nvSpPr>
        <p:spPr>
          <a:xfrm>
            <a:off x="233192" y="1735231"/>
            <a:ext cx="4266800" cy="5078145"/>
          </a:xfrm>
          <a:prstGeom prst="rect">
            <a:avLst/>
          </a:prstGeom>
          <a:ln>
            <a:solidFill>
              <a:schemeClr val="accent1">
                <a:shade val="50000"/>
              </a:schemeClr>
            </a:solidFill>
          </a:ln>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900" b="1" dirty="0" smtClean="0"/>
              <a:t>基本理念</a:t>
            </a:r>
            <a:endParaRPr lang="en-US" altLang="ja-JP" sz="900" b="1" dirty="0" smtClean="0"/>
          </a:p>
          <a:p>
            <a:pPr algn="l"/>
            <a:r>
              <a:rPr lang="ja-JP" altLang="ja-JP" sz="1000" dirty="0"/>
              <a:t>　　</a:t>
            </a:r>
            <a:r>
              <a:rPr lang="ja-JP" altLang="en-US" sz="900" dirty="0">
                <a:latin typeface="+mn-ea"/>
              </a:rPr>
              <a:t>人と野生鳥獣との適切な関係の構築及び生物多様性</a:t>
            </a:r>
            <a:r>
              <a:rPr lang="ja-JP" altLang="en-US" sz="900" dirty="0" smtClean="0">
                <a:latin typeface="+mn-ea"/>
              </a:rPr>
              <a:t>の維持</a:t>
            </a:r>
            <a:endParaRPr lang="en-US" altLang="ja-JP" sz="900" dirty="0">
              <a:latin typeface="+mn-ea"/>
            </a:endParaRPr>
          </a:p>
          <a:p>
            <a:pPr algn="l"/>
            <a:r>
              <a:rPr lang="en-US" altLang="ja-JP" sz="900" dirty="0"/>
              <a:t> </a:t>
            </a:r>
            <a:endParaRPr lang="ja-JP" altLang="ja-JP" sz="900" dirty="0"/>
          </a:p>
          <a:p>
            <a:pPr algn="l"/>
            <a:r>
              <a:rPr lang="ja-JP" altLang="ja-JP" sz="900" b="1" dirty="0"/>
              <a:t>第一　鳥獣</a:t>
            </a:r>
            <a:r>
              <a:rPr lang="ja-JP" altLang="ja-JP" sz="900" b="1" dirty="0" smtClean="0"/>
              <a:t>保護</a:t>
            </a:r>
            <a:r>
              <a:rPr lang="ja-JP" altLang="en-US" sz="900" b="1" dirty="0" smtClean="0"/>
              <a:t>管理</a:t>
            </a:r>
            <a:r>
              <a:rPr lang="ja-JP" altLang="ja-JP" sz="900" b="1" dirty="0" smtClean="0"/>
              <a:t>事業</a:t>
            </a:r>
            <a:r>
              <a:rPr lang="ja-JP" altLang="ja-JP" sz="900" b="1" dirty="0"/>
              <a:t>計画の計画期間</a:t>
            </a:r>
            <a:endParaRPr lang="ja-JP" altLang="ja-JP" sz="900" dirty="0"/>
          </a:p>
          <a:p>
            <a:pPr algn="l"/>
            <a:r>
              <a:rPr lang="ja-JP" altLang="ja-JP" sz="900" dirty="0"/>
              <a:t>　　</a:t>
            </a:r>
            <a:r>
              <a:rPr lang="ja-JP" altLang="ja-JP" sz="900" dirty="0" smtClean="0"/>
              <a:t>平成</a:t>
            </a:r>
            <a:r>
              <a:rPr lang="en-US" altLang="ja-JP" sz="900" dirty="0" smtClean="0"/>
              <a:t>29</a:t>
            </a:r>
            <a:r>
              <a:rPr lang="ja-JP" altLang="ja-JP" sz="900" dirty="0" smtClean="0"/>
              <a:t>年</a:t>
            </a:r>
            <a:r>
              <a:rPr lang="ja-JP" altLang="ja-JP" sz="900" dirty="0"/>
              <a:t>４月</a:t>
            </a:r>
            <a:r>
              <a:rPr lang="ja-JP" altLang="ja-JP" sz="900" dirty="0" smtClean="0"/>
              <a:t>１日</a:t>
            </a:r>
            <a:r>
              <a:rPr lang="ja-JP" altLang="en-US" sz="900" dirty="0"/>
              <a:t>～</a:t>
            </a:r>
            <a:r>
              <a:rPr lang="ja-JP" altLang="ja-JP" sz="900" dirty="0" smtClean="0"/>
              <a:t>平成</a:t>
            </a:r>
            <a:r>
              <a:rPr lang="en-US" altLang="ja-JP" sz="900" dirty="0" smtClean="0"/>
              <a:t>34</a:t>
            </a:r>
            <a:r>
              <a:rPr lang="ja-JP" altLang="ja-JP" sz="900" dirty="0" smtClean="0"/>
              <a:t>年３月</a:t>
            </a:r>
            <a:r>
              <a:rPr lang="en-US" altLang="ja-JP" sz="900" dirty="0" smtClean="0"/>
              <a:t>31</a:t>
            </a:r>
            <a:r>
              <a:rPr lang="ja-JP" altLang="ja-JP" sz="900" dirty="0" smtClean="0"/>
              <a:t>日</a:t>
            </a:r>
            <a:r>
              <a:rPr lang="ja-JP" altLang="en-US" sz="900" dirty="0" smtClean="0"/>
              <a:t>（５ヶ年間）</a:t>
            </a:r>
            <a:endParaRPr lang="en-US" altLang="ja-JP" sz="900" dirty="0" smtClean="0"/>
          </a:p>
          <a:p>
            <a:pPr algn="l"/>
            <a:r>
              <a:rPr lang="en-US" altLang="ja-JP" sz="900" dirty="0"/>
              <a:t> </a:t>
            </a:r>
            <a:endParaRPr lang="ja-JP" altLang="ja-JP" sz="900" dirty="0"/>
          </a:p>
          <a:p>
            <a:pPr algn="l"/>
            <a:r>
              <a:rPr lang="ja-JP" altLang="ja-JP" sz="900" b="1" dirty="0" smtClean="0"/>
              <a:t>第二</a:t>
            </a:r>
            <a:r>
              <a:rPr lang="ja-JP" altLang="ja-JP" sz="900" b="1" dirty="0"/>
              <a:t>　鳥獣保護区、特別保護地区及び休猟区に関する</a:t>
            </a:r>
            <a:r>
              <a:rPr lang="ja-JP" altLang="ja-JP" sz="900" b="1" dirty="0" smtClean="0"/>
              <a:t>事項</a:t>
            </a:r>
            <a:endParaRPr lang="en-US" altLang="ja-JP" sz="900" b="1" dirty="0" smtClean="0"/>
          </a:p>
          <a:p>
            <a:pPr algn="l"/>
            <a:r>
              <a:rPr lang="ja-JP" altLang="en-US" sz="900" b="1" dirty="0"/>
              <a:t>　</a:t>
            </a:r>
            <a:r>
              <a:rPr lang="ja-JP" altLang="en-US" sz="900" b="1" dirty="0" smtClean="0"/>
              <a:t>　</a:t>
            </a:r>
            <a:r>
              <a:rPr lang="ja-JP" altLang="en-US" sz="900" dirty="0" smtClean="0"/>
              <a:t>野生鳥獣の保護上重要な森林・河川等を鳥獣保護区に指定</a:t>
            </a:r>
            <a:r>
              <a:rPr lang="en-US" altLang="ja-JP" sz="900" dirty="0" smtClean="0"/>
              <a:t>	</a:t>
            </a:r>
            <a:endParaRPr lang="en-US" altLang="ja-JP" sz="900" dirty="0"/>
          </a:p>
          <a:p>
            <a:pPr algn="l"/>
            <a:r>
              <a:rPr lang="ja-JP" altLang="en-US" sz="900" dirty="0"/>
              <a:t>　</a:t>
            </a:r>
            <a:r>
              <a:rPr lang="ja-JP" altLang="en-US" sz="900" dirty="0" smtClean="0"/>
              <a:t>　</a:t>
            </a:r>
            <a:r>
              <a:rPr lang="ja-JP" altLang="en-US" sz="900" dirty="0" smtClean="0">
                <a:latin typeface="+mn-ea"/>
              </a:rPr>
              <a:t>①</a:t>
            </a:r>
            <a:r>
              <a:rPr lang="ja-JP" altLang="en-US" sz="900" dirty="0">
                <a:latin typeface="+mn-ea"/>
              </a:rPr>
              <a:t>鳥獣保護区の指定</a:t>
            </a:r>
            <a:endParaRPr lang="en-US" altLang="ja-JP" sz="900" dirty="0">
              <a:latin typeface="+mn-ea"/>
            </a:endParaRPr>
          </a:p>
          <a:p>
            <a:pPr algn="l"/>
            <a:r>
              <a:rPr lang="ja-JP" altLang="en-US" sz="900" dirty="0">
                <a:latin typeface="+mn-ea"/>
              </a:rPr>
              <a:t>　　　</a:t>
            </a:r>
            <a:r>
              <a:rPr lang="ja-JP" altLang="en-US" sz="900" dirty="0" smtClean="0">
                <a:latin typeface="+mn-ea"/>
              </a:rPr>
              <a:t>●既指定 </a:t>
            </a:r>
            <a:r>
              <a:rPr lang="ja-JP" altLang="en-US" sz="900" dirty="0">
                <a:latin typeface="+mn-ea"/>
              </a:rPr>
              <a:t>： </a:t>
            </a:r>
            <a:r>
              <a:rPr lang="en-US" altLang="ja-JP" sz="900" dirty="0">
                <a:latin typeface="+mn-ea"/>
              </a:rPr>
              <a:t>18</a:t>
            </a:r>
            <a:r>
              <a:rPr lang="ja-JP" altLang="en-US" sz="900" dirty="0">
                <a:latin typeface="+mn-ea"/>
              </a:rPr>
              <a:t>箇所　</a:t>
            </a:r>
            <a:r>
              <a:rPr lang="en-US" altLang="ja-JP" sz="900" dirty="0" smtClean="0">
                <a:latin typeface="+mn-ea"/>
              </a:rPr>
              <a:t>12,914ha</a:t>
            </a:r>
            <a:r>
              <a:rPr lang="ja-JP" altLang="en-US" sz="900" dirty="0">
                <a:latin typeface="+mn-ea"/>
              </a:rPr>
              <a:t>　</a:t>
            </a:r>
            <a:endParaRPr lang="en-US" altLang="ja-JP" sz="900" dirty="0" smtClean="0">
              <a:latin typeface="+mn-ea"/>
            </a:endParaRPr>
          </a:p>
          <a:p>
            <a:pPr algn="l"/>
            <a:r>
              <a:rPr lang="ja-JP" altLang="en-US" sz="900" dirty="0" smtClean="0">
                <a:latin typeface="+mn-ea"/>
              </a:rPr>
              <a:t>　　　　　・期間更新 </a:t>
            </a:r>
            <a:r>
              <a:rPr lang="en-US" altLang="ja-JP" sz="900" dirty="0" smtClean="0">
                <a:latin typeface="+mn-ea"/>
              </a:rPr>
              <a:t>10</a:t>
            </a:r>
            <a:r>
              <a:rPr lang="ja-JP" altLang="en-US" sz="900" dirty="0" smtClean="0">
                <a:latin typeface="+mn-ea"/>
              </a:rPr>
              <a:t> ／</a:t>
            </a:r>
            <a:r>
              <a:rPr lang="en-US" altLang="ja-JP" sz="900" dirty="0" smtClean="0">
                <a:latin typeface="+mn-ea"/>
              </a:rPr>
              <a:t>18</a:t>
            </a:r>
            <a:r>
              <a:rPr lang="ja-JP" altLang="en-US" sz="900" dirty="0" smtClean="0">
                <a:latin typeface="+mn-ea"/>
              </a:rPr>
              <a:t>箇所　</a:t>
            </a:r>
            <a:r>
              <a:rPr lang="en-US" altLang="ja-JP" sz="900" dirty="0" smtClean="0">
                <a:latin typeface="+mn-ea"/>
              </a:rPr>
              <a:t>7,027ha</a:t>
            </a:r>
          </a:p>
          <a:p>
            <a:pPr algn="l"/>
            <a:r>
              <a:rPr lang="ja-JP" altLang="en-US" sz="900" dirty="0">
                <a:latin typeface="+mn-ea"/>
              </a:rPr>
              <a:t>　</a:t>
            </a:r>
            <a:r>
              <a:rPr lang="ja-JP" altLang="en-US" sz="900" dirty="0" smtClean="0">
                <a:latin typeface="+mn-ea"/>
              </a:rPr>
              <a:t>　　●保護の目的とする鳥獣を明らかにしつつ、これまで指定した鳥獣保護区の</a:t>
            </a:r>
            <a:r>
              <a:rPr lang="ja-JP" altLang="en-US" sz="900" dirty="0">
                <a:latin typeface="+mn-ea"/>
              </a:rPr>
              <a:t>　</a:t>
            </a:r>
            <a:r>
              <a:rPr lang="ja-JP" altLang="en-US" sz="900" dirty="0" smtClean="0">
                <a:latin typeface="+mn-ea"/>
              </a:rPr>
              <a:t>　</a:t>
            </a:r>
            <a:r>
              <a:rPr lang="ja-JP" altLang="en-US" sz="900" dirty="0">
                <a:latin typeface="+mn-ea"/>
              </a:rPr>
              <a:t>　</a:t>
            </a:r>
            <a:endParaRPr lang="en-US" altLang="ja-JP" sz="900" dirty="0">
              <a:latin typeface="+mn-ea"/>
            </a:endParaRPr>
          </a:p>
          <a:p>
            <a:pPr algn="l"/>
            <a:r>
              <a:rPr lang="ja-JP" altLang="en-US" sz="900" dirty="0">
                <a:latin typeface="+mn-ea"/>
              </a:rPr>
              <a:t>　　　　　</a:t>
            </a:r>
            <a:r>
              <a:rPr lang="ja-JP" altLang="en-US" sz="900" dirty="0" smtClean="0">
                <a:latin typeface="+mn-ea"/>
              </a:rPr>
              <a:t>配置を踏まえ、保護に適切か考慮したうえで、指定・更新を検討する。</a:t>
            </a:r>
            <a:endParaRPr lang="en-US" altLang="ja-JP" sz="900" dirty="0" smtClean="0">
              <a:latin typeface="+mn-ea"/>
            </a:endParaRPr>
          </a:p>
          <a:p>
            <a:pPr algn="l"/>
            <a:r>
              <a:rPr lang="ja-JP" altLang="en-US" sz="900" dirty="0" smtClean="0">
                <a:latin typeface="+mn-ea"/>
              </a:rPr>
              <a:t>　</a:t>
            </a:r>
            <a:r>
              <a:rPr lang="en-US" altLang="ja-JP" sz="900" dirty="0"/>
              <a:t> </a:t>
            </a:r>
          </a:p>
          <a:p>
            <a:pPr algn="l"/>
            <a:r>
              <a:rPr lang="ja-JP" altLang="ja-JP" sz="900" b="1" dirty="0" smtClean="0"/>
              <a:t>第三</a:t>
            </a:r>
            <a:r>
              <a:rPr lang="ja-JP" altLang="ja-JP" sz="900" b="1" dirty="0"/>
              <a:t>　</a:t>
            </a:r>
            <a:r>
              <a:rPr lang="ja-JP" altLang="ja-JP" sz="900" b="1" dirty="0">
                <a:latin typeface="+mn-ea"/>
              </a:rPr>
              <a:t>鳥獣の人工増殖及び放鳥獣に</a:t>
            </a:r>
            <a:r>
              <a:rPr lang="ja-JP" altLang="ja-JP" sz="900" b="1" dirty="0" smtClean="0">
                <a:latin typeface="+mn-ea"/>
              </a:rPr>
              <a:t>関する事項</a:t>
            </a:r>
            <a:endParaRPr lang="en-US" altLang="ja-JP" sz="900" b="1" dirty="0">
              <a:latin typeface="+mn-ea"/>
            </a:endParaRPr>
          </a:p>
          <a:p>
            <a:pPr algn="l"/>
            <a:r>
              <a:rPr lang="ja-JP" altLang="en-US" sz="900" b="1" dirty="0" smtClean="0">
                <a:latin typeface="+mn-ea"/>
              </a:rPr>
              <a:t>　　</a:t>
            </a:r>
            <a:r>
              <a:rPr lang="ja-JP" altLang="ja-JP" sz="900" dirty="0" smtClean="0"/>
              <a:t>●</a:t>
            </a:r>
            <a:r>
              <a:rPr lang="ja-JP" altLang="ja-JP" sz="900" dirty="0"/>
              <a:t>個体数が少なく保護増殖を図る必要のあるものについては、人工増殖の</a:t>
            </a:r>
            <a:r>
              <a:rPr lang="ja-JP" altLang="ja-JP" sz="900" dirty="0" smtClean="0"/>
              <a:t>可能性</a:t>
            </a:r>
            <a:endParaRPr lang="en-US" altLang="ja-JP" sz="900" dirty="0" smtClean="0"/>
          </a:p>
          <a:p>
            <a:pPr algn="l"/>
            <a:r>
              <a:rPr lang="ja-JP" altLang="en-US" sz="900" dirty="0"/>
              <a:t>　</a:t>
            </a:r>
            <a:r>
              <a:rPr lang="ja-JP" altLang="en-US" sz="900" dirty="0" smtClean="0"/>
              <a:t>　　 を</a:t>
            </a:r>
            <a:r>
              <a:rPr lang="ja-JP" altLang="ja-JP" sz="900" dirty="0" smtClean="0"/>
              <a:t>検討</a:t>
            </a:r>
            <a:endParaRPr lang="en-US" altLang="ja-JP" sz="900" dirty="0" smtClean="0"/>
          </a:p>
          <a:p>
            <a:pPr algn="l"/>
            <a:r>
              <a:rPr lang="ja-JP" altLang="en-US" sz="900" dirty="0"/>
              <a:t>　</a:t>
            </a:r>
            <a:r>
              <a:rPr lang="ja-JP" altLang="en-US" sz="900" dirty="0" smtClean="0"/>
              <a:t>　</a:t>
            </a:r>
            <a:r>
              <a:rPr lang="ja-JP" altLang="ja-JP" sz="900" dirty="0" smtClean="0"/>
              <a:t>●</a:t>
            </a:r>
            <a:r>
              <a:rPr lang="ja-JP" altLang="ja-JP" sz="900" dirty="0"/>
              <a:t>被害のおそれがなく、効果が認められる場合においては、放鳥の可能性</a:t>
            </a:r>
            <a:r>
              <a:rPr lang="ja-JP" altLang="en-US" sz="900" dirty="0"/>
              <a:t>を</a:t>
            </a:r>
            <a:r>
              <a:rPr lang="ja-JP" altLang="ja-JP" sz="900" dirty="0"/>
              <a:t>検討</a:t>
            </a:r>
          </a:p>
          <a:p>
            <a:pPr algn="l"/>
            <a:endParaRPr lang="en-US" altLang="ja-JP" sz="900" dirty="0"/>
          </a:p>
          <a:p>
            <a:pPr algn="l"/>
            <a:r>
              <a:rPr lang="ja-JP" altLang="ja-JP" sz="900" b="1" dirty="0" smtClean="0"/>
              <a:t>第四</a:t>
            </a:r>
            <a:r>
              <a:rPr lang="ja-JP" altLang="ja-JP" sz="900" b="1" dirty="0"/>
              <a:t>　鳥獣の捕獲等及び鳥類の卵の採取等の許可に関する事項</a:t>
            </a:r>
            <a:endParaRPr lang="ja-JP" altLang="ja-JP" sz="900" dirty="0"/>
          </a:p>
          <a:p>
            <a:pPr algn="l"/>
            <a:r>
              <a:rPr lang="en-US" altLang="ja-JP" sz="900" dirty="0"/>
              <a:t> </a:t>
            </a:r>
            <a:r>
              <a:rPr lang="ja-JP" altLang="en-US" sz="900" dirty="0"/>
              <a:t>　　</a:t>
            </a:r>
            <a:r>
              <a:rPr lang="ja-JP" altLang="en-US" sz="900" dirty="0" smtClean="0"/>
              <a:t>①捕獲許可基準の設定にあたっての共通事項</a:t>
            </a:r>
            <a:r>
              <a:rPr lang="ja-JP" altLang="ja-JP" sz="900" dirty="0"/>
              <a:t>　　　　</a:t>
            </a:r>
            <a:r>
              <a:rPr lang="ja-JP" altLang="en-US" sz="900" dirty="0"/>
              <a:t>　　</a:t>
            </a:r>
            <a:endParaRPr lang="ja-JP" altLang="ja-JP" sz="900" dirty="0"/>
          </a:p>
          <a:p>
            <a:pPr algn="l"/>
            <a:r>
              <a:rPr lang="ja-JP" altLang="ja-JP" sz="900" dirty="0"/>
              <a:t>　　</a:t>
            </a:r>
            <a:r>
              <a:rPr lang="en-US" altLang="ja-JP" sz="900" dirty="0" smtClean="0"/>
              <a:t> </a:t>
            </a:r>
            <a:r>
              <a:rPr lang="ja-JP" altLang="en-US" sz="900" dirty="0" smtClean="0"/>
              <a:t>●水鳥、猛禽類の生息地が重複し、鉛中毒が生じる蓋然性が高い地域の捕獲</a:t>
            </a:r>
            <a:endParaRPr lang="en-US" altLang="ja-JP" sz="900" dirty="0" smtClean="0"/>
          </a:p>
          <a:p>
            <a:pPr algn="l"/>
            <a:r>
              <a:rPr lang="ja-JP" altLang="en-US" sz="900" dirty="0"/>
              <a:t>　</a:t>
            </a:r>
            <a:r>
              <a:rPr lang="ja-JP" altLang="en-US" sz="900" dirty="0" smtClean="0"/>
              <a:t>　　　許可について、鉛が暴露しない構造の装弾の使用等を徹底して指導する。</a:t>
            </a:r>
            <a:endParaRPr lang="ja-JP" altLang="ja-JP" sz="900" dirty="0"/>
          </a:p>
          <a:p>
            <a:pPr algn="l"/>
            <a:r>
              <a:rPr lang="en-US" altLang="ja-JP" sz="900" dirty="0" smtClean="0"/>
              <a:t> </a:t>
            </a:r>
            <a:r>
              <a:rPr lang="ja-JP" altLang="en-US" sz="900" dirty="0" smtClean="0"/>
              <a:t>　　②捕獲の目的別に許可基準を設定</a:t>
            </a:r>
            <a:endParaRPr lang="en-US" altLang="ja-JP" sz="900" dirty="0" smtClean="0"/>
          </a:p>
          <a:p>
            <a:pPr algn="l"/>
            <a:r>
              <a:rPr lang="ja-JP" altLang="en-US" sz="900" dirty="0" smtClean="0"/>
              <a:t>　　 ●</a:t>
            </a:r>
            <a:r>
              <a:rPr lang="ja-JP" altLang="ja-JP" sz="900" dirty="0" smtClean="0"/>
              <a:t>学術</a:t>
            </a:r>
            <a:r>
              <a:rPr lang="ja-JP" altLang="ja-JP" sz="900" dirty="0"/>
              <a:t>研究を目的とする</a:t>
            </a:r>
            <a:r>
              <a:rPr lang="ja-JP" altLang="ja-JP" sz="900" dirty="0" smtClean="0"/>
              <a:t>場合</a:t>
            </a:r>
            <a:endParaRPr lang="en-US" altLang="ja-JP" sz="900" dirty="0" smtClean="0"/>
          </a:p>
          <a:p>
            <a:pPr algn="l"/>
            <a:r>
              <a:rPr lang="ja-JP" altLang="en-US" sz="900" dirty="0"/>
              <a:t>　　 ●</a:t>
            </a:r>
            <a:r>
              <a:rPr lang="ja-JP" altLang="ja-JP" sz="900" dirty="0"/>
              <a:t>鳥獣</a:t>
            </a:r>
            <a:r>
              <a:rPr lang="ja-JP" altLang="en-US" sz="900" dirty="0" smtClean="0"/>
              <a:t>の保護を</a:t>
            </a:r>
            <a:r>
              <a:rPr lang="ja-JP" altLang="en-US" sz="900" dirty="0"/>
              <a:t>目的とする</a:t>
            </a:r>
            <a:r>
              <a:rPr lang="ja-JP" altLang="en-US" sz="900" dirty="0" smtClean="0"/>
              <a:t>場合</a:t>
            </a:r>
            <a:endParaRPr lang="en-US" altLang="ja-JP" sz="900" dirty="0" smtClean="0"/>
          </a:p>
          <a:p>
            <a:pPr algn="l"/>
            <a:r>
              <a:rPr lang="ja-JP" altLang="en-US" sz="900" dirty="0" smtClean="0"/>
              <a:t>　　　　・</a:t>
            </a:r>
            <a:r>
              <a:rPr lang="ja-JP" altLang="ja-JP" sz="900" dirty="0"/>
              <a:t>鳥獣の保護に係る行政</a:t>
            </a:r>
            <a:r>
              <a:rPr lang="ja-JP" altLang="en-US" sz="900" dirty="0"/>
              <a:t>事務の遂行の</a:t>
            </a:r>
            <a:r>
              <a:rPr lang="ja-JP" altLang="ja-JP" sz="900" dirty="0"/>
              <a:t>目的</a:t>
            </a:r>
          </a:p>
          <a:p>
            <a:pPr algn="l"/>
            <a:r>
              <a:rPr lang="ja-JP" altLang="ja-JP" sz="900" dirty="0"/>
              <a:t>　　　</a:t>
            </a:r>
            <a:r>
              <a:rPr lang="ja-JP" altLang="en-US" sz="900" dirty="0" smtClean="0"/>
              <a:t>　・</a:t>
            </a:r>
            <a:r>
              <a:rPr lang="ja-JP" altLang="ja-JP" sz="900" dirty="0"/>
              <a:t>傷病により保護を要する鳥獣の保護の目的</a:t>
            </a:r>
          </a:p>
          <a:p>
            <a:pPr algn="l"/>
            <a:r>
              <a:rPr lang="en-US" altLang="ja-JP" sz="900" dirty="0"/>
              <a:t> </a:t>
            </a:r>
            <a:r>
              <a:rPr lang="ja-JP" altLang="en-US" sz="900" dirty="0" smtClean="0"/>
              <a:t>　　●</a:t>
            </a:r>
            <a:r>
              <a:rPr lang="ja-JP" altLang="ja-JP" sz="900" dirty="0" smtClean="0"/>
              <a:t>鳥獣</a:t>
            </a:r>
            <a:r>
              <a:rPr lang="ja-JP" altLang="en-US" sz="900" dirty="0" smtClean="0"/>
              <a:t>の管理を目的とする場合</a:t>
            </a:r>
            <a:endParaRPr lang="en-US" altLang="ja-JP" sz="900" dirty="0" smtClean="0"/>
          </a:p>
          <a:p>
            <a:pPr algn="l"/>
            <a:r>
              <a:rPr lang="ja-JP" altLang="en-US" sz="900" dirty="0" smtClean="0"/>
              <a:t>　　　　・第二種</a:t>
            </a:r>
            <a:r>
              <a:rPr lang="ja-JP" altLang="ja-JP" sz="900" dirty="0" smtClean="0"/>
              <a:t>特定</a:t>
            </a:r>
            <a:r>
              <a:rPr lang="ja-JP" altLang="en-US" sz="900" dirty="0" smtClean="0"/>
              <a:t>鳥獣管理</a:t>
            </a:r>
            <a:r>
              <a:rPr lang="ja-JP" altLang="ja-JP" sz="900" dirty="0" smtClean="0"/>
              <a:t>計画</a:t>
            </a:r>
            <a:r>
              <a:rPr lang="ja-JP" altLang="ja-JP" sz="900" dirty="0"/>
              <a:t>に基づく数の調整を目的とする</a:t>
            </a:r>
            <a:r>
              <a:rPr lang="ja-JP" altLang="ja-JP" sz="900" dirty="0" smtClean="0"/>
              <a:t>場合</a:t>
            </a:r>
            <a:endParaRPr lang="en-US" altLang="ja-JP" sz="900" dirty="0" smtClean="0"/>
          </a:p>
          <a:p>
            <a:pPr algn="l"/>
            <a:r>
              <a:rPr lang="ja-JP" altLang="en-US" sz="900" dirty="0"/>
              <a:t>　　　　・</a:t>
            </a:r>
            <a:r>
              <a:rPr lang="ja-JP" altLang="ja-JP" sz="900" dirty="0"/>
              <a:t>有害鳥獣捕獲を目的とする場合</a:t>
            </a:r>
            <a:endParaRPr lang="en-US" altLang="ja-JP" sz="900" dirty="0"/>
          </a:p>
          <a:p>
            <a:pPr algn="l"/>
            <a:r>
              <a:rPr lang="ja-JP" altLang="en-US" sz="900" dirty="0"/>
              <a:t>　　　　　⇒ 農林業者が自らの事業地内で、小型</a:t>
            </a:r>
            <a:r>
              <a:rPr lang="ja-JP" altLang="en-US" sz="900" dirty="0" smtClean="0"/>
              <a:t>の箱</a:t>
            </a:r>
            <a:r>
              <a:rPr lang="ja-JP" altLang="en-US" sz="900" dirty="0" err="1" smtClean="0"/>
              <a:t>わな</a:t>
            </a:r>
            <a:r>
              <a:rPr lang="ja-JP" altLang="en-US" sz="900" dirty="0"/>
              <a:t>等でｱﾗｲｸﾞﾏ・ﾇｰﾄﾘｱ等</a:t>
            </a:r>
            <a:endParaRPr lang="en-US" altLang="ja-JP" sz="900" dirty="0"/>
          </a:p>
          <a:p>
            <a:pPr algn="l"/>
            <a:r>
              <a:rPr lang="ja-JP" altLang="en-US" sz="900" dirty="0"/>
              <a:t>　　　　　を捕獲する場合、</a:t>
            </a:r>
            <a:r>
              <a:rPr lang="en-US" altLang="ja-JP" sz="900" dirty="0"/>
              <a:t>1</a:t>
            </a:r>
            <a:r>
              <a:rPr lang="ja-JP" altLang="en-US" sz="900" dirty="0"/>
              <a:t>日</a:t>
            </a:r>
            <a:r>
              <a:rPr lang="en-US" altLang="ja-JP" sz="900" dirty="0"/>
              <a:t>1</a:t>
            </a:r>
            <a:r>
              <a:rPr lang="ja-JP" altLang="en-US" sz="900" dirty="0"/>
              <a:t>回以上の見回り等の条件を満たせば、捕獲許可に</a:t>
            </a:r>
            <a:endParaRPr lang="en-US" altLang="ja-JP" sz="900" dirty="0"/>
          </a:p>
          <a:p>
            <a:pPr algn="l"/>
            <a:r>
              <a:rPr lang="ja-JP" altLang="en-US" sz="900" dirty="0"/>
              <a:t>　　　　　狩猟免許を要しない。</a:t>
            </a:r>
            <a:endParaRPr lang="en-US" altLang="ja-JP" sz="900" dirty="0"/>
          </a:p>
          <a:p>
            <a:pPr algn="l"/>
            <a:r>
              <a:rPr lang="en-US" altLang="ja-JP" sz="900" dirty="0" smtClean="0"/>
              <a:t> </a:t>
            </a:r>
            <a:r>
              <a:rPr lang="ja-JP" altLang="en-US" sz="900" dirty="0" smtClean="0"/>
              <a:t>　　●</a:t>
            </a:r>
            <a:r>
              <a:rPr lang="ja-JP" altLang="ja-JP" sz="900" dirty="0" smtClean="0"/>
              <a:t>その他</a:t>
            </a:r>
            <a:r>
              <a:rPr lang="ja-JP" altLang="ja-JP" sz="900" dirty="0"/>
              <a:t>特別な事由を目的とする</a:t>
            </a:r>
            <a:r>
              <a:rPr lang="ja-JP" altLang="ja-JP" sz="900" dirty="0" smtClean="0"/>
              <a:t>場合</a:t>
            </a:r>
            <a:r>
              <a:rPr lang="ja-JP" altLang="ja-JP" sz="900" dirty="0"/>
              <a:t>　　　　</a:t>
            </a:r>
            <a:r>
              <a:rPr lang="ja-JP" altLang="en-US" sz="900" dirty="0" smtClean="0"/>
              <a:t>　　</a:t>
            </a:r>
            <a:endParaRPr lang="ja-JP" altLang="ja-JP" sz="900" dirty="0"/>
          </a:p>
          <a:p>
            <a:pPr algn="l"/>
            <a:r>
              <a:rPr lang="ja-JP" altLang="ja-JP" sz="900" dirty="0"/>
              <a:t>　　　　</a:t>
            </a:r>
            <a:r>
              <a:rPr lang="ja-JP" altLang="en-US" sz="900" dirty="0" smtClean="0"/>
              <a:t>・</a:t>
            </a:r>
            <a:r>
              <a:rPr lang="ja-JP" altLang="ja-JP" sz="900" dirty="0" smtClean="0"/>
              <a:t>博物館</a:t>
            </a:r>
            <a:r>
              <a:rPr lang="ja-JP" altLang="ja-JP" sz="900" dirty="0"/>
              <a:t>、動物園その他これに類する施設における展示の目的</a:t>
            </a:r>
          </a:p>
          <a:p>
            <a:pPr algn="l"/>
            <a:r>
              <a:rPr lang="ja-JP" altLang="ja-JP" sz="900" dirty="0"/>
              <a:t>　　　　</a:t>
            </a:r>
            <a:r>
              <a:rPr lang="ja-JP" altLang="en-US" sz="900" dirty="0" smtClean="0"/>
              <a:t>・愛玩</a:t>
            </a:r>
            <a:r>
              <a:rPr lang="ja-JP" altLang="ja-JP" sz="900" dirty="0" smtClean="0"/>
              <a:t>の</a:t>
            </a:r>
            <a:r>
              <a:rPr lang="ja-JP" altLang="ja-JP" sz="900" dirty="0"/>
              <a:t>ため</a:t>
            </a:r>
            <a:r>
              <a:rPr lang="ja-JP" altLang="ja-JP" sz="900" dirty="0" smtClean="0"/>
              <a:t>の</a:t>
            </a:r>
            <a:r>
              <a:rPr lang="ja-JP" altLang="en-US" sz="900" dirty="0" smtClean="0"/>
              <a:t>飼養の</a:t>
            </a:r>
            <a:r>
              <a:rPr lang="ja-JP" altLang="ja-JP" sz="900" dirty="0" smtClean="0"/>
              <a:t>目的</a:t>
            </a:r>
            <a:r>
              <a:rPr lang="ja-JP" altLang="en-US" sz="900" dirty="0" smtClean="0"/>
              <a:t>　⇒　愛玩飼養</a:t>
            </a:r>
            <a:r>
              <a:rPr lang="ja-JP" altLang="en-US" sz="900" dirty="0"/>
              <a:t>の目的での捕獲は許可しない</a:t>
            </a:r>
            <a:endParaRPr lang="en-US" altLang="ja-JP" sz="900" dirty="0" smtClean="0"/>
          </a:p>
          <a:p>
            <a:pPr algn="l"/>
            <a:r>
              <a:rPr lang="ja-JP" altLang="en-US" sz="900" dirty="0"/>
              <a:t>　</a:t>
            </a:r>
            <a:r>
              <a:rPr lang="ja-JP" altLang="en-US" sz="900" dirty="0" smtClean="0"/>
              <a:t>　　　・</a:t>
            </a:r>
            <a:r>
              <a:rPr lang="ja-JP" altLang="ja-JP" sz="900" dirty="0" smtClean="0"/>
              <a:t>その他</a:t>
            </a:r>
            <a:r>
              <a:rPr lang="ja-JP" altLang="en-US" sz="900" dirty="0" smtClean="0"/>
              <a:t>鳥獣の保護その他公益に資すると認められる目的</a:t>
            </a:r>
            <a:endParaRPr lang="en-US" altLang="ja-JP" sz="900" dirty="0" smtClean="0"/>
          </a:p>
        </p:txBody>
      </p:sp>
      <p:sp>
        <p:nvSpPr>
          <p:cNvPr id="14" name="タイトル 1"/>
          <p:cNvSpPr txBox="1">
            <a:spLocks/>
          </p:cNvSpPr>
          <p:nvPr/>
        </p:nvSpPr>
        <p:spPr>
          <a:xfrm>
            <a:off x="4644008" y="847795"/>
            <a:ext cx="4248472" cy="5957961"/>
          </a:xfrm>
          <a:prstGeom prst="rect">
            <a:avLst/>
          </a:prstGeom>
          <a:ln>
            <a:solidFill>
              <a:schemeClr val="accent1">
                <a:shade val="50000"/>
              </a:schemeClr>
            </a:solidFill>
            <a:prstDash val="solid"/>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900" b="1" dirty="0" smtClean="0"/>
              <a:t>第五</a:t>
            </a:r>
            <a:r>
              <a:rPr lang="ja-JP" altLang="ja-JP" sz="900" b="1" dirty="0"/>
              <a:t>　特定猟具使用禁止</a:t>
            </a:r>
            <a:r>
              <a:rPr lang="ja-JP" altLang="ja-JP" sz="900" b="1" dirty="0" smtClean="0"/>
              <a:t>区域に</a:t>
            </a:r>
            <a:r>
              <a:rPr lang="ja-JP" altLang="ja-JP" sz="900" b="1" dirty="0"/>
              <a:t>関する事項</a:t>
            </a:r>
            <a:endParaRPr lang="en-US" altLang="ja-JP" sz="900" dirty="0"/>
          </a:p>
          <a:p>
            <a:pPr algn="l"/>
            <a:r>
              <a:rPr lang="ja-JP" altLang="en-US" sz="900" dirty="0"/>
              <a:t>　　</a:t>
            </a:r>
            <a:r>
              <a:rPr lang="ja-JP" altLang="en-US" sz="900" dirty="0" smtClean="0"/>
              <a:t>狩猟による危険を予防するため市街化の進んだ地域や野外レクリェーション利用　</a:t>
            </a:r>
            <a:endParaRPr lang="en-US" altLang="ja-JP" sz="900" dirty="0" smtClean="0"/>
          </a:p>
          <a:p>
            <a:pPr algn="l"/>
            <a:r>
              <a:rPr lang="ja-JP" altLang="en-US" sz="900" dirty="0"/>
              <a:t>　</a:t>
            </a:r>
            <a:r>
              <a:rPr lang="ja-JP" altLang="en-US" sz="900" dirty="0" smtClean="0"/>
              <a:t>が多い地域を特定猟具使用禁止区域に指定</a:t>
            </a:r>
            <a:endParaRPr lang="en-US" altLang="ja-JP" sz="900" dirty="0" smtClean="0"/>
          </a:p>
          <a:p>
            <a:pPr algn="l"/>
            <a:r>
              <a:rPr lang="ja-JP" altLang="en-US" sz="900" dirty="0"/>
              <a:t>　</a:t>
            </a:r>
            <a:r>
              <a:rPr lang="ja-JP" altLang="en-US" sz="900" dirty="0" smtClean="0"/>
              <a:t>　①</a:t>
            </a:r>
            <a:r>
              <a:rPr lang="ja-JP" altLang="ja-JP" sz="900" dirty="0" smtClean="0"/>
              <a:t>特定猟</a:t>
            </a:r>
            <a:r>
              <a:rPr lang="ja-JP" altLang="ja-JP" sz="900" dirty="0"/>
              <a:t>具使用禁止区域（銃器</a:t>
            </a:r>
            <a:r>
              <a:rPr lang="ja-JP" altLang="ja-JP" sz="900" dirty="0" smtClean="0"/>
              <a:t>）</a:t>
            </a:r>
            <a:r>
              <a:rPr lang="ja-JP" altLang="en-US" sz="900" dirty="0" smtClean="0"/>
              <a:t>の</a:t>
            </a:r>
            <a:r>
              <a:rPr lang="ja-JP" altLang="ja-JP" sz="900" dirty="0" smtClean="0"/>
              <a:t>指定</a:t>
            </a:r>
            <a:endParaRPr lang="en-US" altLang="ja-JP" sz="900" dirty="0" smtClean="0"/>
          </a:p>
          <a:p>
            <a:pPr algn="l"/>
            <a:r>
              <a:rPr lang="ja-JP" altLang="en-US" sz="900" dirty="0" smtClean="0"/>
              <a:t>　</a:t>
            </a:r>
            <a:r>
              <a:rPr lang="ja-JP" altLang="en-US" sz="900" dirty="0"/>
              <a:t>　</a:t>
            </a:r>
            <a:r>
              <a:rPr lang="ja-JP" altLang="en-US" sz="900" dirty="0" smtClean="0"/>
              <a:t>　●既指定</a:t>
            </a:r>
            <a:r>
              <a:rPr lang="ja-JP" altLang="en-US" sz="900" dirty="0" smtClean="0">
                <a:latin typeface="+mn-ea"/>
              </a:rPr>
              <a:t> ： </a:t>
            </a:r>
            <a:r>
              <a:rPr lang="en-US" altLang="ja-JP" sz="900" dirty="0" smtClean="0">
                <a:latin typeface="+mn-ea"/>
              </a:rPr>
              <a:t>75</a:t>
            </a:r>
            <a:r>
              <a:rPr lang="ja-JP" altLang="en-US" sz="900" dirty="0" smtClean="0">
                <a:latin typeface="+mn-ea"/>
              </a:rPr>
              <a:t>箇所</a:t>
            </a:r>
            <a:r>
              <a:rPr lang="ja-JP" altLang="en-US" sz="900" dirty="0">
                <a:latin typeface="+mn-ea"/>
              </a:rPr>
              <a:t>　</a:t>
            </a:r>
            <a:r>
              <a:rPr lang="en-US" altLang="ja-JP" sz="900" dirty="0" smtClean="0">
                <a:latin typeface="+mn-ea"/>
              </a:rPr>
              <a:t>121,208ha</a:t>
            </a:r>
            <a:endParaRPr lang="en-US" altLang="ja-JP" sz="900" dirty="0">
              <a:latin typeface="+mn-ea"/>
            </a:endParaRPr>
          </a:p>
          <a:p>
            <a:pPr algn="l"/>
            <a:r>
              <a:rPr lang="ja-JP" altLang="en-US" sz="900" dirty="0">
                <a:latin typeface="+mn-ea"/>
              </a:rPr>
              <a:t>　　</a:t>
            </a:r>
            <a:r>
              <a:rPr lang="ja-JP" altLang="en-US" sz="900" dirty="0" smtClean="0">
                <a:latin typeface="+mn-ea"/>
              </a:rPr>
              <a:t>　</a:t>
            </a:r>
            <a:r>
              <a:rPr lang="ja-JP" altLang="en-US" sz="900" dirty="0">
                <a:latin typeface="+mn-ea"/>
              </a:rPr>
              <a:t>　</a:t>
            </a:r>
            <a:r>
              <a:rPr lang="ja-JP" altLang="en-US" sz="900" dirty="0" smtClean="0">
                <a:latin typeface="+mn-ea"/>
              </a:rPr>
              <a:t>　</a:t>
            </a:r>
            <a:r>
              <a:rPr lang="ja-JP" altLang="en-US" sz="900" dirty="0">
                <a:latin typeface="+mn-ea"/>
              </a:rPr>
              <a:t>　・期間</a:t>
            </a:r>
            <a:r>
              <a:rPr lang="ja-JP" altLang="en-US" sz="900" dirty="0" smtClean="0">
                <a:latin typeface="+mn-ea"/>
              </a:rPr>
              <a:t>更新</a:t>
            </a:r>
            <a:r>
              <a:rPr lang="ja-JP" altLang="en-US" sz="900" dirty="0">
                <a:latin typeface="+mn-ea"/>
              </a:rPr>
              <a:t>　</a:t>
            </a:r>
            <a:r>
              <a:rPr lang="en-US" altLang="ja-JP" sz="900" dirty="0" smtClean="0">
                <a:latin typeface="+mn-ea"/>
              </a:rPr>
              <a:t>47</a:t>
            </a:r>
            <a:r>
              <a:rPr lang="ja-JP" altLang="en-US" sz="900" dirty="0" smtClean="0">
                <a:latin typeface="+mn-ea"/>
              </a:rPr>
              <a:t>／</a:t>
            </a:r>
            <a:r>
              <a:rPr lang="en-US" altLang="ja-JP" sz="900" dirty="0" smtClean="0">
                <a:latin typeface="+mn-ea"/>
              </a:rPr>
              <a:t>75</a:t>
            </a:r>
            <a:r>
              <a:rPr lang="ja-JP" altLang="en-US" sz="900" dirty="0" smtClean="0">
                <a:latin typeface="+mn-ea"/>
              </a:rPr>
              <a:t>箇所</a:t>
            </a:r>
            <a:r>
              <a:rPr lang="ja-JP" altLang="en-US" sz="900" dirty="0">
                <a:latin typeface="+mn-ea"/>
              </a:rPr>
              <a:t>　</a:t>
            </a:r>
            <a:r>
              <a:rPr lang="en-US" altLang="ja-JP" sz="900" dirty="0">
                <a:latin typeface="+mn-ea"/>
              </a:rPr>
              <a:t>102,853ha</a:t>
            </a:r>
          </a:p>
          <a:p>
            <a:pPr algn="l"/>
            <a:r>
              <a:rPr lang="ja-JP" altLang="en-US" sz="900" dirty="0" smtClean="0">
                <a:latin typeface="+mn-ea"/>
              </a:rPr>
              <a:t>　　　　　　</a:t>
            </a:r>
            <a:endParaRPr lang="en-US" altLang="ja-JP" sz="900" dirty="0">
              <a:latin typeface="+mn-ea"/>
              <a:ea typeface="+mn-ea"/>
            </a:endParaRPr>
          </a:p>
          <a:p>
            <a:pPr algn="l"/>
            <a:r>
              <a:rPr lang="ja-JP" altLang="en-US" sz="900" b="1" dirty="0" smtClean="0">
                <a:latin typeface="+mn-ea"/>
                <a:ea typeface="+mn-ea"/>
              </a:rPr>
              <a:t>第六　第二種</a:t>
            </a:r>
            <a:r>
              <a:rPr lang="ja-JP" altLang="ja-JP" sz="900" b="1" dirty="0" smtClean="0">
                <a:latin typeface="+mn-ea"/>
                <a:ea typeface="+mn-ea"/>
              </a:rPr>
              <a:t>特定鳥獣管理</a:t>
            </a:r>
            <a:r>
              <a:rPr lang="ja-JP" altLang="ja-JP" sz="900" b="1" dirty="0">
                <a:latin typeface="+mn-ea"/>
                <a:ea typeface="+mn-ea"/>
              </a:rPr>
              <a:t>計画の作成に関する</a:t>
            </a:r>
            <a:r>
              <a:rPr lang="ja-JP" altLang="ja-JP" sz="900" b="1" dirty="0" smtClean="0">
                <a:latin typeface="+mn-ea"/>
                <a:ea typeface="+mn-ea"/>
              </a:rPr>
              <a:t>事項</a:t>
            </a:r>
            <a:endParaRPr lang="en-US" altLang="ja-JP" sz="900" b="1" dirty="0" smtClean="0">
              <a:latin typeface="+mn-ea"/>
              <a:ea typeface="+mn-ea"/>
            </a:endParaRPr>
          </a:p>
          <a:p>
            <a:pPr algn="l"/>
            <a:r>
              <a:rPr lang="ja-JP" altLang="en-US" sz="900" dirty="0">
                <a:latin typeface="+mn-ea"/>
                <a:ea typeface="+mn-ea"/>
              </a:rPr>
              <a:t>　</a:t>
            </a:r>
            <a:r>
              <a:rPr lang="ja-JP" altLang="en-US" sz="900" dirty="0" smtClean="0">
                <a:latin typeface="+mn-ea"/>
                <a:ea typeface="+mn-ea"/>
              </a:rPr>
              <a:t>　農林業被害を起こしている</a:t>
            </a:r>
            <a:r>
              <a:rPr lang="ja-JP" altLang="ja-JP" sz="900" dirty="0" smtClean="0"/>
              <a:t>シカ</a:t>
            </a:r>
            <a:r>
              <a:rPr lang="ja-JP" altLang="ja-JP" sz="900" dirty="0"/>
              <a:t>及び</a:t>
            </a:r>
            <a:r>
              <a:rPr lang="ja-JP" altLang="ja-JP" sz="900" dirty="0" smtClean="0"/>
              <a:t>イノシシ</a:t>
            </a:r>
            <a:r>
              <a:rPr lang="ja-JP" altLang="en-US" sz="900" dirty="0" smtClean="0"/>
              <a:t>を適正に管理する</a:t>
            </a:r>
            <a:r>
              <a:rPr lang="ja-JP" altLang="ja-JP" sz="900" dirty="0" smtClean="0"/>
              <a:t>ため</a:t>
            </a:r>
            <a:endParaRPr lang="en-US" altLang="ja-JP" sz="900" dirty="0"/>
          </a:p>
          <a:p>
            <a:pPr algn="l"/>
            <a:r>
              <a:rPr lang="ja-JP" altLang="en-US" sz="900" dirty="0" smtClean="0"/>
              <a:t>　第二種</a:t>
            </a:r>
            <a:r>
              <a:rPr lang="ja-JP" altLang="ja-JP" sz="900" dirty="0" smtClean="0"/>
              <a:t>特定鳥獣管理</a:t>
            </a:r>
            <a:r>
              <a:rPr lang="ja-JP" altLang="ja-JP" sz="900" dirty="0"/>
              <a:t>計画を</a:t>
            </a:r>
            <a:r>
              <a:rPr lang="ja-JP" altLang="ja-JP" sz="900" dirty="0" smtClean="0"/>
              <a:t>策定</a:t>
            </a:r>
            <a:endParaRPr lang="en-US" altLang="ja-JP" sz="900" dirty="0" smtClean="0"/>
          </a:p>
          <a:p>
            <a:pPr algn="l"/>
            <a:r>
              <a:rPr lang="ja-JP" altLang="en-US" sz="900" dirty="0" smtClean="0">
                <a:latin typeface="+mn-ea"/>
              </a:rPr>
              <a:t>　　</a:t>
            </a:r>
            <a:r>
              <a:rPr lang="ja-JP" altLang="en-US" sz="900" dirty="0">
                <a:latin typeface="+mn-ea"/>
              </a:rPr>
              <a:t>●</a:t>
            </a:r>
            <a:r>
              <a:rPr lang="ja-JP" altLang="en-US" sz="900" dirty="0" smtClean="0">
                <a:latin typeface="+mn-ea"/>
              </a:rPr>
              <a:t>大阪府シカ第二種鳥獣管理計画（第４期）</a:t>
            </a:r>
            <a:endParaRPr lang="en-US" altLang="ja-JP" sz="900" dirty="0" smtClean="0">
              <a:latin typeface="+mn-ea"/>
            </a:endParaRPr>
          </a:p>
          <a:p>
            <a:pPr algn="l"/>
            <a:r>
              <a:rPr lang="ja-JP" altLang="en-US" sz="900" dirty="0">
                <a:latin typeface="+mn-ea"/>
              </a:rPr>
              <a:t>　</a:t>
            </a:r>
            <a:r>
              <a:rPr lang="ja-JP" altLang="en-US" sz="900" dirty="0" smtClean="0">
                <a:latin typeface="+mn-ea"/>
              </a:rPr>
              <a:t>　　　　　　管理区域：府内全域</a:t>
            </a:r>
            <a:endParaRPr lang="en-US" altLang="ja-JP" sz="900" dirty="0" smtClean="0"/>
          </a:p>
          <a:p>
            <a:pPr algn="l"/>
            <a:r>
              <a:rPr lang="ja-JP" altLang="en-US" sz="900" dirty="0">
                <a:latin typeface="+mn-ea"/>
              </a:rPr>
              <a:t>　　　　　</a:t>
            </a:r>
            <a:r>
              <a:rPr lang="ja-JP" altLang="en-US" sz="900" dirty="0" smtClean="0">
                <a:latin typeface="+mn-ea"/>
              </a:rPr>
              <a:t>　　計画</a:t>
            </a:r>
            <a:r>
              <a:rPr lang="ja-JP" altLang="en-US" sz="900" dirty="0">
                <a:latin typeface="+mn-ea"/>
              </a:rPr>
              <a:t>期間</a:t>
            </a:r>
            <a:r>
              <a:rPr lang="ja-JP" altLang="en-US" sz="900" dirty="0" smtClean="0">
                <a:latin typeface="+mn-ea"/>
              </a:rPr>
              <a:t>：</a:t>
            </a:r>
            <a:r>
              <a:rPr lang="ja-JP" altLang="ja-JP" sz="900" dirty="0"/>
              <a:t>平成</a:t>
            </a:r>
            <a:r>
              <a:rPr lang="en-US" altLang="ja-JP" sz="900" dirty="0"/>
              <a:t>29</a:t>
            </a:r>
            <a:r>
              <a:rPr lang="ja-JP" altLang="ja-JP" sz="900" dirty="0"/>
              <a:t>年４月１日</a:t>
            </a:r>
            <a:r>
              <a:rPr lang="ja-JP" altLang="en-US" sz="900" dirty="0"/>
              <a:t>～</a:t>
            </a:r>
            <a:r>
              <a:rPr lang="ja-JP" altLang="ja-JP" sz="900" dirty="0"/>
              <a:t>平成</a:t>
            </a:r>
            <a:r>
              <a:rPr lang="en-US" altLang="ja-JP" sz="900" dirty="0"/>
              <a:t>34</a:t>
            </a:r>
            <a:r>
              <a:rPr lang="ja-JP" altLang="ja-JP" sz="900" dirty="0"/>
              <a:t>年３月</a:t>
            </a:r>
            <a:r>
              <a:rPr lang="en-US" altLang="ja-JP" sz="900" dirty="0"/>
              <a:t>31</a:t>
            </a:r>
            <a:r>
              <a:rPr lang="ja-JP" altLang="ja-JP" sz="900" dirty="0"/>
              <a:t>日</a:t>
            </a:r>
            <a:r>
              <a:rPr lang="ja-JP" altLang="en-US" sz="900" dirty="0"/>
              <a:t>（５ヶ年間）</a:t>
            </a:r>
            <a:endParaRPr lang="en-US" altLang="ja-JP" sz="900" dirty="0" smtClean="0">
              <a:latin typeface="+mn-ea"/>
            </a:endParaRPr>
          </a:p>
          <a:p>
            <a:pPr algn="l"/>
            <a:r>
              <a:rPr lang="ja-JP" altLang="en-US" sz="900" dirty="0" smtClean="0">
                <a:latin typeface="+mn-ea"/>
              </a:rPr>
              <a:t>　　●大阪府イノシシ第二種鳥獣管理</a:t>
            </a:r>
            <a:r>
              <a:rPr lang="ja-JP" altLang="en-US" sz="900" dirty="0">
                <a:latin typeface="+mn-ea"/>
              </a:rPr>
              <a:t>計画（</a:t>
            </a:r>
            <a:r>
              <a:rPr lang="ja-JP" altLang="en-US" sz="900" dirty="0" smtClean="0">
                <a:latin typeface="+mn-ea"/>
              </a:rPr>
              <a:t>第３期）</a:t>
            </a:r>
            <a:endParaRPr lang="en-US" altLang="ja-JP" sz="900" dirty="0" smtClean="0">
              <a:latin typeface="+mn-ea"/>
            </a:endParaRPr>
          </a:p>
          <a:p>
            <a:pPr algn="l"/>
            <a:r>
              <a:rPr lang="ja-JP" altLang="en-US" sz="900" dirty="0" smtClean="0">
                <a:latin typeface="+mn-ea"/>
              </a:rPr>
              <a:t>　　　　　</a:t>
            </a:r>
            <a:r>
              <a:rPr lang="ja-JP" altLang="en-US" sz="900" dirty="0">
                <a:latin typeface="+mn-ea"/>
              </a:rPr>
              <a:t>　</a:t>
            </a:r>
            <a:r>
              <a:rPr lang="ja-JP" altLang="en-US" sz="900" dirty="0" smtClean="0">
                <a:latin typeface="+mn-ea"/>
              </a:rPr>
              <a:t>　管理</a:t>
            </a:r>
            <a:r>
              <a:rPr lang="ja-JP" altLang="en-US" sz="900" dirty="0">
                <a:latin typeface="+mn-ea"/>
              </a:rPr>
              <a:t>区域</a:t>
            </a:r>
            <a:r>
              <a:rPr lang="ja-JP" altLang="en-US" sz="900" dirty="0" smtClean="0">
                <a:latin typeface="+mn-ea"/>
              </a:rPr>
              <a:t>：府内</a:t>
            </a:r>
            <a:r>
              <a:rPr lang="ja-JP" altLang="en-US" sz="900" dirty="0">
                <a:latin typeface="+mn-ea"/>
              </a:rPr>
              <a:t>全域</a:t>
            </a:r>
            <a:endParaRPr lang="en-US" altLang="ja-JP" sz="900" dirty="0"/>
          </a:p>
          <a:p>
            <a:pPr algn="l"/>
            <a:r>
              <a:rPr lang="ja-JP" altLang="en-US" sz="900" dirty="0" smtClean="0">
                <a:latin typeface="+mn-ea"/>
              </a:rPr>
              <a:t>　　　　　　　計画期間：</a:t>
            </a:r>
            <a:r>
              <a:rPr lang="ja-JP" altLang="ja-JP" sz="900" dirty="0"/>
              <a:t>平成</a:t>
            </a:r>
            <a:r>
              <a:rPr lang="en-US" altLang="ja-JP" sz="900" dirty="0"/>
              <a:t>29</a:t>
            </a:r>
            <a:r>
              <a:rPr lang="ja-JP" altLang="ja-JP" sz="900" dirty="0"/>
              <a:t>年４月１日</a:t>
            </a:r>
            <a:r>
              <a:rPr lang="ja-JP" altLang="en-US" sz="900" dirty="0"/>
              <a:t>～</a:t>
            </a:r>
            <a:r>
              <a:rPr lang="ja-JP" altLang="ja-JP" sz="900" dirty="0"/>
              <a:t>平成</a:t>
            </a:r>
            <a:r>
              <a:rPr lang="en-US" altLang="ja-JP" sz="900" dirty="0"/>
              <a:t>34</a:t>
            </a:r>
            <a:r>
              <a:rPr lang="ja-JP" altLang="ja-JP" sz="900" dirty="0"/>
              <a:t>年３月</a:t>
            </a:r>
            <a:r>
              <a:rPr lang="en-US" altLang="ja-JP" sz="900" dirty="0"/>
              <a:t>31</a:t>
            </a:r>
            <a:r>
              <a:rPr lang="ja-JP" altLang="ja-JP" sz="900" dirty="0"/>
              <a:t>日</a:t>
            </a:r>
            <a:r>
              <a:rPr lang="ja-JP" altLang="en-US" sz="900" dirty="0"/>
              <a:t>（５ヶ年間</a:t>
            </a:r>
            <a:r>
              <a:rPr lang="ja-JP" altLang="en-US" sz="900" dirty="0" smtClean="0"/>
              <a:t>）</a:t>
            </a:r>
            <a:r>
              <a:rPr lang="ja-JP" altLang="en-US" sz="900" dirty="0" smtClean="0">
                <a:latin typeface="+mn-ea"/>
              </a:rPr>
              <a:t>　　　　　　　</a:t>
            </a:r>
            <a:endParaRPr lang="en-US" altLang="ja-JP" sz="900" dirty="0" smtClean="0">
              <a:latin typeface="+mn-ea"/>
            </a:endParaRPr>
          </a:p>
          <a:p>
            <a:pPr algn="l"/>
            <a:endParaRPr lang="en-US" altLang="ja-JP" sz="900" dirty="0" smtClean="0">
              <a:latin typeface="+mn-ea"/>
            </a:endParaRPr>
          </a:p>
          <a:p>
            <a:pPr algn="l"/>
            <a:r>
              <a:rPr lang="ja-JP" altLang="en-US" sz="900" b="1" dirty="0" smtClean="0">
                <a:latin typeface="+mn-ea"/>
                <a:ea typeface="+mn-ea"/>
              </a:rPr>
              <a:t>第七　</a:t>
            </a:r>
            <a:r>
              <a:rPr lang="ja-JP" altLang="ja-JP" sz="900" b="1" dirty="0" smtClean="0">
                <a:latin typeface="+mn-ea"/>
                <a:ea typeface="+mn-ea"/>
              </a:rPr>
              <a:t>鳥獣</a:t>
            </a:r>
            <a:r>
              <a:rPr lang="ja-JP" altLang="ja-JP" sz="900" b="1" dirty="0">
                <a:latin typeface="+mn-ea"/>
                <a:ea typeface="+mn-ea"/>
              </a:rPr>
              <a:t>の生息状況の調査に関する</a:t>
            </a:r>
            <a:r>
              <a:rPr lang="ja-JP" altLang="ja-JP" sz="900" b="1" dirty="0" smtClean="0">
                <a:latin typeface="+mn-ea"/>
                <a:ea typeface="+mn-ea"/>
              </a:rPr>
              <a:t>事項</a:t>
            </a:r>
            <a:endParaRPr lang="en-US" altLang="ja-JP" sz="900" b="1" dirty="0">
              <a:latin typeface="+mn-ea"/>
              <a:ea typeface="+mn-ea"/>
            </a:endParaRPr>
          </a:p>
          <a:p>
            <a:pPr algn="l"/>
            <a:r>
              <a:rPr lang="ja-JP" altLang="en-US" sz="900" b="1" dirty="0" smtClean="0">
                <a:latin typeface="+mn-ea"/>
                <a:ea typeface="+mn-ea"/>
              </a:rPr>
              <a:t>　　</a:t>
            </a:r>
            <a:r>
              <a:rPr lang="ja-JP" altLang="ja-JP" sz="900" dirty="0" smtClean="0"/>
              <a:t>鳥獣保護</a:t>
            </a:r>
            <a:r>
              <a:rPr lang="ja-JP" altLang="en-US" sz="900" dirty="0" smtClean="0"/>
              <a:t>管理</a:t>
            </a:r>
            <a:r>
              <a:rPr lang="ja-JP" altLang="ja-JP" sz="900" dirty="0" smtClean="0"/>
              <a:t>行政</a:t>
            </a:r>
            <a:r>
              <a:rPr lang="ja-JP" altLang="ja-JP" sz="900" dirty="0"/>
              <a:t>の適正な推進を図るため、鳥獣の生息状況の調査を</a:t>
            </a:r>
            <a:r>
              <a:rPr lang="ja-JP" altLang="ja-JP" sz="900" dirty="0" smtClean="0"/>
              <a:t>積極的</a:t>
            </a:r>
            <a:endParaRPr lang="en-US" altLang="ja-JP" sz="900" dirty="0" smtClean="0"/>
          </a:p>
          <a:p>
            <a:pPr algn="l"/>
            <a:r>
              <a:rPr lang="ja-JP" altLang="en-US" sz="900" dirty="0"/>
              <a:t>　</a:t>
            </a:r>
            <a:r>
              <a:rPr lang="ja-JP" altLang="ja-JP" sz="900" dirty="0" smtClean="0"/>
              <a:t>に実施し</a:t>
            </a:r>
            <a:r>
              <a:rPr lang="ja-JP" altLang="ja-JP" sz="900" dirty="0"/>
              <a:t>、</a:t>
            </a:r>
            <a:r>
              <a:rPr lang="ja-JP" altLang="ja-JP" sz="900" dirty="0" smtClean="0"/>
              <a:t>科学的データ</a:t>
            </a:r>
            <a:r>
              <a:rPr lang="ja-JP" altLang="ja-JP" sz="900" dirty="0"/>
              <a:t>の収集・蓄積に</a:t>
            </a:r>
            <a:r>
              <a:rPr lang="ja-JP" altLang="ja-JP" sz="900" dirty="0" smtClean="0"/>
              <a:t>努める</a:t>
            </a:r>
            <a:r>
              <a:rPr lang="ja-JP" altLang="en-US" sz="900" dirty="0" smtClean="0"/>
              <a:t>。</a:t>
            </a:r>
            <a:endParaRPr lang="en-US" altLang="ja-JP" sz="900" dirty="0"/>
          </a:p>
          <a:p>
            <a:pPr algn="l"/>
            <a:r>
              <a:rPr lang="ja-JP" altLang="en-US" sz="900" dirty="0"/>
              <a:t>　</a:t>
            </a:r>
            <a:r>
              <a:rPr lang="ja-JP" altLang="en-US" sz="900" dirty="0" smtClean="0"/>
              <a:t>　●</a:t>
            </a:r>
            <a:r>
              <a:rPr lang="ja-JP" altLang="ja-JP" sz="900" dirty="0" smtClean="0"/>
              <a:t>鳥獣</a:t>
            </a:r>
            <a:r>
              <a:rPr lang="ja-JP" altLang="en-US" sz="900" dirty="0" smtClean="0"/>
              <a:t>の生態に関する基礎的な</a:t>
            </a:r>
            <a:r>
              <a:rPr lang="ja-JP" altLang="ja-JP" sz="900" dirty="0" smtClean="0"/>
              <a:t>調査</a:t>
            </a:r>
            <a:endParaRPr lang="en-US" altLang="ja-JP" sz="900" dirty="0" smtClean="0"/>
          </a:p>
          <a:p>
            <a:pPr algn="l"/>
            <a:r>
              <a:rPr lang="ja-JP" altLang="en-US" sz="900" dirty="0"/>
              <a:t>　</a:t>
            </a:r>
            <a:r>
              <a:rPr lang="ja-JP" altLang="en-US" sz="900" dirty="0" smtClean="0"/>
              <a:t>　●</a:t>
            </a:r>
            <a:r>
              <a:rPr lang="ja-JP" altLang="ja-JP" sz="900" dirty="0" smtClean="0"/>
              <a:t>狩猟</a:t>
            </a:r>
            <a:r>
              <a:rPr lang="ja-JP" altLang="en-US" sz="900" dirty="0" smtClean="0"/>
              <a:t>実態</a:t>
            </a:r>
            <a:r>
              <a:rPr lang="ja-JP" altLang="ja-JP" sz="900" dirty="0" smtClean="0"/>
              <a:t>調査</a:t>
            </a:r>
            <a:endParaRPr lang="ja-JP" altLang="ja-JP" sz="900" dirty="0"/>
          </a:p>
          <a:p>
            <a:pPr algn="l"/>
            <a:endParaRPr lang="en-US" altLang="ja-JP" sz="900" dirty="0">
              <a:latin typeface="+mn-ea"/>
              <a:ea typeface="+mn-ea"/>
            </a:endParaRPr>
          </a:p>
          <a:p>
            <a:pPr algn="l"/>
            <a:r>
              <a:rPr lang="ja-JP" altLang="en-US" sz="900" b="1" dirty="0" smtClean="0">
                <a:latin typeface="+mn-ea"/>
                <a:ea typeface="+mn-ea"/>
              </a:rPr>
              <a:t>第八　</a:t>
            </a:r>
            <a:r>
              <a:rPr lang="ja-JP" altLang="ja-JP" sz="900" b="1" dirty="0" smtClean="0">
                <a:latin typeface="+mn-ea"/>
                <a:ea typeface="+mn-ea"/>
              </a:rPr>
              <a:t>鳥獣保護</a:t>
            </a:r>
            <a:r>
              <a:rPr lang="ja-JP" altLang="en-US" sz="900" b="1" dirty="0" smtClean="0">
                <a:latin typeface="+mn-ea"/>
                <a:ea typeface="+mn-ea"/>
              </a:rPr>
              <a:t>管理</a:t>
            </a:r>
            <a:r>
              <a:rPr lang="ja-JP" altLang="ja-JP" sz="900" b="1" dirty="0" smtClean="0">
                <a:latin typeface="+mn-ea"/>
                <a:ea typeface="+mn-ea"/>
              </a:rPr>
              <a:t>事業</a:t>
            </a:r>
            <a:r>
              <a:rPr lang="ja-JP" altLang="ja-JP" sz="900" b="1" dirty="0">
                <a:latin typeface="+mn-ea"/>
                <a:ea typeface="+mn-ea"/>
              </a:rPr>
              <a:t>の実施体制の整備に関する</a:t>
            </a:r>
            <a:r>
              <a:rPr lang="ja-JP" altLang="ja-JP" sz="900" b="1" dirty="0" smtClean="0">
                <a:latin typeface="+mn-ea"/>
                <a:ea typeface="+mn-ea"/>
              </a:rPr>
              <a:t>事項</a:t>
            </a:r>
            <a:endParaRPr lang="en-US" altLang="ja-JP" sz="900" b="1" dirty="0" smtClean="0">
              <a:latin typeface="+mn-ea"/>
              <a:ea typeface="+mn-ea"/>
            </a:endParaRPr>
          </a:p>
          <a:p>
            <a:pPr algn="l"/>
            <a:r>
              <a:rPr lang="ja-JP" altLang="en-US" sz="900" b="1" dirty="0">
                <a:latin typeface="+mn-ea"/>
                <a:ea typeface="+mn-ea"/>
              </a:rPr>
              <a:t>　</a:t>
            </a:r>
            <a:r>
              <a:rPr lang="ja-JP" altLang="en-US" sz="900" dirty="0" smtClean="0">
                <a:latin typeface="+mn-ea"/>
              </a:rPr>
              <a:t> ●</a:t>
            </a:r>
            <a:r>
              <a:rPr lang="ja-JP" altLang="en-US" sz="900" dirty="0">
                <a:latin typeface="+mn-ea"/>
              </a:rPr>
              <a:t>国、都道府県等の提供する研修や講座等において連携を進め</a:t>
            </a:r>
            <a:r>
              <a:rPr lang="ja-JP" altLang="en-US" sz="900" dirty="0" smtClean="0">
                <a:latin typeface="+mn-ea"/>
              </a:rPr>
              <a:t>、積極的に受講</a:t>
            </a:r>
            <a:endParaRPr lang="en-US" altLang="ja-JP" sz="900" dirty="0" smtClean="0">
              <a:latin typeface="+mn-ea"/>
            </a:endParaRPr>
          </a:p>
          <a:p>
            <a:pPr algn="l"/>
            <a:r>
              <a:rPr lang="ja-JP" altLang="en-US" sz="900" dirty="0" smtClean="0">
                <a:latin typeface="+mn-ea"/>
              </a:rPr>
              <a:t>　　　することで、府及び市町村の鳥獣行政担当者の知識</a:t>
            </a:r>
            <a:r>
              <a:rPr lang="ja-JP" altLang="en-US" sz="900" dirty="0">
                <a:latin typeface="+mn-ea"/>
              </a:rPr>
              <a:t>及び技術の</a:t>
            </a:r>
            <a:r>
              <a:rPr lang="ja-JP" altLang="en-US" sz="900" dirty="0" smtClean="0">
                <a:latin typeface="+mn-ea"/>
              </a:rPr>
              <a:t>習得に努める。　</a:t>
            </a:r>
            <a:endParaRPr lang="en-US" altLang="ja-JP" sz="900" dirty="0" smtClean="0">
              <a:latin typeface="+mn-ea"/>
            </a:endParaRPr>
          </a:p>
          <a:p>
            <a:pPr algn="l"/>
            <a:r>
              <a:rPr lang="ja-JP" altLang="en-US" sz="900" dirty="0" smtClean="0">
                <a:latin typeface="+mn-ea"/>
              </a:rPr>
              <a:t>　　　併せて狩猟者の育成及び確保のための対策を講じるとともに、狩猟者が鳥獣の</a:t>
            </a:r>
            <a:endParaRPr lang="en-US" altLang="ja-JP" sz="900" dirty="0" smtClean="0">
              <a:latin typeface="+mn-ea"/>
            </a:endParaRPr>
          </a:p>
          <a:p>
            <a:pPr algn="l"/>
            <a:r>
              <a:rPr lang="ja-JP" altLang="en-US" sz="900" dirty="0">
                <a:latin typeface="+mn-ea"/>
              </a:rPr>
              <a:t>　</a:t>
            </a:r>
            <a:r>
              <a:rPr lang="ja-JP" altLang="en-US" sz="900" dirty="0" smtClean="0">
                <a:latin typeface="+mn-ea"/>
              </a:rPr>
              <a:t>　　保護管理の担い手として社会から信頼を得られるように、狩猟の公益的役割</a:t>
            </a:r>
            <a:endParaRPr lang="en-US" altLang="ja-JP" sz="900" dirty="0" smtClean="0">
              <a:latin typeface="+mn-ea"/>
            </a:endParaRPr>
          </a:p>
          <a:p>
            <a:pPr algn="l"/>
            <a:r>
              <a:rPr lang="ja-JP" altLang="en-US" sz="900" dirty="0" smtClean="0">
                <a:latin typeface="+mn-ea"/>
              </a:rPr>
              <a:t>　　　についての普及啓発等を行う。</a:t>
            </a:r>
            <a:endParaRPr lang="en-US" altLang="ja-JP" sz="900" dirty="0">
              <a:latin typeface="+mn-ea"/>
            </a:endParaRPr>
          </a:p>
          <a:p>
            <a:pPr algn="l"/>
            <a:r>
              <a:rPr lang="ja-JP" altLang="en-US" sz="900" dirty="0">
                <a:latin typeface="+mn-ea"/>
              </a:rPr>
              <a:t>　</a:t>
            </a:r>
            <a:r>
              <a:rPr lang="ja-JP" altLang="en-US" sz="900" dirty="0" smtClean="0">
                <a:latin typeface="+mn-ea"/>
              </a:rPr>
              <a:t>  ●</a:t>
            </a:r>
            <a:r>
              <a:rPr lang="ja-JP" altLang="en-US" sz="900" dirty="0">
                <a:latin typeface="+mn-ea"/>
              </a:rPr>
              <a:t>傷病鳥獣一時保護施設</a:t>
            </a:r>
            <a:r>
              <a:rPr lang="ja-JP" altLang="en-US" sz="900" dirty="0" smtClean="0">
                <a:latin typeface="+mn-ea"/>
              </a:rPr>
              <a:t>の活用</a:t>
            </a:r>
            <a:endParaRPr lang="ja-JP" altLang="en-US" sz="900" dirty="0">
              <a:latin typeface="+mn-ea"/>
            </a:endParaRPr>
          </a:p>
          <a:p>
            <a:pPr algn="l"/>
            <a:r>
              <a:rPr lang="ja-JP" altLang="en-US" sz="900" dirty="0">
                <a:latin typeface="+mn-ea"/>
              </a:rPr>
              <a:t>　　 </a:t>
            </a:r>
            <a:r>
              <a:rPr lang="ja-JP" altLang="en-US" sz="900" dirty="0" smtClean="0">
                <a:latin typeface="+mn-ea"/>
              </a:rPr>
              <a:t>  平成</a:t>
            </a:r>
            <a:r>
              <a:rPr lang="en-US" altLang="ja-JP" sz="900" dirty="0" smtClean="0">
                <a:latin typeface="+mn-ea"/>
              </a:rPr>
              <a:t>29</a:t>
            </a:r>
            <a:r>
              <a:rPr lang="ja-JP" altLang="en-US" sz="900" dirty="0" smtClean="0">
                <a:latin typeface="+mn-ea"/>
              </a:rPr>
              <a:t>年</a:t>
            </a:r>
            <a:r>
              <a:rPr lang="ja-JP" altLang="en-US" sz="900" dirty="0">
                <a:latin typeface="+mn-ea"/>
              </a:rPr>
              <a:t>８月開設予定の大阪府動物愛護管理</a:t>
            </a:r>
            <a:r>
              <a:rPr lang="ja-JP" altLang="en-US" sz="900" dirty="0" smtClean="0">
                <a:latin typeface="+mn-ea"/>
              </a:rPr>
              <a:t>センター内に設置の</a:t>
            </a:r>
            <a:endParaRPr lang="en-US" altLang="ja-JP" sz="900" dirty="0" smtClean="0">
              <a:latin typeface="+mn-ea"/>
            </a:endParaRPr>
          </a:p>
          <a:p>
            <a:pPr algn="l"/>
            <a:r>
              <a:rPr lang="ja-JP" altLang="en-US" sz="900" dirty="0" smtClean="0">
                <a:latin typeface="+mn-ea"/>
              </a:rPr>
              <a:t>  </a:t>
            </a:r>
            <a:r>
              <a:rPr lang="ja-JP" altLang="en-US" sz="900" dirty="0">
                <a:latin typeface="+mn-ea"/>
              </a:rPr>
              <a:t>　</a:t>
            </a:r>
            <a:r>
              <a:rPr lang="ja-JP" altLang="en-US" sz="900" dirty="0" smtClean="0">
                <a:latin typeface="+mn-ea"/>
              </a:rPr>
              <a:t>　 野生鳥獣の一時保護施設において、傷病鳥獣の野生復帰を推進する</a:t>
            </a:r>
            <a:r>
              <a:rPr lang="ja-JP" altLang="en-US" sz="900" dirty="0">
                <a:latin typeface="+mn-ea"/>
              </a:rPr>
              <a:t>。</a:t>
            </a:r>
            <a:endParaRPr lang="en-US" altLang="ja-JP" sz="900" dirty="0">
              <a:latin typeface="+mn-ea"/>
            </a:endParaRPr>
          </a:p>
          <a:p>
            <a:pPr algn="l"/>
            <a:r>
              <a:rPr lang="ja-JP" altLang="en-US" sz="900" dirty="0" smtClean="0"/>
              <a:t>　　</a:t>
            </a:r>
            <a:endParaRPr lang="en-US" altLang="ja-JP" sz="900" dirty="0">
              <a:latin typeface="+mn-ea"/>
              <a:ea typeface="+mn-ea"/>
            </a:endParaRPr>
          </a:p>
          <a:p>
            <a:pPr algn="l"/>
            <a:r>
              <a:rPr lang="ja-JP" altLang="en-US" sz="900" b="1" dirty="0" smtClean="0">
                <a:latin typeface="+mn-ea"/>
                <a:ea typeface="+mn-ea"/>
              </a:rPr>
              <a:t>第九　</a:t>
            </a:r>
            <a:r>
              <a:rPr lang="ja-JP" altLang="ja-JP" sz="900" b="1" dirty="0" smtClean="0">
                <a:latin typeface="+mn-ea"/>
                <a:ea typeface="+mn-ea"/>
              </a:rPr>
              <a:t>その他</a:t>
            </a:r>
            <a:endParaRPr lang="en-US" altLang="ja-JP" sz="900" b="1" dirty="0" smtClean="0">
              <a:latin typeface="+mn-ea"/>
              <a:ea typeface="+mn-ea"/>
            </a:endParaRPr>
          </a:p>
          <a:p>
            <a:pPr algn="l"/>
            <a:r>
              <a:rPr lang="ja-JP" altLang="en-US" sz="900" dirty="0">
                <a:latin typeface="+mn-ea"/>
                <a:ea typeface="+mn-ea"/>
              </a:rPr>
              <a:t>　</a:t>
            </a:r>
            <a:r>
              <a:rPr lang="ja-JP" altLang="en-US" sz="900" dirty="0" smtClean="0">
                <a:latin typeface="+mn-ea"/>
                <a:ea typeface="+mn-ea"/>
              </a:rPr>
              <a:t>　●狩猟の適正管理</a:t>
            </a:r>
            <a:endParaRPr lang="en-US" altLang="ja-JP" sz="900" dirty="0" smtClean="0">
              <a:latin typeface="+mn-ea"/>
              <a:ea typeface="+mn-ea"/>
            </a:endParaRPr>
          </a:p>
          <a:p>
            <a:pPr algn="l"/>
            <a:r>
              <a:rPr lang="ja-JP" altLang="en-US" sz="900" dirty="0">
                <a:latin typeface="+mn-ea"/>
                <a:ea typeface="+mn-ea"/>
              </a:rPr>
              <a:t>　</a:t>
            </a:r>
            <a:r>
              <a:rPr lang="ja-JP" altLang="en-US" sz="900" dirty="0" smtClean="0">
                <a:latin typeface="+mn-ea"/>
                <a:ea typeface="+mn-ea"/>
              </a:rPr>
              <a:t>　●</a:t>
            </a:r>
            <a:r>
              <a:rPr lang="ja-JP" altLang="ja-JP" sz="900" dirty="0"/>
              <a:t>傷病鳥獣への</a:t>
            </a:r>
            <a:r>
              <a:rPr lang="ja-JP" altLang="ja-JP" sz="900" dirty="0" smtClean="0"/>
              <a:t>対応</a:t>
            </a:r>
            <a:endParaRPr lang="en-US" altLang="ja-JP" sz="900" dirty="0" smtClean="0"/>
          </a:p>
          <a:p>
            <a:pPr algn="l"/>
            <a:r>
              <a:rPr lang="ja-JP" altLang="en-US" sz="900" dirty="0">
                <a:latin typeface="+mn-ea"/>
              </a:rPr>
              <a:t>　</a:t>
            </a:r>
            <a:r>
              <a:rPr lang="ja-JP" altLang="en-US" sz="900" dirty="0" smtClean="0">
                <a:latin typeface="+mn-ea"/>
                <a:ea typeface="+mn-ea"/>
              </a:rPr>
              <a:t>　●</a:t>
            </a:r>
            <a:r>
              <a:rPr lang="ja-JP" altLang="ja-JP" sz="900" dirty="0"/>
              <a:t>安易な餌付けの</a:t>
            </a:r>
            <a:r>
              <a:rPr lang="ja-JP" altLang="ja-JP" sz="900" dirty="0" smtClean="0"/>
              <a:t>防止</a:t>
            </a:r>
            <a:endParaRPr lang="en-US" altLang="ja-JP" sz="900" dirty="0" smtClean="0"/>
          </a:p>
          <a:p>
            <a:pPr algn="l"/>
            <a:r>
              <a:rPr lang="ja-JP" altLang="en-US" sz="900" dirty="0" smtClean="0">
                <a:latin typeface="+mn-ea"/>
                <a:ea typeface="+mn-ea"/>
              </a:rPr>
              <a:t>　　●</a:t>
            </a:r>
            <a:r>
              <a:rPr lang="ja-JP" altLang="ja-JP" sz="900" dirty="0" smtClean="0"/>
              <a:t>動物由来感染症等への対応</a:t>
            </a:r>
            <a:endParaRPr lang="en-US" altLang="ja-JP" sz="900" dirty="0" smtClean="0"/>
          </a:p>
          <a:p>
            <a:pPr algn="l"/>
            <a:r>
              <a:rPr lang="ja-JP" altLang="en-US" sz="900" dirty="0">
                <a:latin typeface="+mn-ea"/>
              </a:rPr>
              <a:t>　</a:t>
            </a:r>
            <a:r>
              <a:rPr lang="ja-JP" altLang="en-US" sz="900" dirty="0" smtClean="0">
                <a:latin typeface="+mn-ea"/>
              </a:rPr>
              <a:t>　</a:t>
            </a:r>
            <a:r>
              <a:rPr lang="ja-JP" altLang="en-US" sz="900" dirty="0">
                <a:latin typeface="+mn-ea"/>
              </a:rPr>
              <a:t>●普及</a:t>
            </a:r>
            <a:r>
              <a:rPr lang="ja-JP" altLang="en-US" sz="900" dirty="0" smtClean="0">
                <a:latin typeface="+mn-ea"/>
              </a:rPr>
              <a:t>啓発</a:t>
            </a:r>
            <a:endParaRPr lang="en-US" altLang="ja-JP" sz="900" dirty="0" smtClean="0">
              <a:latin typeface="+mn-ea"/>
            </a:endParaRPr>
          </a:p>
          <a:p>
            <a:pPr algn="l"/>
            <a:endParaRPr lang="en-US" altLang="ja-JP" sz="800" dirty="0" smtClean="0">
              <a:latin typeface="+mn-ea"/>
            </a:endParaRPr>
          </a:p>
        </p:txBody>
      </p:sp>
      <p:sp>
        <p:nvSpPr>
          <p:cNvPr id="18" name="タイトル 1"/>
          <p:cNvSpPr txBox="1">
            <a:spLocks/>
          </p:cNvSpPr>
          <p:nvPr/>
        </p:nvSpPr>
        <p:spPr>
          <a:xfrm>
            <a:off x="408735" y="720412"/>
            <a:ext cx="1224136" cy="225756"/>
          </a:xfrm>
          <a:prstGeom prst="rect">
            <a:avLst/>
          </a:prstGeom>
          <a:solidFill>
            <a:schemeClr val="tx2">
              <a:lumMod val="20000"/>
              <a:lumOff val="80000"/>
            </a:schemeClr>
          </a:solidFill>
          <a:ln w="38100">
            <a:solidFill>
              <a:schemeClr val="accent1">
                <a:shade val="50000"/>
              </a:schemeClr>
            </a:solidFill>
          </a:ln>
        </p:spPr>
        <p:txBody>
          <a:bodyPr vert="horz" lIns="91440" tIns="45720" rIns="91440" bIns="45720" rtlCol="0" anchor="ctr">
            <a:normAutofit fontScale="67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b="1" dirty="0" smtClean="0"/>
              <a:t>鳥獣保護</a:t>
            </a:r>
            <a:r>
              <a:rPr lang="ja-JP" altLang="en-US" sz="1200" b="1" dirty="0"/>
              <a:t>管理</a:t>
            </a:r>
            <a:r>
              <a:rPr lang="ja-JP" altLang="en-US" sz="1200" b="1" dirty="0" smtClean="0"/>
              <a:t>事業計画</a:t>
            </a:r>
            <a:endParaRPr lang="ja-JP" altLang="en-US" sz="1200" b="1" dirty="0"/>
          </a:p>
        </p:txBody>
      </p:sp>
      <p:sp>
        <p:nvSpPr>
          <p:cNvPr id="20" name="タイトル 1"/>
          <p:cNvSpPr txBox="1">
            <a:spLocks/>
          </p:cNvSpPr>
          <p:nvPr/>
        </p:nvSpPr>
        <p:spPr>
          <a:xfrm>
            <a:off x="408734" y="1603769"/>
            <a:ext cx="2435073" cy="225756"/>
          </a:xfrm>
          <a:prstGeom prst="rect">
            <a:avLst/>
          </a:prstGeom>
          <a:solidFill>
            <a:schemeClr val="tx2">
              <a:lumMod val="20000"/>
              <a:lumOff val="80000"/>
            </a:schemeClr>
          </a:solidFill>
          <a:ln w="38100">
            <a:solidFill>
              <a:schemeClr val="accent1">
                <a:shade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000" b="1" dirty="0" smtClean="0"/>
              <a:t>第１２次鳥獣保護管理事業計画の概要</a:t>
            </a:r>
            <a:endParaRPr lang="ja-JP" altLang="en-US" sz="1000" b="1" dirty="0"/>
          </a:p>
        </p:txBody>
      </p:sp>
      <p:sp>
        <p:nvSpPr>
          <p:cNvPr id="8" name="正方形/長方形 7"/>
          <p:cNvSpPr>
            <a:spLocks noChangeArrowheads="1"/>
          </p:cNvSpPr>
          <p:nvPr/>
        </p:nvSpPr>
        <p:spPr bwMode="auto">
          <a:xfrm>
            <a:off x="7898085" y="260648"/>
            <a:ext cx="1020316" cy="350059"/>
          </a:xfrm>
          <a:prstGeom prst="rect">
            <a:avLst/>
          </a:prstGeom>
          <a:noFill/>
          <a:ln w="1905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rPr>
              <a:t>資料</a:t>
            </a:r>
            <a:r>
              <a:rPr kumimoji="1" lang="en-US" altLang="ja-JP" sz="1400" b="1"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rPr>
              <a:t>7-3-2</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6760789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D3F544-A360-4070-8E21-0FB51841A5B1}"/>
</file>

<file path=customXml/itemProps2.xml><?xml version="1.0" encoding="utf-8"?>
<ds:datastoreItem xmlns:ds="http://schemas.openxmlformats.org/officeDocument/2006/customXml" ds:itemID="{B68244D9-F2C1-499B-9468-72F45A62597B}"/>
</file>

<file path=customXml/itemProps3.xml><?xml version="1.0" encoding="utf-8"?>
<ds:datastoreItem xmlns:ds="http://schemas.openxmlformats.org/officeDocument/2006/customXml" ds:itemID="{1B1938DC-C072-46F9-A033-D46B1FEBFC8D}"/>
</file>

<file path=docProps/app.xml><?xml version="1.0" encoding="utf-8"?>
<Properties xmlns="http://schemas.openxmlformats.org/officeDocument/2006/extended-properties" xmlns:vt="http://schemas.openxmlformats.org/officeDocument/2006/docPropsVTypes">
  <TotalTime>2913</TotalTime>
  <Words>27</Words>
  <Application>Microsoft Office PowerPoint</Application>
  <PresentationFormat>画面に合わせる (4:3)</PresentationFormat>
  <Paragraphs>82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都道府県の実施する鳥獣保護管理事業についての基本的な考えや施策の在り方を示す枠組みであり、環境大臣が定める基本指針に即して、都道府県が作成する５カ年の計画。</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『鳥獣の保護及び狩猟の適正化に関する法律』 （鳥獣保護法） </dc:title>
  <dc:creator>小薗　誠樹</dc:creator>
  <cp:lastModifiedBy>清谷　博英</cp:lastModifiedBy>
  <cp:revision>175</cp:revision>
  <cp:lastPrinted>2017-04-04T09:54:23Z</cp:lastPrinted>
  <dcterms:created xsi:type="dcterms:W3CDTF">2011-05-30T04:39:39Z</dcterms:created>
  <dcterms:modified xsi:type="dcterms:W3CDTF">2017-05-24T04:40:59Z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