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09" autoAdjust="0"/>
  </p:normalViewPr>
  <p:slideViewPr>
    <p:cSldViewPr>
      <p:cViewPr>
        <p:scale>
          <a:sx n="66" d="100"/>
          <a:sy n="66" d="100"/>
        </p:scale>
        <p:origin x="-744"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7461"/>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7461"/>
          </a:xfrm>
          <a:prstGeom prst="rect">
            <a:avLst/>
          </a:prstGeom>
        </p:spPr>
        <p:txBody>
          <a:bodyPr vert="horz" lIns="62993" tIns="31497" rIns="62993" bIns="31497" rtlCol="0"/>
          <a:lstStyle>
            <a:lvl1pPr algn="r">
              <a:defRPr sz="800"/>
            </a:lvl1pPr>
          </a:lstStyle>
          <a:p>
            <a:fld id="{E21F172E-26D2-469B-8C71-CE661E5EC1E9}" type="datetimeFigureOut">
              <a:rPr kumimoji="1" lang="ja-JP" altLang="en-US" smtClean="0"/>
              <a:t>2017/5/24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20939"/>
            <a:ext cx="5445978" cy="4472757"/>
          </a:xfrm>
          <a:prstGeom prst="rect">
            <a:avLst/>
          </a:prstGeom>
        </p:spPr>
        <p:txBody>
          <a:bodyPr vert="horz" lIns="62993" tIns="31497" rIns="62993" bIns="314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6363"/>
          </a:xfrm>
          <a:prstGeom prst="rect">
            <a:avLst/>
          </a:prstGeom>
        </p:spPr>
        <p:txBody>
          <a:bodyPr vert="horz" lIns="62993" tIns="31497" rIns="62993" bIns="31497" rtlCol="0" anchor="b"/>
          <a:lstStyle>
            <a:lvl1pPr algn="r">
              <a:defRPr sz="800"/>
            </a:lvl1pPr>
          </a:lstStyle>
          <a:p>
            <a:fld id="{75CEF761-3BDC-49CB-AB50-F578D1B37080}" type="slidenum">
              <a:rPr kumimoji="1" lang="ja-JP" altLang="en-US" smtClean="0"/>
              <a:t>‹#›</a:t>
            </a:fld>
            <a:endParaRPr kumimoji="1" lang="ja-JP" altLang="en-US"/>
          </a:p>
        </p:txBody>
      </p:sp>
    </p:spTree>
    <p:extLst>
      <p:ext uri="{BB962C8B-B14F-4D97-AF65-F5344CB8AC3E}">
        <p14:creationId xmlns:p14="http://schemas.microsoft.com/office/powerpoint/2010/main" val="3878701081"/>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5CEF761-3BDC-49CB-AB50-F578D1B37080}" type="slidenum">
              <a:rPr kumimoji="1" lang="ja-JP" altLang="en-US" smtClean="0"/>
              <a:t>1</a:t>
            </a:fld>
            <a:endParaRPr kumimoji="1" lang="ja-JP" altLang="en-US"/>
          </a:p>
        </p:txBody>
      </p:sp>
    </p:spTree>
    <p:extLst>
      <p:ext uri="{BB962C8B-B14F-4D97-AF65-F5344CB8AC3E}">
        <p14:creationId xmlns:p14="http://schemas.microsoft.com/office/powerpoint/2010/main" val="3351191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04585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320127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98497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407822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114191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328335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282044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2944193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2912570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142041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87EAA36-1817-4D82-9ABC-23D8DD00651F}" type="datetimeFigureOut">
              <a:rPr kumimoji="1" lang="ja-JP" altLang="en-US" smtClean="0"/>
              <a:t>2017/5/24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3021917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887EAA36-1817-4D82-9ABC-23D8DD00651F}" type="datetimeFigureOut">
              <a:rPr kumimoji="1" lang="ja-JP" altLang="en-US" smtClean="0"/>
              <a:t>2017/5/24</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50D4710-9DD8-477A-989D-E8AA5C5EE070}" type="slidenum">
              <a:rPr kumimoji="1" lang="ja-JP" altLang="en-US" smtClean="0"/>
              <a:t>‹#›</a:t>
            </a:fld>
            <a:endParaRPr kumimoji="1" lang="ja-JP" altLang="en-US"/>
          </a:p>
        </p:txBody>
      </p:sp>
    </p:spTree>
    <p:extLst>
      <p:ext uri="{BB962C8B-B14F-4D97-AF65-F5344CB8AC3E}">
        <p14:creationId xmlns:p14="http://schemas.microsoft.com/office/powerpoint/2010/main" val="1327742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100101" y="662644"/>
            <a:ext cx="6192000" cy="3744000"/>
          </a:xfrm>
          <a:prstGeom prst="roundRect">
            <a:avLst>
              <a:gd name="adj" fmla="val 2856"/>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200" dirty="0">
              <a:solidFill>
                <a:schemeClr val="tx1"/>
              </a:solidFill>
              <a:latin typeface="ＭＳ Ｐ明朝" panose="02020600040205080304" pitchFamily="18" charset="-128"/>
              <a:ea typeface="ＭＳ Ｐ明朝" panose="02020600040205080304" pitchFamily="18" charset="-128"/>
            </a:endParaRPr>
          </a:p>
        </p:txBody>
      </p:sp>
      <p:pic>
        <p:nvPicPr>
          <p:cNvPr id="42" name="Picture 2" descr="\\moe.go.jp\FS02\地球環境局\DATA\総務課研究調査室\温暖化関係\プレゼン素材（適応パンフより）\p08緩和と適応.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48784" y="1261175"/>
            <a:ext cx="2808000" cy="153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角丸四角形 3"/>
          <p:cNvSpPr/>
          <p:nvPr/>
        </p:nvSpPr>
        <p:spPr>
          <a:xfrm>
            <a:off x="1675450" y="48072"/>
            <a:ext cx="9450700" cy="540000"/>
          </a:xfrm>
          <a:prstGeom prst="roundRect">
            <a:avLst/>
          </a:prstGeom>
          <a:solidFill>
            <a:schemeClr val="accent1">
              <a:lumMod val="60000"/>
              <a:lumOff val="40000"/>
            </a:schemeClr>
          </a:solidFill>
          <a:ln w="41275" cmpd="dbl">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solidFill>
                  <a:schemeClr val="tx1"/>
                </a:solidFill>
              </a:rPr>
              <a:t>気候変動の影響への適応に</a:t>
            </a:r>
            <a:r>
              <a:rPr lang="ja-JP" altLang="en-US" sz="2400" b="1" dirty="0" smtClean="0">
                <a:solidFill>
                  <a:schemeClr val="tx1"/>
                </a:solidFill>
              </a:rPr>
              <a:t>ついて</a:t>
            </a:r>
            <a:r>
              <a:rPr lang="ja-JP" altLang="en-US" sz="2000" b="1" dirty="0" smtClean="0">
                <a:solidFill>
                  <a:schemeClr val="tx1"/>
                </a:solidFill>
              </a:rPr>
              <a:t>　</a:t>
            </a:r>
            <a:r>
              <a:rPr lang="ja-JP" altLang="en-US" sz="1600" b="1" dirty="0" smtClean="0">
                <a:solidFill>
                  <a:schemeClr val="tx1"/>
                </a:solidFill>
              </a:rPr>
              <a:t>～温暖化対策部会報告の概要～</a:t>
            </a:r>
            <a:endParaRPr kumimoji="1" lang="ja-JP" altLang="en-US" b="1" dirty="0">
              <a:solidFill>
                <a:schemeClr val="tx1"/>
              </a:solidFill>
            </a:endParaRPr>
          </a:p>
        </p:txBody>
      </p:sp>
      <p:sp>
        <p:nvSpPr>
          <p:cNvPr id="12" name="テキスト ボックス 11"/>
          <p:cNvSpPr txBox="1"/>
          <p:nvPr/>
        </p:nvSpPr>
        <p:spPr>
          <a:xfrm>
            <a:off x="136104" y="1224007"/>
            <a:ext cx="3456384" cy="1200329"/>
          </a:xfrm>
          <a:prstGeom prst="rect">
            <a:avLst/>
          </a:prstGeom>
          <a:noFill/>
        </p:spPr>
        <p:txBody>
          <a:bodyPr wrap="square" rIns="36000" rtlCol="0">
            <a:spAutoFit/>
          </a:bodyPr>
          <a:lstStyle/>
          <a:p>
            <a:pPr marL="72000" indent="-540000"/>
            <a:r>
              <a:rPr lang="ja-JP" altLang="en-US" sz="1200" dirty="0" smtClean="0">
                <a:latin typeface="ＭＳ Ｐ明朝" panose="02020600040205080304" pitchFamily="18" charset="-128"/>
                <a:ea typeface="ＭＳ Ｐ明朝" panose="02020600040205080304" pitchFamily="18" charset="-128"/>
              </a:rPr>
              <a:t>・世界の平均地上気温は、</a:t>
            </a:r>
            <a:r>
              <a:rPr lang="en-US" altLang="ja-JP" sz="1200" dirty="0" smtClean="0">
                <a:latin typeface="ＭＳ Ｐ明朝" panose="02020600040205080304" pitchFamily="18" charset="-128"/>
                <a:ea typeface="ＭＳ Ｐ明朝" panose="02020600040205080304" pitchFamily="18" charset="-128"/>
              </a:rPr>
              <a:t>1880</a:t>
            </a:r>
            <a:r>
              <a:rPr lang="ja-JP" altLang="en-US" sz="1200" dirty="0" smtClean="0">
                <a:latin typeface="ＭＳ Ｐ明朝" panose="02020600040205080304" pitchFamily="18" charset="-128"/>
                <a:ea typeface="ＭＳ Ｐ明朝" panose="02020600040205080304" pitchFamily="18" charset="-128"/>
              </a:rPr>
              <a:t>年から</a:t>
            </a:r>
            <a:r>
              <a:rPr lang="en-US" altLang="ja-JP" sz="1200" dirty="0" smtClean="0">
                <a:latin typeface="ＭＳ Ｐ明朝" panose="02020600040205080304" pitchFamily="18" charset="-128"/>
                <a:ea typeface="ＭＳ Ｐ明朝" panose="02020600040205080304" pitchFamily="18" charset="-128"/>
              </a:rPr>
              <a:t>2012</a:t>
            </a:r>
            <a:r>
              <a:rPr lang="ja-JP" altLang="en-US" sz="1200" dirty="0" smtClean="0">
                <a:latin typeface="ＭＳ Ｐ明朝" panose="02020600040205080304" pitchFamily="18" charset="-128"/>
                <a:ea typeface="ＭＳ Ｐ明朝" panose="02020600040205080304" pitchFamily="18" charset="-128"/>
              </a:rPr>
              <a:t>年までの間で</a:t>
            </a:r>
            <a:r>
              <a:rPr lang="en-US" altLang="ja-JP" sz="1200" dirty="0" smtClean="0">
                <a:latin typeface="ＭＳ Ｐ明朝" panose="02020600040205080304" pitchFamily="18" charset="-128"/>
                <a:ea typeface="ＭＳ Ｐ明朝" panose="02020600040205080304" pitchFamily="18" charset="-128"/>
              </a:rPr>
              <a:t>0.85</a:t>
            </a:r>
            <a:r>
              <a:rPr lang="ja-JP" altLang="en-US" sz="1200" dirty="0" smtClean="0">
                <a:latin typeface="ＭＳ Ｐ明朝" panose="02020600040205080304" pitchFamily="18" charset="-128"/>
                <a:ea typeface="ＭＳ Ｐ明朝" panose="02020600040205080304" pitchFamily="18" charset="-128"/>
              </a:rPr>
              <a:t>℃上昇。</a:t>
            </a:r>
            <a:endParaRPr lang="en-US" altLang="ja-JP" sz="1200" dirty="0" smtClean="0">
              <a:latin typeface="ＭＳ Ｐ明朝" panose="02020600040205080304" pitchFamily="18" charset="-128"/>
              <a:ea typeface="ＭＳ Ｐ明朝" panose="02020600040205080304" pitchFamily="18" charset="-128"/>
            </a:endParaRPr>
          </a:p>
          <a:p>
            <a:pPr marL="72000" indent="-540000"/>
            <a:r>
              <a:rPr lang="ja-JP" altLang="en-US" sz="1200" dirty="0" smtClean="0">
                <a:latin typeface="ＭＳ Ｐ明朝" panose="02020600040205080304" pitchFamily="18" charset="-128"/>
                <a:ea typeface="ＭＳ Ｐ明朝" panose="02020600040205080304" pitchFamily="18" charset="-128"/>
              </a:rPr>
              <a:t>・今世紀</a:t>
            </a:r>
            <a:r>
              <a:rPr lang="ja-JP" altLang="en-US" sz="1200" dirty="0">
                <a:latin typeface="ＭＳ Ｐ明朝" panose="02020600040205080304" pitchFamily="18" charset="-128"/>
                <a:ea typeface="ＭＳ Ｐ明朝" panose="02020600040205080304" pitchFamily="18" charset="-128"/>
              </a:rPr>
              <a:t>末までの世界平均地上</a:t>
            </a:r>
            <a:r>
              <a:rPr lang="ja-JP" altLang="en-US" sz="1200" dirty="0" smtClean="0">
                <a:latin typeface="ＭＳ Ｐ明朝" panose="02020600040205080304" pitchFamily="18" charset="-128"/>
                <a:ea typeface="ＭＳ Ｐ明朝" panose="02020600040205080304" pitchFamily="18" charset="-128"/>
              </a:rPr>
              <a:t>気温は、最大</a:t>
            </a:r>
            <a:r>
              <a:rPr lang="en-US" altLang="ja-JP" sz="1200" dirty="0" smtClean="0">
                <a:latin typeface="ＭＳ Ｐ明朝" panose="02020600040205080304" pitchFamily="18" charset="-128"/>
                <a:ea typeface="ＭＳ Ｐ明朝" panose="02020600040205080304" pitchFamily="18" charset="-128"/>
              </a:rPr>
              <a:t>4.8</a:t>
            </a:r>
            <a:r>
              <a:rPr lang="ja-JP" altLang="en-US" sz="1200" dirty="0" smtClean="0">
                <a:latin typeface="ＭＳ Ｐ明朝" panose="02020600040205080304" pitchFamily="18" charset="-128"/>
                <a:ea typeface="ＭＳ Ｐ明朝" panose="02020600040205080304" pitchFamily="18" charset="-128"/>
              </a:rPr>
              <a:t>℃上昇すると予測。</a:t>
            </a:r>
            <a:endParaRPr lang="en-US" altLang="ja-JP" sz="1200" dirty="0" smtClean="0">
              <a:latin typeface="ＭＳ Ｐ明朝" panose="02020600040205080304" pitchFamily="18" charset="-128"/>
              <a:ea typeface="ＭＳ Ｐ明朝" panose="02020600040205080304" pitchFamily="18" charset="-128"/>
            </a:endParaRPr>
          </a:p>
          <a:p>
            <a:pPr marL="72000" indent="-540000"/>
            <a:r>
              <a:rPr kumimoji="1" lang="ja-JP" altLang="en-US" sz="1200" dirty="0" smtClean="0">
                <a:latin typeface="ＭＳ Ｐ明朝" panose="02020600040205080304" pitchFamily="18" charset="-128"/>
                <a:ea typeface="ＭＳ Ｐ明朝" panose="02020600040205080304" pitchFamily="18" charset="-128"/>
              </a:rPr>
              <a:t>・温室効果ガスの削減（緩和）と適応を合わせて実施することで、気候変動のリスクの抑制が可能。</a:t>
            </a:r>
            <a:endParaRPr kumimoji="1" lang="ja-JP" altLang="en-US" sz="1200" dirty="0">
              <a:latin typeface="ＭＳ Ｐ明朝" panose="02020600040205080304" pitchFamily="18" charset="-128"/>
              <a:ea typeface="ＭＳ Ｐ明朝" panose="02020600040205080304" pitchFamily="18" charset="-128"/>
            </a:endParaRPr>
          </a:p>
        </p:txBody>
      </p:sp>
      <p:sp>
        <p:nvSpPr>
          <p:cNvPr id="14" name="テキスト ボックス 13"/>
          <p:cNvSpPr txBox="1"/>
          <p:nvPr/>
        </p:nvSpPr>
        <p:spPr>
          <a:xfrm>
            <a:off x="64096" y="2507377"/>
            <a:ext cx="2143536" cy="276999"/>
          </a:xfrm>
          <a:prstGeom prst="rect">
            <a:avLst/>
          </a:prstGeom>
          <a:noFill/>
        </p:spPr>
        <p:txBody>
          <a:bodyPr wrap="none" rtlCol="0">
            <a:spAutoFit/>
          </a:bodyPr>
          <a:lstStyle/>
          <a:p>
            <a:r>
              <a:rPr kumimoji="1" lang="ja-JP" altLang="en-US" sz="1200" dirty="0" smtClean="0"/>
              <a:t>２ パリ協定（</a:t>
            </a:r>
            <a:r>
              <a:rPr kumimoji="1" lang="en-US" altLang="ja-JP" sz="1200" dirty="0" smtClean="0"/>
              <a:t>2015</a:t>
            </a:r>
            <a:r>
              <a:rPr kumimoji="1" lang="ja-JP" altLang="en-US" sz="1200" dirty="0" smtClean="0"/>
              <a:t>年</a:t>
            </a:r>
            <a:r>
              <a:rPr kumimoji="1" lang="en-US" altLang="ja-JP" sz="1200" dirty="0" smtClean="0"/>
              <a:t>12</a:t>
            </a:r>
            <a:r>
              <a:rPr kumimoji="1" lang="ja-JP" altLang="en-US" sz="1200" dirty="0" smtClean="0"/>
              <a:t>月採択）</a:t>
            </a:r>
            <a:endParaRPr kumimoji="1" lang="ja-JP" altLang="en-US" sz="1200" dirty="0"/>
          </a:p>
        </p:txBody>
      </p:sp>
      <p:sp>
        <p:nvSpPr>
          <p:cNvPr id="16" name="テキスト ボックス 15"/>
          <p:cNvSpPr txBox="1"/>
          <p:nvPr/>
        </p:nvSpPr>
        <p:spPr>
          <a:xfrm>
            <a:off x="64096" y="3360440"/>
            <a:ext cx="4490332" cy="276999"/>
          </a:xfrm>
          <a:prstGeom prst="rect">
            <a:avLst/>
          </a:prstGeom>
          <a:noFill/>
        </p:spPr>
        <p:txBody>
          <a:bodyPr wrap="none" rtlCol="0">
            <a:spAutoFit/>
          </a:bodyPr>
          <a:lstStyle/>
          <a:p>
            <a:r>
              <a:rPr kumimoji="1" lang="ja-JP" altLang="en-US" sz="1200" dirty="0" smtClean="0"/>
              <a:t>３ 国の「気候変動の影響への適応計画」（</a:t>
            </a:r>
            <a:r>
              <a:rPr kumimoji="1" lang="en-US" altLang="ja-JP" sz="1200" dirty="0" smtClean="0"/>
              <a:t>2015</a:t>
            </a:r>
            <a:r>
              <a:rPr kumimoji="1" lang="ja-JP" altLang="en-US" sz="1200" dirty="0" smtClean="0"/>
              <a:t>年</a:t>
            </a:r>
            <a:r>
              <a:rPr kumimoji="1" lang="en-US" altLang="ja-JP" sz="1200" dirty="0" smtClean="0"/>
              <a:t>11</a:t>
            </a:r>
            <a:r>
              <a:rPr kumimoji="1" lang="ja-JP" altLang="en-US" sz="1200" dirty="0" smtClean="0"/>
              <a:t>月閣議決定）</a:t>
            </a:r>
            <a:endParaRPr kumimoji="1" lang="ja-JP" altLang="en-US" sz="1200" dirty="0"/>
          </a:p>
        </p:txBody>
      </p:sp>
      <p:sp>
        <p:nvSpPr>
          <p:cNvPr id="17" name="テキスト ボックス 16"/>
          <p:cNvSpPr txBox="1"/>
          <p:nvPr/>
        </p:nvSpPr>
        <p:spPr>
          <a:xfrm>
            <a:off x="136104" y="3576464"/>
            <a:ext cx="6192688" cy="830997"/>
          </a:xfrm>
          <a:prstGeom prst="rect">
            <a:avLst/>
          </a:prstGeom>
          <a:noFill/>
        </p:spPr>
        <p:txBody>
          <a:bodyPr wrap="square" rtlCol="0">
            <a:spAutoFit/>
          </a:bodyPr>
          <a:lstStyle/>
          <a:p>
            <a:pPr marL="72000" indent="-540000"/>
            <a:r>
              <a:rPr lang="ja-JP" altLang="en-US" sz="1200" dirty="0" smtClean="0">
                <a:latin typeface="ＭＳ Ｐ明朝" panose="02020600040205080304" pitchFamily="18" charset="-128"/>
                <a:ea typeface="ＭＳ Ｐ明朝" panose="02020600040205080304" pitchFamily="18" charset="-128"/>
              </a:rPr>
              <a:t>・気候変動による様々な影響に対する「適応」に関し、目指すべき社会の姿等の基本的な方針、基本的な進め方、分野別施策の基本的方向性、基盤的・国際的施策を定めた政府初の計画。</a:t>
            </a:r>
            <a:endParaRPr lang="en-US" altLang="ja-JP" sz="1200" dirty="0" smtClean="0">
              <a:latin typeface="ＭＳ Ｐ明朝" panose="02020600040205080304" pitchFamily="18" charset="-128"/>
              <a:ea typeface="ＭＳ Ｐ明朝" panose="02020600040205080304" pitchFamily="18" charset="-128"/>
            </a:endParaRPr>
          </a:p>
          <a:p>
            <a:pPr marL="72000" indent="-540000"/>
            <a:r>
              <a:rPr lang="ja-JP" altLang="en-US" sz="1200" dirty="0" smtClean="0">
                <a:latin typeface="ＭＳ Ｐ明朝" panose="02020600040205080304" pitchFamily="18" charset="-128"/>
                <a:ea typeface="ＭＳ Ｐ明朝" panose="02020600040205080304" pitchFamily="18" charset="-128"/>
              </a:rPr>
              <a:t>・地方公共団体における気候変動の影響評価の実施や適応計画の策定及び実施の必要性に言及。</a:t>
            </a:r>
            <a:endParaRPr lang="en-US" altLang="ja-JP" sz="1200" dirty="0" smtClean="0">
              <a:latin typeface="ＭＳ Ｐ明朝" panose="02020600040205080304" pitchFamily="18" charset="-128"/>
              <a:ea typeface="ＭＳ Ｐ明朝" panose="02020600040205080304" pitchFamily="18" charset="-128"/>
            </a:endParaRPr>
          </a:p>
        </p:txBody>
      </p:sp>
      <p:sp>
        <p:nvSpPr>
          <p:cNvPr id="18" name="テキスト ボックス 17"/>
          <p:cNvSpPr txBox="1"/>
          <p:nvPr/>
        </p:nvSpPr>
        <p:spPr>
          <a:xfrm>
            <a:off x="64096" y="710915"/>
            <a:ext cx="3961341" cy="307777"/>
          </a:xfrm>
          <a:prstGeom prst="rect">
            <a:avLst/>
          </a:prstGeom>
          <a:noFill/>
        </p:spPr>
        <p:txBody>
          <a:bodyPr wrap="none" rtlCol="0">
            <a:spAutoFit/>
          </a:bodyPr>
          <a:lstStyle/>
          <a:p>
            <a:r>
              <a:rPr kumimoji="1" lang="en-US" altLang="ja-JP" sz="1400" b="1" dirty="0" smtClean="0"/>
              <a:t>Ⅰ </a:t>
            </a:r>
            <a:r>
              <a:rPr kumimoji="1" lang="ja-JP" altLang="en-US" sz="1400" b="1" dirty="0" smtClean="0"/>
              <a:t>気候変動の影響への適応に係る国内外の動向</a:t>
            </a:r>
            <a:endParaRPr kumimoji="1" lang="ja-JP" altLang="en-US" sz="1400" b="1" dirty="0"/>
          </a:p>
        </p:txBody>
      </p:sp>
      <p:sp>
        <p:nvSpPr>
          <p:cNvPr id="19" name="角丸四角形 18"/>
          <p:cNvSpPr/>
          <p:nvPr/>
        </p:nvSpPr>
        <p:spPr>
          <a:xfrm>
            <a:off x="100101" y="4513080"/>
            <a:ext cx="6192000" cy="5040628"/>
          </a:xfrm>
          <a:prstGeom prst="roundRect">
            <a:avLst>
              <a:gd name="adj" fmla="val 2856"/>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200" dirty="0">
              <a:solidFill>
                <a:schemeClr val="tx1"/>
              </a:solidFill>
              <a:latin typeface="ＭＳ Ｐ明朝" panose="02020600040205080304" pitchFamily="18" charset="-128"/>
              <a:ea typeface="ＭＳ Ｐ明朝" panose="02020600040205080304" pitchFamily="18" charset="-128"/>
            </a:endParaRPr>
          </a:p>
        </p:txBody>
      </p:sp>
      <p:sp>
        <p:nvSpPr>
          <p:cNvPr id="20" name="テキスト ボックス 19"/>
          <p:cNvSpPr txBox="1"/>
          <p:nvPr/>
        </p:nvSpPr>
        <p:spPr>
          <a:xfrm>
            <a:off x="64096" y="4523601"/>
            <a:ext cx="2517036" cy="307777"/>
          </a:xfrm>
          <a:prstGeom prst="rect">
            <a:avLst/>
          </a:prstGeom>
          <a:noFill/>
        </p:spPr>
        <p:txBody>
          <a:bodyPr wrap="none" rtlCol="0">
            <a:spAutoFit/>
          </a:bodyPr>
          <a:lstStyle/>
          <a:p>
            <a:r>
              <a:rPr kumimoji="1" lang="en-US" altLang="ja-JP" sz="1400" b="1" dirty="0" smtClean="0"/>
              <a:t>Ⅱ </a:t>
            </a:r>
            <a:r>
              <a:rPr kumimoji="1" lang="ja-JP" altLang="en-US" sz="1400" b="1" dirty="0" smtClean="0"/>
              <a:t>大阪府域の概況と気候変動</a:t>
            </a:r>
            <a:endParaRPr kumimoji="1" lang="ja-JP" altLang="en-US" sz="1400" b="1" dirty="0"/>
          </a:p>
        </p:txBody>
      </p:sp>
      <p:sp>
        <p:nvSpPr>
          <p:cNvPr id="21" name="テキスト ボックス 20"/>
          <p:cNvSpPr txBox="1"/>
          <p:nvPr/>
        </p:nvSpPr>
        <p:spPr>
          <a:xfrm>
            <a:off x="208112" y="5522421"/>
            <a:ext cx="6120680" cy="646331"/>
          </a:xfrm>
          <a:prstGeom prst="rect">
            <a:avLst/>
          </a:prstGeom>
          <a:noFill/>
        </p:spPr>
        <p:txBody>
          <a:bodyPr wrap="square" rtlCol="0">
            <a:spAutoFit/>
          </a:bodyPr>
          <a:lstStyle/>
          <a:p>
            <a:pPr marL="72000" indent="-540000"/>
            <a:r>
              <a:rPr lang="ja-JP" altLang="en-US" sz="1200" dirty="0" smtClean="0">
                <a:latin typeface="ＭＳ Ｐ明朝" panose="02020600040205080304" pitchFamily="18" charset="-128"/>
                <a:ea typeface="ＭＳ Ｐ明朝" panose="02020600040205080304" pitchFamily="18" charset="-128"/>
              </a:rPr>
              <a:t>・８月における日最高気温の平均は</a:t>
            </a:r>
            <a:r>
              <a:rPr lang="en-US" altLang="ja-JP" sz="1200" dirty="0" smtClean="0">
                <a:latin typeface="ＭＳ Ｐ明朝" panose="02020600040205080304" pitchFamily="18" charset="-128"/>
                <a:ea typeface="ＭＳ Ｐ明朝" panose="02020600040205080304" pitchFamily="18" charset="-128"/>
              </a:rPr>
              <a:t>100</a:t>
            </a:r>
            <a:r>
              <a:rPr lang="ja-JP" altLang="en-US" sz="1200" dirty="0" smtClean="0">
                <a:latin typeface="ＭＳ Ｐ明朝" panose="02020600040205080304" pitchFamily="18" charset="-128"/>
                <a:ea typeface="ＭＳ Ｐ明朝" panose="02020600040205080304" pitchFamily="18" charset="-128"/>
              </a:rPr>
              <a:t>年で</a:t>
            </a:r>
            <a:r>
              <a:rPr lang="en-US" altLang="ja-JP" sz="1200" dirty="0" smtClean="0">
                <a:latin typeface="ＭＳ Ｐ明朝" panose="02020600040205080304" pitchFamily="18" charset="-128"/>
                <a:ea typeface="ＭＳ Ｐ明朝" panose="02020600040205080304" pitchFamily="18" charset="-128"/>
              </a:rPr>
              <a:t>2.3</a:t>
            </a:r>
            <a:r>
              <a:rPr lang="ja-JP" altLang="en-US" sz="1200" dirty="0" smtClean="0">
                <a:latin typeface="ＭＳ Ｐ明朝" panose="02020600040205080304" pitchFamily="18" charset="-128"/>
                <a:ea typeface="ＭＳ Ｐ明朝" panose="02020600040205080304" pitchFamily="18" charset="-128"/>
              </a:rPr>
              <a:t>℃上昇、日最低気温の平均は</a:t>
            </a:r>
            <a:r>
              <a:rPr lang="en-US" altLang="ja-JP" sz="1200" dirty="0" smtClean="0">
                <a:latin typeface="ＭＳ Ｐ明朝" panose="02020600040205080304" pitchFamily="18" charset="-128"/>
                <a:ea typeface="ＭＳ Ｐ明朝" panose="02020600040205080304" pitchFamily="18" charset="-128"/>
              </a:rPr>
              <a:t>100</a:t>
            </a:r>
            <a:r>
              <a:rPr lang="ja-JP" altLang="en-US" sz="1200" dirty="0" smtClean="0">
                <a:latin typeface="ＭＳ Ｐ明朝" panose="02020600040205080304" pitchFamily="18" charset="-128"/>
                <a:ea typeface="ＭＳ Ｐ明朝" panose="02020600040205080304" pitchFamily="18" charset="-128"/>
              </a:rPr>
              <a:t>年で</a:t>
            </a:r>
            <a:r>
              <a:rPr lang="en-US" altLang="ja-JP" sz="1200" dirty="0" smtClean="0">
                <a:latin typeface="ＭＳ Ｐ明朝" panose="02020600040205080304" pitchFamily="18" charset="-128"/>
                <a:ea typeface="ＭＳ Ｐ明朝" panose="02020600040205080304" pitchFamily="18" charset="-128"/>
              </a:rPr>
              <a:t>2.4</a:t>
            </a:r>
            <a:r>
              <a:rPr lang="ja-JP" altLang="en-US" sz="1200" dirty="0" smtClean="0">
                <a:latin typeface="ＭＳ Ｐ明朝" panose="02020600040205080304" pitchFamily="18" charset="-128"/>
                <a:ea typeface="ＭＳ Ｐ明朝" panose="02020600040205080304" pitchFamily="18" charset="-128"/>
              </a:rPr>
              <a:t>℃上昇。また、１月における日最低気温の平均は</a:t>
            </a:r>
            <a:r>
              <a:rPr lang="en-US" altLang="ja-JP" sz="1200" dirty="0" smtClean="0">
                <a:latin typeface="ＭＳ Ｐ明朝" panose="02020600040205080304" pitchFamily="18" charset="-128"/>
                <a:ea typeface="ＭＳ Ｐ明朝" panose="02020600040205080304" pitchFamily="18" charset="-128"/>
              </a:rPr>
              <a:t>100</a:t>
            </a:r>
            <a:r>
              <a:rPr lang="ja-JP" altLang="en-US" sz="1200" dirty="0" smtClean="0">
                <a:latin typeface="ＭＳ Ｐ明朝" panose="02020600040205080304" pitchFamily="18" charset="-128"/>
                <a:ea typeface="ＭＳ Ｐ明朝" panose="02020600040205080304" pitchFamily="18" charset="-128"/>
              </a:rPr>
              <a:t>年で</a:t>
            </a:r>
            <a:r>
              <a:rPr lang="en-US" altLang="ja-JP" sz="1200" dirty="0" smtClean="0">
                <a:latin typeface="ＭＳ Ｐ明朝" panose="02020600040205080304" pitchFamily="18" charset="-128"/>
                <a:ea typeface="ＭＳ Ｐ明朝" panose="02020600040205080304" pitchFamily="18" charset="-128"/>
              </a:rPr>
              <a:t>2.4</a:t>
            </a:r>
            <a:r>
              <a:rPr lang="ja-JP" altLang="en-US" sz="1200" dirty="0" smtClean="0">
                <a:latin typeface="ＭＳ Ｐ明朝" panose="02020600040205080304" pitchFamily="18" charset="-128"/>
                <a:ea typeface="ＭＳ Ｐ明朝" panose="02020600040205080304" pitchFamily="18" charset="-128"/>
              </a:rPr>
              <a:t>℃上昇。</a:t>
            </a:r>
            <a:endParaRPr lang="en-US" altLang="ja-JP" sz="1200" dirty="0" smtClean="0">
              <a:latin typeface="ＭＳ Ｐ明朝" panose="02020600040205080304" pitchFamily="18" charset="-128"/>
              <a:ea typeface="ＭＳ Ｐ明朝" panose="02020600040205080304" pitchFamily="18" charset="-128"/>
            </a:endParaRPr>
          </a:p>
          <a:p>
            <a:pPr marL="72000" indent="-540000"/>
            <a:r>
              <a:rPr lang="ja-JP" altLang="en-US" sz="1200" dirty="0" smtClean="0">
                <a:latin typeface="ＭＳ Ｐ明朝" panose="02020600040205080304" pitchFamily="18" charset="-128"/>
                <a:ea typeface="ＭＳ Ｐ明朝" panose="02020600040205080304" pitchFamily="18" charset="-128"/>
              </a:rPr>
              <a:t>・日最大１時間降水量や日最大</a:t>
            </a:r>
            <a:r>
              <a:rPr lang="en-US" altLang="ja-JP" sz="1200" dirty="0" smtClean="0">
                <a:latin typeface="ＭＳ Ｐ明朝" panose="02020600040205080304" pitchFamily="18" charset="-128"/>
                <a:ea typeface="ＭＳ Ｐ明朝" panose="02020600040205080304" pitchFamily="18" charset="-128"/>
              </a:rPr>
              <a:t>10</a:t>
            </a:r>
            <a:r>
              <a:rPr lang="ja-JP" altLang="en-US" sz="1200" dirty="0" smtClean="0">
                <a:latin typeface="ＭＳ Ｐ明朝" panose="02020600040205080304" pitchFamily="18" charset="-128"/>
                <a:ea typeface="ＭＳ Ｐ明朝" panose="02020600040205080304" pitchFamily="18" charset="-128"/>
              </a:rPr>
              <a:t>分間降水量において、</a:t>
            </a:r>
            <a:r>
              <a:rPr lang="en-US" altLang="ja-JP" sz="1200" dirty="0" smtClean="0">
                <a:latin typeface="ＭＳ Ｐ明朝" panose="02020600040205080304" pitchFamily="18" charset="-128"/>
                <a:ea typeface="ＭＳ Ｐ明朝" panose="02020600040205080304" pitchFamily="18" charset="-128"/>
              </a:rPr>
              <a:t>2010</a:t>
            </a:r>
            <a:r>
              <a:rPr lang="ja-JP" altLang="en-US" sz="1200" dirty="0" smtClean="0">
                <a:latin typeface="ＭＳ Ｐ明朝" panose="02020600040205080304" pitchFamily="18" charset="-128"/>
                <a:ea typeface="ＭＳ Ｐ明朝" panose="02020600040205080304" pitchFamily="18" charset="-128"/>
              </a:rPr>
              <a:t>年代に史上１位の記録を観測。</a:t>
            </a:r>
            <a:endParaRPr lang="ja-JP" altLang="en-US" sz="1200" dirty="0">
              <a:latin typeface="ＭＳ Ｐ明朝" panose="02020600040205080304" pitchFamily="18" charset="-128"/>
              <a:ea typeface="ＭＳ Ｐ明朝" panose="02020600040205080304" pitchFamily="18" charset="-128"/>
            </a:endParaRPr>
          </a:p>
        </p:txBody>
      </p:sp>
      <p:sp>
        <p:nvSpPr>
          <p:cNvPr id="24" name="テキスト ボックス 23"/>
          <p:cNvSpPr txBox="1"/>
          <p:nvPr/>
        </p:nvSpPr>
        <p:spPr>
          <a:xfrm>
            <a:off x="64096" y="5315689"/>
            <a:ext cx="1556836" cy="276999"/>
          </a:xfrm>
          <a:prstGeom prst="rect">
            <a:avLst/>
          </a:prstGeom>
          <a:noFill/>
        </p:spPr>
        <p:txBody>
          <a:bodyPr wrap="none" rtlCol="0">
            <a:spAutoFit/>
          </a:bodyPr>
          <a:lstStyle/>
          <a:p>
            <a:r>
              <a:rPr kumimoji="1" lang="ja-JP" altLang="en-US" sz="1200" dirty="0" smtClean="0"/>
              <a:t>   ○ 気候変動の現状</a:t>
            </a:r>
            <a:endParaRPr kumimoji="1" lang="ja-JP" altLang="en-US" sz="1200" dirty="0"/>
          </a:p>
        </p:txBody>
      </p:sp>
      <p:sp>
        <p:nvSpPr>
          <p:cNvPr id="25" name="テキスト ボックス 24"/>
          <p:cNvSpPr txBox="1"/>
          <p:nvPr/>
        </p:nvSpPr>
        <p:spPr>
          <a:xfrm>
            <a:off x="64096" y="8445132"/>
            <a:ext cx="1710725" cy="276999"/>
          </a:xfrm>
          <a:prstGeom prst="rect">
            <a:avLst/>
          </a:prstGeom>
          <a:noFill/>
        </p:spPr>
        <p:txBody>
          <a:bodyPr wrap="none" rtlCol="0">
            <a:spAutoFit/>
          </a:bodyPr>
          <a:lstStyle/>
          <a:p>
            <a:r>
              <a:rPr lang="ja-JP" altLang="en-US" sz="1200" dirty="0"/>
              <a:t>２</a:t>
            </a:r>
            <a:r>
              <a:rPr kumimoji="1" lang="ja-JP" altLang="en-US" sz="1200" dirty="0" smtClean="0"/>
              <a:t> 気候変動の将来予測</a:t>
            </a:r>
            <a:endParaRPr kumimoji="1" lang="ja-JP" altLang="en-US" sz="1200" dirty="0"/>
          </a:p>
        </p:txBody>
      </p:sp>
      <p:sp>
        <p:nvSpPr>
          <p:cNvPr id="26" name="テキスト ボックス 25"/>
          <p:cNvSpPr txBox="1"/>
          <p:nvPr/>
        </p:nvSpPr>
        <p:spPr>
          <a:xfrm>
            <a:off x="136104" y="8650123"/>
            <a:ext cx="6048000" cy="830997"/>
          </a:xfrm>
          <a:prstGeom prst="rect">
            <a:avLst/>
          </a:prstGeom>
          <a:noFill/>
        </p:spPr>
        <p:txBody>
          <a:bodyPr wrap="square" rtlCol="0">
            <a:spAutoFit/>
          </a:bodyPr>
          <a:lstStyle/>
          <a:p>
            <a:pPr marL="72000" indent="-540000"/>
            <a:r>
              <a:rPr lang="ja-JP" altLang="en-US" sz="1200" dirty="0" smtClean="0">
                <a:latin typeface="ＭＳ Ｐ明朝" panose="02020600040205080304" pitchFamily="18" charset="-128"/>
                <a:ea typeface="ＭＳ Ｐ明朝" panose="02020600040205080304" pitchFamily="18" charset="-128"/>
              </a:rPr>
              <a:t>・年平均気温は、現在気候（</a:t>
            </a:r>
            <a:r>
              <a:rPr lang="en-US" altLang="ja-JP" sz="1200" dirty="0" smtClean="0">
                <a:latin typeface="ＭＳ Ｐ明朝" panose="02020600040205080304" pitchFamily="18" charset="-128"/>
                <a:ea typeface="ＭＳ Ｐ明朝" panose="02020600040205080304" pitchFamily="18" charset="-128"/>
              </a:rPr>
              <a:t>20</a:t>
            </a:r>
            <a:r>
              <a:rPr lang="ja-JP" altLang="en-US" sz="1200" dirty="0" smtClean="0">
                <a:latin typeface="ＭＳ Ｐ明朝" panose="02020600040205080304" pitchFamily="18" charset="-128"/>
                <a:ea typeface="ＭＳ Ｐ明朝" panose="02020600040205080304" pitchFamily="18" charset="-128"/>
              </a:rPr>
              <a:t>世紀末；</a:t>
            </a:r>
            <a:r>
              <a:rPr lang="en-US" altLang="ja-JP" sz="1200" dirty="0" smtClean="0">
                <a:latin typeface="ＭＳ Ｐ明朝" panose="02020600040205080304" pitchFamily="18" charset="-128"/>
                <a:ea typeface="ＭＳ Ｐ明朝" panose="02020600040205080304" pitchFamily="18" charset="-128"/>
              </a:rPr>
              <a:t>1980</a:t>
            </a:r>
            <a:r>
              <a:rPr lang="ja-JP" altLang="en-US" sz="1200" dirty="0" smtClean="0">
                <a:latin typeface="ＭＳ Ｐ明朝" panose="02020600040205080304" pitchFamily="18" charset="-128"/>
                <a:ea typeface="ＭＳ Ｐ明朝" panose="02020600040205080304" pitchFamily="18" charset="-128"/>
              </a:rPr>
              <a:t>～</a:t>
            </a:r>
            <a:r>
              <a:rPr lang="en-US" altLang="ja-JP" sz="1200" dirty="0" smtClean="0">
                <a:latin typeface="ＭＳ Ｐ明朝" panose="02020600040205080304" pitchFamily="18" charset="-128"/>
                <a:ea typeface="ＭＳ Ｐ明朝" panose="02020600040205080304" pitchFamily="18" charset="-128"/>
              </a:rPr>
              <a:t>1999</a:t>
            </a:r>
            <a:r>
              <a:rPr lang="ja-JP" altLang="en-US" sz="1200" dirty="0" smtClean="0">
                <a:latin typeface="ＭＳ Ｐ明朝" panose="02020600040205080304" pitchFamily="18" charset="-128"/>
                <a:ea typeface="ＭＳ Ｐ明朝" panose="02020600040205080304" pitchFamily="18" charset="-128"/>
              </a:rPr>
              <a:t>年）に比べ、将来気候（</a:t>
            </a:r>
            <a:r>
              <a:rPr lang="en-US" altLang="ja-JP" sz="1200" dirty="0" smtClean="0">
                <a:latin typeface="ＭＳ Ｐ明朝" panose="02020600040205080304" pitchFamily="18" charset="-128"/>
                <a:ea typeface="ＭＳ Ｐ明朝" panose="02020600040205080304" pitchFamily="18" charset="-128"/>
              </a:rPr>
              <a:t>21</a:t>
            </a:r>
            <a:r>
              <a:rPr lang="ja-JP" altLang="en-US" sz="1200" dirty="0" smtClean="0">
                <a:latin typeface="ＭＳ Ｐ明朝" panose="02020600040205080304" pitchFamily="18" charset="-128"/>
                <a:ea typeface="ＭＳ Ｐ明朝" panose="02020600040205080304" pitchFamily="18" charset="-128"/>
              </a:rPr>
              <a:t>世紀末；</a:t>
            </a:r>
            <a:r>
              <a:rPr lang="en-US" altLang="ja-JP" sz="1200" dirty="0" smtClean="0">
                <a:latin typeface="ＭＳ Ｐ明朝" panose="02020600040205080304" pitchFamily="18" charset="-128"/>
                <a:ea typeface="ＭＳ Ｐ明朝" panose="02020600040205080304" pitchFamily="18" charset="-128"/>
              </a:rPr>
              <a:t>2076</a:t>
            </a:r>
            <a:r>
              <a:rPr lang="ja-JP" altLang="en-US" sz="1200" dirty="0" smtClean="0">
                <a:latin typeface="ＭＳ Ｐ明朝" panose="02020600040205080304" pitchFamily="18" charset="-128"/>
                <a:ea typeface="ＭＳ Ｐ明朝" panose="02020600040205080304" pitchFamily="18" charset="-128"/>
              </a:rPr>
              <a:t>～</a:t>
            </a:r>
            <a:r>
              <a:rPr lang="en-US" altLang="ja-JP" sz="1200" dirty="0" smtClean="0">
                <a:latin typeface="ＭＳ Ｐ明朝" panose="02020600040205080304" pitchFamily="18" charset="-128"/>
                <a:ea typeface="ＭＳ Ｐ明朝" panose="02020600040205080304" pitchFamily="18" charset="-128"/>
              </a:rPr>
              <a:t>2095</a:t>
            </a:r>
            <a:r>
              <a:rPr lang="ja-JP" altLang="en-US" sz="1200" dirty="0" smtClean="0">
                <a:latin typeface="ＭＳ Ｐ明朝" panose="02020600040205080304" pitchFamily="18" charset="-128"/>
                <a:ea typeface="ＭＳ Ｐ明朝" panose="02020600040205080304" pitchFamily="18" charset="-128"/>
              </a:rPr>
              <a:t>年）で約</a:t>
            </a:r>
            <a:r>
              <a:rPr lang="en-US" altLang="ja-JP" sz="1200" dirty="0" smtClean="0">
                <a:latin typeface="ＭＳ Ｐ明朝" panose="02020600040205080304" pitchFamily="18" charset="-128"/>
                <a:ea typeface="ＭＳ Ｐ明朝" panose="02020600040205080304" pitchFamily="18" charset="-128"/>
              </a:rPr>
              <a:t>2.8℃</a:t>
            </a:r>
            <a:r>
              <a:rPr lang="ja-JP" altLang="en-US" sz="1200" dirty="0" smtClean="0">
                <a:latin typeface="ＭＳ Ｐ明朝" panose="02020600040205080304" pitchFamily="18" charset="-128"/>
                <a:ea typeface="ＭＳ Ｐ明朝" panose="02020600040205080304" pitchFamily="18" charset="-128"/>
              </a:rPr>
              <a:t>上昇すると予測。</a:t>
            </a:r>
            <a:endParaRPr lang="en-US" altLang="ja-JP" sz="1200" dirty="0" smtClean="0">
              <a:latin typeface="ＭＳ Ｐ明朝" panose="02020600040205080304" pitchFamily="18" charset="-128"/>
              <a:ea typeface="ＭＳ Ｐ明朝" panose="02020600040205080304" pitchFamily="18" charset="-128"/>
            </a:endParaRPr>
          </a:p>
          <a:p>
            <a:pPr marL="72000" indent="-540000"/>
            <a:r>
              <a:rPr lang="ja-JP" altLang="en-US" sz="1200" dirty="0" smtClean="0">
                <a:latin typeface="ＭＳ Ｐ明朝" panose="02020600040205080304" pitchFamily="18" charset="-128"/>
                <a:ea typeface="ＭＳ Ｐ明朝" panose="02020600040205080304" pitchFamily="18" charset="-128"/>
              </a:rPr>
              <a:t>・年降水量は将来気候で</a:t>
            </a:r>
            <a:r>
              <a:rPr lang="en-US" altLang="ja-JP" sz="1200" dirty="0" smtClean="0">
                <a:latin typeface="ＭＳ Ｐ明朝" panose="02020600040205080304" pitchFamily="18" charset="-128"/>
                <a:ea typeface="ＭＳ Ｐ明朝" panose="02020600040205080304" pitchFamily="18" charset="-128"/>
              </a:rPr>
              <a:t>150mm</a:t>
            </a:r>
            <a:r>
              <a:rPr lang="ja-JP" altLang="en-US" sz="1200" dirty="0" smtClean="0">
                <a:latin typeface="ＭＳ Ｐ明朝" panose="02020600040205080304" pitchFamily="18" charset="-128"/>
                <a:ea typeface="ＭＳ Ｐ明朝" panose="02020600040205080304" pitchFamily="18" charset="-128"/>
              </a:rPr>
              <a:t>程度増加すると予測。日降水量</a:t>
            </a:r>
            <a:r>
              <a:rPr lang="en-US" altLang="ja-JP" sz="1200" dirty="0" smtClean="0">
                <a:latin typeface="ＭＳ Ｐ明朝" panose="02020600040205080304" pitchFamily="18" charset="-128"/>
                <a:ea typeface="ＭＳ Ｐ明朝" panose="02020600040205080304" pitchFamily="18" charset="-128"/>
              </a:rPr>
              <a:t>100mm</a:t>
            </a:r>
            <a:r>
              <a:rPr lang="ja-JP" altLang="en-US" sz="1200" dirty="0" smtClean="0">
                <a:latin typeface="ＭＳ Ｐ明朝" panose="02020600040205080304" pitchFamily="18" charset="-128"/>
                <a:ea typeface="ＭＳ Ｐ明朝" panose="02020600040205080304" pitchFamily="18" charset="-128"/>
              </a:rPr>
              <a:t>以上の年間日数は、将来気候で２倍以上に増加すると予測。</a:t>
            </a:r>
            <a:endParaRPr lang="ja-JP" altLang="en-US" sz="1200" dirty="0">
              <a:latin typeface="ＭＳ Ｐ明朝" panose="02020600040205080304" pitchFamily="18" charset="-128"/>
              <a:ea typeface="ＭＳ Ｐ明朝" panose="02020600040205080304" pitchFamily="18" charset="-128"/>
            </a:endParaRPr>
          </a:p>
        </p:txBody>
      </p:sp>
      <p:sp>
        <p:nvSpPr>
          <p:cNvPr id="28" name="角丸四角形 27"/>
          <p:cNvSpPr/>
          <p:nvPr/>
        </p:nvSpPr>
        <p:spPr>
          <a:xfrm>
            <a:off x="6401504" y="671698"/>
            <a:ext cx="6336000" cy="8882010"/>
          </a:xfrm>
          <a:prstGeom prst="roundRect">
            <a:avLst>
              <a:gd name="adj" fmla="val 1697"/>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ja-JP" altLang="en-US" sz="1200" dirty="0">
              <a:solidFill>
                <a:schemeClr val="tx1"/>
              </a:solidFill>
              <a:latin typeface="ＭＳ Ｐ明朝" panose="02020600040205080304" pitchFamily="18" charset="-128"/>
              <a:ea typeface="ＭＳ Ｐ明朝" panose="02020600040205080304" pitchFamily="18" charset="-128"/>
            </a:endParaRPr>
          </a:p>
        </p:txBody>
      </p:sp>
      <p:sp>
        <p:nvSpPr>
          <p:cNvPr id="29" name="テキスト ボックス 28"/>
          <p:cNvSpPr txBox="1"/>
          <p:nvPr/>
        </p:nvSpPr>
        <p:spPr>
          <a:xfrm>
            <a:off x="6400800" y="710915"/>
            <a:ext cx="2864887" cy="307777"/>
          </a:xfrm>
          <a:prstGeom prst="rect">
            <a:avLst/>
          </a:prstGeom>
          <a:noFill/>
        </p:spPr>
        <p:txBody>
          <a:bodyPr wrap="none" rtlCol="0">
            <a:spAutoFit/>
          </a:bodyPr>
          <a:lstStyle/>
          <a:p>
            <a:r>
              <a:rPr kumimoji="1" lang="en-US" altLang="ja-JP" sz="1400" b="1" dirty="0" smtClean="0"/>
              <a:t>Ⅲ </a:t>
            </a:r>
            <a:r>
              <a:rPr kumimoji="1" lang="ja-JP" altLang="en-US" sz="1400" b="1" dirty="0" smtClean="0"/>
              <a:t>大阪府域における適応の方向性</a:t>
            </a:r>
            <a:endParaRPr kumimoji="1" lang="ja-JP" altLang="en-US" sz="1400" b="1" dirty="0"/>
          </a:p>
        </p:txBody>
      </p:sp>
      <p:sp>
        <p:nvSpPr>
          <p:cNvPr id="30" name="テキスト ボックス 29"/>
          <p:cNvSpPr txBox="1"/>
          <p:nvPr/>
        </p:nvSpPr>
        <p:spPr>
          <a:xfrm>
            <a:off x="6400800" y="984176"/>
            <a:ext cx="2279791" cy="276999"/>
          </a:xfrm>
          <a:prstGeom prst="rect">
            <a:avLst/>
          </a:prstGeom>
          <a:noFill/>
        </p:spPr>
        <p:txBody>
          <a:bodyPr wrap="none" rtlCol="0">
            <a:spAutoFit/>
          </a:bodyPr>
          <a:lstStyle/>
          <a:p>
            <a:r>
              <a:rPr lang="ja-JP" altLang="en-US" sz="1200" dirty="0" smtClean="0"/>
              <a:t>１ </a:t>
            </a:r>
            <a:r>
              <a:rPr kumimoji="1" lang="ja-JP" altLang="en-US" sz="1200" dirty="0" smtClean="0"/>
              <a:t>大阪府域における適応の意義</a:t>
            </a:r>
            <a:endParaRPr kumimoji="1" lang="ja-JP" altLang="en-US" sz="1200" dirty="0"/>
          </a:p>
        </p:txBody>
      </p:sp>
      <p:sp>
        <p:nvSpPr>
          <p:cNvPr id="31" name="テキスト ボックス 30"/>
          <p:cNvSpPr txBox="1"/>
          <p:nvPr/>
        </p:nvSpPr>
        <p:spPr>
          <a:xfrm>
            <a:off x="6495122" y="1200200"/>
            <a:ext cx="3362062" cy="1754326"/>
          </a:xfrm>
          <a:prstGeom prst="rect">
            <a:avLst/>
          </a:prstGeom>
          <a:noFill/>
        </p:spPr>
        <p:txBody>
          <a:bodyPr wrap="square" rtlCol="0">
            <a:spAutoFit/>
          </a:bodyPr>
          <a:lstStyle/>
          <a:p>
            <a:pPr marL="72000" indent="-540000" algn="just"/>
            <a:r>
              <a:rPr lang="ja-JP" altLang="en-US" sz="1200" dirty="0" smtClean="0">
                <a:latin typeface="ＭＳ Ｐ明朝" panose="02020600040205080304" pitchFamily="18" charset="-128"/>
                <a:ea typeface="ＭＳ Ｐ明朝" panose="02020600040205080304" pitchFamily="18" charset="-128"/>
              </a:rPr>
              <a:t>・日本の他の地域と比べ気温の上昇が早いこと、人口や産業が集中していること等から、地域レベルにおける気候変動の影響のリスクを他の地域より多く抱えている可能性。</a:t>
            </a:r>
            <a:endParaRPr lang="en-US" altLang="ja-JP" sz="1200" dirty="0" smtClean="0">
              <a:latin typeface="ＭＳ Ｐ明朝" panose="02020600040205080304" pitchFamily="18" charset="-128"/>
              <a:ea typeface="ＭＳ Ｐ明朝" panose="02020600040205080304" pitchFamily="18" charset="-128"/>
            </a:endParaRPr>
          </a:p>
          <a:p>
            <a:pPr marL="72000" indent="-540000" algn="just"/>
            <a:r>
              <a:rPr lang="ja-JP" altLang="en-US" sz="1200" dirty="0" smtClean="0">
                <a:latin typeface="ＭＳ Ｐ明朝" panose="02020600040205080304" pitchFamily="18" charset="-128"/>
                <a:ea typeface="ＭＳ Ｐ明朝" panose="02020600040205080304" pitchFamily="18" charset="-128"/>
              </a:rPr>
              <a:t>・</a:t>
            </a:r>
            <a:r>
              <a:rPr lang="ja-JP" altLang="en-US" sz="1200" u="sng" dirty="0" smtClean="0">
                <a:latin typeface="ＭＳ Ｐ明朝" panose="02020600040205080304" pitchFamily="18" charset="-128"/>
                <a:ea typeface="ＭＳ Ｐ明朝" panose="02020600040205080304" pitchFamily="18" charset="-128"/>
              </a:rPr>
              <a:t>影響が生じると考えられる各分野の取組みに「適応」の視点を取り込んでいき、リスクの回避・低減の取組みを長期的に進めることが重要</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marL="72000" indent="-540000" algn="just"/>
            <a:r>
              <a:rPr lang="ja-JP" altLang="en-US" sz="1200" dirty="0" smtClean="0">
                <a:latin typeface="ＭＳ Ｐ明朝" panose="02020600040205080304" pitchFamily="18" charset="-128"/>
                <a:ea typeface="ＭＳ Ｐ明朝" panose="02020600040205080304" pitchFamily="18" charset="-128"/>
              </a:rPr>
              <a:t>・</a:t>
            </a:r>
            <a:r>
              <a:rPr lang="ja-JP" altLang="en-US" sz="1200" u="sng" dirty="0" smtClean="0">
                <a:latin typeface="ＭＳ Ｐ明朝" panose="02020600040205080304" pitchFamily="18" charset="-128"/>
                <a:ea typeface="ＭＳ Ｐ明朝" panose="02020600040205080304" pitchFamily="18" charset="-128"/>
              </a:rPr>
              <a:t>「</a:t>
            </a:r>
            <a:r>
              <a:rPr lang="ja-JP" altLang="en-US" sz="1200" u="sng" dirty="0">
                <a:latin typeface="ＭＳ Ｐ明朝" panose="02020600040205080304" pitchFamily="18" charset="-128"/>
                <a:ea typeface="ＭＳ Ｐ明朝" panose="02020600040205080304" pitchFamily="18" charset="-128"/>
              </a:rPr>
              <a:t>緩和」と「適応」を両輪として温暖化対策を進めることが必要</a:t>
            </a:r>
            <a:r>
              <a:rPr lang="ja-JP" altLang="en-US" sz="1200" dirty="0" smtClean="0">
                <a:latin typeface="ＭＳ Ｐ明朝" panose="02020600040205080304" pitchFamily="18" charset="-128"/>
                <a:ea typeface="ＭＳ Ｐ明朝" panose="02020600040205080304" pitchFamily="18" charset="-128"/>
              </a:rPr>
              <a:t>。</a:t>
            </a:r>
            <a:endParaRPr lang="ja-JP" altLang="en-US" sz="1200" dirty="0">
              <a:latin typeface="ＭＳ Ｐ明朝" panose="02020600040205080304" pitchFamily="18" charset="-128"/>
              <a:ea typeface="ＭＳ Ｐ明朝" panose="02020600040205080304" pitchFamily="18" charset="-128"/>
            </a:endParaRPr>
          </a:p>
        </p:txBody>
      </p:sp>
      <p:sp>
        <p:nvSpPr>
          <p:cNvPr id="35" name="テキスト ボックス 34"/>
          <p:cNvSpPr txBox="1"/>
          <p:nvPr/>
        </p:nvSpPr>
        <p:spPr>
          <a:xfrm>
            <a:off x="6400800" y="3031664"/>
            <a:ext cx="3060453" cy="276999"/>
          </a:xfrm>
          <a:prstGeom prst="rect">
            <a:avLst/>
          </a:prstGeom>
          <a:noFill/>
        </p:spPr>
        <p:txBody>
          <a:bodyPr wrap="none" rtlCol="0">
            <a:spAutoFit/>
          </a:bodyPr>
          <a:lstStyle/>
          <a:p>
            <a:r>
              <a:rPr kumimoji="1" lang="ja-JP" altLang="en-US" sz="1200" dirty="0" smtClean="0"/>
              <a:t>２ 分野別の気候変動の影響と適応の方向性</a:t>
            </a:r>
            <a:endParaRPr kumimoji="1" lang="en-US" altLang="ja-JP" sz="1200" dirty="0" smtClean="0"/>
          </a:p>
        </p:txBody>
      </p:sp>
      <p:sp>
        <p:nvSpPr>
          <p:cNvPr id="43" name="テキスト ボックス 42"/>
          <p:cNvSpPr txBox="1"/>
          <p:nvPr/>
        </p:nvSpPr>
        <p:spPr>
          <a:xfrm>
            <a:off x="6400800" y="6168752"/>
            <a:ext cx="2390398" cy="276999"/>
          </a:xfrm>
          <a:prstGeom prst="rect">
            <a:avLst/>
          </a:prstGeom>
          <a:noFill/>
        </p:spPr>
        <p:txBody>
          <a:bodyPr wrap="none" rtlCol="0">
            <a:spAutoFit/>
          </a:bodyPr>
          <a:lstStyle/>
          <a:p>
            <a:r>
              <a:rPr kumimoji="1" lang="ja-JP" altLang="en-US" sz="1200" dirty="0" smtClean="0"/>
              <a:t>３ 適応の推進にあたっての考え方</a:t>
            </a:r>
            <a:endParaRPr kumimoji="1" lang="en-US" altLang="ja-JP" sz="1200" dirty="0" smtClean="0"/>
          </a:p>
        </p:txBody>
      </p:sp>
      <p:sp>
        <p:nvSpPr>
          <p:cNvPr id="44" name="テキスト ボックス 43"/>
          <p:cNvSpPr txBox="1"/>
          <p:nvPr/>
        </p:nvSpPr>
        <p:spPr>
          <a:xfrm>
            <a:off x="6416624" y="6352832"/>
            <a:ext cx="6320880" cy="3200876"/>
          </a:xfrm>
          <a:prstGeom prst="rect">
            <a:avLst/>
          </a:prstGeom>
          <a:noFill/>
        </p:spPr>
        <p:txBody>
          <a:bodyPr wrap="square" lIns="72000" rIns="72000" rtlCol="0">
            <a:spAutoFit/>
          </a:bodyPr>
          <a:lstStyle/>
          <a:p>
            <a:pPr marL="72000" indent="-540000" algn="just"/>
            <a:r>
              <a:rPr lang="ja-JP" altLang="en-US" sz="1200" dirty="0" smtClean="0">
                <a:latin typeface="+mn-ea"/>
              </a:rPr>
              <a:t>（１） 適応の順応的な推進</a:t>
            </a:r>
            <a:endParaRPr lang="en-US" altLang="ja-JP" sz="1200" dirty="0" smtClean="0">
              <a:latin typeface="+mn-ea"/>
            </a:endParaRPr>
          </a:p>
          <a:p>
            <a:pPr marL="180000" indent="-540000" algn="just">
              <a:lnSpc>
                <a:spcPts val="1300"/>
              </a:lnSpc>
            </a:pPr>
            <a:r>
              <a:rPr lang="ja-JP" altLang="en-US" sz="1200" dirty="0">
                <a:latin typeface="+mn-ea"/>
                <a:ea typeface="ＭＳ Ｐ明朝" panose="02020600040205080304" pitchFamily="18" charset="-128"/>
              </a:rPr>
              <a:t>　</a:t>
            </a:r>
            <a:r>
              <a:rPr lang="ja-JP" altLang="en-US" sz="1200" dirty="0" smtClean="0">
                <a:latin typeface="+mn-ea"/>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不確実性を伴う気候変動の影響に対し、環境の変化に応じて対策を変化させていく順応的なアプローチにより、柔軟に取組みを推進していくことが重要。</a:t>
            </a:r>
            <a:endParaRPr lang="en-US" altLang="ja-JP" sz="1200" dirty="0" smtClean="0">
              <a:latin typeface="ＭＳ Ｐ明朝" panose="02020600040205080304" pitchFamily="18" charset="-128"/>
              <a:ea typeface="ＭＳ Ｐ明朝" panose="02020600040205080304" pitchFamily="18" charset="-128"/>
            </a:endParaRPr>
          </a:p>
          <a:p>
            <a:pPr marL="72000" indent="-540000" algn="just"/>
            <a:r>
              <a:rPr lang="ja-JP" altLang="en-US" sz="1200" dirty="0" smtClean="0">
                <a:latin typeface="+mn-ea"/>
              </a:rPr>
              <a:t>（２） 科学的知見の充実・リスク評価の促進</a:t>
            </a:r>
            <a:endParaRPr lang="en-US" altLang="ja-JP" sz="1200" dirty="0">
              <a:latin typeface="+mn-ea"/>
            </a:endParaRPr>
          </a:p>
          <a:p>
            <a:pPr marL="180000" indent="-540000" algn="just">
              <a:lnSpc>
                <a:spcPts val="1300"/>
              </a:lnSpc>
            </a:pPr>
            <a:r>
              <a:rPr lang="ja-JP" altLang="en-US" sz="1200" dirty="0" smtClean="0">
                <a:latin typeface="+mn-ea"/>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科学的知見の収集等とともに、得られた知見の庁内・市町村との情報共有、府民・事業者等への情報発信により、日常生活や事業活動等におけるリスク評価を促進することが重要。</a:t>
            </a:r>
            <a:endParaRPr lang="en-US" altLang="ja-JP" sz="1200" dirty="0" smtClean="0">
              <a:latin typeface="ＭＳ Ｐ明朝" panose="02020600040205080304" pitchFamily="18" charset="-128"/>
              <a:ea typeface="ＭＳ Ｐ明朝" panose="02020600040205080304" pitchFamily="18" charset="-128"/>
            </a:endParaRPr>
          </a:p>
          <a:p>
            <a:pPr marL="72000" indent="-540000" algn="just"/>
            <a:r>
              <a:rPr lang="ja-JP" altLang="en-US" sz="1200" dirty="0" smtClean="0">
                <a:latin typeface="+mn-ea"/>
              </a:rPr>
              <a:t>（３） 適応に関する普及啓発</a:t>
            </a:r>
            <a:endParaRPr lang="en-US" altLang="ja-JP" sz="1200" dirty="0">
              <a:latin typeface="+mn-ea"/>
            </a:endParaRPr>
          </a:p>
          <a:p>
            <a:pPr marL="180000" indent="-540000" algn="just">
              <a:lnSpc>
                <a:spcPts val="1300"/>
              </a:lnSpc>
            </a:pPr>
            <a:r>
              <a:rPr lang="ja-JP" altLang="en-US" sz="1200" dirty="0" smtClean="0">
                <a:latin typeface="+mn-ea"/>
                <a:ea typeface="ＭＳ Ｐ明朝" panose="02020600040205080304" pitchFamily="18" charset="-128"/>
              </a:rPr>
              <a:t>　　　「適応」の認知度は高いとはいえない状況であり、</a:t>
            </a:r>
            <a:r>
              <a:rPr lang="ja-JP" altLang="en-US" sz="1200" dirty="0" smtClean="0">
                <a:latin typeface="ＭＳ Ｐ明朝" panose="02020600040205080304" pitchFamily="18" charset="-128"/>
                <a:ea typeface="ＭＳ Ｐ明朝" panose="02020600040205080304" pitchFamily="18" charset="-128"/>
              </a:rPr>
              <a:t>府民や事業者等を対象に、「適応」に関する理解を深め、実際の行動につなげるための普及啓発が必要。</a:t>
            </a:r>
            <a:endParaRPr lang="en-US" altLang="ja-JP" sz="1200" dirty="0" smtClean="0">
              <a:latin typeface="ＭＳ Ｐ明朝" panose="02020600040205080304" pitchFamily="18" charset="-128"/>
              <a:ea typeface="ＭＳ Ｐ明朝" panose="02020600040205080304" pitchFamily="18" charset="-128"/>
            </a:endParaRPr>
          </a:p>
          <a:p>
            <a:pPr marL="324000" indent="-540000" algn="just"/>
            <a:r>
              <a:rPr lang="ja-JP" altLang="en-US" sz="1200" dirty="0" smtClean="0">
                <a:latin typeface="+mn-ea"/>
              </a:rPr>
              <a:t>（４） 適応の推進体制</a:t>
            </a:r>
            <a:endParaRPr lang="en-US" altLang="ja-JP" sz="1200" dirty="0">
              <a:latin typeface="+mn-ea"/>
            </a:endParaRPr>
          </a:p>
          <a:p>
            <a:pPr marL="180000" indent="-540000" algn="just">
              <a:lnSpc>
                <a:spcPts val="1300"/>
              </a:lnSpc>
            </a:pPr>
            <a:r>
              <a:rPr lang="ja-JP" altLang="en-US" sz="1200" dirty="0" smtClean="0">
                <a:latin typeface="+mn-ea"/>
                <a:ea typeface="ＭＳ Ｐ明朝" panose="02020600040205080304" pitchFamily="18" charset="-128"/>
              </a:rPr>
              <a:t>　　　気候</a:t>
            </a:r>
            <a:r>
              <a:rPr lang="ja-JP" altLang="en-US" sz="1200" dirty="0">
                <a:latin typeface="+mn-ea"/>
                <a:ea typeface="ＭＳ Ｐ明朝" panose="02020600040205080304" pitchFamily="18" charset="-128"/>
              </a:rPr>
              <a:t>変動の影響への「適応」の取組みは、今後、長期にわたって実施することが必要であり、その取組みを推進するための体制整備が</a:t>
            </a:r>
            <a:r>
              <a:rPr lang="ja-JP" altLang="en-US" sz="1200" dirty="0" smtClean="0">
                <a:latin typeface="+mn-ea"/>
                <a:ea typeface="ＭＳ Ｐ明朝" panose="02020600040205080304" pitchFamily="18" charset="-128"/>
              </a:rPr>
              <a:t>不可欠</a:t>
            </a:r>
            <a:r>
              <a:rPr lang="ja-JP" altLang="en-US" sz="1200" dirty="0" smtClean="0">
                <a:latin typeface="ＭＳ Ｐ明朝" panose="02020600040205080304" pitchFamily="18" charset="-128"/>
                <a:ea typeface="ＭＳ Ｐ明朝" panose="02020600040205080304" pitchFamily="18" charset="-128"/>
              </a:rPr>
              <a:t>。</a:t>
            </a:r>
            <a:endParaRPr lang="en-US" altLang="ja-JP" sz="1200" dirty="0" smtClean="0">
              <a:latin typeface="ＭＳ Ｐ明朝" panose="02020600040205080304" pitchFamily="18" charset="-128"/>
              <a:ea typeface="ＭＳ Ｐ明朝" panose="02020600040205080304" pitchFamily="18" charset="-128"/>
            </a:endParaRPr>
          </a:p>
          <a:p>
            <a:pPr marL="324000" indent="-540000" algn="just"/>
            <a:r>
              <a:rPr lang="ja-JP" altLang="en-US" sz="1200" dirty="0" smtClean="0">
                <a:latin typeface="+mn-ea"/>
              </a:rPr>
              <a:t>（５） 適応の方向性の見直し</a:t>
            </a:r>
            <a:endParaRPr lang="en-US" altLang="ja-JP" sz="1200" dirty="0">
              <a:latin typeface="+mn-ea"/>
            </a:endParaRPr>
          </a:p>
          <a:p>
            <a:pPr marL="180000" indent="-540000" algn="just">
              <a:lnSpc>
                <a:spcPts val="1300"/>
              </a:lnSpc>
            </a:pPr>
            <a:r>
              <a:rPr lang="ja-JP" altLang="en-US" sz="1200" dirty="0" smtClean="0">
                <a:latin typeface="+mn-ea"/>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柔軟性を持って「適応」に取り組むためには、適応の方向性についての検証や必要な見直しを５年程度を目途に行うことが適当。</a:t>
            </a:r>
            <a:endParaRPr lang="en-US" altLang="ja-JP" sz="1200" dirty="0" smtClean="0">
              <a:latin typeface="ＭＳ Ｐ明朝" panose="02020600040205080304" pitchFamily="18" charset="-128"/>
              <a:ea typeface="ＭＳ Ｐ明朝" panose="02020600040205080304" pitchFamily="18" charset="-128"/>
            </a:endParaRPr>
          </a:p>
          <a:p>
            <a:pPr marL="324000" indent="-540000" algn="just"/>
            <a:r>
              <a:rPr lang="ja-JP" altLang="en-US" sz="1200" dirty="0" smtClean="0">
                <a:latin typeface="+mn-ea"/>
              </a:rPr>
              <a:t>（６） 大阪において求められる取組み</a:t>
            </a:r>
            <a:endParaRPr lang="en-US" altLang="ja-JP" sz="1200" dirty="0">
              <a:latin typeface="+mn-ea"/>
            </a:endParaRPr>
          </a:p>
          <a:p>
            <a:pPr marL="180000" indent="-540000" algn="just">
              <a:lnSpc>
                <a:spcPts val="1300"/>
              </a:lnSpc>
            </a:pPr>
            <a:r>
              <a:rPr lang="ja-JP" altLang="en-US" sz="1200" dirty="0" smtClean="0">
                <a:latin typeface="+mn-ea"/>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府民の健康・生命に関わるものや、安心・安全の確保に関するものについて、特に対応が求められる。</a:t>
            </a:r>
            <a:endParaRPr lang="en-US" altLang="ja-JP" sz="1200" dirty="0">
              <a:latin typeface="ＭＳ Ｐ明朝" panose="02020600040205080304" pitchFamily="18" charset="-128"/>
              <a:ea typeface="ＭＳ Ｐ明朝" panose="02020600040205080304" pitchFamily="18" charset="-128"/>
            </a:endParaRPr>
          </a:p>
        </p:txBody>
      </p:sp>
      <p:sp>
        <p:nvSpPr>
          <p:cNvPr id="11" name="テキスト ボックス 10"/>
          <p:cNvSpPr txBox="1"/>
          <p:nvPr/>
        </p:nvSpPr>
        <p:spPr>
          <a:xfrm>
            <a:off x="64096" y="984176"/>
            <a:ext cx="4110421" cy="276999"/>
          </a:xfrm>
          <a:prstGeom prst="rect">
            <a:avLst/>
          </a:prstGeom>
          <a:noFill/>
        </p:spPr>
        <p:txBody>
          <a:bodyPr wrap="none" rtlCol="0">
            <a:spAutoFit/>
          </a:bodyPr>
          <a:lstStyle/>
          <a:p>
            <a:r>
              <a:rPr lang="ja-JP" altLang="en-US" sz="1200" dirty="0"/>
              <a:t>１</a:t>
            </a:r>
            <a:r>
              <a:rPr kumimoji="1" lang="ja-JP" altLang="en-US" sz="1200" dirty="0" smtClean="0"/>
              <a:t> 地球温暖化に関する科学的知見（</a:t>
            </a:r>
            <a:r>
              <a:rPr kumimoji="1" lang="en-US" altLang="ja-JP" sz="1200" dirty="0" smtClean="0"/>
              <a:t>IPCC</a:t>
            </a:r>
            <a:r>
              <a:rPr kumimoji="1" lang="ja-JP" altLang="en-US" sz="1200" dirty="0" smtClean="0"/>
              <a:t>第５次評価報告書）</a:t>
            </a:r>
            <a:endParaRPr kumimoji="1" lang="ja-JP" altLang="en-US" sz="1200" dirty="0"/>
          </a:p>
        </p:txBody>
      </p:sp>
      <p:sp>
        <p:nvSpPr>
          <p:cNvPr id="49" name="テキスト ボックス 48"/>
          <p:cNvSpPr txBox="1"/>
          <p:nvPr/>
        </p:nvSpPr>
        <p:spPr>
          <a:xfrm>
            <a:off x="631597" y="6202868"/>
            <a:ext cx="1952779" cy="253916"/>
          </a:xfrm>
          <a:prstGeom prst="rect">
            <a:avLst/>
          </a:prstGeom>
          <a:noFill/>
        </p:spPr>
        <p:txBody>
          <a:bodyPr wrap="none" rtlCol="0">
            <a:spAutoFit/>
          </a:bodyPr>
          <a:lstStyle/>
          <a:p>
            <a:r>
              <a:rPr lang="ja-JP" altLang="en-US" sz="1050" dirty="0" smtClean="0"/>
              <a:t>－ 大阪の８月の気温の変化 －</a:t>
            </a:r>
            <a:endParaRPr kumimoji="1" lang="ja-JP" altLang="en-US" sz="1050" dirty="0"/>
          </a:p>
        </p:txBody>
      </p:sp>
      <p:graphicFrame>
        <p:nvGraphicFramePr>
          <p:cNvPr id="2" name="表 1"/>
          <p:cNvGraphicFramePr>
            <a:graphicFrameLocks noGrp="1"/>
          </p:cNvGraphicFramePr>
          <p:nvPr>
            <p:extLst>
              <p:ext uri="{D42A27DB-BD31-4B8C-83A1-F6EECF244321}">
                <p14:modId xmlns:p14="http://schemas.microsoft.com/office/powerpoint/2010/main" val="2776727246"/>
              </p:ext>
            </p:extLst>
          </p:nvPr>
        </p:nvGraphicFramePr>
        <p:xfrm>
          <a:off x="6700785" y="3288432"/>
          <a:ext cx="5964711" cy="2520280"/>
        </p:xfrm>
        <a:graphic>
          <a:graphicData uri="http://schemas.openxmlformats.org/drawingml/2006/table">
            <a:tbl>
              <a:tblPr firstRow="1" bandRow="1">
                <a:tableStyleId>{5940675A-B579-460E-94D1-54222C63F5DA}</a:tableStyleId>
              </a:tblPr>
              <a:tblGrid>
                <a:gridCol w="996159"/>
                <a:gridCol w="2484276"/>
                <a:gridCol w="2484276"/>
              </a:tblGrid>
              <a:tr h="144016">
                <a:tc>
                  <a:txBody>
                    <a:bodyPr/>
                    <a:lstStyle/>
                    <a:p>
                      <a:pPr algn="ctr">
                        <a:lnSpc>
                          <a:spcPct val="100000"/>
                        </a:lnSpc>
                      </a:pPr>
                      <a:r>
                        <a:rPr kumimoji="1" lang="ja-JP" altLang="en-US" sz="1200" dirty="0" smtClean="0">
                          <a:latin typeface="ＭＳ Ｐ明朝" panose="02020600040205080304" pitchFamily="18" charset="-128"/>
                          <a:ea typeface="ＭＳ Ｐ明朝" panose="02020600040205080304" pitchFamily="18" charset="-128"/>
                        </a:rPr>
                        <a:t>分野</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ctr">
                        <a:lnSpc>
                          <a:spcPct val="100000"/>
                        </a:lnSpc>
                      </a:pPr>
                      <a:r>
                        <a:rPr kumimoji="1" lang="ja-JP" altLang="en-US" sz="1200" dirty="0" smtClean="0">
                          <a:latin typeface="ＭＳ Ｐ明朝" panose="02020600040205080304" pitchFamily="18" charset="-128"/>
                          <a:ea typeface="ＭＳ Ｐ明朝" panose="02020600040205080304" pitchFamily="18" charset="-128"/>
                        </a:rPr>
                        <a:t>気候変動の影響</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ctr">
                        <a:lnSpc>
                          <a:spcPct val="100000"/>
                        </a:lnSpc>
                      </a:pPr>
                      <a:r>
                        <a:rPr kumimoji="1" lang="ja-JP" altLang="en-US" sz="1200" dirty="0" smtClean="0">
                          <a:latin typeface="ＭＳ Ｐ明朝" panose="02020600040205080304" pitchFamily="18" charset="-128"/>
                          <a:ea typeface="ＭＳ Ｐ明朝" panose="02020600040205080304" pitchFamily="18" charset="-128"/>
                        </a:rPr>
                        <a:t>適応の方向性</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r>
              <a:tr h="136424">
                <a:tc>
                  <a:txBody>
                    <a:bodyPr/>
                    <a:lstStyle/>
                    <a:p>
                      <a:pPr algn="ctr">
                        <a:lnSpc>
                          <a:spcPts val="1400"/>
                        </a:lnSpc>
                      </a:pPr>
                      <a:r>
                        <a:rPr kumimoji="1" lang="ja-JP" altLang="en-US" sz="1200" dirty="0" smtClean="0">
                          <a:latin typeface="ＭＳ Ｐ明朝" panose="02020600040205080304" pitchFamily="18" charset="-128"/>
                          <a:ea typeface="ＭＳ Ｐ明朝" panose="02020600040205080304" pitchFamily="18" charset="-128"/>
                        </a:rPr>
                        <a:t>農業、森林・林業、水産業</a:t>
                      </a:r>
                      <a:endParaRPr kumimoji="1" lang="ja-JP" altLang="en-US" sz="1200" dirty="0">
                        <a:latin typeface="ＭＳ Ｐ明朝" panose="02020600040205080304" pitchFamily="18" charset="-128"/>
                        <a:ea typeface="ＭＳ Ｐ明朝" panose="02020600040205080304" pitchFamily="18" charset="-128"/>
                      </a:endParaRPr>
                    </a:p>
                  </a:txBody>
                  <a:tcPr marL="54000" marR="54000" marT="46800" marB="46800" anchor="ctr"/>
                </a:tc>
                <a:tc>
                  <a:txBody>
                    <a:bodyPr/>
                    <a:lstStyle/>
                    <a:p>
                      <a:pPr algn="l">
                        <a:lnSpc>
                          <a:spcPts val="1400"/>
                        </a:lnSpc>
                      </a:pPr>
                      <a:r>
                        <a:rPr kumimoji="1" lang="ja-JP" altLang="en-US" sz="1200" dirty="0" smtClean="0">
                          <a:latin typeface="ＭＳ Ｐ明朝" panose="02020600040205080304" pitchFamily="18" charset="-128"/>
                          <a:ea typeface="ＭＳ Ｐ明朝" panose="02020600040205080304" pitchFamily="18" charset="-128"/>
                        </a:rPr>
                        <a:t>高温による水稲・果樹等の品質低下</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l">
                        <a:lnSpc>
                          <a:spcPts val="1400"/>
                        </a:lnSpc>
                      </a:pPr>
                      <a:r>
                        <a:rPr lang="ja-JP" altLang="en-US" sz="1200" dirty="0" smtClean="0">
                          <a:latin typeface="ＭＳ Ｐ明朝" panose="02020600040205080304" pitchFamily="18" charset="-128"/>
                          <a:ea typeface="ＭＳ Ｐ明朝" panose="02020600040205080304" pitchFamily="18" charset="-128"/>
                        </a:rPr>
                        <a:t>高温障害を回避するための栽培技術の実施・検討</a:t>
                      </a:r>
                      <a:endParaRPr kumimoji="1" lang="ja-JP" altLang="en-US" sz="1200" dirty="0">
                        <a:latin typeface="ＭＳ Ｐ明朝" panose="02020600040205080304" pitchFamily="18" charset="-128"/>
                        <a:ea typeface="ＭＳ Ｐ明朝" panose="02020600040205080304" pitchFamily="18" charset="-128"/>
                      </a:endParaRPr>
                    </a:p>
                  </a:txBody>
                  <a:tcPr anchor="ctr"/>
                </a:tc>
              </a:tr>
              <a:tr h="335296">
                <a:tc>
                  <a:txBody>
                    <a:bodyPr/>
                    <a:lstStyle/>
                    <a:p>
                      <a:pPr algn="ctr">
                        <a:lnSpc>
                          <a:spcPts val="1400"/>
                        </a:lnSpc>
                      </a:pPr>
                      <a:r>
                        <a:rPr kumimoji="1" lang="ja-JP" altLang="en-US" sz="1200" dirty="0" smtClean="0">
                          <a:latin typeface="ＭＳ Ｐ明朝" panose="02020600040205080304" pitchFamily="18" charset="-128"/>
                          <a:ea typeface="ＭＳ Ｐ明朝" panose="02020600040205080304" pitchFamily="18" charset="-128"/>
                        </a:rPr>
                        <a:t>自然災害・</a:t>
                      </a:r>
                      <a:endParaRPr kumimoji="1" lang="en-US" altLang="ja-JP" sz="1200" dirty="0" smtClean="0">
                        <a:latin typeface="ＭＳ Ｐ明朝" panose="02020600040205080304" pitchFamily="18" charset="-128"/>
                        <a:ea typeface="ＭＳ Ｐ明朝" panose="02020600040205080304" pitchFamily="18" charset="-128"/>
                      </a:endParaRPr>
                    </a:p>
                    <a:p>
                      <a:pPr algn="ctr">
                        <a:lnSpc>
                          <a:spcPts val="1400"/>
                        </a:lnSpc>
                      </a:pPr>
                      <a:r>
                        <a:rPr kumimoji="1" lang="ja-JP" altLang="en-US" sz="1200" dirty="0" smtClean="0">
                          <a:latin typeface="ＭＳ Ｐ明朝" panose="02020600040205080304" pitchFamily="18" charset="-128"/>
                          <a:ea typeface="ＭＳ Ｐ明朝" panose="02020600040205080304" pitchFamily="18" charset="-128"/>
                        </a:rPr>
                        <a:t>沿岸域</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dist">
                        <a:lnSpc>
                          <a:spcPts val="1400"/>
                        </a:lnSpc>
                      </a:pPr>
                      <a:r>
                        <a:rPr kumimoji="1" lang="ja-JP" altLang="en-US" sz="1150" dirty="0" smtClean="0">
                          <a:latin typeface="ＭＳ Ｐ明朝" panose="02020600040205080304" pitchFamily="18" charset="-128"/>
                          <a:ea typeface="ＭＳ Ｐ明朝" panose="02020600040205080304" pitchFamily="18" charset="-128"/>
                        </a:rPr>
                        <a:t>短時間強雨の増加による水害の増加</a:t>
                      </a:r>
                    </a:p>
                  </a:txBody>
                  <a:tcPr marL="90000" marR="90000" marT="36000" marB="36000" anchor="ctr"/>
                </a:tc>
                <a:tc>
                  <a:txBody>
                    <a:bodyPr/>
                    <a:lstStyle/>
                    <a:p>
                      <a:pPr algn="l">
                        <a:lnSpc>
                          <a:spcPts val="1400"/>
                        </a:lnSpc>
                      </a:pPr>
                      <a:r>
                        <a:rPr kumimoji="1" lang="ja-JP" altLang="en-US" sz="1200" dirty="0" smtClean="0">
                          <a:latin typeface="ＭＳ Ｐ明朝" panose="02020600040205080304" pitchFamily="18" charset="-128"/>
                          <a:ea typeface="ＭＳ Ｐ明朝" panose="02020600040205080304" pitchFamily="18" charset="-128"/>
                        </a:rPr>
                        <a:t>堤防や洪水調節施設等の整備、既存ストックの機能向上、及び「長寿命計画」に基づく適切な維持管理</a:t>
                      </a:r>
                    </a:p>
                  </a:txBody>
                  <a:tcPr marL="90000" marR="90000" marT="36000" marB="36000" anchor="ctr"/>
                </a:tc>
              </a:tr>
              <a:tr h="161944">
                <a:tc>
                  <a:txBody>
                    <a:bodyPr/>
                    <a:lstStyle/>
                    <a:p>
                      <a:pPr algn="ctr">
                        <a:lnSpc>
                          <a:spcPts val="1400"/>
                        </a:lnSpc>
                      </a:pPr>
                      <a:r>
                        <a:rPr lang="ja-JP" altLang="en-US" sz="1200" dirty="0" smtClean="0">
                          <a:latin typeface="ＭＳ Ｐ明朝" panose="02020600040205080304" pitchFamily="18" charset="-128"/>
                          <a:ea typeface="ＭＳ Ｐ明朝" panose="02020600040205080304" pitchFamily="18" charset="-128"/>
                        </a:rPr>
                        <a:t>健康</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l">
                        <a:lnSpc>
                          <a:spcPts val="1400"/>
                        </a:lnSpc>
                      </a:pPr>
                      <a:r>
                        <a:rPr kumimoji="1" lang="ja-JP" altLang="en-US" sz="1200" dirty="0" smtClean="0">
                          <a:latin typeface="ＭＳ Ｐ明朝" panose="02020600040205080304" pitchFamily="18" charset="-128"/>
                          <a:ea typeface="ＭＳ Ｐ明朝" panose="02020600040205080304" pitchFamily="18" charset="-128"/>
                        </a:rPr>
                        <a:t>気温上昇による熱中症リスクの増加</a:t>
                      </a:r>
                      <a:endParaRPr kumimoji="1" lang="en-US" altLang="ja-JP" sz="1200" dirty="0" smtClean="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marL="0" marR="0" indent="0" algn="l" defTabSz="1280160" rtl="0" eaLnBrk="1" fontAlgn="auto" latinLnBrk="0" hangingPunct="1">
                        <a:lnSpc>
                          <a:spcPts val="1400"/>
                        </a:lnSpc>
                        <a:spcBef>
                          <a:spcPts val="0"/>
                        </a:spcBef>
                        <a:spcAft>
                          <a:spcPts val="0"/>
                        </a:spcAft>
                        <a:buClrTx/>
                        <a:buSzTx/>
                        <a:buFontTx/>
                        <a:buNone/>
                        <a:tabLst/>
                        <a:defRPr/>
                      </a:pPr>
                      <a:r>
                        <a:rPr lang="ja-JP" altLang="en-US" sz="1200" dirty="0" smtClean="0">
                          <a:latin typeface="ＭＳ Ｐ明朝" panose="02020600040205080304" pitchFamily="18" charset="-128"/>
                          <a:ea typeface="ＭＳ Ｐ明朝" panose="02020600040205080304" pitchFamily="18" charset="-128"/>
                        </a:rPr>
                        <a:t>気象情報の提供や注意喚起、予防・対処法の普及啓発、発生状況等に係る情報提供等の適切な実施</a:t>
                      </a:r>
                      <a:endParaRPr lang="en-US" altLang="ja-JP" sz="1200" dirty="0" smtClean="0">
                        <a:latin typeface="ＭＳ Ｐ明朝" panose="02020600040205080304" pitchFamily="18" charset="-128"/>
                        <a:ea typeface="ＭＳ Ｐ明朝" panose="02020600040205080304" pitchFamily="18" charset="-128"/>
                      </a:endParaRPr>
                    </a:p>
                  </a:txBody>
                  <a:tcPr marL="90000" marR="90000" marT="36000" marB="36000" anchor="ctr"/>
                </a:tc>
              </a:tr>
              <a:tr h="305716">
                <a:tc>
                  <a:txBody>
                    <a:bodyPr/>
                    <a:lstStyle/>
                    <a:p>
                      <a:pPr algn="ctr">
                        <a:lnSpc>
                          <a:spcPts val="1400"/>
                        </a:lnSpc>
                      </a:pPr>
                      <a:r>
                        <a:rPr kumimoji="1" lang="ja-JP" altLang="en-US" sz="1200" dirty="0" smtClean="0">
                          <a:latin typeface="ＭＳ Ｐ明朝" panose="02020600040205080304" pitchFamily="18" charset="-128"/>
                          <a:ea typeface="ＭＳ Ｐ明朝" panose="02020600040205080304" pitchFamily="18" charset="-128"/>
                        </a:rPr>
                        <a:t>府民生活・都市生活</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l">
                        <a:lnSpc>
                          <a:spcPts val="1400"/>
                        </a:lnSpc>
                      </a:pPr>
                      <a:r>
                        <a:rPr kumimoji="1" lang="ja-JP" altLang="en-US" sz="1150" dirty="0" smtClean="0">
                          <a:latin typeface="ＭＳ Ｐ明朝" panose="02020600040205080304" pitchFamily="18" charset="-128"/>
                          <a:ea typeface="ＭＳ Ｐ明朝" panose="02020600040205080304" pitchFamily="18" charset="-128"/>
                        </a:rPr>
                        <a:t>都市の気温上昇による快適性の損失</a:t>
                      </a:r>
                      <a:endParaRPr kumimoji="1" lang="ja-JP" altLang="en-US" sz="1150" dirty="0">
                        <a:latin typeface="ＭＳ Ｐ明朝" panose="02020600040205080304" pitchFamily="18" charset="-128"/>
                        <a:ea typeface="ＭＳ Ｐ明朝" panose="02020600040205080304" pitchFamily="18" charset="-128"/>
                      </a:endParaRPr>
                    </a:p>
                  </a:txBody>
                  <a:tcPr marL="90000" marR="90000" marT="36000" marB="36000" anchor="ctr"/>
                </a:tc>
                <a:tc>
                  <a:txBody>
                    <a:bodyPr/>
                    <a:lstStyle/>
                    <a:p>
                      <a:pPr algn="l">
                        <a:lnSpc>
                          <a:spcPts val="1400"/>
                        </a:lnSpc>
                      </a:pPr>
                      <a:r>
                        <a:rPr lang="ja-JP" altLang="en-US" sz="1200" dirty="0" smtClean="0">
                          <a:latin typeface="ＭＳ Ｐ明朝" panose="02020600040205080304" pitchFamily="18" charset="-128"/>
                          <a:ea typeface="ＭＳ Ｐ明朝" panose="02020600040205080304" pitchFamily="18" charset="-128"/>
                        </a:rPr>
                        <a:t>屋外空間における夏の昼間の暑熱環境を改善するためのクールスポットの創出</a:t>
                      </a:r>
                      <a:endParaRPr kumimoji="1" lang="ja-JP" altLang="en-US" sz="1200" dirty="0">
                        <a:latin typeface="ＭＳ Ｐ明朝" panose="02020600040205080304" pitchFamily="18" charset="-128"/>
                        <a:ea typeface="ＭＳ Ｐ明朝" panose="02020600040205080304" pitchFamily="18" charset="-128"/>
                      </a:endParaRPr>
                    </a:p>
                  </a:txBody>
                  <a:tcPr marL="90000" marR="90000" marT="36000" marB="36000" anchor="ctr"/>
                </a:tc>
              </a:tr>
            </a:tbl>
          </a:graphicData>
        </a:graphic>
      </p:graphicFrame>
      <p:pic>
        <p:nvPicPr>
          <p:cNvPr id="37" name="図 36"/>
          <p:cNvPicPr/>
          <p:nvPr/>
        </p:nvPicPr>
        <p:blipFill rotWithShape="1">
          <a:blip r:embed="rId4" cstate="print">
            <a:extLst>
              <a:ext uri="{28A0092B-C50C-407E-A947-70E740481C1C}">
                <a14:useLocalDpi xmlns:a14="http://schemas.microsoft.com/office/drawing/2010/main" val="0"/>
              </a:ext>
            </a:extLst>
          </a:blip>
          <a:srcRect t="10660" r="5412" b="1398"/>
          <a:stretch/>
        </p:blipFill>
        <p:spPr bwMode="auto">
          <a:xfrm>
            <a:off x="208960" y="6395040"/>
            <a:ext cx="2951480" cy="1645920"/>
          </a:xfrm>
          <a:prstGeom prst="rect">
            <a:avLst/>
          </a:prstGeom>
          <a:noFill/>
          <a:ln>
            <a:noFill/>
          </a:ln>
          <a:extLst>
            <a:ext uri="{53640926-AAD7-44D8-BBD7-CCE9431645EC}">
              <a14:shadowObscured xmlns:a14="http://schemas.microsoft.com/office/drawing/2010/main"/>
            </a:ext>
          </a:extLst>
        </p:spPr>
      </p:pic>
      <p:graphicFrame>
        <p:nvGraphicFramePr>
          <p:cNvPr id="6" name="表 5"/>
          <p:cNvGraphicFramePr>
            <a:graphicFrameLocks noGrp="1"/>
          </p:cNvGraphicFramePr>
          <p:nvPr>
            <p:extLst>
              <p:ext uri="{D42A27DB-BD31-4B8C-83A1-F6EECF244321}">
                <p14:modId xmlns:p14="http://schemas.microsoft.com/office/powerpoint/2010/main" val="1690156367"/>
              </p:ext>
            </p:extLst>
          </p:nvPr>
        </p:nvGraphicFramePr>
        <p:xfrm>
          <a:off x="3232448" y="6488529"/>
          <a:ext cx="2947672" cy="1259998"/>
        </p:xfrm>
        <a:graphic>
          <a:graphicData uri="http://schemas.openxmlformats.org/drawingml/2006/table">
            <a:tbl>
              <a:tblPr firstRow="1" firstCol="1" bandRow="1">
                <a:tableStyleId>{5940675A-B579-460E-94D1-54222C63F5DA}</a:tableStyleId>
              </a:tblPr>
              <a:tblGrid>
                <a:gridCol w="650784"/>
                <a:gridCol w="1148444"/>
                <a:gridCol w="1148444"/>
              </a:tblGrid>
              <a:tr h="368682">
                <a:tc>
                  <a:txBody>
                    <a:bodyPr/>
                    <a:lstStyle/>
                    <a:p>
                      <a:pPr algn="ctr">
                        <a:spcAft>
                          <a:spcPts val="0"/>
                        </a:spcAft>
                      </a:pPr>
                      <a:endParaRPr lang="ja-JP" sz="900" b="0" kern="100" dirty="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ja-JP" altLang="ja-JP" sz="900" kern="100" dirty="0" smtClean="0">
                          <a:effectLst/>
                          <a:latin typeface="+mn-ea"/>
                          <a:ea typeface="+mn-ea"/>
                        </a:rPr>
                        <a:t>日最大</a:t>
                      </a:r>
                      <a:r>
                        <a:rPr lang="en-US" altLang="ja-JP" sz="900" kern="100" dirty="0" smtClean="0">
                          <a:effectLst/>
                          <a:latin typeface="+mn-ea"/>
                          <a:ea typeface="+mn-ea"/>
                        </a:rPr>
                        <a:t>10</a:t>
                      </a:r>
                      <a:r>
                        <a:rPr lang="ja-JP" altLang="ja-JP" sz="900" kern="100" dirty="0" smtClean="0">
                          <a:effectLst/>
                          <a:latin typeface="+mn-ea"/>
                          <a:ea typeface="+mn-ea"/>
                        </a:rPr>
                        <a:t>分間</a:t>
                      </a:r>
                    </a:p>
                    <a:p>
                      <a:pPr algn="ctr">
                        <a:spcAft>
                          <a:spcPts val="0"/>
                        </a:spcAft>
                      </a:pPr>
                      <a:r>
                        <a:rPr lang="ja-JP" altLang="ja-JP" sz="900" kern="100" dirty="0" smtClean="0">
                          <a:effectLst/>
                          <a:latin typeface="+mn-ea"/>
                          <a:ea typeface="+mn-ea"/>
                        </a:rPr>
                        <a:t>降水量（</a:t>
                      </a:r>
                      <a:r>
                        <a:rPr lang="en-US" altLang="ja-JP" sz="900" kern="100" dirty="0" smtClean="0">
                          <a:effectLst/>
                          <a:latin typeface="+mn-ea"/>
                          <a:ea typeface="+mn-ea"/>
                        </a:rPr>
                        <a:t>mm</a:t>
                      </a:r>
                      <a:r>
                        <a:rPr lang="ja-JP" altLang="ja-JP" sz="900" kern="100" dirty="0" smtClean="0">
                          <a:effectLst/>
                          <a:latin typeface="+mn-ea"/>
                          <a:ea typeface="+mn-ea"/>
                        </a:rPr>
                        <a:t>）</a:t>
                      </a:r>
                      <a:endParaRPr lang="ja-JP" altLang="ja-JP" sz="900" b="0"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zh-TW" altLang="en-US" sz="900" kern="100" dirty="0" smtClean="0">
                          <a:effectLst/>
                          <a:latin typeface="ＭＳ Ｐゴシック" panose="020B0600070205080204" pitchFamily="50" charset="-128"/>
                          <a:ea typeface="ＭＳ Ｐゴシック" panose="020B0600070205080204" pitchFamily="50" charset="-128"/>
                        </a:rPr>
                        <a:t>日最大１時間</a:t>
                      </a:r>
                    </a:p>
                    <a:p>
                      <a:pPr algn="ctr">
                        <a:spcAft>
                          <a:spcPts val="0"/>
                        </a:spcAft>
                      </a:pPr>
                      <a:r>
                        <a:rPr lang="zh-TW" altLang="en-US" sz="900" kern="100" dirty="0" smtClean="0">
                          <a:effectLst/>
                          <a:latin typeface="ＭＳ Ｐゴシック" panose="020B0600070205080204" pitchFamily="50" charset="-128"/>
                          <a:ea typeface="ＭＳ Ｐゴシック" panose="020B0600070205080204" pitchFamily="50" charset="-128"/>
                        </a:rPr>
                        <a:t>降水量（</a:t>
                      </a:r>
                      <a:r>
                        <a:rPr lang="en-US" altLang="zh-TW" sz="900" kern="100" dirty="0" smtClean="0">
                          <a:effectLst/>
                          <a:latin typeface="ＭＳ Ｐゴシック" panose="020B0600070205080204" pitchFamily="50" charset="-128"/>
                          <a:ea typeface="ＭＳ Ｐゴシック" panose="020B0600070205080204" pitchFamily="50" charset="-128"/>
                        </a:rPr>
                        <a:t>mm</a:t>
                      </a:r>
                      <a:r>
                        <a:rPr lang="zh-TW" altLang="en-US" sz="900" kern="100" dirty="0" smtClean="0">
                          <a:effectLst/>
                          <a:latin typeface="ＭＳ Ｐゴシック" panose="020B0600070205080204" pitchFamily="50" charset="-128"/>
                          <a:ea typeface="ＭＳ Ｐゴシック" panose="020B0600070205080204" pitchFamily="50" charset="-128"/>
                        </a:rPr>
                        <a:t>）</a:t>
                      </a:r>
                      <a:endParaRPr lang="zh-TW" altLang="en-US" sz="900" b="0"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a:endParaRPr>
                    </a:p>
                  </a:txBody>
                  <a:tcPr marL="38489" marR="38489" marT="38489" marB="38489" anchor="ctr"/>
                </a:tc>
              </a:tr>
              <a:tr h="222829">
                <a:tc>
                  <a:txBody>
                    <a:bodyPr/>
                    <a:lstStyle/>
                    <a:p>
                      <a:pPr algn="ctr">
                        <a:spcAft>
                          <a:spcPts val="0"/>
                        </a:spcAft>
                      </a:pPr>
                      <a:r>
                        <a:rPr lang="ja-JP" altLang="en-US" sz="900" kern="100" dirty="0" smtClean="0">
                          <a:effectLst/>
                          <a:latin typeface="+mn-ea"/>
                          <a:ea typeface="+mn-ea"/>
                        </a:rPr>
                        <a:t>１位</a:t>
                      </a:r>
                      <a:endParaRPr lang="ja-JP" sz="900" b="0" kern="100" dirty="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u="sng" kern="100" dirty="0" smtClean="0">
                          <a:effectLst/>
                          <a:latin typeface="+mn-ea"/>
                          <a:ea typeface="+mn-ea"/>
                        </a:rPr>
                        <a:t>27.5</a:t>
                      </a:r>
                      <a:r>
                        <a:rPr lang="ja-JP" altLang="en-US" sz="900" u="sng" kern="100" dirty="0" smtClean="0">
                          <a:effectLst/>
                          <a:latin typeface="+mn-ea"/>
                          <a:ea typeface="+mn-ea"/>
                        </a:rPr>
                        <a:t>　</a:t>
                      </a:r>
                      <a:r>
                        <a:rPr lang="en-US" altLang="ja-JP" sz="900" u="sng" kern="100" dirty="0" smtClean="0">
                          <a:effectLst/>
                          <a:latin typeface="+mn-ea"/>
                          <a:ea typeface="+mn-ea"/>
                        </a:rPr>
                        <a:t>(2013/8/25)</a:t>
                      </a:r>
                      <a:endParaRPr lang="en-US" altLang="ja-JP" sz="900" b="0" u="sng"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u="sng" kern="100" dirty="0" smtClean="0">
                          <a:effectLst/>
                          <a:latin typeface="+mn-ea"/>
                          <a:ea typeface="+mn-ea"/>
                        </a:rPr>
                        <a:t>77.5</a:t>
                      </a:r>
                      <a:r>
                        <a:rPr lang="ja-JP" altLang="en-US" sz="900" u="sng" kern="100" dirty="0" smtClean="0">
                          <a:effectLst/>
                          <a:latin typeface="+mn-ea"/>
                          <a:ea typeface="+mn-ea"/>
                        </a:rPr>
                        <a:t>　</a:t>
                      </a:r>
                      <a:r>
                        <a:rPr lang="en-US" altLang="ja-JP" sz="900" u="sng" kern="100" dirty="0" smtClean="0">
                          <a:effectLst/>
                          <a:latin typeface="+mn-ea"/>
                          <a:ea typeface="+mn-ea"/>
                        </a:rPr>
                        <a:t>(2011/8/27)</a:t>
                      </a:r>
                      <a:endParaRPr lang="ja-JP" altLang="ja-JP" sz="900" b="0" kern="100" dirty="0" smtClean="0">
                        <a:solidFill>
                          <a:schemeClr val="tx1"/>
                        </a:solidFill>
                        <a:effectLst/>
                        <a:latin typeface="+mn-ea"/>
                        <a:ea typeface="+mn-ea"/>
                        <a:cs typeface="Times New Roman"/>
                      </a:endParaRPr>
                    </a:p>
                  </a:txBody>
                  <a:tcPr marL="38489" marR="38489" marT="38489" marB="38489" anchor="ctr"/>
                </a:tc>
              </a:tr>
              <a:tr h="222829">
                <a:tc>
                  <a:txBody>
                    <a:bodyPr/>
                    <a:lstStyle/>
                    <a:p>
                      <a:pPr algn="ctr">
                        <a:spcAft>
                          <a:spcPts val="0"/>
                        </a:spcAft>
                      </a:pPr>
                      <a:r>
                        <a:rPr lang="ja-JP" altLang="en-US" sz="900" kern="100" dirty="0" smtClean="0">
                          <a:effectLst/>
                          <a:latin typeface="+mn-ea"/>
                          <a:ea typeface="+mn-ea"/>
                        </a:rPr>
                        <a:t>２位</a:t>
                      </a:r>
                      <a:endParaRPr lang="ja-JP" sz="900" b="0" kern="100" dirty="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kern="100" dirty="0" smtClean="0">
                          <a:effectLst/>
                          <a:latin typeface="+mn-ea"/>
                          <a:ea typeface="+mn-ea"/>
                        </a:rPr>
                        <a:t>24.5</a:t>
                      </a:r>
                      <a:r>
                        <a:rPr lang="ja-JP" altLang="en-US" sz="900" kern="100" dirty="0" smtClean="0">
                          <a:effectLst/>
                          <a:latin typeface="+mn-ea"/>
                          <a:ea typeface="+mn-ea"/>
                        </a:rPr>
                        <a:t>　（</a:t>
                      </a:r>
                      <a:r>
                        <a:rPr lang="en-US" altLang="ja-JP" sz="900" kern="100" dirty="0" smtClean="0">
                          <a:effectLst/>
                          <a:latin typeface="+mn-ea"/>
                          <a:ea typeface="+mn-ea"/>
                        </a:rPr>
                        <a:t>1997/8/5</a:t>
                      </a:r>
                      <a:r>
                        <a:rPr lang="ja-JP" altLang="en-US" sz="900" kern="100" dirty="0" smtClean="0">
                          <a:effectLst/>
                          <a:latin typeface="+mn-ea"/>
                          <a:ea typeface="+mn-ea"/>
                        </a:rPr>
                        <a:t>）</a:t>
                      </a:r>
                      <a:endParaRPr lang="ja-JP" altLang="en-US" sz="900" b="0"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kern="100" dirty="0" smtClean="0">
                          <a:effectLst/>
                          <a:latin typeface="+mn-ea"/>
                          <a:ea typeface="+mn-ea"/>
                        </a:rPr>
                        <a:t>77.5</a:t>
                      </a:r>
                      <a:r>
                        <a:rPr lang="ja-JP" altLang="en-US" sz="900" kern="100" dirty="0" smtClean="0">
                          <a:effectLst/>
                          <a:latin typeface="+mn-ea"/>
                          <a:ea typeface="+mn-ea"/>
                        </a:rPr>
                        <a:t>　</a:t>
                      </a:r>
                      <a:r>
                        <a:rPr lang="en-US" altLang="ja-JP" sz="900" kern="100" dirty="0" smtClean="0">
                          <a:effectLst/>
                          <a:latin typeface="+mn-ea"/>
                          <a:ea typeface="+mn-ea"/>
                        </a:rPr>
                        <a:t>(1979/9/30)</a:t>
                      </a:r>
                      <a:endParaRPr lang="ja-JP" altLang="ja-JP" sz="900" b="0" kern="100" dirty="0" smtClean="0">
                        <a:solidFill>
                          <a:schemeClr val="tx1"/>
                        </a:solidFill>
                        <a:effectLst/>
                        <a:latin typeface="+mn-ea"/>
                        <a:ea typeface="+mn-ea"/>
                        <a:cs typeface="Times New Roman"/>
                      </a:endParaRPr>
                    </a:p>
                  </a:txBody>
                  <a:tcPr marL="38489" marR="38489" marT="38489" marB="38489" anchor="ctr"/>
                </a:tc>
              </a:tr>
              <a:tr h="222829">
                <a:tc>
                  <a:txBody>
                    <a:bodyPr/>
                    <a:lstStyle/>
                    <a:p>
                      <a:pPr algn="ctr">
                        <a:spcAft>
                          <a:spcPts val="0"/>
                        </a:spcAft>
                      </a:pPr>
                      <a:r>
                        <a:rPr lang="ja-JP" altLang="en-US" sz="900" kern="100" dirty="0" smtClean="0">
                          <a:effectLst/>
                          <a:latin typeface="+mn-ea"/>
                          <a:ea typeface="+mn-ea"/>
                        </a:rPr>
                        <a:t>３位</a:t>
                      </a:r>
                      <a:endParaRPr lang="ja-JP" sz="900" b="0" kern="100" dirty="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u="sng" kern="100" dirty="0" smtClean="0">
                          <a:effectLst/>
                          <a:latin typeface="+mn-ea"/>
                          <a:ea typeface="+mn-ea"/>
                        </a:rPr>
                        <a:t>22.5</a:t>
                      </a:r>
                      <a:r>
                        <a:rPr lang="ja-JP" altLang="en-US" sz="900" u="sng" kern="100" dirty="0" smtClean="0">
                          <a:effectLst/>
                          <a:latin typeface="+mn-ea"/>
                          <a:ea typeface="+mn-ea"/>
                        </a:rPr>
                        <a:t>　</a:t>
                      </a:r>
                      <a:r>
                        <a:rPr lang="en-US" altLang="ja-JP" sz="900" u="sng" kern="100" dirty="0" smtClean="0">
                          <a:effectLst/>
                          <a:latin typeface="+mn-ea"/>
                          <a:ea typeface="+mn-ea"/>
                        </a:rPr>
                        <a:t>(2011/8/27)</a:t>
                      </a:r>
                      <a:endParaRPr lang="ja-JP" altLang="ja-JP" sz="900" b="0"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kern="100" dirty="0" smtClean="0">
                          <a:effectLst/>
                          <a:latin typeface="+mn-ea"/>
                          <a:ea typeface="+mn-ea"/>
                        </a:rPr>
                        <a:t>65.0</a:t>
                      </a:r>
                      <a:r>
                        <a:rPr lang="ja-JP" altLang="en-US" sz="900" kern="100" dirty="0" smtClean="0">
                          <a:effectLst/>
                          <a:latin typeface="+mn-ea"/>
                          <a:ea typeface="+mn-ea"/>
                        </a:rPr>
                        <a:t>　</a:t>
                      </a:r>
                      <a:r>
                        <a:rPr lang="en-US" altLang="ja-JP" sz="900" kern="100" dirty="0" smtClean="0">
                          <a:effectLst/>
                          <a:latin typeface="+mn-ea"/>
                          <a:ea typeface="+mn-ea"/>
                        </a:rPr>
                        <a:t>(1978/7/10)</a:t>
                      </a:r>
                      <a:endParaRPr lang="ja-JP" altLang="ja-JP" sz="900" b="0" kern="100" dirty="0" smtClean="0">
                        <a:solidFill>
                          <a:schemeClr val="tx1"/>
                        </a:solidFill>
                        <a:effectLst/>
                        <a:latin typeface="+mn-ea"/>
                        <a:ea typeface="+mn-ea"/>
                        <a:cs typeface="Times New Roman"/>
                      </a:endParaRPr>
                    </a:p>
                  </a:txBody>
                  <a:tcPr marL="38489" marR="38489" marT="38489" marB="38489" anchor="ctr"/>
                </a:tc>
              </a:tr>
              <a:tr h="222829">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ja-JP" sz="900" kern="100" dirty="0" smtClean="0">
                          <a:effectLst/>
                          <a:latin typeface="+mn-ea"/>
                          <a:ea typeface="+mn-ea"/>
                        </a:rPr>
                        <a:t>統計期間</a:t>
                      </a:r>
                      <a:endParaRPr lang="ja-JP" altLang="ja-JP" sz="900" b="0"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kern="100" dirty="0" smtClean="0">
                          <a:effectLst/>
                          <a:latin typeface="+mn-ea"/>
                          <a:ea typeface="+mn-ea"/>
                        </a:rPr>
                        <a:t>1937/1</a:t>
                      </a:r>
                      <a:r>
                        <a:rPr lang="ja-JP" altLang="ja-JP" sz="900" kern="100" dirty="0" smtClean="0">
                          <a:effectLst/>
                          <a:latin typeface="+mn-ea"/>
                          <a:ea typeface="+mn-ea"/>
                        </a:rPr>
                        <a:t>～</a:t>
                      </a:r>
                      <a:r>
                        <a:rPr lang="en-US" altLang="ja-JP" sz="900" kern="100" dirty="0" smtClean="0">
                          <a:effectLst/>
                          <a:latin typeface="+mn-ea"/>
                          <a:ea typeface="+mn-ea"/>
                        </a:rPr>
                        <a:t>2016/11</a:t>
                      </a:r>
                      <a:endParaRPr lang="ja-JP" altLang="ja-JP" sz="900" b="0" kern="100" dirty="0" smtClean="0">
                        <a:solidFill>
                          <a:schemeClr val="tx1"/>
                        </a:solidFill>
                        <a:effectLst/>
                        <a:latin typeface="+mn-ea"/>
                        <a:ea typeface="+mn-ea"/>
                        <a:cs typeface="Times New Roman"/>
                      </a:endParaRPr>
                    </a:p>
                  </a:txBody>
                  <a:tcPr marL="38489" marR="38489" marT="38489" marB="38489" anchor="ctr"/>
                </a:tc>
                <a:tc>
                  <a:txBody>
                    <a:bodyPr/>
                    <a:lstStyle/>
                    <a:p>
                      <a:pPr algn="ctr">
                        <a:spcAft>
                          <a:spcPts val="0"/>
                        </a:spcAft>
                      </a:pPr>
                      <a:r>
                        <a:rPr lang="en-US" altLang="ja-JP" sz="900" kern="100" dirty="0" smtClean="0">
                          <a:effectLst/>
                          <a:latin typeface="+mn-ea"/>
                          <a:ea typeface="+mn-ea"/>
                        </a:rPr>
                        <a:t>1889/1</a:t>
                      </a:r>
                      <a:r>
                        <a:rPr lang="ja-JP" altLang="ja-JP" sz="900" kern="100" dirty="0" smtClean="0">
                          <a:effectLst/>
                          <a:latin typeface="+mn-ea"/>
                          <a:ea typeface="+mn-ea"/>
                        </a:rPr>
                        <a:t>～</a:t>
                      </a:r>
                      <a:r>
                        <a:rPr lang="en-US" altLang="ja-JP" sz="900" kern="100" dirty="0" smtClean="0">
                          <a:effectLst/>
                          <a:latin typeface="+mn-ea"/>
                          <a:ea typeface="+mn-ea"/>
                        </a:rPr>
                        <a:t>2016/11</a:t>
                      </a:r>
                      <a:endParaRPr lang="ja-JP" altLang="ja-JP" sz="900" b="0" kern="100" dirty="0" smtClean="0">
                        <a:solidFill>
                          <a:schemeClr val="tx1"/>
                        </a:solidFill>
                        <a:effectLst/>
                        <a:latin typeface="+mn-ea"/>
                        <a:ea typeface="+mn-ea"/>
                        <a:cs typeface="Times New Roman"/>
                      </a:endParaRPr>
                    </a:p>
                  </a:txBody>
                  <a:tcPr marL="38489" marR="38489" marT="38489" marB="38489" anchor="ctr"/>
                </a:tc>
              </a:tr>
            </a:tbl>
          </a:graphicData>
        </a:graphic>
      </p:graphicFrame>
      <p:sp>
        <p:nvSpPr>
          <p:cNvPr id="7" name="Rectangle 1"/>
          <p:cNvSpPr>
            <a:spLocks noChangeArrowheads="1"/>
          </p:cNvSpPr>
          <p:nvPr/>
        </p:nvSpPr>
        <p:spPr bwMode="auto">
          <a:xfrm>
            <a:off x="3592181" y="7752928"/>
            <a:ext cx="2592595" cy="220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r" defTabSz="914400" rtl="0" eaLnBrk="1" fontAlgn="base" latinLnBrk="0" hangingPunct="1">
              <a:lnSpc>
                <a:spcPts val="1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n-ea"/>
                <a:ea typeface="+mn-ea"/>
                <a:cs typeface="+mn-cs"/>
              </a:rPr>
              <a:t>出</a:t>
            </a:r>
            <a:r>
              <a:rPr kumimoji="1" lang="ja-JP" altLang="en-US" sz="900" b="0" i="0" u="none" strike="noStrike" cap="none" normalizeH="0" baseline="0" dirty="0" smtClean="0">
                <a:ln>
                  <a:noFill/>
                </a:ln>
                <a:solidFill>
                  <a:schemeClr val="tx1"/>
                </a:solidFill>
                <a:effectLst/>
                <a:latin typeface="+mn-ea"/>
                <a:ea typeface="+mn-ea"/>
                <a:cs typeface="Times New Roman" pitchFamily="18" charset="0"/>
              </a:rPr>
              <a:t>典：気象庁ホームページから大阪府作成</a:t>
            </a:r>
            <a:endParaRPr kumimoji="1" lang="ja-JP" altLang="en-US" sz="900" b="0" i="0" u="none" strike="noStrike" cap="none" normalizeH="0" baseline="0" dirty="0" smtClean="0">
              <a:ln>
                <a:noFill/>
              </a:ln>
              <a:solidFill>
                <a:schemeClr val="tx1"/>
              </a:solidFill>
              <a:effectLst/>
              <a:latin typeface="+mn-ea"/>
              <a:ea typeface="+mn-ea"/>
            </a:endParaRPr>
          </a:p>
        </p:txBody>
      </p:sp>
      <p:sp>
        <p:nvSpPr>
          <p:cNvPr id="41" name="テキスト ボックス 40"/>
          <p:cNvSpPr txBox="1"/>
          <p:nvPr/>
        </p:nvSpPr>
        <p:spPr>
          <a:xfrm>
            <a:off x="64096" y="4811633"/>
            <a:ext cx="1402948" cy="276999"/>
          </a:xfrm>
          <a:prstGeom prst="rect">
            <a:avLst/>
          </a:prstGeom>
          <a:noFill/>
        </p:spPr>
        <p:txBody>
          <a:bodyPr wrap="none" rtlCol="0">
            <a:spAutoFit/>
          </a:bodyPr>
          <a:lstStyle/>
          <a:p>
            <a:r>
              <a:rPr kumimoji="1" lang="ja-JP" altLang="en-US" sz="1200" dirty="0" smtClean="0"/>
              <a:t>１ 大阪府域の概況</a:t>
            </a:r>
            <a:endParaRPr kumimoji="1" lang="ja-JP" altLang="en-US" sz="1200" dirty="0"/>
          </a:p>
        </p:txBody>
      </p:sp>
      <p:sp>
        <p:nvSpPr>
          <p:cNvPr id="45" name="テキスト ボックス 44"/>
          <p:cNvSpPr txBox="1"/>
          <p:nvPr/>
        </p:nvSpPr>
        <p:spPr>
          <a:xfrm>
            <a:off x="64096" y="5027657"/>
            <a:ext cx="3168000" cy="276999"/>
          </a:xfrm>
          <a:prstGeom prst="rect">
            <a:avLst/>
          </a:prstGeom>
          <a:noFill/>
        </p:spPr>
        <p:txBody>
          <a:bodyPr wrap="square" rtlCol="0">
            <a:spAutoFit/>
          </a:bodyPr>
          <a:lstStyle/>
          <a:p>
            <a:pPr marL="72000" indent="-540000"/>
            <a:r>
              <a:rPr lang="ja-JP" altLang="en-US" sz="1200" dirty="0"/>
              <a:t>　</a:t>
            </a:r>
            <a:r>
              <a:rPr lang="ja-JP" altLang="en-US" sz="1200" dirty="0" smtClean="0"/>
              <a:t>○</a:t>
            </a:r>
            <a:r>
              <a:rPr lang="ja-JP" altLang="en-US" sz="1200" dirty="0" smtClean="0">
                <a:latin typeface="+mj-ea"/>
                <a:ea typeface="+mj-ea"/>
              </a:rPr>
              <a:t> 地理的概況、社会経済・自然環境の概況</a:t>
            </a:r>
            <a:endParaRPr lang="ja-JP" altLang="en-US" sz="1200" dirty="0">
              <a:latin typeface="+mj-ea"/>
              <a:ea typeface="+mj-ea"/>
            </a:endParaRPr>
          </a:p>
        </p:txBody>
      </p:sp>
      <p:sp>
        <p:nvSpPr>
          <p:cNvPr id="46" name="テキスト ボックス 45"/>
          <p:cNvSpPr txBox="1"/>
          <p:nvPr/>
        </p:nvSpPr>
        <p:spPr>
          <a:xfrm>
            <a:off x="244704" y="8196009"/>
            <a:ext cx="5292000" cy="276999"/>
          </a:xfrm>
          <a:prstGeom prst="rect">
            <a:avLst/>
          </a:prstGeom>
          <a:noFill/>
        </p:spPr>
        <p:txBody>
          <a:bodyPr wrap="square" rtlCol="0">
            <a:spAutoFit/>
          </a:bodyPr>
          <a:lstStyle/>
          <a:p>
            <a:pPr marL="72000" indent="-540000"/>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熱中症による救急搬送者数（</a:t>
            </a:r>
            <a:r>
              <a:rPr lang="en-US" altLang="ja-JP" sz="1200" dirty="0" smtClean="0">
                <a:latin typeface="ＭＳ Ｐ明朝" panose="02020600040205080304" pitchFamily="18" charset="-128"/>
                <a:ea typeface="ＭＳ Ｐ明朝" panose="02020600040205080304" pitchFamily="18" charset="-128"/>
              </a:rPr>
              <a:t>2016</a:t>
            </a:r>
            <a:r>
              <a:rPr lang="ja-JP" altLang="en-US" sz="1200" dirty="0" smtClean="0">
                <a:latin typeface="ＭＳ Ｐ明朝" panose="02020600040205080304" pitchFamily="18" charset="-128"/>
                <a:ea typeface="ＭＳ Ｐ明朝" panose="02020600040205080304" pitchFamily="18" charset="-128"/>
              </a:rPr>
              <a:t>年度）　</a:t>
            </a:r>
            <a:r>
              <a:rPr lang="en-US" altLang="ja-JP" sz="1200" dirty="0" smtClean="0">
                <a:latin typeface="ＭＳ Ｐ明朝" panose="02020600040205080304" pitchFamily="18" charset="-128"/>
                <a:ea typeface="ＭＳ Ｐ明朝" panose="02020600040205080304" pitchFamily="18" charset="-128"/>
              </a:rPr>
              <a:t>3,690</a:t>
            </a:r>
            <a:r>
              <a:rPr lang="ja-JP" altLang="en-US" sz="1200" dirty="0" smtClean="0">
                <a:latin typeface="ＭＳ Ｐ明朝" panose="02020600040205080304" pitchFamily="18" charset="-128"/>
                <a:ea typeface="ＭＳ Ｐ明朝" panose="02020600040205080304" pitchFamily="18" charset="-128"/>
              </a:rPr>
              <a:t>人（重症</a:t>
            </a:r>
            <a:r>
              <a:rPr lang="en-US" altLang="ja-JP" sz="1200" dirty="0">
                <a:latin typeface="ＭＳ Ｐ明朝" panose="02020600040205080304" pitchFamily="18" charset="-128"/>
                <a:ea typeface="ＭＳ Ｐ明朝" panose="02020600040205080304" pitchFamily="18" charset="-128"/>
              </a:rPr>
              <a:t>22</a:t>
            </a:r>
            <a:r>
              <a:rPr lang="ja-JP" altLang="en-US" sz="1200" dirty="0">
                <a:latin typeface="ＭＳ Ｐ明朝" panose="02020600040205080304" pitchFamily="18" charset="-128"/>
                <a:ea typeface="ＭＳ Ｐ明朝" panose="02020600040205080304" pitchFamily="18" charset="-128"/>
              </a:rPr>
              <a:t>人、死亡</a:t>
            </a:r>
            <a:r>
              <a:rPr lang="en-US" altLang="ja-JP" sz="1200" dirty="0">
                <a:latin typeface="ＭＳ Ｐ明朝" panose="02020600040205080304" pitchFamily="18" charset="-128"/>
                <a:ea typeface="ＭＳ Ｐ明朝" panose="02020600040205080304" pitchFamily="18" charset="-128"/>
              </a:rPr>
              <a:t>3</a:t>
            </a:r>
            <a:r>
              <a:rPr lang="ja-JP" altLang="en-US" sz="1200" dirty="0">
                <a:latin typeface="ＭＳ Ｐ明朝" panose="02020600040205080304" pitchFamily="18" charset="-128"/>
                <a:ea typeface="ＭＳ Ｐ明朝" panose="02020600040205080304" pitchFamily="18" charset="-128"/>
              </a:rPr>
              <a:t>人</a:t>
            </a:r>
            <a:r>
              <a:rPr lang="ja-JP" altLang="en-US" sz="1200" dirty="0" smtClean="0">
                <a:latin typeface="ＭＳ Ｐ明朝" panose="02020600040205080304" pitchFamily="18" charset="-128"/>
                <a:ea typeface="ＭＳ Ｐ明朝" panose="02020600040205080304" pitchFamily="18" charset="-128"/>
              </a:rPr>
              <a:t>）　等。　</a:t>
            </a:r>
            <a:endParaRPr lang="ja-JP" altLang="en-US" sz="1200" dirty="0">
              <a:latin typeface="ＭＳ Ｐ明朝" panose="02020600040205080304" pitchFamily="18" charset="-128"/>
              <a:ea typeface="ＭＳ Ｐ明朝" panose="02020600040205080304" pitchFamily="18" charset="-128"/>
            </a:endParaRPr>
          </a:p>
        </p:txBody>
      </p:sp>
      <p:sp>
        <p:nvSpPr>
          <p:cNvPr id="47" name="テキスト ボックス 46"/>
          <p:cNvSpPr txBox="1"/>
          <p:nvPr/>
        </p:nvSpPr>
        <p:spPr>
          <a:xfrm>
            <a:off x="76989" y="7979985"/>
            <a:ext cx="1813317" cy="276999"/>
          </a:xfrm>
          <a:prstGeom prst="rect">
            <a:avLst/>
          </a:prstGeom>
          <a:noFill/>
        </p:spPr>
        <p:txBody>
          <a:bodyPr wrap="none" rtlCol="0">
            <a:spAutoFit/>
          </a:bodyPr>
          <a:lstStyle/>
          <a:p>
            <a:r>
              <a:rPr kumimoji="1" lang="ja-JP" altLang="en-US" sz="1200" dirty="0" smtClean="0"/>
              <a:t>　○ 気候変動関連データ</a:t>
            </a:r>
            <a:endParaRPr kumimoji="1" lang="ja-JP" altLang="en-US" sz="1200" dirty="0"/>
          </a:p>
        </p:txBody>
      </p:sp>
      <p:sp>
        <p:nvSpPr>
          <p:cNvPr id="15" name="テキスト ボックス 14"/>
          <p:cNvSpPr txBox="1"/>
          <p:nvPr/>
        </p:nvSpPr>
        <p:spPr>
          <a:xfrm>
            <a:off x="136105" y="2714109"/>
            <a:ext cx="3600399" cy="646331"/>
          </a:xfrm>
          <a:prstGeom prst="rect">
            <a:avLst/>
          </a:prstGeom>
          <a:noFill/>
        </p:spPr>
        <p:txBody>
          <a:bodyPr wrap="square" rIns="36000" rtlCol="0">
            <a:spAutoFit/>
          </a:bodyPr>
          <a:lstStyle/>
          <a:p>
            <a:pPr marL="72000" indent="-540000"/>
            <a:r>
              <a:rPr lang="ja-JP" altLang="en-US" sz="1200" dirty="0" smtClean="0">
                <a:latin typeface="ＭＳ Ｐ明朝" panose="02020600040205080304" pitchFamily="18" charset="-128"/>
                <a:ea typeface="ＭＳ Ｐ明朝" panose="02020600040205080304" pitchFamily="18" charset="-128"/>
              </a:rPr>
              <a:t>・第</a:t>
            </a:r>
            <a:r>
              <a:rPr lang="en-US" altLang="ja-JP" sz="1200" dirty="0" smtClean="0">
                <a:latin typeface="ＭＳ Ｐ明朝" panose="02020600040205080304" pitchFamily="18" charset="-128"/>
                <a:ea typeface="ＭＳ Ｐ明朝" panose="02020600040205080304" pitchFamily="18" charset="-128"/>
              </a:rPr>
              <a:t>21</a:t>
            </a:r>
            <a:r>
              <a:rPr lang="ja-JP" altLang="en-US" sz="1200" dirty="0" smtClean="0">
                <a:latin typeface="ＭＳ Ｐ明朝" panose="02020600040205080304" pitchFamily="18" charset="-128"/>
                <a:ea typeface="ＭＳ Ｐ明朝" panose="02020600040205080304" pitchFamily="18" charset="-128"/>
              </a:rPr>
              <a:t>回気候変動枠組条約締結国会議（</a:t>
            </a:r>
            <a:r>
              <a:rPr lang="en-US" altLang="ja-JP" sz="1200" dirty="0" smtClean="0">
                <a:latin typeface="ＭＳ Ｐ明朝" panose="02020600040205080304" pitchFamily="18" charset="-128"/>
                <a:ea typeface="ＭＳ Ｐ明朝" panose="02020600040205080304" pitchFamily="18" charset="-128"/>
              </a:rPr>
              <a:t>COP21</a:t>
            </a:r>
            <a:r>
              <a:rPr lang="ja-JP" altLang="en-US" sz="1200" dirty="0" smtClean="0">
                <a:latin typeface="ＭＳ Ｐ明朝" panose="02020600040205080304" pitchFamily="18" charset="-128"/>
                <a:ea typeface="ＭＳ Ｐ明朝" panose="02020600040205080304" pitchFamily="18" charset="-128"/>
              </a:rPr>
              <a:t>）で採択。気候変動の脅威に対する世界全体での対応を強化することを目的とし、「緩和」と「適応」について言及。</a:t>
            </a:r>
            <a:endParaRPr kumimoji="1" lang="ja-JP" altLang="en-US" sz="1200" dirty="0">
              <a:latin typeface="ＭＳ Ｐ明朝" panose="02020600040205080304" pitchFamily="18" charset="-128"/>
              <a:ea typeface="ＭＳ Ｐ明朝" panose="02020600040205080304" pitchFamily="18" charset="-128"/>
            </a:endParaRPr>
          </a:p>
        </p:txBody>
      </p:sp>
      <p:sp>
        <p:nvSpPr>
          <p:cNvPr id="40" name="テキスト ボックス 39"/>
          <p:cNvSpPr txBox="1"/>
          <p:nvPr/>
        </p:nvSpPr>
        <p:spPr>
          <a:xfrm>
            <a:off x="4380618" y="2784375"/>
            <a:ext cx="1156086" cy="253916"/>
          </a:xfrm>
          <a:prstGeom prst="rect">
            <a:avLst/>
          </a:prstGeom>
          <a:noFill/>
        </p:spPr>
        <p:txBody>
          <a:bodyPr wrap="none" rtlCol="0">
            <a:spAutoFit/>
          </a:bodyPr>
          <a:lstStyle/>
          <a:p>
            <a:r>
              <a:rPr lang="ja-JP" altLang="en-US" sz="1050" dirty="0" smtClean="0"/>
              <a:t>－ 緩和と適応 －</a:t>
            </a:r>
            <a:endParaRPr kumimoji="1" lang="ja-JP" altLang="en-US" sz="1050" dirty="0"/>
          </a:p>
        </p:txBody>
      </p:sp>
      <p:grpSp>
        <p:nvGrpSpPr>
          <p:cNvPr id="5" name="グループ化 4"/>
          <p:cNvGrpSpPr/>
          <p:nvPr/>
        </p:nvGrpSpPr>
        <p:grpSpPr>
          <a:xfrm>
            <a:off x="9857184" y="1213267"/>
            <a:ext cx="2808000" cy="1728192"/>
            <a:chOff x="9857184" y="1056184"/>
            <a:chExt cx="2808000" cy="1728192"/>
          </a:xfrm>
        </p:grpSpPr>
        <p:sp>
          <p:nvSpPr>
            <p:cNvPr id="9" name="テキスト ボックス 8"/>
            <p:cNvSpPr txBox="1"/>
            <p:nvPr/>
          </p:nvSpPr>
          <p:spPr>
            <a:xfrm>
              <a:off x="9857184" y="1135449"/>
              <a:ext cx="2807632" cy="1569660"/>
            </a:xfrm>
            <a:prstGeom prst="rect">
              <a:avLst/>
            </a:prstGeom>
            <a:noFill/>
            <a:ln w="12700">
              <a:noFill/>
              <a:prstDash val="sysDash"/>
            </a:ln>
          </p:spPr>
          <p:txBody>
            <a:bodyPr wrap="square" rtlCol="0">
              <a:spAutoFit/>
            </a:bodyPr>
            <a:lstStyle/>
            <a:p>
              <a:pPr algn="just"/>
              <a:r>
                <a:rPr lang="en-US" altLang="ja-JP" sz="1200" dirty="0" smtClean="0">
                  <a:latin typeface="+mn-ea"/>
                </a:rPr>
                <a:t>〈</a:t>
              </a:r>
              <a:r>
                <a:rPr lang="ja-JP" altLang="en-US" sz="1200" dirty="0" smtClean="0">
                  <a:latin typeface="+mn-ea"/>
                </a:rPr>
                <a:t>大阪が目指すべき社会の姿</a:t>
              </a:r>
              <a:r>
                <a:rPr lang="en-US" altLang="ja-JP" sz="1200" dirty="0" smtClean="0">
                  <a:latin typeface="+mn-ea"/>
                </a:rPr>
                <a:t>〉</a:t>
              </a:r>
            </a:p>
            <a:p>
              <a:pPr algn="just"/>
              <a:r>
                <a:rPr kumimoji="1" lang="ja-JP" altLang="en-US" sz="1200" dirty="0" smtClean="0">
                  <a:latin typeface="ＭＳ Ｐゴシック" panose="020B0600070205080204" pitchFamily="50" charset="-128"/>
                  <a:ea typeface="ＭＳ Ｐゴシック" panose="020B0600070205080204" pitchFamily="50" charset="-128"/>
                </a:rPr>
                <a:t>　あらゆる主体の参加・行動のもと、地域特性を踏まえた適応の取組みが浸透し、気候変動による府民の生命、財産及び生活、経済、自然環境等への影響を回避あるいは最小化し、迅速に回復できる、安全・安心で持続可能な「暮らしやすい」「働きやすい」「訪れたくなる」大阪</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13" name="角丸四角形 12"/>
            <p:cNvSpPr/>
            <p:nvPr/>
          </p:nvSpPr>
          <p:spPr>
            <a:xfrm>
              <a:off x="9857184" y="1056184"/>
              <a:ext cx="2808000" cy="1728192"/>
            </a:xfrm>
            <a:prstGeom prst="roundRect">
              <a:avLst>
                <a:gd name="adj" fmla="val 2984"/>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8" name="Rectangle 1"/>
          <p:cNvSpPr>
            <a:spLocks noChangeArrowheads="1"/>
          </p:cNvSpPr>
          <p:nvPr/>
        </p:nvSpPr>
        <p:spPr bwMode="auto">
          <a:xfrm>
            <a:off x="3376464" y="6202868"/>
            <a:ext cx="2592595" cy="220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ctr" defTabSz="914400" rtl="0" eaLnBrk="1" fontAlgn="base" latinLnBrk="0" hangingPunct="1">
              <a:lnSpc>
                <a:spcPts val="1000"/>
              </a:lnSpc>
              <a:spcBef>
                <a:spcPct val="0"/>
              </a:spcBef>
              <a:spcAft>
                <a:spcPct val="0"/>
              </a:spcAft>
              <a:buClrTx/>
              <a:buSzTx/>
              <a:buFontTx/>
              <a:buNone/>
              <a:tabLst/>
            </a:pPr>
            <a:r>
              <a:rPr lang="ja-JP" altLang="en-US" sz="1050" dirty="0" smtClean="0">
                <a:latin typeface="+mn-lt"/>
                <a:ea typeface="+mn-ea"/>
                <a:cs typeface="+mn-cs"/>
              </a:rPr>
              <a:t>－ </a:t>
            </a:r>
            <a:r>
              <a:rPr lang="ja-JP" altLang="en-US" sz="1050" dirty="0">
                <a:latin typeface="+mn-lt"/>
                <a:ea typeface="+mn-ea"/>
                <a:cs typeface="+mn-cs"/>
              </a:rPr>
              <a:t>大阪の記録的降雨の事例 </a:t>
            </a:r>
            <a:r>
              <a:rPr lang="ja-JP" altLang="en-US" sz="1050" dirty="0" smtClean="0">
                <a:latin typeface="+mn-lt"/>
                <a:ea typeface="+mn-ea"/>
                <a:cs typeface="+mn-cs"/>
              </a:rPr>
              <a:t>－</a:t>
            </a:r>
            <a:endParaRPr kumimoji="1" lang="ja-JP" altLang="en-US" sz="900" b="0" i="0" u="none" strike="noStrike" cap="none" normalizeH="0" baseline="0" dirty="0" smtClean="0">
              <a:ln>
                <a:noFill/>
              </a:ln>
              <a:solidFill>
                <a:schemeClr val="tx1"/>
              </a:solidFill>
              <a:effectLst/>
              <a:latin typeface="+mn-ea"/>
              <a:ea typeface="+mn-ea"/>
            </a:endParaRPr>
          </a:p>
        </p:txBody>
      </p:sp>
      <p:sp>
        <p:nvSpPr>
          <p:cNvPr id="50" name="Rectangle 1"/>
          <p:cNvSpPr>
            <a:spLocks noChangeArrowheads="1"/>
          </p:cNvSpPr>
          <p:nvPr/>
        </p:nvSpPr>
        <p:spPr bwMode="auto">
          <a:xfrm>
            <a:off x="6797336" y="5819939"/>
            <a:ext cx="4428000" cy="28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defTabSz="914400" rtl="0" eaLnBrk="1" fontAlgn="base" latinLnBrk="0" hangingPunct="1">
              <a:lnSpc>
                <a:spcPts val="1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Ｐ明朝" panose="02020600040205080304" pitchFamily="18" charset="-128"/>
                <a:ea typeface="ＭＳ Ｐ明朝" panose="02020600040205080304" pitchFamily="18" charset="-128"/>
                <a:cs typeface="+mn-cs"/>
              </a:rPr>
              <a:t>※ </a:t>
            </a:r>
            <a:r>
              <a:rPr kumimoji="1" lang="ja-JP" altLang="en-US" sz="90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mn-cs"/>
              </a:rPr>
              <a:t>当面</a:t>
            </a:r>
            <a:r>
              <a:rPr kumimoji="1" lang="en-US" altLang="ja-JP" sz="90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mn-cs"/>
              </a:rPr>
              <a:t>10</a:t>
            </a:r>
            <a:r>
              <a:rPr kumimoji="1" lang="ja-JP" altLang="en-US" sz="900" b="0" i="0" u="none" strike="noStrike" cap="none" normalizeH="0" baseline="0" dirty="0" smtClean="0">
                <a:ln>
                  <a:noFill/>
                </a:ln>
                <a:effectLst/>
                <a:latin typeface="ＭＳ Ｐ明朝" panose="02020600040205080304" pitchFamily="18" charset="-128"/>
                <a:ea typeface="ＭＳ Ｐ明朝" panose="02020600040205080304" pitchFamily="18" charset="-128"/>
                <a:cs typeface="+mn-cs"/>
              </a:rPr>
              <a:t>年間を想定。</a:t>
            </a:r>
            <a:r>
              <a:rPr kumimoji="1" lang="ja-JP" altLang="en-US" sz="900" b="0" i="0" u="none" strike="noStrike" cap="none" normalizeH="0" baseline="0" dirty="0" smtClean="0">
                <a:ln>
                  <a:noFill/>
                </a:ln>
                <a:solidFill>
                  <a:schemeClr val="tx1"/>
                </a:solidFill>
                <a:effectLst/>
                <a:latin typeface="ＭＳ Ｐ明朝" panose="02020600040205080304" pitchFamily="18" charset="-128"/>
                <a:ea typeface="ＭＳ Ｐ明朝" panose="02020600040205080304" pitchFamily="18" charset="-128"/>
                <a:cs typeface="+mn-cs"/>
              </a:rPr>
              <a:t>気候変動の影響、適応の方向性は例示。</a:t>
            </a:r>
            <a:endParaRPr kumimoji="1" lang="en-US" altLang="ja-JP" sz="900" b="0" i="0" u="none" strike="noStrike" cap="none" normalizeH="0" baseline="0" dirty="0" smtClean="0">
              <a:ln>
                <a:noFill/>
              </a:ln>
              <a:solidFill>
                <a:schemeClr val="tx1"/>
              </a:solidFill>
              <a:effectLst/>
              <a:latin typeface="ＭＳ Ｐ明朝" panose="02020600040205080304" pitchFamily="18" charset="-128"/>
              <a:ea typeface="ＭＳ Ｐ明朝" panose="02020600040205080304" pitchFamily="18" charset="-128"/>
              <a:cs typeface="+mn-cs"/>
            </a:endParaRPr>
          </a:p>
          <a:p>
            <a:pPr marL="0" marR="0" lvl="0" indent="0" defTabSz="914400" rtl="0" eaLnBrk="1" fontAlgn="base" latinLnBrk="0" hangingPunct="1">
              <a:lnSpc>
                <a:spcPts val="1000"/>
              </a:lnSpc>
              <a:spcBef>
                <a:spcPct val="0"/>
              </a:spcBef>
              <a:spcAft>
                <a:spcPct val="0"/>
              </a:spcAft>
              <a:buClrTx/>
              <a:buSzTx/>
              <a:buFontTx/>
              <a:buNone/>
              <a:tabLst/>
            </a:pPr>
            <a:r>
              <a:rPr lang="ja-JP" altLang="en-US" sz="900" dirty="0">
                <a:latin typeface="ＭＳ Ｐ明朝" panose="02020600040205080304" pitchFamily="18" charset="-128"/>
                <a:ea typeface="ＭＳ Ｐ明朝" panose="02020600040205080304" pitchFamily="18" charset="-128"/>
                <a:cs typeface="+mn-cs"/>
              </a:rPr>
              <a:t>　</a:t>
            </a:r>
            <a:r>
              <a:rPr lang="ja-JP" altLang="en-US" sz="900" dirty="0" smtClean="0">
                <a:latin typeface="ＭＳ Ｐ明朝" panose="02020600040205080304" pitchFamily="18" charset="-128"/>
                <a:ea typeface="ＭＳ Ｐ明朝" panose="02020600040205080304" pitchFamily="18" charset="-128"/>
                <a:cs typeface="+mn-cs"/>
              </a:rPr>
              <a:t>　</a:t>
            </a:r>
            <a:r>
              <a:rPr kumimoji="1" lang="ja-JP" altLang="en-US" sz="900" b="0" i="0" u="none" strike="noStrike" cap="none" normalizeH="0" baseline="0" dirty="0" smtClean="0">
                <a:ln>
                  <a:noFill/>
                </a:ln>
                <a:solidFill>
                  <a:schemeClr val="tx1"/>
                </a:solidFill>
                <a:effectLst/>
                <a:latin typeface="ＭＳ Ｐ明朝" panose="02020600040205080304" pitchFamily="18" charset="-128"/>
                <a:ea typeface="ＭＳ Ｐ明朝" panose="02020600040205080304" pitchFamily="18" charset="-128"/>
                <a:cs typeface="+mn-cs"/>
              </a:rPr>
              <a:t>上記のほか、「水環境」「自然生態系」「産業・経済活動」の各分野について整理。</a:t>
            </a:r>
            <a:endParaRPr kumimoji="1" lang="ja-JP" altLang="en-US" sz="900" b="0" i="0" u="none" strike="noStrike" cap="none" normalizeH="0" baseline="0" dirty="0" smtClean="0">
              <a:ln>
                <a:noFill/>
              </a:ln>
              <a:solidFill>
                <a:schemeClr val="tx1"/>
              </a:solidFill>
              <a:effectLst/>
              <a:latin typeface="ＭＳ Ｐ明朝" panose="02020600040205080304" pitchFamily="18" charset="-128"/>
              <a:ea typeface="ＭＳ Ｐ明朝" panose="02020600040205080304" pitchFamily="18" charset="-128"/>
            </a:endParaRPr>
          </a:p>
        </p:txBody>
      </p:sp>
      <p:sp>
        <p:nvSpPr>
          <p:cNvPr id="51" name="テキスト ボックス 11"/>
          <p:cNvSpPr txBox="1">
            <a:spLocks noChangeArrowheads="1"/>
          </p:cNvSpPr>
          <p:nvPr/>
        </p:nvSpPr>
        <p:spPr bwMode="auto">
          <a:xfrm>
            <a:off x="11530411" y="161074"/>
            <a:ext cx="1117600" cy="27186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spAutoFit/>
          </a:bodyPr>
          <a:lstStyle/>
          <a:p>
            <a:pPr algn="ctr">
              <a:lnSpc>
                <a:spcPts val="1400"/>
              </a:lnSpc>
              <a:spcAft>
                <a:spcPts val="0"/>
              </a:spcAft>
            </a:pPr>
            <a:r>
              <a:rPr lang="ja-JP" sz="1400" kern="100" smtClean="0">
                <a:effectLst/>
                <a:latin typeface="Century"/>
                <a:ea typeface="ＭＳ ゴシック"/>
                <a:cs typeface="Times New Roman"/>
              </a:rPr>
              <a:t>資料</a:t>
            </a:r>
            <a:r>
              <a:rPr lang="ja-JP" altLang="en-US" sz="1400" kern="100">
                <a:latin typeface="Century"/>
                <a:ea typeface="ＭＳ ゴシック"/>
                <a:cs typeface="Times New Roman"/>
              </a:rPr>
              <a:t>３</a:t>
            </a:r>
            <a:r>
              <a:rPr lang="ja-JP" sz="1400" kern="100" smtClean="0">
                <a:effectLst/>
                <a:latin typeface="Century"/>
                <a:ea typeface="ＭＳ ゴシック"/>
                <a:cs typeface="Times New Roman"/>
              </a:rPr>
              <a:t>－</a:t>
            </a:r>
            <a:r>
              <a:rPr lang="ja-JP" altLang="en-US" sz="1400" kern="100" smtClean="0">
                <a:effectLst/>
                <a:latin typeface="Century"/>
                <a:ea typeface="ＭＳ ゴシック"/>
                <a:cs typeface="Times New Roman"/>
              </a:rPr>
              <a:t>１</a:t>
            </a:r>
            <a:endParaRPr lang="ja-JP" sz="1100" kern="100" dirty="0">
              <a:effectLst/>
              <a:latin typeface="Century"/>
              <a:ea typeface="ＭＳ 明朝"/>
              <a:cs typeface="Times New Roman"/>
            </a:endParaRPr>
          </a:p>
        </p:txBody>
      </p:sp>
    </p:spTree>
    <p:extLst>
      <p:ext uri="{BB962C8B-B14F-4D97-AF65-F5344CB8AC3E}">
        <p14:creationId xmlns:p14="http://schemas.microsoft.com/office/powerpoint/2010/main" val="2177719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89359F-7886-4C30-85F1-04707E8115B0}">
  <ds:schemaRefs>
    <ds:schemaRef ds:uri="http://schemas.microsoft.com/sharepoint/v3/contenttype/forms"/>
  </ds:schemaRefs>
</ds:datastoreItem>
</file>

<file path=customXml/itemProps2.xml><?xml version="1.0" encoding="utf-8"?>
<ds:datastoreItem xmlns:ds="http://schemas.openxmlformats.org/officeDocument/2006/customXml" ds:itemID="{EB003E3C-D91D-4EF5-BFF2-F57F9326C428}">
  <ds:schemaRefs>
    <ds:schemaRef ds:uri="http://www.w3.org/XML/1998/namespace"/>
    <ds:schemaRef ds:uri="http://schemas.microsoft.com/office/2006/metadata/properties"/>
    <ds:schemaRef ds:uri="http://schemas.openxmlformats.org/package/2006/metadata/core-properties"/>
    <ds:schemaRef ds:uri="http://purl.org/dc/terms/"/>
    <ds:schemaRef ds:uri="http://schemas.microsoft.com/office/2006/documentManagement/types"/>
    <ds:schemaRef ds:uri="http://purl.org/dc/elements/1.1/"/>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5E634A23-4DDE-483A-8E22-94AD907FE4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1281</TotalTime>
  <Words>803</Words>
  <Application>Microsoft Office PowerPoint</Application>
  <PresentationFormat>A3 297x420 mm</PresentationFormat>
  <Paragraphs>83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梅本　敬史</dc:creator>
  <cp:lastModifiedBy>橋本　浩一</cp:lastModifiedBy>
  <cp:revision>91</cp:revision>
  <cp:lastPrinted>2017-05-11T09:53:10Z</cp:lastPrinted>
  <dcterms:created xsi:type="dcterms:W3CDTF">2017-04-25T09:52:37Z</dcterms:created>
  <dcterms:modified xsi:type="dcterms:W3CDTF">2017-05-24T07:02:54Z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