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12801600" cy="9601200" type="A3"/>
  <p:notesSz cx="6807200" cy="9939338"/>
  <p:defaultTextStyle>
    <a:defPPr>
      <a:defRPr lang="ja-JP"/>
    </a:defPPr>
    <a:lvl1pPr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1200" b="1" 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b="1" 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200" b="1" 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200" b="1" 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200" b="1" 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CC"/>
    <a:srgbClr val="FFFF66"/>
    <a:srgbClr val="FCBEBC"/>
    <a:srgbClr val="0202C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835" autoAdjust="0"/>
    <p:restoredTop sz="99460" autoAdjust="0"/>
  </p:normalViewPr>
  <p:slideViewPr>
    <p:cSldViewPr showGuides="1">
      <p:cViewPr>
        <p:scale>
          <a:sx n="75" d="100"/>
          <a:sy n="75" d="100"/>
        </p:scale>
        <p:origin x="-918" y="-18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208" tIns="31602" rIns="63208" bIns="31602" numCol="1" anchor="t" anchorCtr="0" compatLnSpc="1">
            <a:prstTxWarp prst="textNoShape">
              <a:avLst/>
            </a:prstTxWarp>
          </a:bodyPr>
          <a:lstStyle>
            <a:lvl1pPr defTabSz="632117">
              <a:spcBef>
                <a:spcPct val="0"/>
              </a:spcBef>
              <a:defRPr sz="8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9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208" tIns="31602" rIns="63208" bIns="31602" numCol="1" anchor="t" anchorCtr="0" compatLnSpc="1">
            <a:prstTxWarp prst="textNoShape">
              <a:avLst/>
            </a:prstTxWarp>
          </a:bodyPr>
          <a:lstStyle>
            <a:lvl1pPr algn="r" defTabSz="632117">
              <a:spcBef>
                <a:spcPct val="0"/>
              </a:spcBef>
              <a:defRPr sz="8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21226"/>
            <a:ext cx="54483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208" tIns="31602" rIns="63208" bIns="316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208" tIns="31602" rIns="63208" bIns="31602" numCol="1" anchor="b" anchorCtr="0" compatLnSpc="1">
            <a:prstTxWarp prst="textNoShape">
              <a:avLst/>
            </a:prstTxWarp>
          </a:bodyPr>
          <a:lstStyle>
            <a:lvl1pPr defTabSz="632117">
              <a:spcBef>
                <a:spcPct val="0"/>
              </a:spcBef>
              <a:defRPr sz="8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9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208" tIns="31602" rIns="63208" bIns="31602" numCol="1" anchor="b" anchorCtr="0" compatLnSpc="1">
            <a:prstTxWarp prst="textNoShape">
              <a:avLst/>
            </a:prstTxWarp>
          </a:bodyPr>
          <a:lstStyle>
            <a:lvl1pPr algn="r" defTabSz="632117">
              <a:spcBef>
                <a:spcPct val="0"/>
              </a:spcBef>
              <a:defRPr sz="8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CA9090B-A812-46B0-8647-917C9A72FB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5910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440" y="2982913"/>
            <a:ext cx="10880725" cy="2057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875" y="5440367"/>
            <a:ext cx="8959850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74554-A248-4DAC-B030-DEA1694414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96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E7318-95B3-45F6-98F7-475A65306B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026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2115" y="384175"/>
            <a:ext cx="2879725" cy="81930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39764" y="384175"/>
            <a:ext cx="8489950" cy="81930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8D9D2-53D4-41B4-AF76-07AC7DAE14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497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48913-3289-48AA-AC8A-7096759DC6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635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40" y="6169029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40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9E649-713C-45E4-8D67-8F30B79A5E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32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9B844-9A98-4ED5-9EE7-9D597F0AEB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318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262F6-5FAA-416F-8C60-4520D729B7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997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8554E-61C6-480E-9B3B-6D5B5B27C3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539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D0429-B89E-41C4-937C-38F865EF66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932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9765" y="382592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388" y="382592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9765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D11CA-4F47-4447-BB5E-3DE453024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817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840" y="6721479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840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840" y="7513639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3487E-622F-443C-AD4F-481A8DB1E9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53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230" y="384175"/>
            <a:ext cx="11521143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230" y="2239963"/>
            <a:ext cx="11521143" cy="633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229" y="8743950"/>
            <a:ext cx="2987238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defTabSz="1279525">
              <a:spcBef>
                <a:spcPct val="0"/>
              </a:spcBef>
              <a:defRPr sz="20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162" y="8743950"/>
            <a:ext cx="4055276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defTabSz="1279525">
              <a:spcBef>
                <a:spcPct val="0"/>
              </a:spcBef>
              <a:defRPr sz="20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35" y="8743950"/>
            <a:ext cx="2987239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defTabSz="1279525">
              <a:spcBef>
                <a:spcPct val="0"/>
              </a:spcBef>
              <a:defRPr sz="2000" b="0" 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1B2A62D-A639-4FFF-8906-3DD12A9777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kumimoji="1"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kumimoji="1" sz="3900">
          <a:solidFill>
            <a:schemeClr val="tx1"/>
          </a:solidFill>
          <a:latin typeface="+mn-lt"/>
          <a:ea typeface="+mn-ea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角丸四角形 48"/>
          <p:cNvSpPr/>
          <p:nvPr/>
        </p:nvSpPr>
        <p:spPr bwMode="auto">
          <a:xfrm>
            <a:off x="4217178" y="6958167"/>
            <a:ext cx="4355322" cy="261897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miter lim="800000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t">
            <a:noAutofit/>
          </a:bodyPr>
          <a:lstStyle/>
          <a:p>
            <a:pPr>
              <a:spcBef>
                <a:spcPts val="600"/>
              </a:spcBef>
              <a:defRPr/>
            </a:pP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 bwMode="auto">
          <a:xfrm>
            <a:off x="8634372" y="731155"/>
            <a:ext cx="4105599" cy="750391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miter lim="800000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t">
            <a:noAutofit/>
          </a:bodyPr>
          <a:lstStyle/>
          <a:p>
            <a:pPr>
              <a:defRPr/>
            </a:pPr>
            <a:r>
              <a:rPr lang="ja-JP" altLang="en-US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 bwMode="auto">
          <a:xfrm>
            <a:off x="4217178" y="4395550"/>
            <a:ext cx="4355322" cy="24212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miter lim="800000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t">
            <a:noAutofit/>
          </a:bodyPr>
          <a:lstStyle/>
          <a:p>
            <a:pPr>
              <a:spcBef>
                <a:spcPts val="600"/>
              </a:spcBef>
              <a:defRPr/>
            </a:pP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 bwMode="auto">
          <a:xfrm>
            <a:off x="4217178" y="731153"/>
            <a:ext cx="4355322" cy="349794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miter lim="800000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t">
            <a:noAutofit/>
          </a:bodyPr>
          <a:lstStyle/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府域で大規模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地震により発生する災害廃棄物量は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最大</a:t>
            </a:r>
            <a:r>
              <a:rPr lang="en-US" altLang="ja-JP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4,015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トン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（上町断層帯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地震の場合。）と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推計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府域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だけで</a:t>
            </a: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東日本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大震災の最大</a:t>
            </a:r>
            <a:r>
              <a:rPr lang="en-US" altLang="ja-JP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1.3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倍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の災害廃棄物が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発生し、府域の一般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廃棄物総排出量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最大約</a:t>
            </a:r>
            <a:r>
              <a:rPr lang="en-US" altLang="ja-JP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年分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に相当。</a:t>
            </a:r>
            <a:endParaRPr lang="en-US" altLang="ja-JP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0"/>
              </a:spcBef>
              <a:defRPr/>
            </a:pP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府域の特徴を踏まえた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</a:t>
            </a: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廃棄物対策の基本的な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考え方</a:t>
            </a:r>
            <a:endParaRPr lang="en-US" altLang="ja-JP" i="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1778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近畿圏を中心に</a:t>
            </a: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広域処理体制の整備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を図る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。（早期の復旧復興のため、３年以内の処理完了を目指す。）</a:t>
            </a:r>
            <a:endParaRPr lang="ja-JP" altLang="en-US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1778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仮置場の候補地を平常</a:t>
            </a: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時から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検討・抽出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し、発災後速やか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に仮置場を設置する。</a:t>
            </a:r>
            <a:endParaRPr lang="ja-JP" altLang="en-US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1778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「不燃性災害廃棄物</a:t>
            </a:r>
            <a:r>
              <a:rPr lang="zh-TW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を可能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な限り他の廃棄物と分別し、</a:t>
            </a: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復興資材等として再生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する。そのため、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平常時から関係民間団体等との協力・連携体制を整備する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。（概ね</a:t>
            </a:r>
            <a:r>
              <a:rPr lang="en-US" altLang="ja-JP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80%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を再生利用し、最終処分量を可能な限り減らすことを目指す。）</a:t>
            </a:r>
            <a:endParaRPr lang="ja-JP" altLang="en-US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1778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最終処分場を平常</a:t>
            </a: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時から検討・抽出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し、発災後迅速かつ適切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に選定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する。</a:t>
            </a:r>
          </a:p>
        </p:txBody>
      </p:sp>
      <p:sp>
        <p:nvSpPr>
          <p:cNvPr id="51" name="角丸四角形 50"/>
          <p:cNvSpPr/>
          <p:nvPr/>
        </p:nvSpPr>
        <p:spPr bwMode="auto">
          <a:xfrm>
            <a:off x="4217179" y="624096"/>
            <a:ext cx="3960814" cy="323448"/>
          </a:xfrm>
          <a:prstGeom prst="round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33000">
                <a:srgbClr val="92D050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accent5">
                <a:lumMod val="50000"/>
              </a:schemeClr>
            </a:solidFill>
            <a:miter lim="800000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ctr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ja-JP" altLang="en-US" sz="130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大阪府域の特徴と災害廃棄物対策の基本的考え方</a:t>
            </a:r>
            <a:endParaRPr lang="en-US" altLang="ja-JP" sz="130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794771" y="143292"/>
            <a:ext cx="7505414" cy="3683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 wrap="none" lIns="74295" tIns="8890" rIns="74295" bIns="8890" anchor="b"/>
          <a:lstStyle>
            <a:lvl1pPr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 i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大阪府災害廃棄物処理</a:t>
            </a:r>
            <a:r>
              <a:rPr lang="ja-JP" altLang="en-US" sz="1800" i="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計画（平成</a:t>
            </a:r>
            <a:r>
              <a:rPr lang="en-US" altLang="ja-JP" sz="1800" i="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800" i="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800" i="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800" i="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800" i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策定）について</a:t>
            </a:r>
            <a:endParaRPr lang="ja-JP" altLang="en-US" sz="1800" i="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 bwMode="auto">
          <a:xfrm>
            <a:off x="8634372" y="624096"/>
            <a:ext cx="2446947" cy="323448"/>
          </a:xfrm>
          <a:prstGeom prst="round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33000">
                <a:srgbClr val="92D050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accent5">
                <a:lumMod val="50000"/>
              </a:schemeClr>
            </a:solidFill>
            <a:miter lim="800000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ctr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ja-JP" altLang="en-US" sz="130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大阪府の災害廃棄物対策</a:t>
            </a:r>
            <a:endParaRPr lang="en-US" altLang="ja-JP" sz="130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9" name="表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415708"/>
              </p:ext>
            </p:extLst>
          </p:nvPr>
        </p:nvGraphicFramePr>
        <p:xfrm>
          <a:off x="4285739" y="4671719"/>
          <a:ext cx="4183732" cy="20911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87190"/>
                <a:gridCol w="3596542"/>
              </a:tblGrid>
              <a:tr h="3839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国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財政措置、専門家の派遣等の支援</a:t>
                      </a:r>
                    </a:p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人的な災害廃棄物処理支援ネットワークである「</a:t>
                      </a:r>
                      <a:r>
                        <a:rPr kumimoji="1" lang="en-US" altLang="ja-JP" sz="1100" b="0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D.Waste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-Net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」を活用した人材派遣</a:t>
                      </a: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417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ja-JP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被災市町村からの支援要請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を</a:t>
                      </a:r>
                      <a:r>
                        <a:rPr kumimoji="1" lang="ja-JP" altLang="ja-JP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取りまとめ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市町村間の調整や協定団体</a:t>
                      </a:r>
                      <a:r>
                        <a:rPr kumimoji="1" lang="ja-JP" altLang="ja-JP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に支援要請</a:t>
                      </a:r>
                      <a:endParaRPr kumimoji="1" lang="en-US" altLang="ja-JP" sz="1100" b="1" kern="1200" dirty="0" smtClean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ja-JP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環境省や関西広域連合に支援要請</a:t>
                      </a:r>
                    </a:p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ja-JP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災害廃棄物処理の実行計画の作成</a:t>
                      </a:r>
                      <a:r>
                        <a:rPr kumimoji="1" lang="ja-JP" alt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、</a:t>
                      </a:r>
                      <a:r>
                        <a:rPr kumimoji="1" lang="ja-JP" altLang="ja-JP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見直し</a:t>
                      </a:r>
                    </a:p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ja-JP" sz="1100" b="1" kern="1200" dirty="0" smtClean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市町村から処理委託を受けた場合は、処理を実施</a:t>
                      </a: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505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市町村</a:t>
                      </a:r>
                      <a:endParaRPr kumimoji="1" lang="ja-JP" altLang="en-US" sz="11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1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災害時の生活ごみやし尿等の一般廃棄物の処理</a:t>
                      </a:r>
                    </a:p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1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災害廃棄物処理の実行計画の作成</a:t>
                      </a:r>
                    </a:p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1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大阪府等と連携し、地域エリア内の市町村に支援要請</a:t>
                      </a:r>
                    </a:p>
                    <a:p>
                      <a:pPr marL="177800" indent="-177800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1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災害廃棄物の仮置場の選定</a:t>
                      </a:r>
                      <a:r>
                        <a:rPr kumimoji="1" lang="ja-JP" altLang="en-US" sz="11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・設置</a:t>
                      </a:r>
                      <a:endParaRPr kumimoji="1" lang="ja-JP" altLang="en-US" sz="11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36000" marR="0" marT="360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6" name="角丸四角形 45"/>
          <p:cNvSpPr/>
          <p:nvPr/>
        </p:nvSpPr>
        <p:spPr bwMode="auto">
          <a:xfrm>
            <a:off x="4217178" y="4291514"/>
            <a:ext cx="3960815" cy="323448"/>
          </a:xfrm>
          <a:prstGeom prst="round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33000">
                <a:srgbClr val="92D050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accent5">
                <a:lumMod val="50000"/>
              </a:schemeClr>
            </a:solidFill>
            <a:miter lim="800000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ctr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ja-JP" altLang="en-US" sz="130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大阪府と国・市町村</a:t>
            </a:r>
            <a:r>
              <a:rPr lang="ja-JP" altLang="en-US" sz="130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の主な役割</a:t>
            </a:r>
          </a:p>
        </p:txBody>
      </p:sp>
      <p:sp>
        <p:nvSpPr>
          <p:cNvPr id="52" name="角丸四角形 51"/>
          <p:cNvSpPr/>
          <p:nvPr/>
        </p:nvSpPr>
        <p:spPr bwMode="auto">
          <a:xfrm>
            <a:off x="4217178" y="6854133"/>
            <a:ext cx="3960815" cy="323448"/>
          </a:xfrm>
          <a:prstGeom prst="round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33000">
                <a:srgbClr val="92D050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accent5">
                <a:lumMod val="50000"/>
              </a:schemeClr>
            </a:solidFill>
            <a:miter lim="800000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ctr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ja-JP" altLang="en-US" sz="130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大阪府の災害廃棄物処理の</a:t>
            </a:r>
            <a:r>
              <a:rPr lang="ja-JP" altLang="en-US" sz="130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体制</a:t>
            </a:r>
          </a:p>
        </p:txBody>
      </p:sp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611295"/>
              </p:ext>
            </p:extLst>
          </p:nvPr>
        </p:nvGraphicFramePr>
        <p:xfrm>
          <a:off x="8679061" y="982538"/>
          <a:ext cx="3986435" cy="2896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86435"/>
              </a:tblGrid>
              <a:tr h="168388">
                <a:tc>
                  <a:txBody>
                    <a:bodyPr/>
                    <a:lstStyle/>
                    <a:p>
                      <a:r>
                        <a:rPr kumimoji="1" lang="zh-TW" altLang="en-US" sz="13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１）災害応急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対応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＜発災～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日＞</a:t>
                      </a:r>
                      <a:endParaRPr kumimoji="1" lang="zh-TW" altLang="en-US" sz="12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5567" marR="85567" marT="45775" marB="45775" anchor="b">
                    <a:gradFill>
                      <a:gsLst>
                        <a:gs pos="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55" name="表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243744"/>
              </p:ext>
            </p:extLst>
          </p:nvPr>
        </p:nvGraphicFramePr>
        <p:xfrm>
          <a:off x="8679061" y="4003482"/>
          <a:ext cx="3986435" cy="2896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86435"/>
              </a:tblGrid>
              <a:tr h="168388">
                <a:tc>
                  <a:txBody>
                    <a:bodyPr/>
                    <a:lstStyle/>
                    <a:p>
                      <a:r>
                        <a:rPr kumimoji="1" lang="zh-TW" altLang="en-US" sz="13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２）復旧復興</a:t>
                      </a:r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対応＜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発災～３年＞</a:t>
                      </a:r>
                      <a:endParaRPr kumimoji="1" lang="zh-TW" altLang="en-US" sz="1300" b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85567" marR="85567" marT="45775" marB="45775" anchor="b">
                    <a:gradFill>
                      <a:gsLst>
                        <a:gs pos="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84" name="正方形/長方形 83"/>
          <p:cNvSpPr/>
          <p:nvPr/>
        </p:nvSpPr>
        <p:spPr>
          <a:xfrm>
            <a:off x="8682706" y="1272208"/>
            <a:ext cx="3974736" cy="26774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pPr marL="171450" indent="-1714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ja-JP" altLang="en-US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市町村がし尿及び生活ごみ等を継続して適正に処理するため</a:t>
            </a:r>
            <a:r>
              <a:rPr lang="ja-JP" altLang="en-US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とともに、</a:t>
            </a:r>
            <a:r>
              <a:rPr lang="ja-JP" altLang="en-US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災害廃棄物の</a:t>
            </a:r>
            <a:r>
              <a:rPr lang="ja-JP" altLang="en-US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処理を</a:t>
            </a:r>
            <a:r>
              <a:rPr lang="ja-JP" altLang="en-US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円滑に実施するため</a:t>
            </a:r>
            <a:r>
              <a:rPr lang="ja-JP" altLang="en-US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の準備</a:t>
            </a: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を行う。</a:t>
            </a:r>
            <a:endParaRPr lang="en-US" altLang="ja-JP" b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指示</a:t>
            </a:r>
            <a:r>
              <a:rPr lang="ja-JP" altLang="en-US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・連絡体制</a:t>
            </a: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の整備（</a:t>
            </a:r>
            <a:r>
              <a:rPr lang="ja-JP" altLang="en-US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発災後、速やかに</a:t>
            </a: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被害状況等の</a:t>
            </a:r>
            <a:r>
              <a:rPr lang="ja-JP" altLang="en-US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情報収集（発災後</a:t>
            </a: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、１日）</a:t>
            </a:r>
            <a:endParaRPr lang="en-US" altLang="ja-JP" b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仮設トイレ・し尿・生活ごみ等</a:t>
            </a: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560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市町村との連絡調整（発災後、３日～７日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560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広域処理に係る連絡調整（発災後、３日～７日）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災害廃棄物への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5600" lvl="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ja-JP" altLang="en-US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一次仮置場の設置状況等の確認（発災～</a:t>
            </a:r>
            <a:r>
              <a:rPr lang="en-US" altLang="ja-JP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b="0" i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5600" lvl="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ja-JP" altLang="en-US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災害廃棄物発生量の推計（発災～</a:t>
            </a:r>
            <a:r>
              <a:rPr lang="en-US" altLang="ja-JP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b="0" i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5600" lvl="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ja-JP" altLang="en-US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仮置場必要面積の推計（発災～</a:t>
            </a:r>
            <a:r>
              <a:rPr lang="en-US" altLang="ja-JP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b="0" i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55600" lvl="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ja-JP" altLang="en-US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二次仮置場の設置検討（発災～</a:t>
            </a:r>
            <a:r>
              <a:rPr lang="en-US" altLang="ja-JP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b="0" i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市町村に対する支援・技術的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助言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8682706" y="4296544"/>
            <a:ext cx="3974736" cy="28803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pPr marL="171450" indent="-1714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災害後の復旧復興にできるだけ早く取り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かかるため、</a:t>
            </a: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建築物や構造物の損壊等によって発生する</a:t>
            </a:r>
            <a:r>
              <a:rPr lang="ja-JP" altLang="en-US" i="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</a:t>
            </a:r>
            <a:r>
              <a:rPr lang="ja-JP" altLang="en-US" i="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の計画的な処理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を行う。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一次仮置場の運用状況等の確認（発災～</a:t>
            </a:r>
            <a:r>
              <a:rPr lang="en-US" altLang="ja-JP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地域エリア内・エリア間での処理検討（発災～</a:t>
            </a:r>
            <a:r>
              <a:rPr lang="en-US" altLang="ja-JP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破砕・選別施設等の設置検討（発災～２ヶ月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広域処理に係る連絡調整（発災～２ヶ月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災害廃棄物処理の事務受託（発災～２ヶ月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災害廃棄物発生量の見直し・把握（発災～３ヶ月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二次仮置場の整備開始（発災～３ヶ月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実行計画の策定（発災～３ヶ月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災害廃棄物処理の進捗状況の把握及び支援（発災～６ヶ月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03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ja-JP" altLang="en-US" b="0" i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災害廃棄物の処理（発災～３年</a:t>
            </a:r>
            <a:r>
              <a:rPr lang="ja-JP" altLang="en-US" b="0" i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b="0" i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0"/>
              </a:spcBef>
            </a:pPr>
            <a:endParaRPr lang="zh-TW" altLang="en-US" sz="1200" b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 bwMode="auto">
          <a:xfrm>
            <a:off x="8634372" y="8403853"/>
            <a:ext cx="4105599" cy="117329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miter lim="800000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t">
            <a:noAutofit/>
          </a:bodyPr>
          <a:lstStyle/>
          <a:p>
            <a:pPr lvl="0">
              <a:spcBef>
                <a:spcPts val="600"/>
              </a:spcBef>
              <a:defRPr/>
            </a:pPr>
            <a:endParaRPr lang="en-US" altLang="ja-JP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b="0" i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本計画に基づき、災害時における連携・協力体制を構築するなど、平常時からの大規模災害への備えを行う。</a:t>
            </a:r>
            <a:endParaRPr lang="en-US" altLang="ja-JP" b="0" i="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lvl="0" indent="-1714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b="0" i="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本計画</a:t>
            </a:r>
            <a:r>
              <a:rPr lang="ja-JP" altLang="en-US" b="0" i="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は、状況の変化等に応じて、内容の再検討を行い、見直しを行うものとする。　</a:t>
            </a:r>
            <a:endParaRPr lang="en-US" altLang="ja-JP" b="0" i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 bwMode="auto">
          <a:xfrm>
            <a:off x="8634372" y="8296794"/>
            <a:ext cx="2446947" cy="323448"/>
          </a:xfrm>
          <a:prstGeom prst="round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33000">
                <a:srgbClr val="92D050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accent5">
                <a:lumMod val="50000"/>
              </a:schemeClr>
            </a:solidFill>
            <a:miter lim="800000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ctr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ja-JP" altLang="en-US" sz="130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計画の推進と見直し</a:t>
            </a:r>
            <a:endParaRPr lang="en-US" altLang="ja-JP" sz="130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下矢印 1"/>
          <p:cNvSpPr/>
          <p:nvPr/>
        </p:nvSpPr>
        <p:spPr bwMode="auto">
          <a:xfrm>
            <a:off x="5824736" y="1759560"/>
            <a:ext cx="1152128" cy="220684"/>
          </a:xfrm>
          <a:prstGeom prst="downArrow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  <a:extLst/>
        </p:spPr>
        <p:txBody>
          <a:bodyPr vert="horz" wrap="none" lIns="91396" tIns="45700" rIns="91396" bIns="457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aphicFrame>
        <p:nvGraphicFramePr>
          <p:cNvPr id="56" name="表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593633"/>
              </p:ext>
            </p:extLst>
          </p:nvPr>
        </p:nvGraphicFramePr>
        <p:xfrm>
          <a:off x="8679061" y="7247234"/>
          <a:ext cx="3986435" cy="2896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86435"/>
              </a:tblGrid>
              <a:tr h="168388">
                <a:tc>
                  <a:txBody>
                    <a:bodyPr/>
                    <a:lstStyle/>
                    <a:p>
                      <a:r>
                        <a:rPr kumimoji="1" lang="ja-JP" altLang="en-US" sz="13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３）事前準備（研修・訓練等）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＜平常時＞</a:t>
                      </a:r>
                    </a:p>
                  </a:txBody>
                  <a:tcPr marL="85567" marR="85567" marT="45775" marB="45775" anchor="b">
                    <a:gradFill>
                      <a:gsLst>
                        <a:gs pos="0">
                          <a:schemeClr val="accent3">
                            <a:lumMod val="20000"/>
                            <a:lumOff val="80000"/>
                          </a:schemeClr>
                        </a:gs>
                        <a:gs pos="100000">
                          <a:schemeClr val="accent3">
                            <a:lumMod val="10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81" name="正方形/長方形 80"/>
          <p:cNvSpPr/>
          <p:nvPr/>
        </p:nvSpPr>
        <p:spPr>
          <a:xfrm>
            <a:off x="8682706" y="7536904"/>
            <a:ext cx="3974736" cy="6372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 anchorCtr="0"/>
          <a:lstStyle/>
          <a:p>
            <a:pPr marL="171450" indent="-1714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ja-JP" altLang="en-US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災害の発生に備え、平常時</a:t>
            </a: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から、環境省</a:t>
            </a:r>
            <a:r>
              <a:rPr lang="ja-JP" altLang="en-US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近畿地方環境</a:t>
            </a: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事務所や市町村と</a:t>
            </a:r>
            <a:r>
              <a:rPr lang="ja-JP" altLang="en-US" b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連携して災害廃棄物対策に関する</a:t>
            </a:r>
            <a:r>
              <a:rPr lang="ja-JP" altLang="en-US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研修や</a:t>
            </a:r>
            <a:r>
              <a:rPr lang="ja-JP" altLang="en-US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訓練を継続的に実施</a:t>
            </a:r>
            <a:r>
              <a:rPr lang="ja-JP" altLang="en-US" b="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b="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 bwMode="auto">
          <a:xfrm>
            <a:off x="47514" y="731154"/>
            <a:ext cx="4110121" cy="222794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miter lim="800000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t">
            <a:noAutofit/>
          </a:bodyPr>
          <a:lstStyle/>
          <a:p>
            <a:pPr>
              <a:spcBef>
                <a:spcPts val="600"/>
              </a:spcBef>
              <a:defRPr/>
            </a:pP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東日本大震災等の近年の大規模災害の教訓を踏まえ、</a:t>
            </a: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災害廃棄物対策を拡充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58763" indent="-17145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災害廃棄物対策指針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」の策定（平成</a:t>
            </a:r>
            <a:r>
              <a:rPr lang="en-US" altLang="ja-JP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58763" indent="-17145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大規模災害発生時における災害廃棄物対策行動指針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の策定（ 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は、徹底的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な減災に向けたアクションを推進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58763" lvl="0" indent="-17145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大阪府地域防災計画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」の修正（平成</a:t>
            </a:r>
            <a:r>
              <a:rPr lang="en-US" altLang="ja-JP" b="0" i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b="0" i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58763" lvl="0" indent="-17145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新・大阪府地震防災アクションプラン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の策定（平成</a:t>
            </a:r>
            <a:r>
              <a:rPr lang="en-US" altLang="ja-JP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月）</a:t>
            </a: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 bwMode="auto">
          <a:xfrm>
            <a:off x="47516" y="624096"/>
            <a:ext cx="1456739" cy="323448"/>
          </a:xfrm>
          <a:prstGeom prst="round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33000">
                <a:srgbClr val="92D050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accent5">
                <a:lumMod val="50000"/>
              </a:schemeClr>
            </a:solidFill>
            <a:miter lim="800000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ctr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ja-JP" altLang="en-US" sz="130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</a:t>
            </a:r>
            <a:r>
              <a:rPr lang="ja-JP" altLang="en-US" sz="130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策定</a:t>
            </a:r>
            <a:r>
              <a:rPr lang="ja-JP" altLang="en-US" sz="130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の背景</a:t>
            </a:r>
            <a:endParaRPr lang="en-US" altLang="ja-JP" sz="130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 bwMode="auto">
          <a:xfrm>
            <a:off x="47514" y="3119357"/>
            <a:ext cx="4110121" cy="110776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miter lim="800000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t">
            <a:noAutofit/>
          </a:bodyPr>
          <a:lstStyle/>
          <a:p>
            <a:pPr>
              <a:spcBef>
                <a:spcPts val="600"/>
              </a:spcBef>
              <a:defRPr/>
            </a:pPr>
            <a:endParaRPr lang="ja-JP" altLang="en-US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災害発生時の生活ごみ、避難所ごみ、し尿及び</a:t>
            </a:r>
            <a:r>
              <a:rPr lang="ja-JP" altLang="en-US" i="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ついて、生活環境の保全及び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公衆衛生を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確保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しつつ、再生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利用等を図りながら、</a:t>
            </a:r>
            <a:r>
              <a:rPr lang="ja-JP" altLang="en-US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迅速かつ適正に処理</a:t>
            </a:r>
            <a:r>
              <a:rPr lang="ja-JP" altLang="en-US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こと。</a:t>
            </a:r>
            <a:endParaRPr lang="en-US" altLang="ja-JP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 bwMode="auto">
          <a:xfrm>
            <a:off x="47516" y="3012298"/>
            <a:ext cx="1096699" cy="323448"/>
          </a:xfrm>
          <a:prstGeom prst="round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33000">
                <a:srgbClr val="92D050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accent5">
                <a:lumMod val="50000"/>
              </a:schemeClr>
            </a:solidFill>
            <a:miter lim="800000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ctr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ja-JP" altLang="en-US" sz="130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計画の目的</a:t>
            </a:r>
            <a:endParaRPr lang="en-US" altLang="ja-JP" sz="130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6" name="角丸四角形 95"/>
          <p:cNvSpPr/>
          <p:nvPr/>
        </p:nvSpPr>
        <p:spPr bwMode="auto">
          <a:xfrm>
            <a:off x="47514" y="4405399"/>
            <a:ext cx="4110121" cy="517174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  <a:miter lim="800000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t">
            <a:noAutofit/>
          </a:bodyPr>
          <a:lstStyle/>
          <a:p>
            <a:pPr>
              <a:spcBef>
                <a:spcPts val="600"/>
              </a:spcBef>
              <a:defRPr/>
            </a:pPr>
            <a:endParaRPr lang="ja-JP" altLang="en-US" b="0" i="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 bwMode="auto">
          <a:xfrm>
            <a:off x="47517" y="4298341"/>
            <a:ext cx="1384732" cy="323448"/>
          </a:xfrm>
          <a:prstGeom prst="round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33000">
                <a:srgbClr val="92D050"/>
              </a:gs>
              <a:gs pos="100000">
                <a:schemeClr val="accent5">
                  <a:lumMod val="20000"/>
                  <a:lumOff val="80000"/>
                </a:schemeClr>
              </a:gs>
            </a:gsLst>
          </a:gradFill>
          <a:ln w="19050">
            <a:solidFill>
              <a:schemeClr val="accent5">
                <a:lumMod val="50000"/>
              </a:schemeClr>
            </a:solidFill>
            <a:miter lim="800000"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396" tIns="45700" rIns="91396" bIns="45700" anchor="ctr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ja-JP" altLang="en-US" sz="130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計画の位置付け</a:t>
            </a:r>
            <a:endParaRPr lang="en-US" altLang="ja-JP" sz="130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下矢印 97"/>
          <p:cNvSpPr/>
          <p:nvPr/>
        </p:nvSpPr>
        <p:spPr>
          <a:xfrm>
            <a:off x="890538" y="5142260"/>
            <a:ext cx="167231" cy="2441951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99" name="テキスト ボックス 8"/>
          <p:cNvSpPr txBox="1">
            <a:spLocks noChangeArrowheads="1"/>
          </p:cNvSpPr>
          <p:nvPr/>
        </p:nvSpPr>
        <p:spPr bwMode="auto">
          <a:xfrm>
            <a:off x="152400" y="4688402"/>
            <a:ext cx="666750" cy="226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</a:t>
            </a:r>
            <a:endParaRPr kumimoji="1" lang="ja-JP" altLang="ja-JP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テキスト ボックス 45"/>
          <p:cNvSpPr txBox="1">
            <a:spLocks noChangeArrowheads="1"/>
          </p:cNvSpPr>
          <p:nvPr/>
        </p:nvSpPr>
        <p:spPr bwMode="auto">
          <a:xfrm>
            <a:off x="229296" y="4944616"/>
            <a:ext cx="1474886" cy="1976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廃棄物処理法</a:t>
            </a:r>
          </a:p>
        </p:txBody>
      </p:sp>
      <p:sp>
        <p:nvSpPr>
          <p:cNvPr id="101" name="上下矢印 100"/>
          <p:cNvSpPr/>
          <p:nvPr/>
        </p:nvSpPr>
        <p:spPr>
          <a:xfrm>
            <a:off x="1704182" y="8391131"/>
            <a:ext cx="145727" cy="792975"/>
          </a:xfrm>
          <a:prstGeom prst="upDownArrow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02" name="正方形/長方形 101"/>
          <p:cNvSpPr/>
          <p:nvPr/>
        </p:nvSpPr>
        <p:spPr>
          <a:xfrm>
            <a:off x="152401" y="4688401"/>
            <a:ext cx="3894930" cy="2489180"/>
          </a:xfrm>
          <a:prstGeom prst="rect">
            <a:avLst/>
          </a:prstGeom>
          <a:noFill/>
          <a:ln w="12700" cap="flat" cmpd="sng" algn="ctr">
            <a:solidFill>
              <a:schemeClr val="accent5">
                <a:lumMod val="75000"/>
              </a:schemeClr>
            </a:solidFill>
            <a:prstDash val="sys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03" name="正方形/長方形 102"/>
          <p:cNvSpPr/>
          <p:nvPr/>
        </p:nvSpPr>
        <p:spPr>
          <a:xfrm>
            <a:off x="152400" y="7225594"/>
            <a:ext cx="3894931" cy="1244263"/>
          </a:xfrm>
          <a:prstGeom prst="rect">
            <a:avLst/>
          </a:prstGeom>
          <a:noFill/>
          <a:ln w="12700" cap="flat" cmpd="sng" algn="ctr">
            <a:solidFill>
              <a:schemeClr val="accent5">
                <a:lumMod val="75000"/>
              </a:schemeClr>
            </a:solidFill>
            <a:prstDash val="sys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04" name="正方形/長方形 103"/>
          <p:cNvSpPr/>
          <p:nvPr/>
        </p:nvSpPr>
        <p:spPr>
          <a:xfrm>
            <a:off x="152400" y="8522670"/>
            <a:ext cx="3894931" cy="994620"/>
          </a:xfrm>
          <a:prstGeom prst="rect">
            <a:avLst/>
          </a:prstGeom>
          <a:noFill/>
          <a:ln w="12700" cap="flat" cmpd="sng" algn="ctr">
            <a:solidFill>
              <a:schemeClr val="accent5">
                <a:lumMod val="75000"/>
              </a:schemeClr>
            </a:solidFill>
            <a:prstDash val="sys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05" name="テキスト ボックス 8"/>
          <p:cNvSpPr txBox="1">
            <a:spLocks noChangeArrowheads="1"/>
          </p:cNvSpPr>
          <p:nvPr/>
        </p:nvSpPr>
        <p:spPr bwMode="auto">
          <a:xfrm>
            <a:off x="152400" y="7230493"/>
            <a:ext cx="666750" cy="226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b="0" i="0" dirty="0" smtClean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</a:t>
            </a:r>
            <a:endParaRPr kumimoji="1" lang="ja-JP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6" name="テキスト ボックス 8"/>
          <p:cNvSpPr txBox="1">
            <a:spLocks noChangeArrowheads="1"/>
          </p:cNvSpPr>
          <p:nvPr/>
        </p:nvSpPr>
        <p:spPr bwMode="auto">
          <a:xfrm>
            <a:off x="152400" y="8522669"/>
            <a:ext cx="666750" cy="22666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b="0" i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市町村</a:t>
            </a:r>
            <a:endParaRPr kumimoji="1" lang="ja-JP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テキスト ボックス 45"/>
          <p:cNvSpPr txBox="1">
            <a:spLocks noChangeArrowheads="1"/>
          </p:cNvSpPr>
          <p:nvPr/>
        </p:nvSpPr>
        <p:spPr bwMode="auto">
          <a:xfrm>
            <a:off x="229296" y="5844887"/>
            <a:ext cx="1474886" cy="1976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基本方針（環境大臣）</a:t>
            </a:r>
          </a:p>
        </p:txBody>
      </p:sp>
      <p:sp>
        <p:nvSpPr>
          <p:cNvPr id="108" name="テキスト ボックス 45"/>
          <p:cNvSpPr txBox="1">
            <a:spLocks noChangeArrowheads="1"/>
          </p:cNvSpPr>
          <p:nvPr/>
        </p:nvSpPr>
        <p:spPr bwMode="auto">
          <a:xfrm>
            <a:off x="229295" y="6195004"/>
            <a:ext cx="1474886" cy="1976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廃棄物処理施設整備計画</a:t>
            </a:r>
          </a:p>
        </p:txBody>
      </p:sp>
      <p:sp>
        <p:nvSpPr>
          <p:cNvPr id="109" name="下矢印 108"/>
          <p:cNvSpPr/>
          <p:nvPr/>
        </p:nvSpPr>
        <p:spPr>
          <a:xfrm>
            <a:off x="2539206" y="5142258"/>
            <a:ext cx="152400" cy="2515643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10" name="テキスト ボックス 45"/>
          <p:cNvSpPr txBox="1">
            <a:spLocks noChangeArrowheads="1"/>
          </p:cNvSpPr>
          <p:nvPr/>
        </p:nvSpPr>
        <p:spPr bwMode="auto">
          <a:xfrm>
            <a:off x="1849909" y="5520680"/>
            <a:ext cx="1598564" cy="1976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環境省防災業務計画</a:t>
            </a:r>
          </a:p>
        </p:txBody>
      </p:sp>
      <p:sp>
        <p:nvSpPr>
          <p:cNvPr id="111" name="下矢印 110"/>
          <p:cNvSpPr/>
          <p:nvPr/>
        </p:nvSpPr>
        <p:spPr>
          <a:xfrm>
            <a:off x="3650557" y="5448672"/>
            <a:ext cx="149665" cy="3658963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12" name="テキスト ボックス 45"/>
          <p:cNvSpPr txBox="1">
            <a:spLocks noChangeArrowheads="1"/>
          </p:cNvSpPr>
          <p:nvPr/>
        </p:nvSpPr>
        <p:spPr bwMode="auto">
          <a:xfrm>
            <a:off x="1849909" y="5844887"/>
            <a:ext cx="1598564" cy="1976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災害廃棄物対策指針</a:t>
            </a:r>
          </a:p>
        </p:txBody>
      </p:sp>
      <p:sp>
        <p:nvSpPr>
          <p:cNvPr id="113" name="テキスト ボックス 45"/>
          <p:cNvSpPr txBox="1">
            <a:spLocks noChangeArrowheads="1"/>
          </p:cNvSpPr>
          <p:nvPr/>
        </p:nvSpPr>
        <p:spPr bwMode="auto">
          <a:xfrm>
            <a:off x="1849908" y="6116125"/>
            <a:ext cx="1598564" cy="3365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大規模災害発生時に</a:t>
            </a: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おける</a:t>
            </a:r>
            <a:r>
              <a:rPr lang="en-US" altLang="ja-JP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</a:t>
            </a:r>
            <a:r>
              <a:rPr lang="ja-JP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廃棄物対策行動指針</a:t>
            </a:r>
          </a:p>
        </p:txBody>
      </p:sp>
      <p:sp>
        <p:nvSpPr>
          <p:cNvPr id="114" name="正方形/長方形 113"/>
          <p:cNvSpPr/>
          <p:nvPr/>
        </p:nvSpPr>
        <p:spPr>
          <a:xfrm>
            <a:off x="1773181" y="5791870"/>
            <a:ext cx="1738370" cy="718541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ys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15" name="テキスト ボックス 45"/>
          <p:cNvSpPr txBox="1">
            <a:spLocks noChangeArrowheads="1"/>
          </p:cNvSpPr>
          <p:nvPr/>
        </p:nvSpPr>
        <p:spPr bwMode="auto">
          <a:xfrm>
            <a:off x="1849907" y="5232648"/>
            <a:ext cx="2126779" cy="1976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防災基本計画</a:t>
            </a:r>
          </a:p>
        </p:txBody>
      </p:sp>
      <p:sp>
        <p:nvSpPr>
          <p:cNvPr id="116" name="テキスト ボックス 45"/>
          <p:cNvSpPr txBox="1">
            <a:spLocks noChangeArrowheads="1"/>
          </p:cNvSpPr>
          <p:nvPr/>
        </p:nvSpPr>
        <p:spPr bwMode="auto">
          <a:xfrm>
            <a:off x="1849908" y="4944616"/>
            <a:ext cx="1598565" cy="1976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災害対策基本法</a:t>
            </a:r>
            <a:endParaRPr kumimoji="1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テキスト ボックス 45"/>
          <p:cNvSpPr txBox="1">
            <a:spLocks noChangeArrowheads="1"/>
          </p:cNvSpPr>
          <p:nvPr/>
        </p:nvSpPr>
        <p:spPr bwMode="auto">
          <a:xfrm>
            <a:off x="2824559" y="6567786"/>
            <a:ext cx="1152128" cy="3460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処理指針</a:t>
            </a:r>
            <a:endParaRPr lang="en-US" altLang="ja-JP" sz="1000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>
              <a:spcBef>
                <a:spcPct val="0"/>
              </a:spcBef>
            </a:pP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（大規模災害時）</a:t>
            </a:r>
            <a:endParaRPr lang="ja-JP" altLang="en-US" sz="1000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9" name="テキスト ボックス 45"/>
          <p:cNvSpPr txBox="1">
            <a:spLocks noChangeArrowheads="1"/>
          </p:cNvSpPr>
          <p:nvPr/>
        </p:nvSpPr>
        <p:spPr bwMode="auto">
          <a:xfrm>
            <a:off x="1849908" y="6980290"/>
            <a:ext cx="1598564" cy="490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［近畿ブロック］</a:t>
            </a:r>
            <a:endParaRPr lang="en-US" altLang="ja-JP" sz="1000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>
              <a:spcBef>
                <a:spcPct val="0"/>
              </a:spcBef>
            </a:pP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大規模</a:t>
            </a:r>
            <a:r>
              <a:rPr lang="ja-JP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災害発生時に</a:t>
            </a: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おける</a:t>
            </a:r>
            <a:r>
              <a:rPr lang="en-US" altLang="ja-JP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</a:t>
            </a:r>
            <a:r>
              <a:rPr lang="ja-JP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廃棄物対策</a:t>
            </a: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行動計画</a:t>
            </a:r>
            <a:endParaRPr lang="ja-JP" altLang="en-US" sz="1000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4" name="下矢印 153"/>
          <p:cNvSpPr/>
          <p:nvPr/>
        </p:nvSpPr>
        <p:spPr>
          <a:xfrm>
            <a:off x="1144216" y="7928920"/>
            <a:ext cx="152400" cy="177980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56" name="テキスト ボックス 45"/>
          <p:cNvSpPr txBox="1">
            <a:spLocks noChangeArrowheads="1"/>
          </p:cNvSpPr>
          <p:nvPr/>
        </p:nvSpPr>
        <p:spPr bwMode="auto">
          <a:xfrm>
            <a:off x="1840321" y="7657902"/>
            <a:ext cx="2030611" cy="1976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地域防災計画</a:t>
            </a:r>
            <a:endParaRPr lang="zh-TW" altLang="en-US" sz="1000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7" name="下矢印 156"/>
          <p:cNvSpPr/>
          <p:nvPr/>
        </p:nvSpPr>
        <p:spPr>
          <a:xfrm>
            <a:off x="2539206" y="7855546"/>
            <a:ext cx="152400" cy="251354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59" name="下矢印 158"/>
          <p:cNvSpPr/>
          <p:nvPr/>
        </p:nvSpPr>
        <p:spPr>
          <a:xfrm rot="16200000">
            <a:off x="2936625" y="8103880"/>
            <a:ext cx="152401" cy="29522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60" name="テキスト ボックス 45"/>
          <p:cNvSpPr txBox="1">
            <a:spLocks noChangeArrowheads="1"/>
          </p:cNvSpPr>
          <p:nvPr/>
        </p:nvSpPr>
        <p:spPr bwMode="auto">
          <a:xfrm>
            <a:off x="229296" y="8790760"/>
            <a:ext cx="1474886" cy="1976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一般廃棄物処理計画</a:t>
            </a:r>
            <a:endParaRPr lang="zh-TW" altLang="en-US" sz="1000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4" name="下矢印 163"/>
          <p:cNvSpPr/>
          <p:nvPr/>
        </p:nvSpPr>
        <p:spPr>
          <a:xfrm rot="16200000">
            <a:off x="2936627" y="9144412"/>
            <a:ext cx="152401" cy="295224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62" name="テキスト ボックス 45"/>
          <p:cNvSpPr txBox="1">
            <a:spLocks noChangeArrowheads="1"/>
          </p:cNvSpPr>
          <p:nvPr/>
        </p:nvSpPr>
        <p:spPr bwMode="auto">
          <a:xfrm>
            <a:off x="819150" y="9184106"/>
            <a:ext cx="2046063" cy="215835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spcBef>
                <a:spcPct val="0"/>
              </a:spcBef>
            </a:pPr>
            <a:r>
              <a:rPr lang="ja-JP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市町村</a:t>
            </a:r>
            <a:r>
              <a:rPr lang="zh-TW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</a:t>
            </a:r>
            <a:r>
              <a:rPr lang="zh-TW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廃棄物処理計画</a:t>
            </a:r>
          </a:p>
        </p:txBody>
      </p:sp>
      <p:sp>
        <p:nvSpPr>
          <p:cNvPr id="163" name="テキスト ボックス 45"/>
          <p:cNvSpPr txBox="1">
            <a:spLocks noChangeArrowheads="1"/>
          </p:cNvSpPr>
          <p:nvPr/>
        </p:nvSpPr>
        <p:spPr bwMode="auto">
          <a:xfrm>
            <a:off x="3160439" y="9118975"/>
            <a:ext cx="816247" cy="3460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実行計画</a:t>
            </a:r>
            <a:endParaRPr lang="en-US" altLang="ja-JP" sz="1000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>
              <a:spcBef>
                <a:spcPct val="0"/>
              </a:spcBef>
            </a:pP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（災害時）</a:t>
            </a:r>
            <a:endParaRPr lang="ja-JP" altLang="en-US" sz="1000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8" name="テキスト ボックス 45"/>
          <p:cNvSpPr txBox="1">
            <a:spLocks noChangeArrowheads="1"/>
          </p:cNvSpPr>
          <p:nvPr/>
        </p:nvSpPr>
        <p:spPr bwMode="auto">
          <a:xfrm>
            <a:off x="3160439" y="8078446"/>
            <a:ext cx="816247" cy="3460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実行計画</a:t>
            </a:r>
            <a:endParaRPr lang="en-US" altLang="ja-JP" sz="1000" b="0" i="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>
              <a:spcBef>
                <a:spcPct val="0"/>
              </a:spcBef>
            </a:pP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（災害時）</a:t>
            </a:r>
            <a:endParaRPr lang="ja-JP" altLang="en-US" sz="1000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5" name="テキスト ボックス 45"/>
          <p:cNvSpPr txBox="1">
            <a:spLocks noChangeArrowheads="1"/>
          </p:cNvSpPr>
          <p:nvPr/>
        </p:nvSpPr>
        <p:spPr bwMode="auto">
          <a:xfrm>
            <a:off x="819150" y="8111862"/>
            <a:ext cx="2046063" cy="27926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50000"/>
              </a:lnSpc>
              <a:spcBef>
                <a:spcPct val="0"/>
              </a:spcBef>
            </a:pPr>
            <a:r>
              <a:rPr lang="zh-TW" altLang="en-US" sz="1100" i="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大阪府災害廃棄物処理計画</a:t>
            </a:r>
          </a:p>
        </p:txBody>
      </p:sp>
      <p:sp>
        <p:nvSpPr>
          <p:cNvPr id="151" name="テキスト ボックス 45"/>
          <p:cNvSpPr txBox="1">
            <a:spLocks noChangeArrowheads="1"/>
          </p:cNvSpPr>
          <p:nvPr/>
        </p:nvSpPr>
        <p:spPr bwMode="auto">
          <a:xfrm>
            <a:off x="229295" y="7584529"/>
            <a:ext cx="1474886" cy="34439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循環型社会推進計画</a:t>
            </a:r>
          </a:p>
          <a:p>
            <a:pPr lvl="0" algn="ctr">
              <a:spcBef>
                <a:spcPct val="0"/>
              </a:spcBef>
            </a:pPr>
            <a:r>
              <a:rPr lang="zh-TW" altLang="en-US" sz="1000" b="0" i="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（廃棄物処理計画）</a:t>
            </a:r>
          </a:p>
        </p:txBody>
      </p:sp>
      <p:sp>
        <p:nvSpPr>
          <p:cNvPr id="70" name="上下矢印 69"/>
          <p:cNvSpPr/>
          <p:nvPr/>
        </p:nvSpPr>
        <p:spPr>
          <a:xfrm>
            <a:off x="3327759" y="8428266"/>
            <a:ext cx="145727" cy="690710"/>
          </a:xfrm>
          <a:prstGeom prst="upDownArrow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0"/>
          </a:p>
        </p:txBody>
      </p:sp>
      <p:sp>
        <p:nvSpPr>
          <p:cNvPr id="161" name="テキスト ボックス 45"/>
          <p:cNvSpPr txBox="1">
            <a:spLocks noChangeArrowheads="1"/>
          </p:cNvSpPr>
          <p:nvPr/>
        </p:nvSpPr>
        <p:spPr bwMode="auto">
          <a:xfrm>
            <a:off x="1849909" y="8787618"/>
            <a:ext cx="2030610" cy="2007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10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地域防災計画</a:t>
            </a:r>
            <a:endParaRPr lang="zh-TW" altLang="en-US" sz="1000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77" y="7235369"/>
            <a:ext cx="3216924" cy="2306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Rectangle 29"/>
          <p:cNvSpPr>
            <a:spLocks noChangeArrowheads="1"/>
          </p:cNvSpPr>
          <p:nvPr/>
        </p:nvSpPr>
        <p:spPr bwMode="auto">
          <a:xfrm>
            <a:off x="11657384" y="143292"/>
            <a:ext cx="1000058" cy="368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lIns="74295" tIns="36000" rIns="74295" bIns="36000" anchor="ctr" anchorCtr="0"/>
          <a:lstStyle>
            <a:lvl1pPr eaLnBrk="0" hangingPunct="0">
              <a:spcBef>
                <a:spcPct val="20000"/>
              </a:spcBef>
              <a:buChar char="•"/>
              <a:defRPr kumimoji="1" sz="45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39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ts val="2400"/>
              </a:lnSpc>
              <a:spcBef>
                <a:spcPts val="0"/>
              </a:spcBef>
              <a:buFontTx/>
              <a:buNone/>
            </a:pPr>
            <a:r>
              <a:rPr lang="ja-JP" altLang="en-US" sz="16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</a:t>
            </a:r>
            <a:r>
              <a:rPr lang="en-US" altLang="ja-JP" sz="1600" b="0" i="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endParaRPr lang="ja-JP" altLang="en-US" sz="1600" b="0" i="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374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FFCC99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396" tIns="45700" rIns="91396" bIns="457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solidFill>
          <a:srgbClr val="FFCC99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65e5__x4ed8__x5165__x308a_ xmlns="70d7d652-1edb-4486-adb7-569848e2bda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E149F3571759242AB70A9ADBD48801F" ma:contentTypeVersion="1" ma:contentTypeDescription="新しいドキュメントを作成します。" ma:contentTypeScope="" ma:versionID="ead8e10e34c4706f51b7d0526c838c1e">
  <xsd:schema xmlns:xsd="http://www.w3.org/2001/XMLSchema" xmlns:xs="http://www.w3.org/2001/XMLSchema" xmlns:p="http://schemas.microsoft.com/office/2006/metadata/properties" xmlns:ns2="70d7d652-1edb-4486-adb7-569848e2bdac" targetNamespace="http://schemas.microsoft.com/office/2006/metadata/properties" ma:root="true" ma:fieldsID="7653f13637c21357c85f5d916816394c" ns2:_="">
    <xsd:import namespace="70d7d652-1edb-4486-adb7-569848e2bdac"/>
    <xsd:element name="properties">
      <xsd:complexType>
        <xsd:sequence>
          <xsd:element name="documentManagement">
            <xsd:complexType>
              <xsd:all>
                <xsd:element ref="ns2:_x65e5__x4ed8__x5165__x308a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d7d652-1edb-4486-adb7-569848e2bdac" elementFormDefault="qualified">
    <xsd:import namespace="http://schemas.microsoft.com/office/2006/documentManagement/types"/>
    <xsd:import namespace="http://schemas.microsoft.com/office/infopath/2007/PartnerControls"/>
    <xsd:element name="_x65e5__x4ed8__x5165__x308a_" ma:index="8" nillable="true" ma:displayName="日付入り" ma:format="DateOnly" ma:internalName="_x65e5__x4ed8__x5165__x308a_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4181B2-0867-491C-B909-4E32C7C72871}">
  <ds:schemaRefs>
    <ds:schemaRef ds:uri="http://www.w3.org/XML/1998/namespace"/>
    <ds:schemaRef ds:uri="http://purl.org/dc/elements/1.1/"/>
    <ds:schemaRef ds:uri="http://purl.org/dc/dcmitype/"/>
    <ds:schemaRef ds:uri="70d7d652-1edb-4486-adb7-569848e2bdac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B053C98-873A-467C-8B8B-5CA5626D94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98EA81-2466-434D-AEFA-1A505E513C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d7d652-1edb-4486-adb7-569848e2bd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10266</TotalTime>
  <Words>944</Words>
  <Application>Microsoft Office PowerPoint</Application>
  <PresentationFormat>A3 297x420 mm</PresentationFormat>
  <Paragraphs>100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志知　和明</cp:lastModifiedBy>
  <cp:revision>3</cp:revision>
  <cp:lastPrinted>2017-05-24T02:28:50Z</cp:lastPrinted>
  <dcterms:created xsi:type="dcterms:W3CDTF">2010-08-25T07:47:28Z</dcterms:created>
  <dcterms:modified xsi:type="dcterms:W3CDTF">2017-05-24T02:34:18Z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0x010100EE149F3571759242AB70A9ADBD48801F</vt:lpwstr>
  </property>
</Properties>
</file>