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12801600" cy="9601200" type="A3"/>
  <p:notesSz cx="6807200" cy="9939338"/>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000FF"/>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5652" autoAdjust="0"/>
  </p:normalViewPr>
  <p:slideViewPr>
    <p:cSldViewPr>
      <p:cViewPr>
        <p:scale>
          <a:sx n="100" d="100"/>
          <a:sy n="100" d="100"/>
        </p:scale>
        <p:origin x="174" y="18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1"/>
            <a:ext cx="2949787" cy="496571"/>
          </a:xfrm>
          <a:prstGeom prst="rect">
            <a:avLst/>
          </a:prstGeom>
          <a:noFill/>
          <a:ln w="9525">
            <a:noFill/>
            <a:miter lim="800000"/>
            <a:headEnd/>
            <a:tailEnd/>
          </a:ln>
          <a:effectLst/>
        </p:spPr>
        <p:txBody>
          <a:bodyPr vert="horz" wrap="square" lIns="91115" tIns="45557" rIns="91115" bIns="45557" numCol="1" anchor="t" anchorCtr="0" compatLnSpc="1">
            <a:prstTxWarp prst="textNoShape">
              <a:avLst/>
            </a:prstTxWarp>
          </a:bodyPr>
          <a:lstStyle>
            <a:lvl1pPr>
              <a:defRPr sz="1200">
                <a:latin typeface="Calibri" pitchFamily="34" charset="0"/>
              </a:defRPr>
            </a:lvl1pPr>
          </a:lstStyle>
          <a:p>
            <a:endParaRPr lang="en-US" altLang="ja-JP"/>
          </a:p>
        </p:txBody>
      </p:sp>
      <p:sp>
        <p:nvSpPr>
          <p:cNvPr id="15363" name="Rectangle 3"/>
          <p:cNvSpPr>
            <a:spLocks noGrp="1" noChangeArrowheads="1"/>
          </p:cNvSpPr>
          <p:nvPr>
            <p:ph type="dt" idx="1"/>
          </p:nvPr>
        </p:nvSpPr>
        <p:spPr bwMode="auto">
          <a:xfrm>
            <a:off x="3855839" y="1"/>
            <a:ext cx="2949787" cy="496571"/>
          </a:xfrm>
          <a:prstGeom prst="rect">
            <a:avLst/>
          </a:prstGeom>
          <a:noFill/>
          <a:ln w="9525">
            <a:noFill/>
            <a:miter lim="800000"/>
            <a:headEnd/>
            <a:tailEnd/>
          </a:ln>
          <a:effectLst/>
        </p:spPr>
        <p:txBody>
          <a:bodyPr vert="horz" wrap="square" lIns="91115" tIns="45557" rIns="91115" bIns="45557" numCol="1" anchor="t" anchorCtr="0" compatLnSpc="1">
            <a:prstTxWarp prst="textNoShape">
              <a:avLst/>
            </a:prstTxWarp>
          </a:bodyPr>
          <a:lstStyle>
            <a:lvl1pPr algn="r">
              <a:defRPr sz="1200">
                <a:latin typeface="Calibri" pitchFamily="34" charset="0"/>
              </a:defRPr>
            </a:lvl1pPr>
          </a:lstStyle>
          <a:p>
            <a:fld id="{B9BF0D00-A7E0-4199-8A2B-493412573ABF}" type="datetimeFigureOut">
              <a:rPr lang="ja-JP" altLang="en-US"/>
              <a:pPr/>
              <a:t>2017/5/24</a:t>
            </a:fld>
            <a:endParaRPr lang="en-US" altLang="ja-JP"/>
          </a:p>
        </p:txBody>
      </p:sp>
      <p:sp>
        <p:nvSpPr>
          <p:cNvPr id="15364"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80720" y="4721384"/>
            <a:ext cx="5445760" cy="4472306"/>
          </a:xfrm>
          <a:prstGeom prst="rect">
            <a:avLst/>
          </a:prstGeom>
          <a:noFill/>
          <a:ln w="9525">
            <a:noFill/>
            <a:miter lim="800000"/>
            <a:headEnd/>
            <a:tailEnd/>
          </a:ln>
          <a:effectLst/>
        </p:spPr>
        <p:txBody>
          <a:bodyPr vert="horz" wrap="square" lIns="91115" tIns="45557" rIns="91115" bIns="4555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5366" name="Rectangle 6"/>
          <p:cNvSpPr>
            <a:spLocks noGrp="1" noChangeArrowheads="1"/>
          </p:cNvSpPr>
          <p:nvPr>
            <p:ph type="ftr" sz="quarter" idx="4"/>
          </p:nvPr>
        </p:nvSpPr>
        <p:spPr bwMode="auto">
          <a:xfrm>
            <a:off x="1" y="9441182"/>
            <a:ext cx="2949787" cy="496570"/>
          </a:xfrm>
          <a:prstGeom prst="rect">
            <a:avLst/>
          </a:prstGeom>
          <a:noFill/>
          <a:ln w="9525">
            <a:noFill/>
            <a:miter lim="800000"/>
            <a:headEnd/>
            <a:tailEnd/>
          </a:ln>
          <a:effectLst/>
        </p:spPr>
        <p:txBody>
          <a:bodyPr vert="horz" wrap="square" lIns="91115" tIns="45557" rIns="91115" bIns="45557" numCol="1" anchor="b" anchorCtr="0" compatLnSpc="1">
            <a:prstTxWarp prst="textNoShape">
              <a:avLst/>
            </a:prstTxWarp>
          </a:bodyPr>
          <a:lstStyle>
            <a:lvl1pPr>
              <a:defRPr sz="1200">
                <a:latin typeface="Calibri" pitchFamily="34" charset="0"/>
              </a:defRPr>
            </a:lvl1pPr>
          </a:lstStyle>
          <a:p>
            <a:endParaRPr lang="en-US" altLang="ja-JP"/>
          </a:p>
        </p:txBody>
      </p:sp>
      <p:sp>
        <p:nvSpPr>
          <p:cNvPr id="15367" name="Rectangle 7"/>
          <p:cNvSpPr>
            <a:spLocks noGrp="1" noChangeArrowheads="1"/>
          </p:cNvSpPr>
          <p:nvPr>
            <p:ph type="sldNum" sz="quarter" idx="5"/>
          </p:nvPr>
        </p:nvSpPr>
        <p:spPr bwMode="auto">
          <a:xfrm>
            <a:off x="3855839" y="9441182"/>
            <a:ext cx="2949787" cy="496570"/>
          </a:xfrm>
          <a:prstGeom prst="rect">
            <a:avLst/>
          </a:prstGeom>
          <a:noFill/>
          <a:ln w="9525">
            <a:noFill/>
            <a:miter lim="800000"/>
            <a:headEnd/>
            <a:tailEnd/>
          </a:ln>
          <a:effectLst/>
        </p:spPr>
        <p:txBody>
          <a:bodyPr vert="horz" wrap="square" lIns="91115" tIns="45557" rIns="91115" bIns="45557" numCol="1" anchor="b" anchorCtr="0" compatLnSpc="1">
            <a:prstTxWarp prst="textNoShape">
              <a:avLst/>
            </a:prstTxWarp>
          </a:bodyPr>
          <a:lstStyle>
            <a:lvl1pPr algn="r">
              <a:defRPr sz="1200">
                <a:latin typeface="Calibri" pitchFamily="34" charset="0"/>
              </a:defRPr>
            </a:lvl1pPr>
          </a:lstStyle>
          <a:p>
            <a:fld id="{5AAA8660-73D4-4D53-9249-DF02BC39BAF9}" type="slidenum">
              <a:rPr lang="ja-JP" altLang="en-US"/>
              <a:pPr/>
              <a:t>‹#›</a:t>
            </a:fld>
            <a:endParaRPr lang="en-US" altLang="ja-JP"/>
          </a:p>
        </p:txBody>
      </p:sp>
    </p:spTree>
    <p:extLst>
      <p:ext uri="{BB962C8B-B14F-4D97-AF65-F5344CB8AC3E}">
        <p14:creationId xmlns:p14="http://schemas.microsoft.com/office/powerpoint/2010/main" val="32369548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1pPr>
    <a:lvl2pPr marL="4572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9E79B633-C27B-47F2-89DA-A8E9C0D71880}" type="datetimeFigureOut">
              <a:rPr lang="ja-JP" altLang="en-US"/>
              <a:pPr>
                <a:defRPr/>
              </a:pPr>
              <a:t>2017/5/24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2A0BF6B-C23A-44B1-BF1F-B6DAECA94A4B}"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2FBC0B53-C38C-4E03-ABA6-3578E7FEC88A}" type="datetimeFigureOut">
              <a:rPr lang="ja-JP" altLang="en-US"/>
              <a:pPr>
                <a:defRPr/>
              </a:pPr>
              <a:t>2017/5/24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9D31EEB-2B5F-4113-A868-984AAAC1BC9A}"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0243E4D-565E-4811-92D5-CAD21B72B8F8}" type="datetimeFigureOut">
              <a:rPr lang="ja-JP" altLang="en-US"/>
              <a:pPr>
                <a:defRPr/>
              </a:pPr>
              <a:t>2017/5/24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FB8C6AA-34D7-4AC5-88B8-E72DF55ABF4C}"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7F39DCA-B6CE-416E-9913-D6A8E1A9AFAE}" type="datetimeFigureOut">
              <a:rPr lang="ja-JP" altLang="en-US"/>
              <a:pPr>
                <a:defRPr/>
              </a:pPr>
              <a:t>2017/5/24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85DF8AF-F860-4579-B071-D45D5D07CAA4}"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A05C347A-D9D4-413D-8F18-515760F5982D}" type="datetimeFigureOut">
              <a:rPr lang="ja-JP" altLang="en-US"/>
              <a:pPr>
                <a:defRPr/>
              </a:pPr>
              <a:t>2017/5/24</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F2AC61-EB92-4BCD-A6E3-891EE8928B24}"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8B21A5FD-C68A-460D-989E-0148C09E5DD1}" type="datetimeFigureOut">
              <a:rPr lang="ja-JP" altLang="en-US"/>
              <a:pPr>
                <a:defRPr/>
              </a:pPr>
              <a:t>2017/5/24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50C908E-D42C-4F25-9679-F6DA22EA417C}"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B4A34536-B011-4345-936D-164557677061}" type="datetimeFigureOut">
              <a:rPr lang="ja-JP" altLang="en-US"/>
              <a:pPr>
                <a:defRPr/>
              </a:pPr>
              <a:t>2017/5/24</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E423E726-A99F-4113-85C7-CD268A69119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5A7A844D-896B-4284-8D4A-7B33446171AB}" type="datetimeFigureOut">
              <a:rPr lang="ja-JP" altLang="en-US"/>
              <a:pPr>
                <a:defRPr/>
              </a:pPr>
              <a:t>2017/5/24</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3FBC7BFA-C218-47DE-A0ED-A7F06143B5DB}"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A99FEA3-BF6C-4322-AC9F-E23596D6C232}" type="datetimeFigureOut">
              <a:rPr lang="ja-JP" altLang="en-US"/>
              <a:pPr>
                <a:defRPr/>
              </a:pPr>
              <a:t>2017/5/24</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8533E692-9DCC-4F4D-95F4-F368D0F7A4FA}"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848165B-2593-444C-BB29-2A93E547AB3D}" type="datetimeFigureOut">
              <a:rPr lang="ja-JP" altLang="en-US"/>
              <a:pPr>
                <a:defRPr/>
              </a:pPr>
              <a:t>2017/5/24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F2F8C9E-8846-4418-A942-E914A1BE772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54F7F45-0F31-4C73-8C5A-B6F6B037EED7}" type="datetimeFigureOut">
              <a:rPr lang="ja-JP" altLang="en-US"/>
              <a:pPr>
                <a:defRPr/>
              </a:pPr>
              <a:t>2017/5/24</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C49588F-3934-462F-9F9C-00C163549AED}"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smtClean="0"/>
              <a:t>マスター タイトルの書式設定</a:t>
            </a:r>
          </a:p>
        </p:txBody>
      </p:sp>
      <p:sp>
        <p:nvSpPr>
          <p:cNvPr id="14339"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586C1B0F-2EC6-440D-9CF0-FBB05289CBCC}" type="datetimeFigureOut">
              <a:rPr lang="ja-JP" altLang="en-US"/>
              <a:pPr>
                <a:defRPr/>
              </a:pPr>
              <a:t>2017/5/24</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9EC3E726-F351-4789-B918-214B6A0CFC7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1" name="表 110"/>
          <p:cNvGraphicFramePr>
            <a:graphicFrameLocks noGrp="1"/>
          </p:cNvGraphicFramePr>
          <p:nvPr>
            <p:extLst>
              <p:ext uri="{D42A27DB-BD31-4B8C-83A1-F6EECF244321}">
                <p14:modId xmlns:p14="http://schemas.microsoft.com/office/powerpoint/2010/main" val="3582536769"/>
              </p:ext>
            </p:extLst>
          </p:nvPr>
        </p:nvGraphicFramePr>
        <p:xfrm>
          <a:off x="6328792" y="1203777"/>
          <a:ext cx="6408712" cy="3973895"/>
        </p:xfrm>
        <a:graphic>
          <a:graphicData uri="http://schemas.openxmlformats.org/drawingml/2006/table">
            <a:tbl>
              <a:tblPr firstRow="1" bandRow="1">
                <a:tableStyleId>{5940675A-B579-460E-94D1-54222C63F5DA}</a:tableStyleId>
              </a:tblPr>
              <a:tblGrid>
                <a:gridCol w="792088"/>
                <a:gridCol w="1296144"/>
                <a:gridCol w="1512168"/>
                <a:gridCol w="1296144"/>
                <a:gridCol w="1512168"/>
              </a:tblGrid>
              <a:tr h="215763">
                <a:tc>
                  <a:txBody>
                    <a:bodyPr/>
                    <a:lstStyle/>
                    <a:p>
                      <a:pPr algn="ctr"/>
                      <a:endParaRPr kumimoji="1" lang="ja-JP" altLang="en-US" sz="90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40000"/>
                        <a:lumOff val="60000"/>
                      </a:schemeClr>
                    </a:solidFill>
                  </a:tcPr>
                </a:tc>
                <a:tc gridSpan="2">
                  <a:txBody>
                    <a:bodyPr/>
                    <a:lstStyle/>
                    <a:p>
                      <a:pPr algn="ctr"/>
                      <a:r>
                        <a:rPr kumimoji="1" lang="ja-JP" altLang="en-US" sz="900" b="0" i="0" dirty="0" smtClean="0"/>
                        <a:t>土壌汚染対策法</a:t>
                      </a:r>
                      <a:endParaRPr kumimoji="1" lang="ja-JP" altLang="en-US" sz="900" b="0" i="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endParaRPr kumimoji="1" lang="ja-JP" altLang="en-US"/>
                    </a:p>
                  </a:txBody>
                  <a:tcPr/>
                </a:tc>
                <a:tc gridSpan="2">
                  <a:txBody>
                    <a:bodyPr/>
                    <a:lstStyle/>
                    <a:p>
                      <a:pPr algn="ctr"/>
                      <a:r>
                        <a:rPr kumimoji="1" lang="ja-JP" altLang="en-US" sz="900" b="0" i="0" dirty="0" smtClean="0"/>
                        <a:t>生活環境保全条例</a:t>
                      </a:r>
                      <a:endParaRPr kumimoji="1" lang="ja-JP" altLang="en-US" sz="900" b="0" i="0" dirty="0"/>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40000"/>
                        <a:lumOff val="60000"/>
                      </a:schemeClr>
                    </a:solidFill>
                  </a:tcPr>
                </a:tc>
                <a:tc hMerge="1">
                  <a:txBody>
                    <a:bodyPr/>
                    <a:lstStyle/>
                    <a:p>
                      <a:endParaRPr kumimoji="1" lang="ja-JP" altLang="en-US"/>
                    </a:p>
                  </a:txBody>
                  <a:tcPr/>
                </a:tc>
              </a:tr>
              <a:tr h="775935">
                <a:tc rowSpan="2">
                  <a:txBody>
                    <a:bodyPr/>
                    <a:lstStyle/>
                    <a:p>
                      <a:pPr algn="l"/>
                      <a:r>
                        <a:rPr kumimoji="1" lang="ja-JP" altLang="en-US" sz="900" b="0" dirty="0" smtClean="0">
                          <a:solidFill>
                            <a:schemeClr val="tx1"/>
                          </a:solidFill>
                          <a:latin typeface="ＭＳ 明朝" panose="02020609040205080304" pitchFamily="17" charset="-128"/>
                          <a:ea typeface="ＭＳ 明朝" panose="02020609040205080304" pitchFamily="17" charset="-128"/>
                        </a:rPr>
                        <a:t>土地の汚染状況の把握の契機</a:t>
                      </a:r>
                      <a:endParaRPr kumimoji="1" lang="ja-JP" altLang="en-US" sz="900" b="0" dirty="0">
                        <a:solidFill>
                          <a:schemeClr val="tx1"/>
                        </a:solidFill>
                        <a:latin typeface="ＭＳ 明朝" panose="02020609040205080304" pitchFamily="17" charset="-128"/>
                        <a:ea typeface="ＭＳ 明朝" panose="02020609040205080304" pitchFamily="17"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gridSpan="2">
                  <a:txBody>
                    <a:bodyPr/>
                    <a:lstStyle/>
                    <a:p>
                      <a:pPr algn="ctr">
                        <a:lnSpc>
                          <a:spcPts val="1000"/>
                        </a:lnSpc>
                        <a:spcAft>
                          <a:spcPts val="0"/>
                        </a:spcAft>
                      </a:pPr>
                      <a:r>
                        <a:rPr lang="en-US" sz="900" kern="100" dirty="0">
                          <a:effectLst/>
                          <a:latin typeface="ＭＳ 明朝" panose="02020609040205080304" pitchFamily="17" charset="-128"/>
                          <a:ea typeface="ＭＳ 明朝" panose="02020609040205080304" pitchFamily="17" charset="-128"/>
                          <a:cs typeface="Times New Roman"/>
                        </a:rPr>
                        <a:t>3,000</a:t>
                      </a:r>
                      <a:r>
                        <a:rPr lang="ja-JP" sz="900" kern="100" dirty="0">
                          <a:effectLst/>
                          <a:latin typeface="ＭＳ 明朝" panose="02020609040205080304" pitchFamily="17" charset="-128"/>
                          <a:ea typeface="ＭＳ 明朝" panose="02020609040205080304" pitchFamily="17" charset="-128"/>
                          <a:cs typeface="Times New Roman"/>
                        </a:rPr>
                        <a:t>㎡以上の土地の形質</a:t>
                      </a:r>
                      <a:r>
                        <a:rPr lang="ja-JP" sz="900" kern="100" dirty="0" smtClean="0">
                          <a:effectLst/>
                          <a:latin typeface="ＭＳ 明朝" panose="02020609040205080304" pitchFamily="17" charset="-128"/>
                          <a:ea typeface="ＭＳ 明朝" panose="02020609040205080304" pitchFamily="17" charset="-128"/>
                          <a:cs typeface="Times New Roman"/>
                        </a:rPr>
                        <a:t>変更</a:t>
                      </a:r>
                      <a:endParaRPr lang="ja-JP" sz="900" kern="100" dirty="0">
                        <a:effectLst/>
                        <a:latin typeface="ＭＳ 明朝" panose="02020609040205080304" pitchFamily="17" charset="-128"/>
                        <a:ea typeface="ＭＳ 明朝" panose="02020609040205080304" pitchFamily="17" charset="-128"/>
                        <a:cs typeface="Times New Roman"/>
                      </a:endParaRPr>
                    </a:p>
                    <a:p>
                      <a:pPr algn="ctr">
                        <a:lnSpc>
                          <a:spcPts val="1000"/>
                        </a:lnSpc>
                        <a:spcAft>
                          <a:spcPts val="0"/>
                        </a:spcAft>
                      </a:pPr>
                      <a:r>
                        <a:rPr lang="ja-JP" sz="900" kern="100" dirty="0">
                          <a:effectLst/>
                          <a:latin typeface="ＭＳ 明朝" panose="02020609040205080304" pitchFamily="17" charset="-128"/>
                          <a:ea typeface="ＭＳ 明朝" panose="02020609040205080304" pitchFamily="17" charset="-128"/>
                          <a:cs typeface="Times New Roman"/>
                        </a:rPr>
                        <a:t>【土地の形質</a:t>
                      </a:r>
                      <a:r>
                        <a:rPr lang="ja-JP" sz="900" kern="100" dirty="0" smtClean="0">
                          <a:effectLst/>
                          <a:latin typeface="ＭＳ 明朝" panose="02020609040205080304" pitchFamily="17" charset="-128"/>
                          <a:ea typeface="ＭＳ 明朝" panose="02020609040205080304" pitchFamily="17" charset="-128"/>
                          <a:cs typeface="Times New Roman"/>
                        </a:rPr>
                        <a:t>変更</a:t>
                      </a:r>
                      <a:r>
                        <a:rPr lang="ja-JP" altLang="en-US" sz="900" kern="100" dirty="0" smtClean="0">
                          <a:effectLst/>
                          <a:latin typeface="ＭＳ 明朝" panose="02020609040205080304" pitchFamily="17" charset="-128"/>
                          <a:ea typeface="ＭＳ 明朝" panose="02020609040205080304" pitchFamily="17" charset="-128"/>
                          <a:cs typeface="Times New Roman"/>
                        </a:rPr>
                        <a:t>の</a:t>
                      </a:r>
                      <a:r>
                        <a:rPr lang="ja-JP" sz="900" kern="100" dirty="0" smtClean="0">
                          <a:effectLst/>
                          <a:latin typeface="ＭＳ 明朝" panose="02020609040205080304" pitchFamily="17" charset="-128"/>
                          <a:ea typeface="ＭＳ 明朝" panose="02020609040205080304" pitchFamily="17" charset="-128"/>
                          <a:cs typeface="Times New Roman"/>
                        </a:rPr>
                        <a:t>届出</a:t>
                      </a:r>
                      <a:r>
                        <a:rPr lang="ja-JP" sz="900" kern="100" dirty="0">
                          <a:effectLst/>
                          <a:latin typeface="ＭＳ 明朝" panose="02020609040205080304" pitchFamily="17" charset="-128"/>
                          <a:ea typeface="ＭＳ 明朝" panose="02020609040205080304" pitchFamily="17" charset="-128"/>
                          <a:cs typeface="Times New Roman"/>
                        </a:rPr>
                        <a:t>①】</a:t>
                      </a:r>
                    </a:p>
                    <a:p>
                      <a:pPr algn="just">
                        <a:lnSpc>
                          <a:spcPts val="1000"/>
                        </a:lnSpc>
                        <a:spcAft>
                          <a:spcPts val="0"/>
                        </a:spcAft>
                      </a:pPr>
                      <a:r>
                        <a:rPr lang="ja-JP" sz="900" kern="100" dirty="0">
                          <a:effectLst/>
                          <a:latin typeface="ＭＳ 明朝" panose="02020609040205080304" pitchFamily="17" charset="-128"/>
                          <a:ea typeface="ＭＳ 明朝" panose="02020609040205080304" pitchFamily="17" charset="-128"/>
                          <a:cs typeface="Times New Roman"/>
                        </a:rPr>
                        <a:t>　　　　　　　</a:t>
                      </a:r>
                      <a:r>
                        <a:rPr lang="ja-JP" altLang="en-US" sz="900" kern="100" dirty="0" smtClean="0">
                          <a:effectLst/>
                          <a:latin typeface="ＭＳ 明朝" panose="02020609040205080304" pitchFamily="17" charset="-128"/>
                          <a:ea typeface="ＭＳ 明朝" panose="02020609040205080304" pitchFamily="17" charset="-128"/>
                          <a:cs typeface="Times New Roman"/>
                        </a:rPr>
                        <a:t>　　  </a:t>
                      </a:r>
                      <a:endParaRPr lang="ja-JP" sz="900" kern="100" dirty="0">
                        <a:effectLst/>
                        <a:latin typeface="ＭＳ 明朝" panose="02020609040205080304" pitchFamily="17" charset="-128"/>
                        <a:ea typeface="ＭＳ 明朝" panose="02020609040205080304" pitchFamily="17" charset="-128"/>
                        <a:cs typeface="Times New Roman"/>
                      </a:endParaRPr>
                    </a:p>
                    <a:p>
                      <a:pPr algn="ctr">
                        <a:lnSpc>
                          <a:spcPts val="1000"/>
                        </a:lnSpc>
                        <a:spcAft>
                          <a:spcPts val="0"/>
                        </a:spcAft>
                      </a:pPr>
                      <a:r>
                        <a:rPr lang="ja-JP" sz="900" kern="100" dirty="0">
                          <a:effectLst/>
                          <a:latin typeface="ＭＳ 明朝" panose="02020609040205080304" pitchFamily="17" charset="-128"/>
                          <a:ea typeface="ＭＳ 明朝" panose="02020609040205080304" pitchFamily="17" charset="-128"/>
                          <a:cs typeface="Times New Roman"/>
                        </a:rPr>
                        <a:t>有害物質の使用等の履歴がある場合</a:t>
                      </a:r>
                      <a:r>
                        <a:rPr lang="ja-JP" sz="900" kern="100" dirty="0" smtClean="0">
                          <a:effectLst/>
                          <a:latin typeface="ＭＳ 明朝" panose="02020609040205080304" pitchFamily="17" charset="-128"/>
                          <a:ea typeface="ＭＳ 明朝" panose="02020609040205080304" pitchFamily="17" charset="-128"/>
                          <a:cs typeface="Times New Roman"/>
                        </a:rPr>
                        <a:t>、</a:t>
                      </a:r>
                      <a:endParaRPr lang="en-US" altLang="ja-JP" sz="900" kern="100" dirty="0" smtClean="0">
                        <a:effectLst/>
                        <a:latin typeface="ＭＳ 明朝" panose="02020609040205080304" pitchFamily="17" charset="-128"/>
                        <a:ea typeface="ＭＳ 明朝" panose="02020609040205080304" pitchFamily="17" charset="-128"/>
                        <a:cs typeface="Times New Roman"/>
                      </a:endParaRPr>
                    </a:p>
                    <a:p>
                      <a:pPr algn="l">
                        <a:lnSpc>
                          <a:spcPts val="1000"/>
                        </a:lnSpc>
                        <a:spcAft>
                          <a:spcPts val="0"/>
                        </a:spcAft>
                      </a:pPr>
                      <a:r>
                        <a:rPr kumimoji="1" lang="ja-JP" altLang="en-US" sz="900" kern="100" dirty="0" smtClean="0">
                          <a:solidFill>
                            <a:schemeClr val="tx1"/>
                          </a:solidFill>
                          <a:effectLst/>
                          <a:latin typeface="ＭＳ 明朝" panose="02020609040205080304" pitchFamily="17" charset="-128"/>
                          <a:ea typeface="ＭＳ 明朝" panose="02020609040205080304" pitchFamily="17" charset="-128"/>
                          <a:cs typeface="Times New Roman"/>
                        </a:rPr>
                        <a:t>　　　</a:t>
                      </a:r>
                      <a:r>
                        <a:rPr kumimoji="1" lang="ja-JP" altLang="ja-JP" sz="900" kern="1200" dirty="0" smtClean="0">
                          <a:solidFill>
                            <a:schemeClr val="tx1"/>
                          </a:solidFill>
                          <a:effectLst/>
                          <a:latin typeface="ＭＳ 明朝" panose="02020609040205080304" pitchFamily="17" charset="-128"/>
                          <a:ea typeface="ＭＳ 明朝" panose="02020609040205080304" pitchFamily="17" charset="-128"/>
                          <a:cs typeface="+mn-cs"/>
                        </a:rPr>
                        <a:t>土壌汚染状況調査を実施</a:t>
                      </a:r>
                      <a:endParaRPr lang="ja-JP" sz="900" kern="100" dirty="0">
                        <a:effectLst/>
                        <a:latin typeface="ＭＳ 明朝" panose="02020609040205080304" pitchFamily="17" charset="-128"/>
                        <a:ea typeface="ＭＳ 明朝" panose="02020609040205080304" pitchFamily="17" charset="-128"/>
                        <a:cs typeface="Times New Roman"/>
                      </a:endParaRPr>
                    </a:p>
                  </a:txBody>
                  <a:tcPr marL="90170" marR="90170" marT="360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000"/>
                        </a:lnSpc>
                        <a:spcAft>
                          <a:spcPts val="0"/>
                        </a:spcAft>
                      </a:pPr>
                      <a:r>
                        <a:rPr lang="en-US" sz="900" kern="100" dirty="0" smtClean="0">
                          <a:effectLst/>
                          <a:latin typeface="ＭＳ 明朝" panose="02020609040205080304" pitchFamily="17" charset="-128"/>
                          <a:ea typeface="ＭＳ 明朝" panose="02020609040205080304" pitchFamily="17" charset="-128"/>
                          <a:cs typeface="Times New Roman"/>
                        </a:rPr>
                        <a:t>3,000</a:t>
                      </a:r>
                      <a:r>
                        <a:rPr lang="ja-JP" sz="900" kern="100" dirty="0">
                          <a:effectLst/>
                          <a:latin typeface="ＭＳ 明朝" panose="02020609040205080304" pitchFamily="17" charset="-128"/>
                          <a:ea typeface="ＭＳ 明朝" panose="02020609040205080304" pitchFamily="17" charset="-128"/>
                          <a:cs typeface="Times New Roman"/>
                        </a:rPr>
                        <a:t>㎡以上の土地の形質</a:t>
                      </a:r>
                      <a:r>
                        <a:rPr lang="ja-JP" sz="900" kern="100" dirty="0" smtClean="0">
                          <a:effectLst/>
                          <a:latin typeface="ＭＳ 明朝" panose="02020609040205080304" pitchFamily="17" charset="-128"/>
                          <a:ea typeface="ＭＳ 明朝" panose="02020609040205080304" pitchFamily="17" charset="-128"/>
                          <a:cs typeface="Times New Roman"/>
                        </a:rPr>
                        <a:t>変更</a:t>
                      </a:r>
                      <a:endParaRPr lang="ja-JP" sz="900" kern="100" dirty="0">
                        <a:effectLst/>
                        <a:latin typeface="ＭＳ 明朝" panose="02020609040205080304" pitchFamily="17" charset="-128"/>
                        <a:ea typeface="ＭＳ 明朝" panose="02020609040205080304" pitchFamily="17" charset="-128"/>
                        <a:cs typeface="Times New Roman"/>
                      </a:endParaRPr>
                    </a:p>
                    <a:p>
                      <a:pPr algn="l">
                        <a:lnSpc>
                          <a:spcPts val="1000"/>
                        </a:lnSpc>
                        <a:spcAft>
                          <a:spcPts val="0"/>
                        </a:spcAft>
                      </a:pPr>
                      <a:r>
                        <a:rPr lang="ja-JP" altLang="en-US" sz="900" kern="100" dirty="0" smtClean="0">
                          <a:effectLst/>
                          <a:latin typeface="ＭＳ 明朝" panose="02020609040205080304" pitchFamily="17" charset="-128"/>
                          <a:ea typeface="ＭＳ 明朝" panose="02020609040205080304" pitchFamily="17" charset="-128"/>
                          <a:cs typeface="Times New Roman"/>
                        </a:rPr>
                        <a:t>　</a:t>
                      </a:r>
                      <a:r>
                        <a:rPr lang="ja-JP" sz="900" kern="100" dirty="0" smtClean="0">
                          <a:effectLst/>
                          <a:latin typeface="ＭＳ 明朝" panose="02020609040205080304" pitchFamily="17" charset="-128"/>
                          <a:ea typeface="ＭＳ 明朝" panose="02020609040205080304" pitchFamily="17" charset="-128"/>
                          <a:cs typeface="Times New Roman"/>
                        </a:rPr>
                        <a:t>【</a:t>
                      </a:r>
                      <a:r>
                        <a:rPr lang="ja-JP" sz="900" kern="100" dirty="0">
                          <a:effectLst/>
                          <a:latin typeface="ＭＳ 明朝" panose="02020609040205080304" pitchFamily="17" charset="-128"/>
                          <a:ea typeface="ＭＳ 明朝" panose="02020609040205080304" pitchFamily="17" charset="-128"/>
                          <a:cs typeface="Times New Roman"/>
                        </a:rPr>
                        <a:t>土地の利用履歴の報告（土壌汚染状況調査</a:t>
                      </a:r>
                      <a:r>
                        <a:rPr lang="ja-JP" sz="900" kern="100" dirty="0" smtClean="0">
                          <a:effectLst/>
                          <a:latin typeface="ＭＳ 明朝" panose="02020609040205080304" pitchFamily="17" charset="-128"/>
                          <a:ea typeface="ＭＳ 明朝" panose="02020609040205080304" pitchFamily="17" charset="-128"/>
                          <a:cs typeface="Times New Roman"/>
                        </a:rPr>
                        <a:t>を</a:t>
                      </a:r>
                      <a:endParaRPr lang="en-US" altLang="ja-JP" sz="900" kern="100" dirty="0" smtClean="0">
                        <a:effectLst/>
                        <a:latin typeface="ＭＳ 明朝" panose="02020609040205080304" pitchFamily="17" charset="-128"/>
                        <a:ea typeface="ＭＳ 明朝" panose="02020609040205080304" pitchFamily="17" charset="-128"/>
                        <a:cs typeface="Times New Roman"/>
                      </a:endParaRPr>
                    </a:p>
                    <a:p>
                      <a:pPr algn="l">
                        <a:lnSpc>
                          <a:spcPts val="1000"/>
                        </a:lnSpc>
                        <a:spcAft>
                          <a:spcPts val="0"/>
                        </a:spcAft>
                      </a:pPr>
                      <a:r>
                        <a:rPr lang="ja-JP" altLang="en-US" sz="900" kern="100" dirty="0" smtClean="0">
                          <a:effectLst/>
                          <a:latin typeface="ＭＳ 明朝" panose="02020609040205080304" pitchFamily="17" charset="-128"/>
                          <a:ea typeface="ＭＳ 明朝" panose="02020609040205080304" pitchFamily="17" charset="-128"/>
                          <a:cs typeface="Times New Roman"/>
                        </a:rPr>
                        <a:t>　　</a:t>
                      </a:r>
                      <a:r>
                        <a:rPr lang="ja-JP" sz="900" kern="100" dirty="0" smtClean="0">
                          <a:effectLst/>
                          <a:latin typeface="ＭＳ 明朝" panose="02020609040205080304" pitchFamily="17" charset="-128"/>
                          <a:ea typeface="ＭＳ 明朝" panose="02020609040205080304" pitchFamily="17" charset="-128"/>
                          <a:cs typeface="Times New Roman"/>
                        </a:rPr>
                        <a:t>実施してい</a:t>
                      </a:r>
                      <a:r>
                        <a:rPr kumimoji="1" lang="ja-JP" altLang="ja-JP" sz="900" kern="1200" dirty="0" smtClean="0">
                          <a:solidFill>
                            <a:schemeClr val="tx1"/>
                          </a:solidFill>
                          <a:effectLst/>
                          <a:latin typeface="ＭＳ 明朝" panose="02020609040205080304" pitchFamily="17" charset="-128"/>
                          <a:ea typeface="ＭＳ 明朝" panose="02020609040205080304" pitchFamily="17" charset="-128"/>
                          <a:cs typeface="+mn-cs"/>
                        </a:rPr>
                        <a:t>る場合はその結果を含む）】</a:t>
                      </a:r>
                      <a:r>
                        <a:rPr lang="ja-JP" sz="900" kern="100" dirty="0">
                          <a:effectLst/>
                          <a:latin typeface="ＭＳ 明朝" panose="02020609040205080304" pitchFamily="17" charset="-128"/>
                          <a:ea typeface="ＭＳ 明朝" panose="02020609040205080304" pitchFamily="17" charset="-128"/>
                          <a:cs typeface="Times New Roman"/>
                        </a:rPr>
                        <a:t>　　</a:t>
                      </a:r>
                    </a:p>
                  </a:txBody>
                  <a:tcPr marL="90170" marR="90170" marT="360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499316">
                <a:tc vMerge="1">
                  <a:txBody>
                    <a:bodyPr/>
                    <a:lstStyle/>
                    <a:p>
                      <a:pPr algn="ctr"/>
                      <a:endParaRPr kumimoji="1" lang="ja-JP" altLang="en-US" sz="1000" b="0" dirty="0"/>
                    </a:p>
                  </a:txBody>
                  <a:tcPr anchor="ctr">
                    <a:lnT w="12700" cap="flat" cmpd="sng" algn="ctr">
                      <a:solidFill>
                        <a:schemeClr val="tx1"/>
                      </a:solidFill>
                      <a:prstDash val="solid"/>
                      <a:round/>
                      <a:headEnd type="none" w="med" len="med"/>
                      <a:tailEnd type="none" w="med" len="med"/>
                    </a:lnT>
                    <a:solidFill>
                      <a:srgbClr val="FFFF99"/>
                    </a:solidFill>
                  </a:tcPr>
                </a:tc>
                <a:tc gridSpan="2">
                  <a:txBody>
                    <a:bodyPr/>
                    <a:lstStyle/>
                    <a:p>
                      <a:pPr marL="0" marR="0" indent="0" algn="ctr" defTabSz="1280160" rtl="0" eaLnBrk="1" fontAlgn="auto" latinLnBrk="0" hangingPunct="1">
                        <a:lnSpc>
                          <a:spcPts val="1000"/>
                        </a:lnSpc>
                        <a:spcBef>
                          <a:spcPts val="0"/>
                        </a:spcBef>
                        <a:spcAft>
                          <a:spcPts val="0"/>
                        </a:spcAft>
                        <a:buClrTx/>
                        <a:buSzTx/>
                        <a:buFontTx/>
                        <a:buNone/>
                        <a:tabLst/>
                        <a:defRPr/>
                      </a:pPr>
                      <a:r>
                        <a:rPr kumimoji="1" lang="ja-JP" altLang="ja-JP" sz="900" kern="1200" dirty="0" smtClean="0">
                          <a:solidFill>
                            <a:schemeClr val="tx1"/>
                          </a:solidFill>
                          <a:effectLst/>
                          <a:latin typeface="ＭＳ 明朝" panose="02020609040205080304" pitchFamily="17" charset="-128"/>
                          <a:ea typeface="ＭＳ 明朝" panose="02020609040205080304" pitchFamily="17" charset="-128"/>
                          <a:cs typeface="+mn-cs"/>
                        </a:rPr>
                        <a:t>水質汚濁防止法に規定する有害物質使用施設</a:t>
                      </a:r>
                      <a:endParaRPr kumimoji="1" lang="en-US" altLang="ja-JP" sz="900" kern="1200" dirty="0" smtClean="0">
                        <a:solidFill>
                          <a:schemeClr val="tx1"/>
                        </a:solidFill>
                        <a:effectLst/>
                        <a:latin typeface="ＭＳ 明朝" panose="02020609040205080304" pitchFamily="17" charset="-128"/>
                        <a:ea typeface="ＭＳ 明朝" panose="02020609040205080304" pitchFamily="17" charset="-128"/>
                        <a:cs typeface="+mn-cs"/>
                      </a:endParaRPr>
                    </a:p>
                    <a:p>
                      <a:pPr marL="0" marR="0" indent="0" algn="l" defTabSz="1280160" rtl="0" eaLnBrk="1" fontAlgn="auto" latinLnBrk="0" hangingPunct="1">
                        <a:lnSpc>
                          <a:spcPts val="1000"/>
                        </a:lnSpc>
                        <a:spcBef>
                          <a:spcPts val="0"/>
                        </a:spcBef>
                        <a:spcAft>
                          <a:spcPts val="0"/>
                        </a:spcAft>
                        <a:buClrTx/>
                        <a:buSzTx/>
                        <a:buFontTx/>
                        <a:buNone/>
                        <a:tabLst/>
                        <a:defRPr/>
                      </a:pPr>
                      <a:r>
                        <a:rPr kumimoji="1" lang="ja-JP" altLang="en-US" sz="900" kern="1200" dirty="0" smtClean="0">
                          <a:solidFill>
                            <a:schemeClr val="tx1"/>
                          </a:solidFill>
                          <a:effectLst/>
                          <a:latin typeface="ＭＳ 明朝" panose="02020609040205080304" pitchFamily="17" charset="-128"/>
                          <a:ea typeface="ＭＳ 明朝" panose="02020609040205080304" pitchFamily="17" charset="-128"/>
                          <a:cs typeface="+mn-cs"/>
                        </a:rPr>
                        <a:t>　</a:t>
                      </a:r>
                      <a:r>
                        <a:rPr kumimoji="1" lang="ja-JP" altLang="en-US" sz="900" kern="1200" baseline="0" dirty="0" smtClean="0">
                          <a:solidFill>
                            <a:schemeClr val="tx1"/>
                          </a:solidFill>
                          <a:effectLst/>
                          <a:latin typeface="ＭＳ 明朝" panose="02020609040205080304" pitchFamily="17" charset="-128"/>
                          <a:ea typeface="ＭＳ 明朝" panose="02020609040205080304" pitchFamily="17" charset="-128"/>
                          <a:cs typeface="+mn-cs"/>
                        </a:rPr>
                        <a:t> </a:t>
                      </a:r>
                      <a:r>
                        <a:rPr kumimoji="1" lang="ja-JP" altLang="ja-JP" sz="900" kern="1200" dirty="0" smtClean="0">
                          <a:solidFill>
                            <a:schemeClr val="tx1"/>
                          </a:solidFill>
                          <a:effectLst/>
                          <a:latin typeface="ＭＳ 明朝" panose="02020609040205080304" pitchFamily="17" charset="-128"/>
                          <a:ea typeface="ＭＳ 明朝" panose="02020609040205080304" pitchFamily="17" charset="-128"/>
                          <a:cs typeface="+mn-cs"/>
                        </a:rPr>
                        <a:t>の廃止</a:t>
                      </a:r>
                      <a:endParaRPr kumimoji="1" lang="en-US" altLang="ja-JP" sz="900" kern="1200" dirty="0" smtClean="0">
                        <a:solidFill>
                          <a:schemeClr val="tx1"/>
                        </a:solidFill>
                        <a:effectLst/>
                        <a:latin typeface="ＭＳ 明朝" panose="02020609040205080304" pitchFamily="17" charset="-128"/>
                        <a:ea typeface="ＭＳ 明朝" panose="02020609040205080304" pitchFamily="17" charset="-128"/>
                        <a:cs typeface="+mn-cs"/>
                      </a:endParaRPr>
                    </a:p>
                    <a:p>
                      <a:pPr marL="0" marR="0" indent="0" algn="l" defTabSz="1280160" rtl="0" eaLnBrk="1" fontAlgn="auto" latinLnBrk="0" hangingPunct="1">
                        <a:lnSpc>
                          <a:spcPts val="1000"/>
                        </a:lnSpc>
                        <a:spcBef>
                          <a:spcPts val="0"/>
                        </a:spcBef>
                        <a:spcAft>
                          <a:spcPts val="0"/>
                        </a:spcAft>
                        <a:buClrTx/>
                        <a:buSzTx/>
                        <a:buFontTx/>
                        <a:buNone/>
                        <a:tabLst/>
                        <a:defRPr/>
                      </a:pPr>
                      <a:r>
                        <a:rPr kumimoji="1" lang="ja-JP" altLang="en-US" sz="900" b="0" kern="1200" dirty="0" smtClean="0">
                          <a:solidFill>
                            <a:schemeClr val="tx1"/>
                          </a:solidFill>
                          <a:effectLst/>
                          <a:latin typeface="ＭＳ 明朝" panose="02020609040205080304" pitchFamily="17" charset="-128"/>
                          <a:ea typeface="ＭＳ 明朝" panose="02020609040205080304" pitchFamily="17" charset="-128"/>
                          <a:cs typeface="+mn-cs"/>
                        </a:rPr>
                        <a:t>　　　　　　　　　  </a:t>
                      </a:r>
                      <a:endParaRPr lang="en-US" altLang="ja-JP" sz="900" b="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r>
                        <a:rPr kumimoji="1" lang="ja-JP" altLang="ja-JP" sz="900" kern="1200" dirty="0" smtClean="0">
                          <a:solidFill>
                            <a:schemeClr val="tx1"/>
                          </a:solidFill>
                          <a:effectLst/>
                          <a:latin typeface="ＭＳ 明朝" panose="02020609040205080304" pitchFamily="17" charset="-128"/>
                          <a:ea typeface="ＭＳ 明朝" panose="02020609040205080304" pitchFamily="17" charset="-128"/>
                          <a:cs typeface="+mn-cs"/>
                        </a:rPr>
                        <a:t>土壌汚染状況調査を実施（②）</a:t>
                      </a:r>
                      <a:endParaRPr lang="en-US" altLang="ja-JP" sz="900" b="1"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r>
                        <a:rPr kumimoji="1" lang="ja-JP" altLang="ja-JP" sz="900" kern="1200" dirty="0" smtClean="0">
                          <a:solidFill>
                            <a:schemeClr val="tx1"/>
                          </a:solidFill>
                          <a:effectLst/>
                          <a:latin typeface="ＭＳ 明朝" panose="02020609040205080304" pitchFamily="17" charset="-128"/>
                          <a:ea typeface="ＭＳ 明朝" panose="02020609040205080304" pitchFamily="17" charset="-128"/>
                          <a:cs typeface="+mn-cs"/>
                        </a:rPr>
                        <a:t>（工場が操業を続けている等の場合、調査が</a:t>
                      </a:r>
                      <a:endParaRPr kumimoji="1" lang="en-US" altLang="ja-JP" sz="900" kern="1200" dirty="0" smtClean="0">
                        <a:solidFill>
                          <a:schemeClr val="tx1"/>
                        </a:solidFill>
                        <a:effectLst/>
                        <a:latin typeface="ＭＳ 明朝" panose="02020609040205080304" pitchFamily="17" charset="-128"/>
                        <a:ea typeface="ＭＳ 明朝" panose="02020609040205080304" pitchFamily="17" charset="-128"/>
                        <a:cs typeface="+mn-cs"/>
                      </a:endParaRPr>
                    </a:p>
                    <a:p>
                      <a:pPr marL="0" marR="0" indent="0" algn="l" defTabSz="1280160" rtl="0" eaLnBrk="1" fontAlgn="auto" latinLnBrk="0" hangingPunct="1">
                        <a:lnSpc>
                          <a:spcPts val="1000"/>
                        </a:lnSpc>
                        <a:spcBef>
                          <a:spcPts val="0"/>
                        </a:spcBef>
                        <a:spcAft>
                          <a:spcPts val="0"/>
                        </a:spcAft>
                        <a:buClrTx/>
                        <a:buSzTx/>
                        <a:buFontTx/>
                        <a:buNone/>
                        <a:tabLst/>
                        <a:defRPr/>
                      </a:pPr>
                      <a:r>
                        <a:rPr kumimoji="1" lang="en-US" altLang="ja-JP" sz="900" kern="1200" baseline="0" dirty="0" smtClean="0">
                          <a:solidFill>
                            <a:schemeClr val="tx1"/>
                          </a:solidFill>
                          <a:effectLst/>
                          <a:latin typeface="ＭＳ 明朝" panose="02020609040205080304" pitchFamily="17" charset="-128"/>
                          <a:ea typeface="ＭＳ 明朝" panose="02020609040205080304" pitchFamily="17" charset="-128"/>
                          <a:cs typeface="+mn-cs"/>
                        </a:rPr>
                        <a:t>     </a:t>
                      </a:r>
                      <a:r>
                        <a:rPr kumimoji="1" lang="ja-JP" altLang="ja-JP" sz="900" kern="1200" dirty="0" smtClean="0">
                          <a:solidFill>
                            <a:schemeClr val="tx1"/>
                          </a:solidFill>
                          <a:effectLst/>
                          <a:latin typeface="ＭＳ 明朝" panose="02020609040205080304" pitchFamily="17" charset="-128"/>
                          <a:ea typeface="ＭＳ 明朝" panose="02020609040205080304" pitchFamily="17" charset="-128"/>
                          <a:cs typeface="+mn-cs"/>
                        </a:rPr>
                        <a:t>猶予される。</a:t>
                      </a:r>
                      <a:r>
                        <a:rPr kumimoji="1" lang="ja-JP" altLang="en-US" sz="900" kern="1200" dirty="0" smtClean="0">
                          <a:solidFill>
                            <a:schemeClr val="tx1"/>
                          </a:solidFill>
                          <a:effectLst/>
                          <a:latin typeface="ＭＳ 明朝" panose="02020609040205080304" pitchFamily="17" charset="-128"/>
                          <a:ea typeface="ＭＳ 明朝" panose="02020609040205080304" pitchFamily="17" charset="-128"/>
                          <a:cs typeface="+mn-cs"/>
                        </a:rPr>
                        <a:t>）</a:t>
                      </a:r>
                      <a:endParaRPr lang="ja-JP" altLang="en-US" sz="900" b="1" dirty="0" smtClean="0">
                        <a:latin typeface="ＭＳ 明朝" panose="02020609040205080304" pitchFamily="17" charset="-128"/>
                        <a:ea typeface="ＭＳ 明朝" panose="02020609040205080304" pitchFamily="17" charset="-128"/>
                      </a:endParaRPr>
                    </a:p>
                  </a:txBody>
                  <a:tcPr marT="36000" marB="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000"/>
                        </a:lnSpc>
                        <a:spcAft>
                          <a:spcPts val="0"/>
                        </a:spcAft>
                      </a:pPr>
                      <a:r>
                        <a:rPr lang="ja-JP" sz="900" kern="100" dirty="0" smtClean="0">
                          <a:effectLst/>
                          <a:latin typeface="ＭＳ 明朝" panose="02020609040205080304" pitchFamily="17" charset="-128"/>
                          <a:ea typeface="ＭＳ 明朝" panose="02020609040205080304" pitchFamily="17" charset="-128"/>
                          <a:cs typeface="Times New Roman"/>
                        </a:rPr>
                        <a:t>条例</a:t>
                      </a:r>
                      <a:r>
                        <a:rPr lang="ja-JP" sz="900" kern="100" dirty="0">
                          <a:effectLst/>
                          <a:latin typeface="ＭＳ 明朝" panose="02020609040205080304" pitchFamily="17" charset="-128"/>
                          <a:ea typeface="ＭＳ 明朝" panose="02020609040205080304" pitchFamily="17" charset="-128"/>
                          <a:cs typeface="Times New Roman"/>
                        </a:rPr>
                        <a:t>に規定する有害物質使用施設の</a:t>
                      </a:r>
                      <a:r>
                        <a:rPr lang="ja-JP" sz="900" kern="100" dirty="0" smtClean="0">
                          <a:effectLst/>
                          <a:latin typeface="ＭＳ 明朝" panose="02020609040205080304" pitchFamily="17" charset="-128"/>
                          <a:ea typeface="ＭＳ 明朝" panose="02020609040205080304" pitchFamily="17" charset="-128"/>
                          <a:cs typeface="Times New Roman"/>
                        </a:rPr>
                        <a:t>廃止等</a:t>
                      </a:r>
                      <a:endParaRPr lang="en-US" altLang="ja-JP" sz="900" kern="100" dirty="0" smtClean="0">
                        <a:effectLst/>
                        <a:latin typeface="ＭＳ 明朝" panose="02020609040205080304" pitchFamily="17" charset="-128"/>
                        <a:ea typeface="ＭＳ 明朝" panose="02020609040205080304" pitchFamily="17" charset="-128"/>
                        <a:cs typeface="Times New Roman"/>
                      </a:endParaRPr>
                    </a:p>
                    <a:p>
                      <a:pPr marL="0" marR="0" indent="0" algn="l" defTabSz="1280160" rtl="0" eaLnBrk="1" fontAlgn="auto" latinLnBrk="0" hangingPunct="1">
                        <a:lnSpc>
                          <a:spcPts val="1000"/>
                        </a:lnSpc>
                        <a:spcBef>
                          <a:spcPts val="0"/>
                        </a:spcBef>
                        <a:spcAft>
                          <a:spcPts val="0"/>
                        </a:spcAft>
                        <a:buClrTx/>
                        <a:buSzTx/>
                        <a:buFontTx/>
                        <a:buNone/>
                        <a:tabLst/>
                        <a:defRPr/>
                      </a:pPr>
                      <a:r>
                        <a:rPr kumimoji="1" lang="ja-JP" altLang="en-US" sz="900" b="0" kern="1200" dirty="0" smtClean="0">
                          <a:solidFill>
                            <a:schemeClr val="tx1"/>
                          </a:solidFill>
                          <a:effectLst/>
                          <a:latin typeface="ＭＳ 明朝" panose="02020609040205080304" pitchFamily="17" charset="-128"/>
                          <a:ea typeface="ＭＳ 明朝" panose="02020609040205080304" pitchFamily="17" charset="-128"/>
                          <a:cs typeface="+mn-cs"/>
                        </a:rPr>
                        <a:t>　　　　　　　　　</a:t>
                      </a:r>
                      <a:endParaRPr kumimoji="1" lang="en-US" altLang="ja-JP" sz="900" b="0" kern="1200" dirty="0" smtClean="0">
                        <a:solidFill>
                          <a:schemeClr val="tx1"/>
                        </a:solidFill>
                        <a:effectLst/>
                        <a:latin typeface="ＭＳ 明朝" panose="02020609040205080304" pitchFamily="17" charset="-128"/>
                        <a:ea typeface="ＭＳ 明朝" panose="02020609040205080304" pitchFamily="17" charset="-128"/>
                        <a:cs typeface="+mn-cs"/>
                      </a:endParaRPr>
                    </a:p>
                    <a:p>
                      <a:pPr marL="0" marR="0" indent="0" algn="l" defTabSz="1280160" rtl="0" eaLnBrk="1" fontAlgn="auto" latinLnBrk="0" hangingPunct="1">
                        <a:lnSpc>
                          <a:spcPts val="1000"/>
                        </a:lnSpc>
                        <a:spcBef>
                          <a:spcPts val="0"/>
                        </a:spcBef>
                        <a:spcAft>
                          <a:spcPts val="0"/>
                        </a:spcAft>
                        <a:buClrTx/>
                        <a:buSzTx/>
                        <a:buFontTx/>
                        <a:buNone/>
                        <a:tabLst/>
                        <a:defRPr/>
                      </a:pPr>
                      <a:r>
                        <a:rPr kumimoji="1" lang="ja-JP" altLang="en-US" sz="900" b="0" kern="1200" dirty="0" smtClean="0">
                          <a:solidFill>
                            <a:schemeClr val="tx1"/>
                          </a:solidFill>
                          <a:effectLst/>
                          <a:latin typeface="ＭＳ 明朝" panose="02020609040205080304" pitchFamily="17" charset="-128"/>
                          <a:ea typeface="ＭＳ 明朝" panose="02020609040205080304" pitchFamily="17" charset="-128"/>
                          <a:cs typeface="+mn-cs"/>
                        </a:rPr>
                        <a:t>　　　　　　　　　　</a:t>
                      </a:r>
                      <a:endParaRPr lang="en-US" altLang="ja-JP" sz="900" b="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r>
                        <a:rPr kumimoji="1" lang="ja-JP" altLang="ja-JP" sz="900" kern="1200" dirty="0" smtClean="0">
                          <a:solidFill>
                            <a:schemeClr val="tx1"/>
                          </a:solidFill>
                          <a:effectLst/>
                          <a:latin typeface="ＭＳ 明朝" panose="02020609040205080304" pitchFamily="17" charset="-128"/>
                          <a:ea typeface="ＭＳ 明朝" panose="02020609040205080304" pitchFamily="17" charset="-128"/>
                          <a:cs typeface="+mn-cs"/>
                        </a:rPr>
                        <a:t>土壌汚染状況調査を実施</a:t>
                      </a:r>
                      <a:endParaRPr lang="en-US" altLang="ja-JP" sz="900" b="1"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r>
                        <a:rPr kumimoji="1" lang="ja-JP" altLang="ja-JP" sz="900" kern="1200" dirty="0" smtClean="0">
                          <a:solidFill>
                            <a:schemeClr val="tx1"/>
                          </a:solidFill>
                          <a:effectLst/>
                          <a:latin typeface="ＭＳ 明朝" panose="02020609040205080304" pitchFamily="17" charset="-128"/>
                          <a:ea typeface="ＭＳ 明朝" panose="02020609040205080304" pitchFamily="17" charset="-128"/>
                          <a:cs typeface="+mn-cs"/>
                        </a:rPr>
                        <a:t>（工場が操業を続けている等の場合、調査が</a:t>
                      </a:r>
                      <a:endParaRPr kumimoji="1" lang="en-US" altLang="ja-JP" sz="900" kern="1200" dirty="0" smtClean="0">
                        <a:solidFill>
                          <a:schemeClr val="tx1"/>
                        </a:solidFill>
                        <a:effectLst/>
                        <a:latin typeface="ＭＳ 明朝" panose="02020609040205080304" pitchFamily="17" charset="-128"/>
                        <a:ea typeface="ＭＳ 明朝" panose="02020609040205080304" pitchFamily="17" charset="-128"/>
                        <a:cs typeface="+mn-cs"/>
                      </a:endParaRPr>
                    </a:p>
                    <a:p>
                      <a:pPr marL="0" marR="0" indent="0" algn="l" defTabSz="1280160" rtl="0" eaLnBrk="1" fontAlgn="auto" latinLnBrk="0" hangingPunct="1">
                        <a:lnSpc>
                          <a:spcPts val="1000"/>
                        </a:lnSpc>
                        <a:spcBef>
                          <a:spcPts val="0"/>
                        </a:spcBef>
                        <a:spcAft>
                          <a:spcPts val="0"/>
                        </a:spcAft>
                        <a:buClrTx/>
                        <a:buSzTx/>
                        <a:buFontTx/>
                        <a:buNone/>
                        <a:tabLst/>
                        <a:defRPr/>
                      </a:pPr>
                      <a:r>
                        <a:rPr kumimoji="1" lang="en-US" altLang="ja-JP" sz="900" kern="1200" dirty="0" smtClean="0">
                          <a:solidFill>
                            <a:schemeClr val="tx1"/>
                          </a:solidFill>
                          <a:effectLst/>
                          <a:latin typeface="ＭＳ 明朝" panose="02020609040205080304" pitchFamily="17" charset="-128"/>
                          <a:ea typeface="ＭＳ 明朝" panose="02020609040205080304" pitchFamily="17" charset="-128"/>
                          <a:cs typeface="+mn-cs"/>
                        </a:rPr>
                        <a:t>     </a:t>
                      </a:r>
                      <a:r>
                        <a:rPr kumimoji="1" lang="ja-JP" altLang="ja-JP" sz="900" kern="1200" dirty="0" smtClean="0">
                          <a:solidFill>
                            <a:schemeClr val="tx1"/>
                          </a:solidFill>
                          <a:effectLst/>
                          <a:latin typeface="ＭＳ 明朝" panose="02020609040205080304" pitchFamily="17" charset="-128"/>
                          <a:ea typeface="ＭＳ 明朝" panose="02020609040205080304" pitchFamily="17" charset="-128"/>
                          <a:cs typeface="+mn-cs"/>
                        </a:rPr>
                        <a:t>猶予される。</a:t>
                      </a:r>
                      <a:r>
                        <a:rPr kumimoji="1" lang="ja-JP" altLang="en-US" sz="900" kern="1200" dirty="0" smtClean="0">
                          <a:solidFill>
                            <a:schemeClr val="tx1"/>
                          </a:solidFill>
                          <a:effectLst/>
                          <a:latin typeface="ＭＳ 明朝" panose="02020609040205080304" pitchFamily="17" charset="-128"/>
                          <a:ea typeface="ＭＳ 明朝" panose="02020609040205080304" pitchFamily="17" charset="-128"/>
                          <a:cs typeface="+mn-cs"/>
                        </a:rPr>
                        <a:t>）</a:t>
                      </a:r>
                      <a:endParaRPr lang="en-US" altLang="ja-JP" sz="900" kern="100" dirty="0" smtClean="0">
                        <a:effectLst/>
                        <a:latin typeface="ＭＳ 明朝" panose="02020609040205080304" pitchFamily="17" charset="-128"/>
                        <a:ea typeface="ＭＳ 明朝" panose="02020609040205080304" pitchFamily="17" charset="-128"/>
                        <a:cs typeface="Times New Roman"/>
                      </a:endParaRPr>
                    </a:p>
                  </a:txBody>
                  <a:tcPr marL="90170" marR="90170" marT="36000" marB="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152596">
                <a:tc rowSpan="2">
                  <a:txBody>
                    <a:bodyPr/>
                    <a:lstStyle/>
                    <a:p>
                      <a:pPr algn="l"/>
                      <a:r>
                        <a:rPr kumimoji="1" lang="ja-JP" altLang="en-US" sz="900" b="0" dirty="0" smtClean="0">
                          <a:solidFill>
                            <a:schemeClr val="tx1"/>
                          </a:solidFill>
                          <a:latin typeface="ＭＳ 明朝" panose="02020609040205080304" pitchFamily="17" charset="-128"/>
                          <a:ea typeface="ＭＳ 明朝" panose="02020609040205080304" pitchFamily="17" charset="-128"/>
                        </a:rPr>
                        <a:t>土壌汚染が判明</a:t>
                      </a:r>
                      <a:endParaRPr kumimoji="1" lang="ja-JP" altLang="en-US" sz="900" b="0" dirty="0">
                        <a:solidFill>
                          <a:schemeClr val="tx1"/>
                        </a:solidFill>
                        <a:latin typeface="ＭＳ 明朝" panose="02020609040205080304" pitchFamily="17" charset="-128"/>
                        <a:ea typeface="ＭＳ 明朝" panose="02020609040205080304" pitchFamily="17"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gridSpan="2">
                  <a:txBody>
                    <a:bodyPr/>
                    <a:lstStyle/>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dirty="0" smtClean="0">
                          <a:latin typeface="ＭＳ 明朝" panose="02020609040205080304" pitchFamily="17" charset="-128"/>
                          <a:ea typeface="ＭＳ 明朝" panose="02020609040205080304" pitchFamily="17" charset="-128"/>
                        </a:rPr>
                        <a:t>直接摂取又は地下水等の摂取によるリスク</a:t>
                      </a:r>
                      <a:endParaRPr lang="en-US" altLang="ja-JP" sz="900" dirty="0" smtClean="0">
                        <a:latin typeface="ＭＳ 明朝" panose="02020609040205080304" pitchFamily="17" charset="-128"/>
                        <a:ea typeface="ＭＳ 明朝" panose="02020609040205080304" pitchFamily="17" charset="-128"/>
                      </a:endParaRPr>
                    </a:p>
                  </a:txBody>
                  <a:tcPr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gridSpan="2">
                  <a:txBody>
                    <a:bodyPr/>
                    <a:lstStyle/>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dirty="0" smtClean="0">
                          <a:latin typeface="ＭＳ 明朝" panose="02020609040205080304" pitchFamily="17" charset="-128"/>
                          <a:ea typeface="ＭＳ 明朝" panose="02020609040205080304" pitchFamily="17" charset="-128"/>
                        </a:rPr>
                        <a:t>直接摂取又は地下水等の摂取によるリスク</a:t>
                      </a:r>
                      <a:endParaRPr lang="en-US" altLang="ja-JP" sz="900" dirty="0" smtClean="0">
                        <a:latin typeface="ＭＳ 明朝" panose="02020609040205080304" pitchFamily="17" charset="-128"/>
                        <a:ea typeface="ＭＳ 明朝" panose="02020609040205080304" pitchFamily="17" charset="-128"/>
                      </a:endParaRPr>
                    </a:p>
                  </a:txBody>
                  <a:tcPr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0">
                <a:tc vMerge="1">
                  <a:txBody>
                    <a:bodyPr/>
                    <a:lstStyle/>
                    <a:p>
                      <a:endParaRPr kumimoji="1" lang="ja-JP" altLang="en-US"/>
                    </a:p>
                  </a:txBody>
                  <a:tcPr/>
                </a:tc>
                <a:tc>
                  <a:txBody>
                    <a:bodyPr/>
                    <a:lstStyle/>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dirty="0" smtClean="0">
                          <a:latin typeface="ＭＳ 明朝" panose="02020609040205080304" pitchFamily="17" charset="-128"/>
                          <a:ea typeface="ＭＳ 明朝" panose="02020609040205080304" pitchFamily="17" charset="-128"/>
                        </a:rPr>
                        <a:t>あり</a:t>
                      </a:r>
                      <a:endParaRPr lang="en-US" altLang="ja-JP" sz="900" dirty="0" smtClean="0">
                        <a:latin typeface="ＭＳ 明朝" panose="02020609040205080304" pitchFamily="17" charset="-128"/>
                        <a:ea typeface="ＭＳ 明朝" panose="02020609040205080304" pitchFamily="17" charset="-128"/>
                      </a:endParaRPr>
                    </a:p>
                  </a:txBody>
                  <a:tcPr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dirty="0" smtClean="0">
                          <a:latin typeface="ＭＳ 明朝" panose="02020609040205080304" pitchFamily="17" charset="-128"/>
                          <a:ea typeface="ＭＳ 明朝" panose="02020609040205080304" pitchFamily="17" charset="-128"/>
                        </a:rPr>
                        <a:t>なし</a:t>
                      </a:r>
                      <a:endParaRPr lang="en-US" altLang="ja-JP" sz="900" dirty="0" smtClean="0">
                        <a:latin typeface="ＭＳ 明朝" panose="02020609040205080304" pitchFamily="17" charset="-128"/>
                        <a:ea typeface="ＭＳ 明朝" panose="02020609040205080304" pitchFamily="17" charset="-128"/>
                      </a:endParaRPr>
                    </a:p>
                  </a:txBody>
                  <a:tcPr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dirty="0" smtClean="0">
                          <a:latin typeface="ＭＳ 明朝" panose="02020609040205080304" pitchFamily="17" charset="-128"/>
                          <a:ea typeface="ＭＳ 明朝" panose="02020609040205080304" pitchFamily="17" charset="-128"/>
                        </a:rPr>
                        <a:t>あり</a:t>
                      </a:r>
                      <a:endParaRPr lang="en-US" altLang="ja-JP" sz="900" dirty="0" smtClean="0">
                        <a:latin typeface="ＭＳ 明朝" panose="02020609040205080304" pitchFamily="17" charset="-128"/>
                        <a:ea typeface="ＭＳ 明朝" panose="02020609040205080304" pitchFamily="17" charset="-128"/>
                      </a:endParaRPr>
                    </a:p>
                  </a:txBody>
                  <a:tcPr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dirty="0" smtClean="0">
                          <a:latin typeface="ＭＳ 明朝" panose="02020609040205080304" pitchFamily="17" charset="-128"/>
                          <a:ea typeface="ＭＳ 明朝" panose="02020609040205080304" pitchFamily="17" charset="-128"/>
                        </a:rPr>
                        <a:t>なし</a:t>
                      </a:r>
                      <a:endParaRPr lang="en-US" altLang="ja-JP" sz="900" dirty="0" smtClean="0">
                        <a:latin typeface="ＭＳ 明朝" panose="02020609040205080304" pitchFamily="17" charset="-128"/>
                        <a:ea typeface="ＭＳ 明朝" panose="02020609040205080304" pitchFamily="17" charset="-128"/>
                      </a:endParaRPr>
                    </a:p>
                  </a:txBody>
                  <a:tcPr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94400">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区域指定</a:t>
                      </a:r>
                      <a:endParaRPr kumimoji="1" lang="en-US" altLang="ja-JP" sz="900" b="0" dirty="0" smtClean="0">
                        <a:solidFill>
                          <a:schemeClr val="tx1"/>
                        </a:solidFill>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　 ・</a:t>
                      </a:r>
                      <a:endParaRPr kumimoji="1" lang="en-US" altLang="ja-JP" sz="900" b="0" dirty="0" smtClean="0">
                        <a:solidFill>
                          <a:schemeClr val="tx1"/>
                        </a:solidFill>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区域指定</a:t>
                      </a:r>
                      <a:endParaRPr kumimoji="1" lang="en-US" altLang="ja-JP" sz="900" b="0" dirty="0" smtClean="0">
                        <a:solidFill>
                          <a:schemeClr val="tx1"/>
                        </a:solidFill>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の解除</a:t>
                      </a:r>
                    </a:p>
                    <a:p>
                      <a:pPr algn="l"/>
                      <a:endParaRPr kumimoji="1" lang="ja-JP" altLang="en-US" sz="900" b="0" dirty="0">
                        <a:solidFill>
                          <a:schemeClr val="tx1"/>
                        </a:solidFill>
                        <a:latin typeface="ＭＳ 明朝" panose="02020609040205080304" pitchFamily="17" charset="-128"/>
                        <a:ea typeface="ＭＳ 明朝" panose="02020609040205080304" pitchFamily="17"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a:txBody>
                    <a:bodyPr/>
                    <a:lstStyle/>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b="0" dirty="0" smtClean="0">
                          <a:latin typeface="ＭＳ 明朝" panose="02020609040205080304" pitchFamily="17" charset="-128"/>
                          <a:ea typeface="ＭＳ 明朝" panose="02020609040205080304" pitchFamily="17" charset="-128"/>
                        </a:rPr>
                        <a:t>要措置区域</a:t>
                      </a:r>
                      <a:endParaRPr lang="en-US" altLang="ja-JP" sz="900" b="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b="0" dirty="0" smtClean="0">
                          <a:latin typeface="ＭＳ 明朝" panose="02020609040205080304" pitchFamily="17" charset="-128"/>
                          <a:ea typeface="ＭＳ 明朝" panose="02020609040205080304" pitchFamily="17" charset="-128"/>
                        </a:rPr>
                        <a:t>　</a:t>
                      </a:r>
                      <a:endParaRPr lang="en-US" altLang="ja-JP" sz="900" b="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b="0" dirty="0" smtClean="0">
                          <a:latin typeface="ＭＳ 明朝" panose="02020609040205080304" pitchFamily="17" charset="-128"/>
                          <a:ea typeface="ＭＳ 明朝" panose="02020609040205080304" pitchFamily="17" charset="-128"/>
                        </a:rPr>
                        <a:t>汚染の除去等の</a:t>
                      </a:r>
                      <a:endParaRPr lang="en-US" altLang="ja-JP" sz="900" b="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b="0" dirty="0" smtClean="0">
                          <a:latin typeface="ＭＳ 明朝" panose="02020609040205080304" pitchFamily="17" charset="-128"/>
                          <a:ea typeface="ＭＳ 明朝" panose="02020609040205080304" pitchFamily="17" charset="-128"/>
                        </a:rPr>
                        <a:t>措置（③</a:t>
                      </a:r>
                      <a:r>
                        <a:rPr lang="en-US" altLang="ja-JP" sz="900" b="0" dirty="0" smtClean="0">
                          <a:latin typeface="ＭＳ 明朝" panose="02020609040205080304" pitchFamily="17" charset="-128"/>
                          <a:ea typeface="ＭＳ 明朝" panose="02020609040205080304" pitchFamily="17" charset="-128"/>
                        </a:rPr>
                        <a:t>(</a:t>
                      </a:r>
                      <a:r>
                        <a:rPr lang="ja-JP" altLang="en-US" sz="900" b="0" dirty="0" smtClean="0">
                          <a:latin typeface="ＭＳ 明朝" panose="02020609040205080304" pitchFamily="17" charset="-128"/>
                          <a:ea typeface="ＭＳ 明朝" panose="02020609040205080304" pitchFamily="17" charset="-128"/>
                        </a:rPr>
                        <a:t>＊</a:t>
                      </a:r>
                      <a:r>
                        <a:rPr lang="en-US" altLang="ja-JP" sz="900" b="0" dirty="0" smtClean="0">
                          <a:latin typeface="ＭＳ 明朝" panose="02020609040205080304" pitchFamily="17" charset="-128"/>
                          <a:ea typeface="ＭＳ 明朝" panose="02020609040205080304" pitchFamily="17" charset="-128"/>
                        </a:rPr>
                        <a:t>)</a:t>
                      </a:r>
                      <a:r>
                        <a:rPr lang="ja-JP" altLang="en-US" sz="900" b="0" dirty="0" smtClean="0">
                          <a:latin typeface="ＭＳ 明朝" panose="02020609040205080304" pitchFamily="17" charset="-128"/>
                          <a:ea typeface="ＭＳ 明朝" panose="02020609040205080304" pitchFamily="17" charset="-128"/>
                        </a:rPr>
                        <a:t>）</a:t>
                      </a:r>
                      <a:endParaRPr lang="en-US" altLang="ja-JP" sz="900" b="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endParaRPr lang="en-US" altLang="ja-JP" sz="900" b="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b="0" dirty="0" smtClean="0">
                          <a:latin typeface="ＭＳ 明朝" panose="02020609040205080304" pitchFamily="17" charset="-128"/>
                          <a:ea typeface="ＭＳ 明朝" panose="02020609040205080304" pitchFamily="17" charset="-128"/>
                        </a:rPr>
                        <a:t>区域指定の解除</a:t>
                      </a:r>
                      <a:endParaRPr lang="en-US" altLang="ja-JP" sz="900" b="0" dirty="0" smtClean="0">
                        <a:latin typeface="ＭＳ 明朝" panose="02020609040205080304" pitchFamily="17" charset="-128"/>
                        <a:ea typeface="ＭＳ 明朝" panose="02020609040205080304" pitchFamily="17" charset="-128"/>
                      </a:endParaRPr>
                    </a:p>
                  </a:txBody>
                  <a:tcPr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b="0" dirty="0" smtClean="0">
                          <a:latin typeface="ＭＳ 明朝" panose="02020609040205080304" pitchFamily="17" charset="-128"/>
                          <a:ea typeface="ＭＳ 明朝" panose="02020609040205080304" pitchFamily="17" charset="-128"/>
                        </a:rPr>
                        <a:t>形質変更時要届出区域</a:t>
                      </a:r>
                      <a:endParaRPr lang="en-US" altLang="ja-JP" sz="900" b="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endParaRPr lang="en-US" altLang="ja-JP" sz="900" b="0" dirty="0" smtClean="0">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ts val="1000"/>
                        </a:lnSpc>
                        <a:spcBef>
                          <a:spcPts val="0"/>
                        </a:spcBef>
                        <a:spcAft>
                          <a:spcPts val="0"/>
                        </a:spcAft>
                        <a:buClrTx/>
                        <a:buSzTx/>
                        <a:buFontTx/>
                        <a:buNone/>
                        <a:tabLst/>
                        <a:defRPr/>
                      </a:pPr>
                      <a:r>
                        <a:rPr kumimoji="1" lang="en-US" altLang="ja-JP" sz="900" b="0" dirty="0" smtClean="0">
                          <a:latin typeface="ＭＳ 明朝" panose="02020609040205080304" pitchFamily="17" charset="-128"/>
                          <a:ea typeface="ＭＳ 明朝" panose="02020609040205080304" pitchFamily="17" charset="-128"/>
                        </a:rPr>
                        <a:t>【</a:t>
                      </a:r>
                      <a:r>
                        <a:rPr kumimoji="1" lang="ja-JP" altLang="en-US" sz="900" b="0" dirty="0" smtClean="0">
                          <a:latin typeface="ＭＳ 明朝" panose="02020609040205080304" pitchFamily="17" charset="-128"/>
                          <a:ea typeface="ＭＳ 明朝" panose="02020609040205080304" pitchFamily="17" charset="-128"/>
                        </a:rPr>
                        <a:t>形質変更を行う場合</a:t>
                      </a:r>
                      <a:r>
                        <a:rPr lang="ja-JP" altLang="en-US" sz="900" b="0" dirty="0" smtClean="0">
                          <a:latin typeface="ＭＳ 明朝" panose="02020609040205080304" pitchFamily="17" charset="-128"/>
                          <a:ea typeface="ＭＳ 明朝" panose="02020609040205080304" pitchFamily="17" charset="-128"/>
                        </a:rPr>
                        <a:t>、工　</a:t>
                      </a:r>
                      <a:endParaRPr lang="en-US" altLang="ja-JP" sz="900" b="0" dirty="0" smtClean="0">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ts val="1000"/>
                        </a:lnSpc>
                        <a:spcBef>
                          <a:spcPts val="0"/>
                        </a:spcBef>
                        <a:spcAft>
                          <a:spcPts val="0"/>
                        </a:spcAft>
                        <a:buClrTx/>
                        <a:buSzTx/>
                        <a:buFontTx/>
                        <a:buNone/>
                        <a:tabLst/>
                        <a:defRPr/>
                      </a:pPr>
                      <a:r>
                        <a:rPr lang="ja-JP" altLang="en-US" sz="900" b="0" dirty="0" smtClean="0">
                          <a:latin typeface="ＭＳ 明朝" panose="02020609040205080304" pitchFamily="17" charset="-128"/>
                          <a:ea typeface="ＭＳ 明朝" panose="02020609040205080304" pitchFamily="17" charset="-128"/>
                        </a:rPr>
                        <a:t>　事毎の事前届出が</a:t>
                      </a:r>
                      <a:r>
                        <a:rPr kumimoji="1" lang="ja-JP" altLang="en-US" sz="900" b="0" dirty="0" smtClean="0">
                          <a:latin typeface="ＭＳ 明朝" panose="02020609040205080304" pitchFamily="17" charset="-128"/>
                          <a:ea typeface="ＭＳ 明朝" panose="02020609040205080304" pitchFamily="17" charset="-128"/>
                        </a:rPr>
                        <a:t>必要④</a:t>
                      </a:r>
                      <a:r>
                        <a:rPr lang="en-US" altLang="ja-JP" sz="900" b="0" dirty="0" smtClean="0">
                          <a:latin typeface="ＭＳ 明朝" panose="02020609040205080304" pitchFamily="17" charset="-128"/>
                          <a:ea typeface="ＭＳ 明朝" panose="02020609040205080304" pitchFamily="17" charset="-128"/>
                        </a:rPr>
                        <a:t>】</a:t>
                      </a:r>
                    </a:p>
                    <a:p>
                      <a:pPr marL="0" marR="0" indent="0" algn="ctr" defTabSz="1280160" rtl="0" eaLnBrk="1" fontAlgn="auto" latinLnBrk="0" hangingPunct="1">
                        <a:lnSpc>
                          <a:spcPts val="1000"/>
                        </a:lnSpc>
                        <a:spcBef>
                          <a:spcPts val="0"/>
                        </a:spcBef>
                        <a:spcAft>
                          <a:spcPts val="0"/>
                        </a:spcAft>
                        <a:buClrTx/>
                        <a:buSzTx/>
                        <a:buFontTx/>
                        <a:buNone/>
                        <a:tabLst/>
                        <a:defRPr/>
                      </a:pPr>
                      <a:endParaRPr kumimoji="1" lang="en-US" altLang="ja-JP" sz="900" b="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b="0" dirty="0" smtClean="0">
                          <a:latin typeface="ＭＳ 明朝" panose="02020609040205080304" pitchFamily="17" charset="-128"/>
                          <a:ea typeface="ＭＳ 明朝" panose="02020609040205080304" pitchFamily="17" charset="-128"/>
                        </a:rPr>
                        <a:t>（汚染の除去等の措置を</a:t>
                      </a:r>
                      <a:endParaRPr lang="en-US" altLang="ja-JP" sz="900" b="0" dirty="0" smtClean="0">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ts val="1000"/>
                        </a:lnSpc>
                        <a:spcBef>
                          <a:spcPts val="0"/>
                        </a:spcBef>
                        <a:spcAft>
                          <a:spcPts val="0"/>
                        </a:spcAft>
                        <a:buClrTx/>
                        <a:buSzTx/>
                        <a:buFontTx/>
                        <a:buNone/>
                        <a:tabLst/>
                        <a:defRPr/>
                      </a:pPr>
                      <a:r>
                        <a:rPr lang="en-US" altLang="ja-JP" sz="900" b="0" baseline="0" dirty="0" smtClean="0">
                          <a:latin typeface="ＭＳ 明朝" panose="02020609040205080304" pitchFamily="17" charset="-128"/>
                          <a:ea typeface="ＭＳ 明朝" panose="02020609040205080304" pitchFamily="17" charset="-128"/>
                        </a:rPr>
                        <a:t>    </a:t>
                      </a:r>
                      <a:r>
                        <a:rPr lang="ja-JP" altLang="en-US" sz="900" b="0" dirty="0" smtClean="0">
                          <a:latin typeface="ＭＳ 明朝" panose="02020609040205080304" pitchFamily="17" charset="-128"/>
                          <a:ea typeface="ＭＳ 明朝" panose="02020609040205080304" pitchFamily="17" charset="-128"/>
                        </a:rPr>
                        <a:t>行う場合</a:t>
                      </a:r>
                      <a:r>
                        <a:rPr lang="en-US" altLang="ja-JP" sz="900" b="0" dirty="0" smtClean="0">
                          <a:latin typeface="ＭＳ 明朝" panose="02020609040205080304" pitchFamily="17" charset="-128"/>
                          <a:ea typeface="ＭＳ 明朝" panose="02020609040205080304" pitchFamily="17" charset="-128"/>
                        </a:rPr>
                        <a:t>(</a:t>
                      </a:r>
                      <a:r>
                        <a:rPr lang="ja-JP" altLang="en-US" sz="900" b="0" dirty="0" smtClean="0">
                          <a:latin typeface="ＭＳ 明朝" panose="02020609040205080304" pitchFamily="17" charset="-128"/>
                          <a:ea typeface="ＭＳ 明朝" panose="02020609040205080304" pitchFamily="17" charset="-128"/>
                        </a:rPr>
                        <a:t>＊</a:t>
                      </a:r>
                      <a:r>
                        <a:rPr lang="en-US" altLang="ja-JP" sz="900" b="0" dirty="0" smtClean="0">
                          <a:latin typeface="ＭＳ 明朝" panose="02020609040205080304" pitchFamily="17" charset="-128"/>
                          <a:ea typeface="ＭＳ 明朝" panose="02020609040205080304" pitchFamily="17" charset="-128"/>
                        </a:rPr>
                        <a:t>)</a:t>
                      </a:r>
                      <a:r>
                        <a:rPr lang="ja-JP" altLang="en-US" sz="900" b="0" dirty="0" smtClean="0">
                          <a:latin typeface="ＭＳ 明朝" panose="02020609040205080304" pitchFamily="17" charset="-128"/>
                          <a:ea typeface="ＭＳ 明朝" panose="02020609040205080304" pitchFamily="17" charset="-128"/>
                        </a:rPr>
                        <a:t>）</a:t>
                      </a:r>
                      <a:endParaRPr lang="en-US" altLang="ja-JP" sz="900" b="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endParaRPr lang="en-US" altLang="ja-JP" sz="900" b="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b="0" dirty="0" smtClean="0">
                          <a:latin typeface="ＭＳ 明朝" panose="02020609040205080304" pitchFamily="17" charset="-128"/>
                          <a:ea typeface="ＭＳ 明朝" panose="02020609040205080304" pitchFamily="17" charset="-128"/>
                        </a:rPr>
                        <a:t>区域指定の解除</a:t>
                      </a:r>
                      <a:endParaRPr lang="en-US" altLang="ja-JP" sz="900" b="0" dirty="0" smtClean="0">
                        <a:latin typeface="ＭＳ 明朝" panose="02020609040205080304" pitchFamily="17" charset="-128"/>
                        <a:ea typeface="ＭＳ 明朝" panose="02020609040205080304" pitchFamily="17" charset="-128"/>
                      </a:endParaRPr>
                    </a:p>
                  </a:txBody>
                  <a:tcPr marL="0" marR="18000"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lnSpc>
                          <a:spcPts val="1000"/>
                        </a:lnSpc>
                      </a:pPr>
                      <a:r>
                        <a:rPr lang="ja-JP" altLang="en-US" sz="900" dirty="0" smtClean="0">
                          <a:latin typeface="ＭＳ 明朝" panose="02020609040205080304" pitchFamily="17" charset="-128"/>
                          <a:ea typeface="ＭＳ 明朝" panose="02020609040205080304" pitchFamily="17" charset="-128"/>
                        </a:rPr>
                        <a:t>要措置管理区域</a:t>
                      </a:r>
                      <a:endParaRPr lang="en-US" altLang="ja-JP" sz="900" dirty="0" smtClean="0">
                        <a:latin typeface="ＭＳ 明朝" panose="02020609040205080304" pitchFamily="17" charset="-128"/>
                        <a:ea typeface="ＭＳ 明朝" panose="02020609040205080304" pitchFamily="17" charset="-128"/>
                      </a:endParaRPr>
                    </a:p>
                    <a:p>
                      <a:pPr algn="ctr">
                        <a:lnSpc>
                          <a:spcPts val="1000"/>
                        </a:lnSpc>
                      </a:pPr>
                      <a:endParaRPr lang="en-US" altLang="ja-JP" sz="90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dirty="0" smtClean="0">
                          <a:latin typeface="ＭＳ 明朝" panose="02020609040205080304" pitchFamily="17" charset="-128"/>
                          <a:ea typeface="ＭＳ 明朝" panose="02020609040205080304" pitchFamily="17" charset="-128"/>
                        </a:rPr>
                        <a:t>汚染の除去等の</a:t>
                      </a:r>
                      <a:endParaRPr lang="en-US" altLang="ja-JP" sz="900" dirty="0" smtClean="0">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ts val="1000"/>
                        </a:lnSpc>
                        <a:spcBef>
                          <a:spcPts val="0"/>
                        </a:spcBef>
                        <a:spcAft>
                          <a:spcPts val="0"/>
                        </a:spcAft>
                        <a:buClrTx/>
                        <a:buSzTx/>
                        <a:buFontTx/>
                        <a:buNone/>
                        <a:tabLst/>
                        <a:defRPr/>
                      </a:pPr>
                      <a:r>
                        <a:rPr lang="ja-JP" altLang="en-US" sz="900" dirty="0" smtClean="0">
                          <a:latin typeface="ＭＳ 明朝" panose="02020609040205080304" pitchFamily="17" charset="-128"/>
                          <a:ea typeface="ＭＳ 明朝" panose="02020609040205080304" pitchFamily="17" charset="-128"/>
                        </a:rPr>
                        <a:t>　</a:t>
                      </a:r>
                      <a:r>
                        <a:rPr lang="ja-JP" altLang="en-US" sz="900" baseline="0" dirty="0" smtClean="0">
                          <a:latin typeface="ＭＳ 明朝" panose="02020609040205080304" pitchFamily="17" charset="-128"/>
                          <a:ea typeface="ＭＳ 明朝" panose="02020609040205080304" pitchFamily="17" charset="-128"/>
                        </a:rPr>
                        <a:t> </a:t>
                      </a:r>
                      <a:r>
                        <a:rPr lang="ja-JP" altLang="en-US" sz="900" dirty="0" smtClean="0">
                          <a:latin typeface="ＭＳ 明朝" panose="02020609040205080304" pitchFamily="17" charset="-128"/>
                          <a:ea typeface="ＭＳ 明朝" panose="02020609040205080304" pitchFamily="17" charset="-128"/>
                        </a:rPr>
                        <a:t>措置（＊）</a:t>
                      </a:r>
                      <a:endParaRPr lang="en-US" altLang="ja-JP" sz="90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endParaRPr lang="en-US" altLang="ja-JP" sz="90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dirty="0" smtClean="0">
                          <a:latin typeface="ＭＳ 明朝" panose="02020609040205080304" pitchFamily="17" charset="-128"/>
                          <a:ea typeface="ＭＳ 明朝" panose="02020609040205080304" pitchFamily="17" charset="-128"/>
                        </a:rPr>
                        <a:t>区域指定の解除</a:t>
                      </a:r>
                      <a:endParaRPr lang="en-US" altLang="ja-JP" sz="900" dirty="0" smtClean="0">
                        <a:latin typeface="ＭＳ 明朝" panose="02020609040205080304" pitchFamily="17" charset="-128"/>
                        <a:ea typeface="ＭＳ 明朝" panose="02020609040205080304" pitchFamily="17" charset="-128"/>
                      </a:endParaRPr>
                    </a:p>
                  </a:txBody>
                  <a:tcPr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b="0" dirty="0" smtClean="0">
                          <a:latin typeface="ＭＳ 明朝" panose="02020609040205080304" pitchFamily="17" charset="-128"/>
                          <a:ea typeface="ＭＳ 明朝" panose="02020609040205080304" pitchFamily="17" charset="-128"/>
                        </a:rPr>
                        <a:t>要届出管理区域</a:t>
                      </a:r>
                      <a:endParaRPr lang="en-US" altLang="ja-JP" sz="900" b="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endParaRPr lang="en-US" altLang="ja-JP" sz="900" b="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r>
                        <a:rPr lang="en-US" altLang="ja-JP" sz="900" b="0" dirty="0" smtClean="0">
                          <a:latin typeface="ＭＳ 明朝" panose="02020609040205080304" pitchFamily="17" charset="-128"/>
                          <a:ea typeface="ＭＳ 明朝" panose="02020609040205080304" pitchFamily="17" charset="-128"/>
                        </a:rPr>
                        <a:t>【</a:t>
                      </a:r>
                      <a:r>
                        <a:rPr kumimoji="1" lang="ja-JP" altLang="en-US" sz="900" b="0" dirty="0" smtClean="0">
                          <a:latin typeface="ＭＳ 明朝" panose="02020609040205080304" pitchFamily="17" charset="-128"/>
                          <a:ea typeface="ＭＳ 明朝" panose="02020609040205080304" pitchFamily="17" charset="-128"/>
                        </a:rPr>
                        <a:t>形質変更を行う場合</a:t>
                      </a:r>
                      <a:r>
                        <a:rPr lang="ja-JP" altLang="en-US" sz="900" b="0" dirty="0" smtClean="0">
                          <a:latin typeface="ＭＳ 明朝" panose="02020609040205080304" pitchFamily="17" charset="-128"/>
                          <a:ea typeface="ＭＳ 明朝" panose="02020609040205080304" pitchFamily="17" charset="-128"/>
                        </a:rPr>
                        <a:t>、工 </a:t>
                      </a:r>
                      <a:endParaRPr lang="en-US" altLang="ja-JP" sz="900" b="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r>
                        <a:rPr lang="en-US" altLang="ja-JP" sz="900" b="0" dirty="0" smtClean="0">
                          <a:latin typeface="ＭＳ 明朝" panose="02020609040205080304" pitchFamily="17" charset="-128"/>
                          <a:ea typeface="ＭＳ 明朝" panose="02020609040205080304" pitchFamily="17" charset="-128"/>
                        </a:rPr>
                        <a:t>  </a:t>
                      </a:r>
                      <a:r>
                        <a:rPr lang="ja-JP" altLang="en-US" sz="900" b="0" dirty="0" smtClean="0">
                          <a:latin typeface="ＭＳ 明朝" panose="02020609040205080304" pitchFamily="17" charset="-128"/>
                          <a:ea typeface="ＭＳ 明朝" panose="02020609040205080304" pitchFamily="17" charset="-128"/>
                        </a:rPr>
                        <a:t>事毎の事前届出が</a:t>
                      </a:r>
                      <a:r>
                        <a:rPr kumimoji="1" lang="ja-JP" altLang="en-US" sz="900" b="0" dirty="0" smtClean="0">
                          <a:latin typeface="ＭＳ 明朝" panose="02020609040205080304" pitchFamily="17" charset="-128"/>
                          <a:ea typeface="ＭＳ 明朝" panose="02020609040205080304" pitchFamily="17" charset="-128"/>
                        </a:rPr>
                        <a:t>必要</a:t>
                      </a:r>
                      <a:r>
                        <a:rPr lang="en-US" altLang="ja-JP" sz="900" b="0" dirty="0" smtClean="0">
                          <a:latin typeface="ＭＳ 明朝" panose="02020609040205080304" pitchFamily="17" charset="-128"/>
                          <a:ea typeface="ＭＳ 明朝" panose="02020609040205080304" pitchFamily="17" charset="-128"/>
                        </a:rPr>
                        <a:t>】</a:t>
                      </a:r>
                    </a:p>
                    <a:p>
                      <a:pPr marL="0" marR="0" indent="0" algn="ctr" defTabSz="1280160" rtl="0" eaLnBrk="1" fontAlgn="auto" latinLnBrk="0" hangingPunct="1">
                        <a:lnSpc>
                          <a:spcPts val="1000"/>
                        </a:lnSpc>
                        <a:spcBef>
                          <a:spcPts val="0"/>
                        </a:spcBef>
                        <a:spcAft>
                          <a:spcPts val="0"/>
                        </a:spcAft>
                        <a:buClrTx/>
                        <a:buSzTx/>
                        <a:buFontTx/>
                        <a:buNone/>
                        <a:tabLst/>
                        <a:defRPr/>
                      </a:pPr>
                      <a:endParaRPr lang="en-US" altLang="ja-JP" sz="900" b="0" dirty="0" smtClean="0">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ts val="1000"/>
                        </a:lnSpc>
                        <a:spcBef>
                          <a:spcPts val="0"/>
                        </a:spcBef>
                        <a:spcAft>
                          <a:spcPts val="0"/>
                        </a:spcAft>
                        <a:buClrTx/>
                        <a:buSzTx/>
                        <a:buFontTx/>
                        <a:buNone/>
                        <a:tabLst/>
                        <a:defRPr/>
                      </a:pPr>
                      <a:r>
                        <a:rPr lang="ja-JP" altLang="en-US" sz="900" b="0" dirty="0" smtClean="0">
                          <a:latin typeface="ＭＳ 明朝" panose="02020609040205080304" pitchFamily="17" charset="-128"/>
                          <a:ea typeface="ＭＳ 明朝" panose="02020609040205080304" pitchFamily="17" charset="-128"/>
                        </a:rPr>
                        <a:t> （汚染の除去等の措置を   </a:t>
                      </a:r>
                      <a:endParaRPr lang="en-US" altLang="ja-JP" sz="900" b="0" dirty="0" smtClean="0">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ts val="1000"/>
                        </a:lnSpc>
                        <a:spcBef>
                          <a:spcPts val="0"/>
                        </a:spcBef>
                        <a:spcAft>
                          <a:spcPts val="0"/>
                        </a:spcAft>
                        <a:buClrTx/>
                        <a:buSzTx/>
                        <a:buFontTx/>
                        <a:buNone/>
                        <a:tabLst/>
                        <a:defRPr/>
                      </a:pPr>
                      <a:r>
                        <a:rPr lang="en-US" altLang="ja-JP" sz="900" b="0" dirty="0" smtClean="0">
                          <a:latin typeface="ＭＳ 明朝" panose="02020609040205080304" pitchFamily="17" charset="-128"/>
                          <a:ea typeface="ＭＳ 明朝" panose="02020609040205080304" pitchFamily="17" charset="-128"/>
                        </a:rPr>
                        <a:t>   </a:t>
                      </a:r>
                      <a:r>
                        <a:rPr lang="ja-JP" altLang="en-US" sz="900" b="0" dirty="0" smtClean="0">
                          <a:latin typeface="ＭＳ 明朝" panose="02020609040205080304" pitchFamily="17" charset="-128"/>
                          <a:ea typeface="ＭＳ 明朝" panose="02020609040205080304" pitchFamily="17" charset="-128"/>
                        </a:rPr>
                        <a:t>行う場合</a:t>
                      </a:r>
                      <a:r>
                        <a:rPr lang="en-US" altLang="ja-JP" sz="900" b="0" dirty="0" smtClean="0">
                          <a:latin typeface="ＭＳ 明朝" panose="02020609040205080304" pitchFamily="17" charset="-128"/>
                          <a:ea typeface="ＭＳ 明朝" panose="02020609040205080304" pitchFamily="17" charset="-128"/>
                        </a:rPr>
                        <a:t>(</a:t>
                      </a:r>
                      <a:r>
                        <a:rPr lang="ja-JP" altLang="en-US" sz="900" b="0" dirty="0" smtClean="0">
                          <a:latin typeface="ＭＳ 明朝" panose="02020609040205080304" pitchFamily="17" charset="-128"/>
                          <a:ea typeface="ＭＳ 明朝" panose="02020609040205080304" pitchFamily="17" charset="-128"/>
                        </a:rPr>
                        <a:t>＊</a:t>
                      </a:r>
                      <a:r>
                        <a:rPr lang="en-US" altLang="ja-JP" sz="900" b="0" dirty="0" smtClean="0">
                          <a:latin typeface="ＭＳ 明朝" panose="02020609040205080304" pitchFamily="17" charset="-128"/>
                          <a:ea typeface="ＭＳ 明朝" panose="02020609040205080304" pitchFamily="17" charset="-128"/>
                        </a:rPr>
                        <a:t>)</a:t>
                      </a:r>
                      <a:r>
                        <a:rPr lang="ja-JP" altLang="en-US" sz="900" b="0" dirty="0" smtClean="0">
                          <a:latin typeface="ＭＳ 明朝" panose="02020609040205080304" pitchFamily="17" charset="-128"/>
                          <a:ea typeface="ＭＳ 明朝" panose="02020609040205080304" pitchFamily="17" charset="-128"/>
                        </a:rPr>
                        <a:t>）</a:t>
                      </a:r>
                      <a:endParaRPr lang="en-US" altLang="ja-JP" sz="900" b="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endParaRPr lang="en-US" altLang="ja-JP" sz="900" b="0" dirty="0" smtClean="0">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000"/>
                        </a:lnSpc>
                        <a:spcBef>
                          <a:spcPts val="0"/>
                        </a:spcBef>
                        <a:spcAft>
                          <a:spcPts val="0"/>
                        </a:spcAft>
                        <a:buClrTx/>
                        <a:buSzTx/>
                        <a:buFontTx/>
                        <a:buNone/>
                        <a:tabLst/>
                        <a:defRPr/>
                      </a:pPr>
                      <a:r>
                        <a:rPr lang="ja-JP" altLang="en-US" sz="900" b="0" dirty="0" smtClean="0">
                          <a:latin typeface="ＭＳ 明朝" panose="02020609040205080304" pitchFamily="17" charset="-128"/>
                          <a:ea typeface="ＭＳ 明朝" panose="02020609040205080304" pitchFamily="17" charset="-128"/>
                        </a:rPr>
                        <a:t>区域指定の解除</a:t>
                      </a:r>
                      <a:endParaRPr lang="en-US" altLang="ja-JP" sz="900" b="0" dirty="0" smtClean="0">
                        <a:latin typeface="ＭＳ 明朝" panose="02020609040205080304" pitchFamily="17" charset="-128"/>
                        <a:ea typeface="ＭＳ 明朝" panose="02020609040205080304" pitchFamily="17" charset="-128"/>
                      </a:endParaRPr>
                    </a:p>
                  </a:txBody>
                  <a:tcPr marL="0" marR="36000"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395565">
                <a:tc>
                  <a:txBody>
                    <a:bodyPr/>
                    <a:lstStyle/>
                    <a:p>
                      <a:pPr algn="l"/>
                      <a:r>
                        <a:rPr kumimoji="1" lang="ja-JP" altLang="en-US" sz="900" b="0" dirty="0" smtClean="0">
                          <a:solidFill>
                            <a:schemeClr val="tx1"/>
                          </a:solidFill>
                          <a:latin typeface="ＭＳ 明朝" panose="02020609040205080304" pitchFamily="17" charset="-128"/>
                          <a:ea typeface="ＭＳ 明朝" panose="02020609040205080304" pitchFamily="17" charset="-128"/>
                        </a:rPr>
                        <a:t>その他</a:t>
                      </a:r>
                      <a:endParaRPr kumimoji="1" lang="ja-JP" altLang="en-US" sz="900" b="0" dirty="0">
                        <a:solidFill>
                          <a:schemeClr val="tx1"/>
                        </a:solidFill>
                        <a:latin typeface="ＭＳ 明朝" panose="02020609040205080304" pitchFamily="17" charset="-128"/>
                        <a:ea typeface="ＭＳ 明朝" panose="02020609040205080304" pitchFamily="17"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gridSpan="2">
                  <a:txBody>
                    <a:bodyPr/>
                    <a:lstStyle/>
                    <a:p>
                      <a:pPr algn="l">
                        <a:lnSpc>
                          <a:spcPts val="1000"/>
                        </a:lnSpc>
                      </a:pPr>
                      <a:r>
                        <a:rPr kumimoji="1" lang="ja-JP" altLang="en-US" sz="900" dirty="0" smtClean="0">
                          <a:latin typeface="ＭＳ 明朝" panose="02020609040205080304" pitchFamily="17" charset="-128"/>
                          <a:ea typeface="ＭＳ 明朝" panose="02020609040205080304" pitchFamily="17" charset="-128"/>
                        </a:rPr>
                        <a:t>自主調査の結果を基に区域指定の申請ができる。</a:t>
                      </a:r>
                      <a:endParaRPr kumimoji="1" lang="en-US" altLang="ja-JP" sz="900" dirty="0" smtClean="0">
                        <a:latin typeface="ＭＳ 明朝" panose="02020609040205080304" pitchFamily="17" charset="-128"/>
                        <a:ea typeface="ＭＳ 明朝" panose="02020609040205080304" pitchFamily="17" charset="-128"/>
                      </a:endParaRPr>
                    </a:p>
                  </a:txBody>
                  <a:tcPr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a:lnSpc>
                          <a:spcPts val="1000"/>
                        </a:lnSpc>
                      </a:pPr>
                      <a:endParaRPr kumimoji="1" lang="ja-JP" altLang="en-US" sz="900" dirty="0">
                        <a:latin typeface="ＭＳ 明朝" panose="02020609040205080304" pitchFamily="17" charset="-128"/>
                        <a:ea typeface="ＭＳ 明朝" panose="02020609040205080304" pitchFamily="17" charset="-128"/>
                      </a:endParaRPr>
                    </a:p>
                  </a:txBody>
                  <a:tcPr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ctr"/>
                      <a:r>
                        <a:rPr lang="ja-JP" altLang="en-US" sz="900" dirty="0" smtClean="0">
                          <a:latin typeface="ＭＳ 明朝" panose="02020609040205080304" pitchFamily="17" charset="-128"/>
                          <a:ea typeface="ＭＳ 明朝" panose="02020609040205080304" pitchFamily="17" charset="-128"/>
                        </a:rPr>
                        <a:t>（自主調査等の指針）</a:t>
                      </a:r>
                      <a:endParaRPr lang="en-US" altLang="ja-JP" sz="900" dirty="0" smtClean="0">
                        <a:latin typeface="ＭＳ 明朝" panose="02020609040205080304" pitchFamily="17" charset="-128"/>
                        <a:ea typeface="ＭＳ 明朝" panose="02020609040205080304" pitchFamily="17" charset="-128"/>
                      </a:endParaRPr>
                    </a:p>
                    <a:p>
                      <a:r>
                        <a:rPr lang="ja-JP" altLang="en-US" sz="900" dirty="0" smtClean="0">
                          <a:latin typeface="ＭＳ 明朝" panose="02020609040205080304" pitchFamily="17" charset="-128"/>
                          <a:ea typeface="ＭＳ 明朝" panose="02020609040205080304" pitchFamily="17" charset="-128"/>
                        </a:rPr>
                        <a:t>法・条例の適用を受けない自主調査や基準不適合土壌の措置に関して指針を定め、指導・助言</a:t>
                      </a:r>
                      <a:endParaRPr lang="en-US" altLang="ja-JP" sz="900" dirty="0" smtClean="0">
                        <a:latin typeface="ＭＳ 明朝" panose="02020609040205080304" pitchFamily="17" charset="-128"/>
                        <a:ea typeface="ＭＳ 明朝" panose="02020609040205080304" pitchFamily="17" charset="-128"/>
                      </a:endParaRPr>
                    </a:p>
                  </a:txBody>
                  <a:tcPr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r>
            </a:tbl>
          </a:graphicData>
        </a:graphic>
      </p:graphicFrame>
      <p:sp>
        <p:nvSpPr>
          <p:cNvPr id="1042" name="テキスト ボックス 3"/>
          <p:cNvSpPr txBox="1">
            <a:spLocks noChangeArrowheads="1"/>
          </p:cNvSpPr>
          <p:nvPr/>
        </p:nvSpPr>
        <p:spPr bwMode="auto">
          <a:xfrm>
            <a:off x="1573213" y="428625"/>
            <a:ext cx="9518650" cy="369332"/>
          </a:xfrm>
          <a:prstGeom prst="rect">
            <a:avLst/>
          </a:prstGeom>
          <a:solidFill>
            <a:srgbClr val="0000FF"/>
          </a:solidFill>
          <a:ln w="9525">
            <a:noFill/>
            <a:miter lim="800000"/>
            <a:headEnd/>
            <a:tailEnd/>
          </a:ln>
        </p:spPr>
        <p:txBody>
          <a:bodyPr>
            <a:spAutoFit/>
          </a:bodyPr>
          <a:lstStyle/>
          <a:p>
            <a:pPr algn="ctr"/>
            <a:r>
              <a:rPr lang="ja-JP" altLang="en-US" sz="1800" b="1" dirty="0" smtClean="0">
                <a:solidFill>
                  <a:schemeClr val="bg1"/>
                </a:solidFill>
                <a:latin typeface="Meiryo UI" pitchFamily="50" charset="-128"/>
                <a:ea typeface="Meiryo UI" pitchFamily="50" charset="-128"/>
                <a:cs typeface="Meiryo UI" pitchFamily="50" charset="-128"/>
              </a:rPr>
              <a:t>大阪府生活環境の保全等に関する条例に基づく土壌汚染対策のあり方について</a:t>
            </a:r>
            <a:endParaRPr lang="ja-JP" altLang="en-US" sz="1800" b="1" dirty="0">
              <a:solidFill>
                <a:schemeClr val="bg1"/>
              </a:solidFill>
              <a:latin typeface="Meiryo UI" pitchFamily="50" charset="-128"/>
              <a:ea typeface="Meiryo UI" pitchFamily="50" charset="-128"/>
              <a:cs typeface="Meiryo UI" pitchFamily="50" charset="-128"/>
            </a:endParaRPr>
          </a:p>
        </p:txBody>
      </p:sp>
      <p:sp>
        <p:nvSpPr>
          <p:cNvPr id="1098" name="テキスト ボックス 46"/>
          <p:cNvSpPr>
            <a:spLocks noChangeArrowheads="1"/>
          </p:cNvSpPr>
          <p:nvPr/>
        </p:nvSpPr>
        <p:spPr bwMode="auto">
          <a:xfrm>
            <a:off x="64097" y="984176"/>
            <a:ext cx="6048672" cy="4022487"/>
          </a:xfrm>
          <a:prstGeom prst="roundRect">
            <a:avLst>
              <a:gd name="adj" fmla="val 8889"/>
            </a:avLst>
          </a:prstGeom>
          <a:noFill/>
          <a:ln w="6350">
            <a:noFill/>
            <a:round/>
            <a:headEnd/>
            <a:tailEnd/>
          </a:ln>
        </p:spPr>
        <p:txBody>
          <a:bodyPr wrap="square">
            <a:spAutoFit/>
          </a:bodyPr>
          <a:lstStyle/>
          <a:p>
            <a:pPr>
              <a:lnSpc>
                <a:spcPts val="800"/>
              </a:lnSpc>
            </a:pPr>
            <a:r>
              <a:rPr lang="ja-JP" altLang="en-US" sz="800" b="1" dirty="0" smtClean="0">
                <a:latin typeface="ＭＳ ゴシック" panose="020B0609070205080204" pitchFamily="49" charset="-128"/>
                <a:ea typeface="ＭＳ ゴシック" panose="020B0609070205080204" pitchFamily="49" charset="-128"/>
                <a:cs typeface="Meiryo UI" panose="020B0604030504040204" pitchFamily="50" charset="-128"/>
              </a:rPr>
              <a:t>　</a:t>
            </a:r>
            <a:endParaRPr lang="en-US" altLang="ja-JP" sz="800" b="1"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1800"/>
              </a:lnSpc>
            </a:pPr>
            <a:r>
              <a:rPr lang="ja-JP" altLang="en-US" sz="1100" b="1" dirty="0" smtClean="0">
                <a:latin typeface="ＭＳ ゴシック" panose="020B0609070205080204" pitchFamily="49" charset="-128"/>
                <a:ea typeface="ＭＳ ゴシック" panose="020B0609070205080204" pitchFamily="49" charset="-128"/>
                <a:cs typeface="Meiryo UI" panose="020B0604030504040204" pitchFamily="50" charset="-128"/>
              </a:rPr>
              <a:t>○  背景</a:t>
            </a:r>
            <a:endParaRPr lang="en-US" altLang="ja-JP" sz="200" b="1" dirty="0">
              <a:latin typeface="ＭＳ ゴシック" panose="020B0609070205080204" pitchFamily="49" charset="-128"/>
              <a:ea typeface="ＭＳ ゴシック" panose="020B0609070205080204" pitchFamily="49" charset="-128"/>
            </a:endParaRPr>
          </a:p>
          <a:p>
            <a:pPr>
              <a:lnSpc>
                <a:spcPts val="1800"/>
              </a:lnSpc>
            </a:pPr>
            <a:r>
              <a:rPr lang="ja-JP" altLang="en-US" sz="1100" dirty="0" smtClean="0">
                <a:latin typeface="ＭＳ 明朝" panose="02020609040205080304" pitchFamily="17" charset="-128"/>
                <a:ea typeface="ＭＳ 明朝" panose="02020609040205080304" pitchFamily="17" charset="-128"/>
              </a:rPr>
              <a:t>・</a:t>
            </a:r>
            <a:r>
              <a:rPr lang="ja-JP" altLang="ja-JP" sz="1100" dirty="0" smtClean="0">
                <a:latin typeface="ＭＳ 明朝" panose="02020609040205080304" pitchFamily="17" charset="-128"/>
                <a:ea typeface="ＭＳ 明朝" panose="02020609040205080304" pitchFamily="17" charset="-128"/>
              </a:rPr>
              <a:t>土壌</a:t>
            </a:r>
            <a:r>
              <a:rPr lang="ja-JP" altLang="ja-JP" sz="1100" dirty="0">
                <a:latin typeface="ＭＳ 明朝" panose="02020609040205080304" pitchFamily="17" charset="-128"/>
                <a:ea typeface="ＭＳ 明朝" panose="02020609040205080304" pitchFamily="17" charset="-128"/>
              </a:rPr>
              <a:t>汚染</a:t>
            </a:r>
            <a:r>
              <a:rPr lang="ja-JP" altLang="ja-JP" sz="1100" dirty="0" smtClean="0">
                <a:latin typeface="ＭＳ 明朝" panose="02020609040205080304" pitchFamily="17" charset="-128"/>
                <a:ea typeface="ＭＳ 明朝" panose="02020609040205080304" pitchFamily="17" charset="-128"/>
              </a:rPr>
              <a:t>対策法</a:t>
            </a:r>
            <a:r>
              <a:rPr lang="ja-JP" altLang="en-US" sz="1100" dirty="0" smtClean="0">
                <a:latin typeface="ＭＳ 明朝" panose="02020609040205080304" pitchFamily="17" charset="-128"/>
                <a:ea typeface="ＭＳ 明朝" panose="02020609040205080304" pitchFamily="17" charset="-128"/>
              </a:rPr>
              <a:t>においては</a:t>
            </a:r>
            <a:r>
              <a:rPr lang="ja-JP"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土地の</a:t>
            </a:r>
            <a:r>
              <a:rPr lang="ja-JP" altLang="ja-JP" sz="1100" dirty="0" smtClean="0">
                <a:latin typeface="ＭＳ 明朝" panose="02020609040205080304" pitchFamily="17" charset="-128"/>
                <a:ea typeface="ＭＳ 明朝" panose="02020609040205080304" pitchFamily="17" charset="-128"/>
              </a:rPr>
              <a:t>汚染状況</a:t>
            </a:r>
            <a:r>
              <a:rPr lang="ja-JP" altLang="en-US" sz="1100" dirty="0" smtClean="0">
                <a:latin typeface="ＭＳ 明朝" panose="02020609040205080304" pitchFamily="17" charset="-128"/>
                <a:ea typeface="ＭＳ 明朝" panose="02020609040205080304" pitchFamily="17" charset="-128"/>
              </a:rPr>
              <a:t>を把握するため、一定の契機を捉えて土地</a:t>
            </a:r>
            <a:endParaRPr lang="en-US" altLang="ja-JP" sz="1100" dirty="0" smtClean="0">
              <a:latin typeface="ＭＳ 明朝" panose="02020609040205080304" pitchFamily="17" charset="-128"/>
              <a:ea typeface="ＭＳ 明朝" panose="02020609040205080304" pitchFamily="17" charset="-128"/>
            </a:endParaRPr>
          </a:p>
          <a:p>
            <a:pPr>
              <a:lnSpc>
                <a:spcPts val="1800"/>
              </a:lnSpc>
            </a:pPr>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の所有者等に調査の実施を義務づけ、調査の結果、土壌汚染が判明した土地は、人の健</a:t>
            </a:r>
            <a:endParaRPr lang="en-US" altLang="ja-JP" sz="1100" dirty="0" smtClean="0">
              <a:latin typeface="ＭＳ 明朝" panose="02020609040205080304" pitchFamily="17" charset="-128"/>
              <a:ea typeface="ＭＳ 明朝" panose="02020609040205080304" pitchFamily="17" charset="-128"/>
            </a:endParaRPr>
          </a:p>
          <a:p>
            <a:pPr>
              <a:lnSpc>
                <a:spcPts val="1800"/>
              </a:lnSpc>
            </a:pPr>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康に係るリスクのあるなしに応じて区域指定がなされ、リスクに応じた管理を行うこと</a:t>
            </a:r>
            <a:endParaRPr lang="en-US" altLang="ja-JP" sz="1100" dirty="0" smtClean="0">
              <a:latin typeface="ＭＳ 明朝" panose="02020609040205080304" pitchFamily="17" charset="-128"/>
              <a:ea typeface="ＭＳ 明朝" panose="02020609040205080304" pitchFamily="17" charset="-128"/>
            </a:endParaRPr>
          </a:p>
          <a:p>
            <a:pPr>
              <a:lnSpc>
                <a:spcPts val="1800"/>
              </a:lnSpc>
            </a:pPr>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とされている。</a:t>
            </a:r>
            <a:endParaRPr lang="en-US" altLang="ja-JP" sz="1100" dirty="0">
              <a:latin typeface="ＭＳ 明朝" panose="02020609040205080304" pitchFamily="17" charset="-128"/>
              <a:ea typeface="ＭＳ 明朝" panose="02020609040205080304" pitchFamily="17" charset="-128"/>
            </a:endParaRPr>
          </a:p>
          <a:p>
            <a:pPr>
              <a:lnSpc>
                <a:spcPts val="1800"/>
              </a:lnSpc>
            </a:pPr>
            <a:r>
              <a:rPr lang="ja-JP" altLang="en-US" sz="1100" dirty="0" smtClean="0">
                <a:latin typeface="ＭＳ 明朝" panose="02020609040205080304" pitchFamily="17" charset="-128"/>
                <a:ea typeface="ＭＳ 明朝" panose="02020609040205080304" pitchFamily="17" charset="-128"/>
              </a:rPr>
              <a:t>・大阪府では、大阪府生活環境の保全等に関する条例において、法に定める土地の形質変</a:t>
            </a:r>
            <a:endParaRPr lang="en-US" altLang="ja-JP" sz="1100" dirty="0" smtClean="0">
              <a:latin typeface="ＭＳ 明朝" panose="02020609040205080304" pitchFamily="17" charset="-128"/>
              <a:ea typeface="ＭＳ 明朝" panose="02020609040205080304" pitchFamily="17" charset="-128"/>
            </a:endParaRPr>
          </a:p>
          <a:p>
            <a:pPr>
              <a:lnSpc>
                <a:spcPts val="1800"/>
              </a:lnSpc>
            </a:pPr>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更が行われる場合に、土地の所有者等に履歴調査の実施を義務づけるほか、法や条例の</a:t>
            </a:r>
            <a:endParaRPr lang="en-US" altLang="ja-JP" sz="1100" dirty="0" smtClean="0">
              <a:latin typeface="ＭＳ 明朝" panose="02020609040205080304" pitchFamily="17" charset="-128"/>
              <a:ea typeface="ＭＳ 明朝" panose="02020609040205080304" pitchFamily="17" charset="-128"/>
            </a:endParaRPr>
          </a:p>
          <a:p>
            <a:pPr>
              <a:lnSpc>
                <a:spcPts val="1800"/>
              </a:lnSpc>
            </a:pPr>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適用を受けない自主調査が適切に実施されるよう指針を定め、技術的な指導・助言を行</a:t>
            </a:r>
            <a:endParaRPr lang="en-US" altLang="ja-JP" sz="1100" dirty="0" smtClean="0">
              <a:latin typeface="ＭＳ 明朝" panose="02020609040205080304" pitchFamily="17" charset="-128"/>
              <a:ea typeface="ＭＳ 明朝" panose="02020609040205080304" pitchFamily="17" charset="-128"/>
            </a:endParaRPr>
          </a:p>
          <a:p>
            <a:pPr>
              <a:lnSpc>
                <a:spcPts val="1800"/>
              </a:lnSpc>
            </a:pPr>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うなど</a:t>
            </a:r>
            <a:r>
              <a:rPr lang="ja-JP" altLang="en-US" sz="1100" dirty="0">
                <a:latin typeface="ＭＳ 明朝" panose="02020609040205080304" pitchFamily="17" charset="-128"/>
                <a:ea typeface="ＭＳ 明朝" panose="02020609040205080304" pitchFamily="17" charset="-128"/>
              </a:rPr>
              <a:t>、法と相まって、</a:t>
            </a:r>
            <a:r>
              <a:rPr lang="ja-JP" altLang="ja-JP" sz="1100" dirty="0">
                <a:latin typeface="ＭＳ 明朝" panose="02020609040205080304" pitchFamily="17" charset="-128"/>
                <a:ea typeface="ＭＳ 明朝" panose="02020609040205080304" pitchFamily="17" charset="-128"/>
              </a:rPr>
              <a:t>大阪府の土壌汚染対策を推進</a:t>
            </a:r>
            <a:r>
              <a:rPr lang="ja-JP" altLang="en-US" sz="1100" dirty="0" smtClean="0">
                <a:latin typeface="ＭＳ 明朝" panose="02020609040205080304" pitchFamily="17" charset="-128"/>
                <a:ea typeface="ＭＳ 明朝" panose="02020609040205080304" pitchFamily="17" charset="-128"/>
              </a:rPr>
              <a:t>。</a:t>
            </a:r>
            <a:endParaRPr lang="en-US" altLang="ja-JP" sz="1100" dirty="0" smtClean="0">
              <a:latin typeface="ＭＳ 明朝" panose="02020609040205080304" pitchFamily="17" charset="-128"/>
              <a:ea typeface="ＭＳ 明朝" panose="02020609040205080304" pitchFamily="17" charset="-128"/>
            </a:endParaRPr>
          </a:p>
          <a:p>
            <a:pPr>
              <a:lnSpc>
                <a:spcPts val="1800"/>
              </a:lnSpc>
            </a:pPr>
            <a:r>
              <a:rPr lang="ja-JP" altLang="en-US" sz="1100" dirty="0" smtClean="0">
                <a:latin typeface="ＭＳ 明朝" panose="02020609040205080304" pitchFamily="17" charset="-128"/>
                <a:ea typeface="ＭＳ 明朝" panose="02020609040205080304" pitchFamily="17" charset="-128"/>
              </a:rPr>
              <a:t>・このほど</a:t>
            </a:r>
            <a:r>
              <a:rPr lang="ja-JP" altLang="ja-JP" sz="1100" dirty="0" smtClean="0">
                <a:latin typeface="ＭＳ 明朝" panose="02020609040205080304" pitchFamily="17" charset="-128"/>
                <a:ea typeface="ＭＳ 明朝" panose="02020609040205080304" pitchFamily="17" charset="-128"/>
              </a:rPr>
              <a:t>、</a:t>
            </a:r>
            <a:r>
              <a:rPr lang="ja-JP" altLang="en-US" sz="1100" dirty="0" smtClean="0">
                <a:latin typeface="ＭＳ 明朝" panose="02020609040205080304" pitchFamily="17" charset="-128"/>
                <a:ea typeface="ＭＳ 明朝" panose="02020609040205080304" pitchFamily="17" charset="-128"/>
              </a:rPr>
              <a:t>土壌汚染対策法が改正され、土地の形質変更の届出に係る規定の整備や、土</a:t>
            </a:r>
            <a:endParaRPr lang="en-US" altLang="ja-JP" sz="1100" dirty="0" smtClean="0">
              <a:latin typeface="ＭＳ 明朝" panose="02020609040205080304" pitchFamily="17" charset="-128"/>
              <a:ea typeface="ＭＳ 明朝" panose="02020609040205080304" pitchFamily="17" charset="-128"/>
            </a:endParaRPr>
          </a:p>
          <a:p>
            <a:pPr>
              <a:lnSpc>
                <a:spcPts val="1800"/>
              </a:lnSpc>
            </a:pPr>
            <a:r>
              <a:rPr lang="ja-JP" altLang="en-US" sz="11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地の汚染状況を把握する契機の拡大などが行われることとなり、改正法の公布の日で</a:t>
            </a:r>
            <a:r>
              <a:rPr lang="ja-JP" altLang="en-US" sz="1100" dirty="0" err="1" smtClean="0">
                <a:latin typeface="ＭＳ 明朝" panose="02020609040205080304" pitchFamily="17" charset="-128"/>
                <a:ea typeface="ＭＳ 明朝" panose="02020609040205080304" pitchFamily="17" charset="-128"/>
              </a:rPr>
              <a:t>あ</a:t>
            </a:r>
            <a:endParaRPr lang="en-US" altLang="ja-JP" sz="1100" dirty="0" smtClean="0">
              <a:latin typeface="ＭＳ 明朝" panose="02020609040205080304" pitchFamily="17" charset="-128"/>
              <a:ea typeface="ＭＳ 明朝" panose="02020609040205080304" pitchFamily="17" charset="-128"/>
            </a:endParaRPr>
          </a:p>
          <a:p>
            <a:pPr>
              <a:lnSpc>
                <a:spcPts val="1800"/>
              </a:lnSpc>
            </a:pPr>
            <a:r>
              <a:rPr lang="ja-JP" altLang="en-US" sz="1100" dirty="0">
                <a:latin typeface="ＭＳ 明朝" panose="02020609040205080304" pitchFamily="17" charset="-128"/>
                <a:ea typeface="ＭＳ 明朝" panose="02020609040205080304" pitchFamily="17" charset="-128"/>
              </a:rPr>
              <a:t>　</a:t>
            </a:r>
            <a:r>
              <a:rPr lang="ja-JP" altLang="en-US" sz="1100" dirty="0" err="1" smtClean="0">
                <a:latin typeface="ＭＳ 明朝" panose="02020609040205080304" pitchFamily="17" charset="-128"/>
                <a:ea typeface="ＭＳ 明朝" panose="02020609040205080304" pitchFamily="17" charset="-128"/>
              </a:rPr>
              <a:t>る</a:t>
            </a:r>
            <a:r>
              <a:rPr lang="ja-JP" altLang="en-US" sz="1100" dirty="0" smtClean="0">
                <a:latin typeface="ＭＳ 明朝" panose="02020609040205080304" pitchFamily="17" charset="-128"/>
                <a:ea typeface="ＭＳ 明朝" panose="02020609040205080304" pitchFamily="17" charset="-128"/>
              </a:rPr>
              <a:t>平成</a:t>
            </a:r>
            <a:r>
              <a:rPr lang="en-US" altLang="ja-JP" sz="1100" dirty="0" smtClean="0">
                <a:latin typeface="ＭＳ 明朝" panose="02020609040205080304" pitchFamily="17" charset="-128"/>
                <a:ea typeface="ＭＳ 明朝" panose="02020609040205080304" pitchFamily="17" charset="-128"/>
              </a:rPr>
              <a:t>29</a:t>
            </a:r>
            <a:r>
              <a:rPr lang="ja-JP" altLang="en-US" sz="1100" dirty="0" smtClean="0">
                <a:latin typeface="ＭＳ 明朝" panose="02020609040205080304" pitchFamily="17" charset="-128"/>
                <a:ea typeface="ＭＳ 明朝" panose="02020609040205080304" pitchFamily="17" charset="-128"/>
              </a:rPr>
              <a:t>年５月</a:t>
            </a:r>
            <a:r>
              <a:rPr lang="en-US" altLang="ja-JP" sz="1100" dirty="0" smtClean="0">
                <a:latin typeface="ＭＳ 明朝" panose="02020609040205080304" pitchFamily="17" charset="-128"/>
                <a:ea typeface="ＭＳ 明朝" panose="02020609040205080304" pitchFamily="17" charset="-128"/>
              </a:rPr>
              <a:t>19</a:t>
            </a:r>
            <a:r>
              <a:rPr lang="ja-JP" altLang="en-US" sz="1100" dirty="0" smtClean="0">
                <a:latin typeface="ＭＳ 明朝" panose="02020609040205080304" pitchFamily="17" charset="-128"/>
                <a:ea typeface="ＭＳ 明朝" panose="02020609040205080304" pitchFamily="17" charset="-128"/>
              </a:rPr>
              <a:t>日から１年以内と２年以内に分けて施行される予定。</a:t>
            </a:r>
            <a:endParaRPr lang="en-US" altLang="ja-JP" sz="1100" dirty="0" smtClean="0">
              <a:latin typeface="ＭＳ 明朝" panose="02020609040205080304" pitchFamily="17" charset="-128"/>
              <a:ea typeface="ＭＳ 明朝" panose="02020609040205080304" pitchFamily="17" charset="-128"/>
            </a:endParaRPr>
          </a:p>
          <a:p>
            <a:pPr>
              <a:lnSpc>
                <a:spcPts val="1400"/>
              </a:lnSpc>
            </a:pPr>
            <a:r>
              <a:rPr lang="ja-JP" altLang="en-US" sz="1100" dirty="0" smtClean="0">
                <a:latin typeface="ＭＳ ゴシック" panose="020B0609070205080204" pitchFamily="49" charset="-128"/>
                <a:ea typeface="ＭＳ ゴシック" panose="020B0609070205080204" pitchFamily="49" charset="-128"/>
                <a:cs typeface="Meiryo UI" panose="020B0604030504040204" pitchFamily="50" charset="-128"/>
              </a:rPr>
              <a:t>　　</a:t>
            </a:r>
            <a:endParaRPr lang="en-US" altLang="ja-JP" sz="1100"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1800"/>
              </a:lnSpc>
            </a:pPr>
            <a:r>
              <a:rPr lang="ja-JP" altLang="en-US" sz="1100" b="1" dirty="0" smtClean="0">
                <a:latin typeface="ＭＳ ゴシック" panose="020B0609070205080204" pitchFamily="49" charset="-128"/>
                <a:ea typeface="ＭＳ ゴシック" panose="020B0609070205080204" pitchFamily="49" charset="-128"/>
                <a:cs typeface="Meiryo UI" panose="020B0604030504040204" pitchFamily="50" charset="-128"/>
              </a:rPr>
              <a:t>○  諮問事項</a:t>
            </a:r>
            <a:endParaRPr lang="en-US" altLang="ja-JP" sz="1100" b="1" dirty="0">
              <a:latin typeface="ＭＳ ゴシック" panose="020B0609070205080204" pitchFamily="49" charset="-128"/>
              <a:ea typeface="ＭＳ ゴシック" panose="020B0609070205080204" pitchFamily="49" charset="-128"/>
              <a:cs typeface="Meiryo UI" panose="020B0604030504040204" pitchFamily="50" charset="-128"/>
            </a:endParaRPr>
          </a:p>
          <a:p>
            <a:pPr>
              <a:lnSpc>
                <a:spcPts val="1800"/>
              </a:lnSpc>
            </a:pPr>
            <a:r>
              <a:rPr lang="ja-JP" altLang="en-US" sz="1100" b="1" dirty="0">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100" b="1" dirty="0" smtClean="0">
                <a:latin typeface="ＭＳ ゴシック" panose="020B0609070205080204" pitchFamily="49" charset="-128"/>
                <a:ea typeface="ＭＳ ゴシック" panose="020B0609070205080204" pitchFamily="49" charset="-128"/>
                <a:cs typeface="Meiryo UI" panose="020B0604030504040204" pitchFamily="50" charset="-128"/>
              </a:rPr>
              <a:t>  </a:t>
            </a:r>
            <a:r>
              <a:rPr lang="ja-JP" altLang="en-US" sz="1100" dirty="0" smtClean="0">
                <a:latin typeface="ＭＳ ゴシック" panose="020B0609070205080204" pitchFamily="49" charset="-128"/>
                <a:ea typeface="ＭＳ ゴシック" panose="020B0609070205080204" pitchFamily="49" charset="-128"/>
              </a:rPr>
              <a:t>改正された土壌汚染対策法と整合した、</a:t>
            </a:r>
            <a:r>
              <a:rPr lang="ja-JP" altLang="ja-JP" sz="1100" dirty="0"/>
              <a:t>大阪府生活環境の保全等に関する条例に</a:t>
            </a:r>
            <a:r>
              <a:rPr lang="ja-JP" altLang="ja-JP" sz="1100" dirty="0" smtClean="0"/>
              <a:t>基づ</a:t>
            </a:r>
            <a:r>
              <a:rPr lang="ja-JP" altLang="en-US" sz="1100" dirty="0" smtClean="0"/>
              <a:t>く</a:t>
            </a:r>
            <a:endParaRPr lang="en-US" altLang="ja-JP" sz="1100" dirty="0" smtClean="0"/>
          </a:p>
          <a:p>
            <a:pPr>
              <a:lnSpc>
                <a:spcPts val="1800"/>
              </a:lnSpc>
            </a:pPr>
            <a:r>
              <a:rPr lang="en-US" altLang="ja-JP" sz="1100" dirty="0" smtClean="0"/>
              <a:t>   </a:t>
            </a:r>
            <a:r>
              <a:rPr lang="ja-JP" altLang="ja-JP" sz="1100" dirty="0" smtClean="0"/>
              <a:t>土壌汚染対策</a:t>
            </a:r>
            <a:r>
              <a:rPr lang="ja-JP" altLang="ja-JP" sz="1100" dirty="0" smtClean="0">
                <a:latin typeface="ＭＳ ゴシック" panose="020B0609070205080204" pitchFamily="49" charset="-128"/>
                <a:ea typeface="ＭＳ ゴシック" panose="020B0609070205080204" pitchFamily="49" charset="-128"/>
              </a:rPr>
              <a:t>のあり方</a:t>
            </a:r>
            <a:endParaRPr lang="en-US" altLang="ja-JP" sz="200" b="1" dirty="0">
              <a:latin typeface="ＭＳ 明朝" pitchFamily="17" charset="-128"/>
              <a:ea typeface="ＭＳ 明朝" pitchFamily="17" charset="-128"/>
              <a:cs typeface="Meiryo UI" pitchFamily="50" charset="-128"/>
            </a:endParaRPr>
          </a:p>
        </p:txBody>
      </p:sp>
      <p:sp>
        <p:nvSpPr>
          <p:cNvPr id="2" name="角丸四角形 1"/>
          <p:cNvSpPr/>
          <p:nvPr/>
        </p:nvSpPr>
        <p:spPr bwMode="auto">
          <a:xfrm>
            <a:off x="64096" y="1072066"/>
            <a:ext cx="6048672" cy="3846706"/>
          </a:xfrm>
          <a:prstGeom prst="roundRect">
            <a:avLst>
              <a:gd name="adj" fmla="val 233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80160" fontAlgn="auto">
              <a:spcBef>
                <a:spcPts val="0"/>
              </a:spcBef>
              <a:spcAft>
                <a:spcPts val="0"/>
              </a:spcAft>
              <a:defRPr/>
            </a:pPr>
            <a:endParaRPr lang="ja-JP" altLang="en-US"/>
          </a:p>
        </p:txBody>
      </p:sp>
      <p:sp>
        <p:nvSpPr>
          <p:cNvPr id="38" name="テキスト ボックス 37"/>
          <p:cNvSpPr txBox="1"/>
          <p:nvPr/>
        </p:nvSpPr>
        <p:spPr bwMode="auto">
          <a:xfrm>
            <a:off x="203199" y="840160"/>
            <a:ext cx="1116013" cy="306467"/>
          </a:xfrm>
          <a:prstGeom prst="roundRect">
            <a:avLst/>
          </a:prstGeom>
          <a:solidFill>
            <a:schemeClr val="bg2">
              <a:lumMod val="90000"/>
            </a:schemeClr>
          </a:solidFill>
          <a:ln w="12700">
            <a:solidFill>
              <a:schemeClr val="tx1"/>
            </a:solidFill>
          </a:ln>
        </p:spPr>
        <p:style>
          <a:lnRef idx="2">
            <a:schemeClr val="accent1"/>
          </a:lnRef>
          <a:fillRef idx="1">
            <a:schemeClr val="lt1"/>
          </a:fillRef>
          <a:effectRef idx="0">
            <a:schemeClr val="accent1"/>
          </a:effectRef>
          <a:fontRef idx="minor">
            <a:schemeClr val="dk1"/>
          </a:fontRef>
        </p:style>
        <p:txBody>
          <a:bodyPr>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諮問の趣旨</a:t>
            </a:r>
          </a:p>
        </p:txBody>
      </p:sp>
      <p:sp>
        <p:nvSpPr>
          <p:cNvPr id="55" name="テキスト ボックス 54"/>
          <p:cNvSpPr txBox="1"/>
          <p:nvPr/>
        </p:nvSpPr>
        <p:spPr>
          <a:xfrm>
            <a:off x="6332538" y="840160"/>
            <a:ext cx="2732558"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大阪府における土壌汚染対策の概要</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テキスト ボックス 55"/>
          <p:cNvSpPr txBox="1"/>
          <p:nvPr/>
        </p:nvSpPr>
        <p:spPr bwMode="auto">
          <a:xfrm>
            <a:off x="302642" y="5376664"/>
            <a:ext cx="5720332" cy="1037888"/>
          </a:xfrm>
          <a:prstGeom prst="roundRect">
            <a:avLst>
              <a:gd name="adj" fmla="val 8891"/>
            </a:avLst>
          </a:prstGeom>
          <a:noFill/>
          <a:ln w="6350">
            <a:noFill/>
          </a:ln>
        </p:spPr>
        <p:txBody>
          <a:bodyPr wrap="square">
            <a:spAutoFit/>
          </a:bodyPr>
          <a:lstStyle/>
          <a:p>
            <a:pPr>
              <a:lnSpc>
                <a:spcPts val="1400"/>
              </a:lnSpc>
            </a:pPr>
            <a:r>
              <a:rPr lang="ja-JP" altLang="en-US" sz="1100" dirty="0">
                <a:latin typeface="ＭＳ 明朝" pitchFamily="17" charset="-128"/>
                <a:ea typeface="ＭＳ 明朝" pitchFamily="17" charset="-128"/>
                <a:cs typeface="Meiryo UI" pitchFamily="50" charset="-128"/>
              </a:rPr>
              <a:t>平成</a:t>
            </a:r>
            <a:r>
              <a:rPr lang="en-US" altLang="ja-JP" sz="1100" dirty="0">
                <a:latin typeface="ＭＳ 明朝" pitchFamily="17" charset="-128"/>
                <a:ea typeface="ＭＳ 明朝" pitchFamily="17" charset="-128"/>
                <a:cs typeface="Meiryo UI" pitchFamily="50" charset="-128"/>
              </a:rPr>
              <a:t>29</a:t>
            </a:r>
            <a:r>
              <a:rPr lang="ja-JP" altLang="en-US" sz="1100" dirty="0">
                <a:latin typeface="ＭＳ 明朝" pitchFamily="17" charset="-128"/>
                <a:ea typeface="ＭＳ 明朝" pitchFamily="17" charset="-128"/>
                <a:cs typeface="Meiryo UI" pitchFamily="50" charset="-128"/>
              </a:rPr>
              <a:t>年</a:t>
            </a:r>
            <a:endParaRPr lang="en-US" altLang="ja-JP" sz="1100" dirty="0">
              <a:latin typeface="ＭＳ 明朝" pitchFamily="17" charset="-128"/>
              <a:ea typeface="ＭＳ 明朝" pitchFamily="17" charset="-128"/>
              <a:cs typeface="Meiryo UI" pitchFamily="50" charset="-128"/>
            </a:endParaRPr>
          </a:p>
          <a:p>
            <a:pPr>
              <a:lnSpc>
                <a:spcPts val="1400"/>
              </a:lnSpc>
            </a:pPr>
            <a:r>
              <a:rPr lang="ja-JP" altLang="en-US" sz="1100" dirty="0">
                <a:latin typeface="ＭＳ 明朝" pitchFamily="17" charset="-128"/>
                <a:ea typeface="ＭＳ 明朝" pitchFamily="17" charset="-128"/>
                <a:cs typeface="Meiryo UI" pitchFamily="50" charset="-128"/>
              </a:rPr>
              <a:t>　　６月６日　</a:t>
            </a:r>
            <a:r>
              <a:rPr lang="ja-JP" altLang="en-US" sz="1100" dirty="0" smtClean="0">
                <a:latin typeface="ＭＳ 明朝" pitchFamily="17" charset="-128"/>
                <a:ea typeface="ＭＳ 明朝" pitchFamily="17" charset="-128"/>
                <a:cs typeface="Meiryo UI" pitchFamily="50" charset="-128"/>
              </a:rPr>
              <a:t>諮問</a:t>
            </a:r>
            <a:endParaRPr lang="en-US" altLang="ja-JP" sz="1100" dirty="0" smtClean="0">
              <a:latin typeface="ＭＳ 明朝" pitchFamily="17" charset="-128"/>
              <a:ea typeface="ＭＳ 明朝" pitchFamily="17" charset="-128"/>
              <a:cs typeface="Meiryo UI" pitchFamily="50" charset="-128"/>
            </a:endParaRPr>
          </a:p>
          <a:p>
            <a:pPr>
              <a:lnSpc>
                <a:spcPts val="1400"/>
              </a:lnSpc>
            </a:pPr>
            <a:r>
              <a:rPr lang="ja-JP" altLang="en-US" sz="1100" dirty="0">
                <a:latin typeface="ＭＳ 明朝" pitchFamily="17" charset="-128"/>
                <a:ea typeface="ＭＳ 明朝" pitchFamily="17" charset="-128"/>
                <a:cs typeface="Meiryo UI" pitchFamily="50" charset="-128"/>
              </a:rPr>
              <a:t>　　</a:t>
            </a:r>
            <a:r>
              <a:rPr lang="en-US" altLang="ja-JP" sz="1100" dirty="0" smtClean="0">
                <a:latin typeface="ＭＳ 明朝" pitchFamily="17" charset="-128"/>
                <a:ea typeface="ＭＳ 明朝" pitchFamily="17" charset="-128"/>
                <a:cs typeface="Meiryo UI" pitchFamily="50" charset="-128"/>
              </a:rPr>
              <a:t>11</a:t>
            </a:r>
            <a:r>
              <a:rPr lang="ja-JP" altLang="en-US" sz="1100" dirty="0">
                <a:latin typeface="ＭＳ 明朝" pitchFamily="17" charset="-128"/>
                <a:ea typeface="ＭＳ 明朝" pitchFamily="17" charset="-128"/>
                <a:cs typeface="Meiryo UI" pitchFamily="50" charset="-128"/>
              </a:rPr>
              <a:t>月頃　</a:t>
            </a:r>
            <a:r>
              <a:rPr lang="ja-JP" altLang="en-US" sz="1100" dirty="0" smtClean="0">
                <a:latin typeface="ＭＳ 明朝" pitchFamily="17" charset="-128"/>
                <a:ea typeface="ＭＳ 明朝" pitchFamily="17" charset="-128"/>
                <a:cs typeface="Meiryo UI" pitchFamily="50" charset="-128"/>
              </a:rPr>
              <a:t>　パブリックコメントを経て第一次答申</a:t>
            </a:r>
            <a:endParaRPr lang="en-US" altLang="ja-JP" sz="1100" dirty="0" smtClean="0">
              <a:latin typeface="ＭＳ 明朝" pitchFamily="17" charset="-128"/>
              <a:ea typeface="ＭＳ 明朝" pitchFamily="17" charset="-128"/>
              <a:cs typeface="Meiryo UI" pitchFamily="50" charset="-128"/>
            </a:endParaRPr>
          </a:p>
          <a:p>
            <a:pPr>
              <a:lnSpc>
                <a:spcPts val="1400"/>
              </a:lnSpc>
            </a:pPr>
            <a:r>
              <a:rPr lang="ja-JP" altLang="en-US" sz="1100" dirty="0" smtClean="0">
                <a:latin typeface="ＭＳ 明朝" pitchFamily="17" charset="-128"/>
                <a:ea typeface="ＭＳ 明朝" pitchFamily="17" charset="-128"/>
                <a:cs typeface="Meiryo UI" pitchFamily="50" charset="-128"/>
              </a:rPr>
              <a:t>平成</a:t>
            </a:r>
            <a:r>
              <a:rPr lang="en-US" altLang="ja-JP" sz="1100" dirty="0">
                <a:latin typeface="ＭＳ 明朝" pitchFamily="17" charset="-128"/>
                <a:ea typeface="ＭＳ 明朝" pitchFamily="17" charset="-128"/>
                <a:cs typeface="Meiryo UI" pitchFamily="50" charset="-128"/>
              </a:rPr>
              <a:t>30</a:t>
            </a:r>
            <a:r>
              <a:rPr lang="ja-JP" altLang="en-US" sz="1100" dirty="0">
                <a:latin typeface="ＭＳ 明朝" pitchFamily="17" charset="-128"/>
                <a:ea typeface="ＭＳ 明朝" pitchFamily="17" charset="-128"/>
                <a:cs typeface="Meiryo UI" pitchFamily="50" charset="-128"/>
              </a:rPr>
              <a:t>年</a:t>
            </a:r>
            <a:endParaRPr lang="en-US" altLang="ja-JP" sz="1100" dirty="0">
              <a:latin typeface="ＭＳ 明朝" pitchFamily="17" charset="-128"/>
              <a:ea typeface="ＭＳ 明朝" pitchFamily="17" charset="-128"/>
              <a:cs typeface="Meiryo UI" pitchFamily="50" charset="-128"/>
            </a:endParaRPr>
          </a:p>
          <a:p>
            <a:pPr>
              <a:lnSpc>
                <a:spcPts val="1400"/>
              </a:lnSpc>
            </a:pPr>
            <a:r>
              <a:rPr lang="ja-JP" altLang="en-US" sz="1100" dirty="0">
                <a:latin typeface="ＭＳ 明朝" pitchFamily="17" charset="-128"/>
                <a:ea typeface="ＭＳ 明朝" pitchFamily="17" charset="-128"/>
                <a:cs typeface="Meiryo UI" pitchFamily="50" charset="-128"/>
              </a:rPr>
              <a:t>　</a:t>
            </a:r>
            <a:r>
              <a:rPr lang="ja-JP" altLang="en-US" sz="1100" dirty="0" smtClean="0">
                <a:latin typeface="ＭＳ 明朝" pitchFamily="17" charset="-128"/>
                <a:ea typeface="ＭＳ 明朝" pitchFamily="17" charset="-128"/>
                <a:cs typeface="Meiryo UI" pitchFamily="50" charset="-128"/>
              </a:rPr>
              <a:t>　春頃</a:t>
            </a:r>
            <a:r>
              <a:rPr lang="ja-JP" altLang="en-US" sz="1100" dirty="0">
                <a:latin typeface="ＭＳ 明朝" pitchFamily="17" charset="-128"/>
                <a:ea typeface="ＭＳ 明朝" pitchFamily="17" charset="-128"/>
                <a:cs typeface="Meiryo UI" pitchFamily="50" charset="-128"/>
              </a:rPr>
              <a:t>　</a:t>
            </a:r>
            <a:r>
              <a:rPr lang="ja-JP" altLang="en-US" sz="1100" dirty="0" smtClean="0">
                <a:latin typeface="ＭＳ 明朝" pitchFamily="17" charset="-128"/>
                <a:ea typeface="ＭＳ 明朝" pitchFamily="17" charset="-128"/>
                <a:cs typeface="Meiryo UI" pitchFamily="50" charset="-128"/>
              </a:rPr>
              <a:t>　　最終答申</a:t>
            </a:r>
            <a:endParaRPr lang="en-US" altLang="ja-JP" sz="1100" dirty="0">
              <a:latin typeface="ＭＳ 明朝" pitchFamily="17" charset="-128"/>
              <a:ea typeface="ＭＳ 明朝" pitchFamily="17" charset="-128"/>
              <a:cs typeface="Meiryo UI" pitchFamily="50" charset="-128"/>
            </a:endParaRPr>
          </a:p>
        </p:txBody>
      </p:sp>
      <p:sp>
        <p:nvSpPr>
          <p:cNvPr id="63" name="テキスト ボックス 62"/>
          <p:cNvSpPr txBox="1"/>
          <p:nvPr/>
        </p:nvSpPr>
        <p:spPr bwMode="auto">
          <a:xfrm>
            <a:off x="195387" y="5052621"/>
            <a:ext cx="1765300" cy="306389"/>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検討スケジュール（案）</a:t>
            </a:r>
          </a:p>
        </p:txBody>
      </p:sp>
      <p:sp>
        <p:nvSpPr>
          <p:cNvPr id="45" name="テキスト ボックス 28"/>
          <p:cNvSpPr txBox="1"/>
          <p:nvPr/>
        </p:nvSpPr>
        <p:spPr bwMode="auto">
          <a:xfrm>
            <a:off x="6112768" y="5748574"/>
            <a:ext cx="4337472" cy="3581519"/>
          </a:xfrm>
          <a:prstGeom prst="roundRect">
            <a:avLst>
              <a:gd name="adj" fmla="val 8891"/>
            </a:avLst>
          </a:prstGeom>
          <a:noFill/>
          <a:ln w="6350">
            <a:noFill/>
          </a:ln>
        </p:spPr>
        <p:txBody>
          <a:bodyPr wrap="square">
            <a:spAutoFit/>
          </a:bodyPr>
          <a:lstStyle/>
          <a:p>
            <a:r>
              <a:rPr lang="ja-JP" altLang="en-US" sz="1100" b="1" dirty="0"/>
              <a:t>①</a:t>
            </a:r>
            <a:r>
              <a:rPr lang="ja-JP" altLang="ja-JP" sz="1100" b="1" dirty="0"/>
              <a:t>　土地の形質変更の届出・調査に関する規定の</a:t>
            </a:r>
            <a:r>
              <a:rPr lang="ja-JP" altLang="ja-JP" sz="1100" b="1" dirty="0" smtClean="0"/>
              <a:t>整備等</a:t>
            </a:r>
            <a:endParaRPr lang="en-US" altLang="ja-JP" sz="1100" b="1" dirty="0" smtClean="0"/>
          </a:p>
          <a:p>
            <a:endParaRPr lang="en-US" altLang="ja-JP" sz="100" dirty="0" smtClean="0"/>
          </a:p>
          <a:p>
            <a:r>
              <a:rPr lang="ja-JP" altLang="en-US" sz="900" dirty="0" smtClean="0">
                <a:latin typeface="ＭＳ 明朝" panose="02020609040205080304" pitchFamily="17" charset="-128"/>
                <a:ea typeface="ＭＳ 明朝" panose="02020609040205080304" pitchFamily="17" charset="-128"/>
              </a:rPr>
              <a:t> ・</a:t>
            </a:r>
            <a:r>
              <a:rPr lang="ja-JP" altLang="ja-JP" sz="900" dirty="0" smtClean="0">
                <a:latin typeface="ＭＳ 明朝" panose="02020609040205080304" pitchFamily="17" charset="-128"/>
                <a:ea typeface="ＭＳ 明朝" panose="02020609040205080304" pitchFamily="17" charset="-128"/>
              </a:rPr>
              <a:t>土地の形質変更の届出に併せて、土壌汚染状況調査の</a:t>
            </a:r>
            <a:r>
              <a:rPr lang="ja-JP" altLang="en-US" sz="900" dirty="0" smtClean="0">
                <a:latin typeface="ＭＳ 明朝" panose="02020609040205080304" pitchFamily="17" charset="-128"/>
                <a:ea typeface="ＭＳ 明朝" panose="02020609040205080304" pitchFamily="17" charset="-128"/>
              </a:rPr>
              <a:t>実施</a:t>
            </a:r>
            <a:r>
              <a:rPr lang="ja-JP" altLang="ja-JP" sz="900" dirty="0" smtClean="0">
                <a:latin typeface="ＭＳ 明朝" panose="02020609040205080304" pitchFamily="17" charset="-128"/>
                <a:ea typeface="ＭＳ 明朝" panose="02020609040205080304" pitchFamily="17" charset="-128"/>
              </a:rPr>
              <a:t>結果を</a:t>
            </a:r>
            <a:r>
              <a:rPr lang="ja-JP" altLang="ja-JP" sz="900" dirty="0">
                <a:latin typeface="ＭＳ 明朝" panose="02020609040205080304" pitchFamily="17" charset="-128"/>
                <a:ea typeface="ＭＳ 明朝" panose="02020609040205080304" pitchFamily="17" charset="-128"/>
              </a:rPr>
              <a:t>提出</a:t>
            </a:r>
            <a:r>
              <a:rPr lang="ja-JP" altLang="ja-JP" sz="900" dirty="0" smtClean="0">
                <a:latin typeface="ＭＳ 明朝" panose="02020609040205080304" pitchFamily="17" charset="-128"/>
                <a:ea typeface="ＭＳ 明朝" panose="02020609040205080304" pitchFamily="17" charset="-128"/>
              </a:rPr>
              <a:t>でき</a:t>
            </a:r>
            <a:endParaRPr lang="en-US" altLang="ja-JP" sz="900" dirty="0" smtClean="0">
              <a:latin typeface="ＭＳ 明朝" panose="02020609040205080304" pitchFamily="17" charset="-128"/>
              <a:ea typeface="ＭＳ 明朝" panose="02020609040205080304" pitchFamily="17" charset="-128"/>
            </a:endParaRPr>
          </a:p>
          <a:p>
            <a:r>
              <a:rPr lang="ja-JP" altLang="en-US" sz="900" dirty="0">
                <a:latin typeface="ＭＳ 明朝" panose="02020609040205080304" pitchFamily="17" charset="-128"/>
                <a:ea typeface="ＭＳ 明朝" panose="02020609040205080304" pitchFamily="17" charset="-128"/>
              </a:rPr>
              <a:t>　</a:t>
            </a:r>
            <a:r>
              <a:rPr lang="ja-JP" altLang="en-US" sz="900" dirty="0" smtClean="0">
                <a:latin typeface="ＭＳ 明朝" panose="02020609040205080304" pitchFamily="17" charset="-128"/>
                <a:ea typeface="ＭＳ 明朝" panose="02020609040205080304" pitchFamily="17" charset="-128"/>
              </a:rPr>
              <a:t> </a:t>
            </a:r>
            <a:r>
              <a:rPr lang="ja-JP" altLang="ja-JP" sz="900" dirty="0" err="1" smtClean="0">
                <a:latin typeface="ＭＳ 明朝" panose="02020609040205080304" pitchFamily="17" charset="-128"/>
                <a:ea typeface="ＭＳ 明朝" panose="02020609040205080304" pitchFamily="17" charset="-128"/>
              </a:rPr>
              <a:t>る</a:t>
            </a:r>
            <a:r>
              <a:rPr lang="ja-JP" altLang="ja-JP" sz="900" dirty="0" smtClean="0">
                <a:latin typeface="ＭＳ 明朝" panose="02020609040205080304" pitchFamily="17" charset="-128"/>
                <a:ea typeface="ＭＳ 明朝" panose="02020609040205080304" pitchFamily="17" charset="-128"/>
              </a:rPr>
              <a:t>こととする。</a:t>
            </a:r>
            <a:endParaRPr lang="en-US" altLang="ja-JP" sz="900" dirty="0" smtClean="0">
              <a:latin typeface="ＭＳ 明朝" panose="02020609040205080304" pitchFamily="17" charset="-128"/>
              <a:ea typeface="ＭＳ 明朝" panose="02020609040205080304" pitchFamily="17" charset="-128"/>
            </a:endParaRPr>
          </a:p>
          <a:p>
            <a:r>
              <a:rPr lang="en-US" altLang="ja-JP" sz="900" dirty="0" smtClean="0">
                <a:latin typeface="ＭＳ 明朝" panose="02020609040205080304" pitchFamily="17" charset="-128"/>
                <a:ea typeface="ＭＳ 明朝" panose="02020609040205080304" pitchFamily="17" charset="-128"/>
              </a:rPr>
              <a:t> </a:t>
            </a:r>
            <a:r>
              <a:rPr lang="ja-JP" altLang="ja-JP" sz="900" dirty="0" smtClean="0">
                <a:latin typeface="ＭＳ 明朝" panose="02020609040205080304" pitchFamily="17" charset="-128"/>
                <a:ea typeface="ＭＳ 明朝" panose="02020609040205080304" pitchFamily="17" charset="-128"/>
              </a:rPr>
              <a:t>・</a:t>
            </a:r>
            <a:r>
              <a:rPr lang="ja-JP" altLang="ja-JP" sz="900" dirty="0">
                <a:latin typeface="ＭＳ 明朝" panose="02020609040205080304" pitchFamily="17" charset="-128"/>
                <a:ea typeface="ＭＳ 明朝" panose="02020609040205080304" pitchFamily="17" charset="-128"/>
              </a:rPr>
              <a:t>その他所要の規定の整備</a:t>
            </a:r>
          </a:p>
          <a:p>
            <a:r>
              <a:rPr lang="en-US" altLang="ja-JP" sz="600" dirty="0"/>
              <a:t> </a:t>
            </a:r>
            <a:endParaRPr lang="en-US" altLang="ja-JP" sz="600" dirty="0" smtClean="0"/>
          </a:p>
          <a:p>
            <a:r>
              <a:rPr lang="ja-JP" altLang="en-US" sz="1100" b="1" dirty="0"/>
              <a:t>②</a:t>
            </a:r>
            <a:r>
              <a:rPr lang="ja-JP" altLang="ja-JP" sz="1100" b="1" dirty="0"/>
              <a:t>　土壌汚染状況調査の実施対象となる土地の</a:t>
            </a:r>
            <a:r>
              <a:rPr lang="ja-JP" altLang="ja-JP" sz="1100" b="1" dirty="0" smtClean="0"/>
              <a:t>拡大</a:t>
            </a:r>
            <a:endParaRPr lang="en-US" altLang="ja-JP" sz="1100" b="1" dirty="0" smtClean="0"/>
          </a:p>
          <a:p>
            <a:endParaRPr lang="ja-JP" altLang="ja-JP" sz="100" dirty="0"/>
          </a:p>
          <a:p>
            <a:r>
              <a:rPr lang="en-US" altLang="ja-JP" sz="1100" dirty="0" smtClean="0">
                <a:latin typeface="ＭＳ 明朝" panose="02020609040205080304" pitchFamily="17" charset="-128"/>
                <a:ea typeface="ＭＳ 明朝" panose="02020609040205080304" pitchFamily="17" charset="-128"/>
              </a:rPr>
              <a:t> </a:t>
            </a:r>
            <a:r>
              <a:rPr lang="ja-JP" altLang="ja-JP" sz="900" dirty="0" smtClean="0">
                <a:latin typeface="ＭＳ 明朝" panose="02020609040205080304" pitchFamily="17" charset="-128"/>
                <a:ea typeface="ＭＳ 明朝" panose="02020609040205080304" pitchFamily="17" charset="-128"/>
              </a:rPr>
              <a:t>・</a:t>
            </a:r>
            <a:r>
              <a:rPr lang="ja-JP" altLang="ja-JP" sz="900" dirty="0">
                <a:latin typeface="ＭＳ 明朝" panose="02020609040205080304" pitchFamily="17" charset="-128"/>
                <a:ea typeface="ＭＳ 明朝" panose="02020609040205080304" pitchFamily="17" charset="-128"/>
              </a:rPr>
              <a:t>有害物質を使用</a:t>
            </a:r>
            <a:r>
              <a:rPr lang="ja-JP" altLang="ja-JP" sz="900" dirty="0" smtClean="0">
                <a:latin typeface="ＭＳ 明朝" panose="02020609040205080304" pitchFamily="17" charset="-128"/>
                <a:ea typeface="ＭＳ 明朝" panose="02020609040205080304" pitchFamily="17" charset="-128"/>
              </a:rPr>
              <a:t>する</a:t>
            </a:r>
            <a:r>
              <a:rPr lang="ja-JP" altLang="en-US" sz="900" dirty="0" smtClean="0">
                <a:latin typeface="ＭＳ 明朝" panose="02020609040205080304" pitchFamily="17" charset="-128"/>
                <a:ea typeface="ＭＳ 明朝" panose="02020609040205080304" pitchFamily="17" charset="-128"/>
              </a:rPr>
              <a:t>法対象</a:t>
            </a:r>
            <a:r>
              <a:rPr lang="ja-JP" altLang="ja-JP" sz="900" dirty="0" smtClean="0">
                <a:latin typeface="ＭＳ 明朝" panose="02020609040205080304" pitchFamily="17" charset="-128"/>
                <a:ea typeface="ＭＳ 明朝" panose="02020609040205080304" pitchFamily="17" charset="-128"/>
              </a:rPr>
              <a:t>工場</a:t>
            </a:r>
            <a:r>
              <a:rPr lang="ja-JP" altLang="ja-JP" sz="900" dirty="0">
                <a:latin typeface="ＭＳ 明朝" panose="02020609040205080304" pitchFamily="17" charset="-128"/>
                <a:ea typeface="ＭＳ 明朝" panose="02020609040205080304" pitchFamily="17" charset="-128"/>
              </a:rPr>
              <a:t>が操業を続けている等の理由</a:t>
            </a:r>
            <a:r>
              <a:rPr lang="ja-JP" altLang="ja-JP" sz="900" dirty="0" smtClean="0">
                <a:latin typeface="ＭＳ 明朝" panose="02020609040205080304" pitchFamily="17" charset="-128"/>
                <a:ea typeface="ＭＳ 明朝" panose="02020609040205080304" pitchFamily="17" charset="-128"/>
              </a:rPr>
              <a:t>に</a:t>
            </a:r>
            <a:r>
              <a:rPr lang="ja-JP" altLang="en-US" sz="900" dirty="0" smtClean="0">
                <a:latin typeface="ＭＳ 明朝" panose="02020609040205080304" pitchFamily="17" charset="-128"/>
                <a:ea typeface="ＭＳ 明朝" panose="02020609040205080304" pitchFamily="17" charset="-128"/>
              </a:rPr>
              <a:t>よ</a:t>
            </a:r>
            <a:r>
              <a:rPr lang="ja-JP" altLang="ja-JP" sz="900" dirty="0" smtClean="0">
                <a:latin typeface="ＭＳ 明朝" panose="02020609040205080304" pitchFamily="17" charset="-128"/>
                <a:ea typeface="ＭＳ 明朝" panose="02020609040205080304" pitchFamily="17" charset="-128"/>
              </a:rPr>
              <a:t>り土壌汚</a:t>
            </a:r>
            <a:endParaRPr lang="en-US" altLang="ja-JP" sz="900" dirty="0" smtClean="0">
              <a:latin typeface="ＭＳ 明朝" panose="02020609040205080304" pitchFamily="17" charset="-128"/>
              <a:ea typeface="ＭＳ 明朝" panose="02020609040205080304" pitchFamily="17" charset="-128"/>
            </a:endParaRPr>
          </a:p>
          <a:p>
            <a:r>
              <a:rPr lang="ja-JP" altLang="en-US" sz="900" dirty="0" smtClean="0">
                <a:latin typeface="ＭＳ 明朝" panose="02020609040205080304" pitchFamily="17" charset="-128"/>
                <a:ea typeface="ＭＳ 明朝" panose="02020609040205080304" pitchFamily="17" charset="-128"/>
              </a:rPr>
              <a:t>　 </a:t>
            </a:r>
            <a:r>
              <a:rPr lang="ja-JP" altLang="ja-JP" sz="900" dirty="0" smtClean="0">
                <a:latin typeface="ＭＳ 明朝" panose="02020609040205080304" pitchFamily="17" charset="-128"/>
                <a:ea typeface="ＭＳ 明朝" panose="02020609040205080304" pitchFamily="17" charset="-128"/>
              </a:rPr>
              <a:t>染状況調査が猶予されている土地</a:t>
            </a:r>
            <a:r>
              <a:rPr lang="ja-JP" altLang="en-US" sz="900" dirty="0" smtClean="0">
                <a:latin typeface="ＭＳ 明朝" panose="02020609040205080304" pitchFamily="17" charset="-128"/>
                <a:ea typeface="ＭＳ 明朝" panose="02020609040205080304" pitchFamily="17" charset="-128"/>
              </a:rPr>
              <a:t>で、一定規模以上の</a:t>
            </a:r>
            <a:r>
              <a:rPr lang="ja-JP" altLang="ja-JP" sz="900" dirty="0" smtClean="0">
                <a:latin typeface="ＭＳ 明朝" panose="02020609040205080304" pitchFamily="17" charset="-128"/>
                <a:ea typeface="ＭＳ 明朝" panose="02020609040205080304" pitchFamily="17" charset="-128"/>
              </a:rPr>
              <a:t>形質変更を行う場合</a:t>
            </a:r>
            <a:endParaRPr lang="en-US" altLang="ja-JP" sz="900" dirty="0" smtClean="0">
              <a:latin typeface="ＭＳ 明朝" panose="02020609040205080304" pitchFamily="17" charset="-128"/>
              <a:ea typeface="ＭＳ 明朝" panose="02020609040205080304" pitchFamily="17" charset="-128"/>
            </a:endParaRPr>
          </a:p>
          <a:p>
            <a:r>
              <a:rPr lang="ja-JP" altLang="en-US" sz="900" dirty="0" smtClean="0">
                <a:latin typeface="ＭＳ 明朝" panose="02020609040205080304" pitchFamily="17" charset="-128"/>
                <a:ea typeface="ＭＳ 明朝" panose="02020609040205080304" pitchFamily="17" charset="-128"/>
              </a:rPr>
              <a:t>　 </a:t>
            </a:r>
            <a:r>
              <a:rPr lang="ja-JP" altLang="ja-JP" sz="900" dirty="0" smtClean="0">
                <a:latin typeface="ＭＳ 明朝" panose="02020609040205080304" pitchFamily="17" charset="-128"/>
                <a:ea typeface="ＭＳ 明朝" panose="02020609040205080304" pitchFamily="17" charset="-128"/>
              </a:rPr>
              <a:t>は、</a:t>
            </a:r>
            <a:r>
              <a:rPr lang="ja-JP" altLang="en-US" sz="900" dirty="0" smtClean="0">
                <a:latin typeface="ＭＳ 明朝" panose="02020609040205080304" pitchFamily="17" charset="-128"/>
                <a:ea typeface="ＭＳ 明朝" panose="02020609040205080304" pitchFamily="17" charset="-128"/>
              </a:rPr>
              <a:t>汚染のおそれがある土壌の拡散が生じないよう、</a:t>
            </a:r>
            <a:r>
              <a:rPr lang="ja-JP" altLang="ja-JP" sz="900" dirty="0" smtClean="0">
                <a:latin typeface="ＭＳ 明朝" panose="02020609040205080304" pitchFamily="17" charset="-128"/>
                <a:ea typeface="ＭＳ 明朝" panose="02020609040205080304" pitchFamily="17" charset="-128"/>
              </a:rPr>
              <a:t>あらかじめ届出をさ</a:t>
            </a:r>
            <a:endParaRPr lang="en-US" altLang="ja-JP" sz="900" dirty="0" smtClean="0">
              <a:latin typeface="ＭＳ 明朝" panose="02020609040205080304" pitchFamily="17" charset="-128"/>
              <a:ea typeface="ＭＳ 明朝" panose="02020609040205080304" pitchFamily="17" charset="-128"/>
            </a:endParaRPr>
          </a:p>
          <a:p>
            <a:r>
              <a:rPr lang="en-US" altLang="ja-JP" sz="900" dirty="0" smtClean="0">
                <a:latin typeface="ＭＳ 明朝" panose="02020609040205080304" pitchFamily="17" charset="-128"/>
                <a:ea typeface="ＭＳ 明朝" panose="02020609040205080304" pitchFamily="17" charset="-128"/>
              </a:rPr>
              <a:t>   </a:t>
            </a:r>
            <a:r>
              <a:rPr lang="ja-JP" altLang="ja-JP" sz="900" dirty="0" smtClean="0">
                <a:latin typeface="ＭＳ 明朝" panose="02020609040205080304" pitchFamily="17" charset="-128"/>
                <a:ea typeface="ＭＳ 明朝" panose="02020609040205080304" pitchFamily="17" charset="-128"/>
              </a:rPr>
              <a:t>せ、調査を行わせるものとする。</a:t>
            </a:r>
          </a:p>
          <a:p>
            <a:endParaRPr lang="ja-JP" altLang="ja-JP" sz="600" dirty="0"/>
          </a:p>
          <a:p>
            <a:r>
              <a:rPr lang="ja-JP" altLang="en-US" sz="1100" b="1" dirty="0"/>
              <a:t>③</a:t>
            </a:r>
            <a:r>
              <a:rPr lang="ja-JP" altLang="ja-JP" sz="1100" b="1" dirty="0"/>
              <a:t>　要措置区域内における汚染の除去等に係るリスク管理の</a:t>
            </a:r>
            <a:r>
              <a:rPr lang="ja-JP" altLang="ja-JP" sz="1100" b="1" dirty="0" smtClean="0"/>
              <a:t>強化</a:t>
            </a:r>
            <a:endParaRPr lang="en-US" altLang="ja-JP" sz="1100" b="1" dirty="0" smtClean="0"/>
          </a:p>
          <a:p>
            <a:endParaRPr lang="ja-JP" altLang="ja-JP" sz="100" dirty="0"/>
          </a:p>
          <a:p>
            <a:r>
              <a:rPr lang="en-US" altLang="ja-JP" sz="1100" dirty="0" smtClean="0">
                <a:latin typeface="ＭＳ 明朝" panose="02020609040205080304" pitchFamily="17" charset="-128"/>
                <a:ea typeface="ＭＳ 明朝" panose="02020609040205080304" pitchFamily="17" charset="-128"/>
              </a:rPr>
              <a:t> </a:t>
            </a:r>
            <a:r>
              <a:rPr lang="ja-JP" altLang="ja-JP" sz="900" dirty="0" smtClean="0">
                <a:latin typeface="ＭＳ 明朝" panose="02020609040205080304" pitchFamily="17" charset="-128"/>
                <a:ea typeface="ＭＳ 明朝" panose="02020609040205080304" pitchFamily="17" charset="-128"/>
              </a:rPr>
              <a:t>・要措置</a:t>
            </a:r>
            <a:r>
              <a:rPr lang="ja-JP" altLang="ja-JP" sz="900" dirty="0">
                <a:latin typeface="ＭＳ 明朝" panose="02020609040205080304" pitchFamily="17" charset="-128"/>
                <a:ea typeface="ＭＳ 明朝" panose="02020609040205080304" pitchFamily="17" charset="-128"/>
              </a:rPr>
              <a:t>区域について</a:t>
            </a:r>
            <a:r>
              <a:rPr lang="ja-JP" altLang="ja-JP" sz="900" dirty="0" smtClean="0">
                <a:latin typeface="ＭＳ 明朝" panose="02020609040205080304" pitchFamily="17" charset="-128"/>
                <a:ea typeface="ＭＳ 明朝" panose="02020609040205080304" pitchFamily="17" charset="-128"/>
              </a:rPr>
              <a:t>、</a:t>
            </a:r>
            <a:r>
              <a:rPr lang="ja-JP" altLang="en-US" sz="900" dirty="0" smtClean="0">
                <a:latin typeface="ＭＳ 明朝" panose="02020609040205080304" pitchFamily="17" charset="-128"/>
                <a:ea typeface="ＭＳ 明朝" panose="02020609040205080304" pitchFamily="17" charset="-128"/>
              </a:rPr>
              <a:t>汚染の除去等の</a:t>
            </a:r>
            <a:r>
              <a:rPr lang="ja-JP" altLang="ja-JP" sz="900" dirty="0" smtClean="0">
                <a:latin typeface="ＭＳ 明朝" panose="02020609040205080304" pitchFamily="17" charset="-128"/>
                <a:ea typeface="ＭＳ 明朝" panose="02020609040205080304" pitchFamily="17" charset="-128"/>
              </a:rPr>
              <a:t>措置</a:t>
            </a:r>
            <a:r>
              <a:rPr lang="ja-JP" altLang="en-US" sz="900" dirty="0" smtClean="0">
                <a:latin typeface="ＭＳ 明朝" panose="02020609040205080304" pitchFamily="17" charset="-128"/>
                <a:ea typeface="ＭＳ 明朝" panose="02020609040205080304" pitchFamily="17" charset="-128"/>
              </a:rPr>
              <a:t>が適切に計画・実施されるよう、</a:t>
            </a:r>
            <a:endParaRPr lang="en-US" altLang="ja-JP" sz="900" dirty="0" smtClean="0">
              <a:latin typeface="ＭＳ 明朝" panose="02020609040205080304" pitchFamily="17" charset="-128"/>
              <a:ea typeface="ＭＳ 明朝" panose="02020609040205080304" pitchFamily="17" charset="-128"/>
            </a:endParaRPr>
          </a:p>
          <a:p>
            <a:r>
              <a:rPr lang="ja-JP" altLang="en-US" sz="900" dirty="0" smtClean="0">
                <a:latin typeface="ＭＳ 明朝" panose="02020609040205080304" pitchFamily="17" charset="-128"/>
                <a:ea typeface="ＭＳ 明朝" panose="02020609040205080304" pitchFamily="17" charset="-128"/>
              </a:rPr>
              <a:t>　 措置</a:t>
            </a:r>
            <a:r>
              <a:rPr lang="ja-JP" altLang="ja-JP" sz="900" dirty="0" smtClean="0">
                <a:latin typeface="ＭＳ 明朝" panose="02020609040205080304" pitchFamily="17" charset="-128"/>
                <a:ea typeface="ＭＳ 明朝" panose="02020609040205080304" pitchFamily="17" charset="-128"/>
              </a:rPr>
              <a:t>内容に関する計画の提出の指示等を行うこととする。</a:t>
            </a:r>
          </a:p>
          <a:p>
            <a:r>
              <a:rPr lang="en-US" altLang="ja-JP" sz="600" dirty="0"/>
              <a:t> </a:t>
            </a:r>
            <a:endParaRPr lang="ja-JP" altLang="ja-JP" sz="600" dirty="0"/>
          </a:p>
          <a:p>
            <a:r>
              <a:rPr lang="ja-JP" altLang="en-US" sz="1100" b="1" dirty="0"/>
              <a:t>④</a:t>
            </a:r>
            <a:r>
              <a:rPr lang="ja-JP" altLang="ja-JP" sz="1100" b="1" dirty="0"/>
              <a:t>　</a:t>
            </a:r>
            <a:r>
              <a:rPr lang="ja-JP" altLang="ja-JP" sz="1050" b="1" dirty="0"/>
              <a:t>形質変更時要届出区域内におけるリスクに応じた規制の</a:t>
            </a:r>
            <a:r>
              <a:rPr lang="ja-JP" altLang="ja-JP" sz="1050" b="1" dirty="0" smtClean="0"/>
              <a:t>合理化</a:t>
            </a:r>
            <a:endParaRPr lang="en-US" altLang="ja-JP" sz="1050" b="1" dirty="0" smtClean="0"/>
          </a:p>
          <a:p>
            <a:endParaRPr lang="ja-JP" altLang="ja-JP" sz="100" dirty="0"/>
          </a:p>
          <a:p>
            <a:r>
              <a:rPr lang="en-US" altLang="ja-JP" sz="1100" dirty="0"/>
              <a:t> </a:t>
            </a:r>
            <a:r>
              <a:rPr lang="ja-JP" altLang="ja-JP" sz="900" dirty="0" smtClean="0">
                <a:latin typeface="ＭＳ 明朝" panose="02020609040205080304" pitchFamily="17" charset="-128"/>
                <a:ea typeface="ＭＳ 明朝" panose="02020609040205080304" pitchFamily="17" charset="-128"/>
              </a:rPr>
              <a:t>・</a:t>
            </a:r>
            <a:r>
              <a:rPr lang="ja-JP" altLang="en-US" sz="900" dirty="0" smtClean="0">
                <a:latin typeface="ＭＳ 明朝" panose="02020609040205080304" pitchFamily="17" charset="-128"/>
                <a:ea typeface="ＭＳ 明朝" panose="02020609040205080304" pitchFamily="17" charset="-128"/>
              </a:rPr>
              <a:t>臨海部</a:t>
            </a:r>
            <a:r>
              <a:rPr lang="ja-JP" altLang="en-US" sz="900" dirty="0">
                <a:latin typeface="ＭＳ 明朝" panose="02020609040205080304" pitchFamily="17" charset="-128"/>
                <a:ea typeface="ＭＳ 明朝" panose="02020609040205080304" pitchFamily="17" charset="-128"/>
              </a:rPr>
              <a:t>で</a:t>
            </a:r>
            <a:r>
              <a:rPr lang="ja-JP" altLang="en-US" sz="900" dirty="0" smtClean="0">
                <a:latin typeface="ＭＳ 明朝" panose="02020609040205080304" pitchFamily="17" charset="-128"/>
                <a:ea typeface="ＭＳ 明朝" panose="02020609040205080304" pitchFamily="17" charset="-128"/>
              </a:rPr>
              <a:t>健康被害のおそれがない</a:t>
            </a:r>
            <a:r>
              <a:rPr lang="ja-JP" altLang="ja-JP" sz="900" dirty="0" smtClean="0">
                <a:latin typeface="ＭＳ 明朝" panose="02020609040205080304" pitchFamily="17" charset="-128"/>
                <a:ea typeface="ＭＳ 明朝" panose="02020609040205080304" pitchFamily="17" charset="-128"/>
              </a:rPr>
              <a:t>一定</a:t>
            </a:r>
            <a:r>
              <a:rPr lang="ja-JP" altLang="ja-JP" sz="900" dirty="0">
                <a:latin typeface="ＭＳ 明朝" panose="02020609040205080304" pitchFamily="17" charset="-128"/>
                <a:ea typeface="ＭＳ 明朝" panose="02020609040205080304" pitchFamily="17" charset="-128"/>
              </a:rPr>
              <a:t>の要件の</a:t>
            </a:r>
            <a:r>
              <a:rPr lang="ja-JP" altLang="ja-JP" sz="900" dirty="0" smtClean="0">
                <a:latin typeface="ＭＳ 明朝" panose="02020609040205080304" pitchFamily="17" charset="-128"/>
                <a:ea typeface="ＭＳ 明朝" panose="02020609040205080304" pitchFamily="17" charset="-128"/>
              </a:rPr>
              <a:t>土地の形質変更</a:t>
            </a:r>
            <a:r>
              <a:rPr lang="ja-JP" altLang="en-US" sz="900" dirty="0" smtClean="0">
                <a:latin typeface="ＭＳ 明朝" panose="02020609040205080304" pitchFamily="17" charset="-128"/>
                <a:ea typeface="ＭＳ 明朝" panose="02020609040205080304" pitchFamily="17" charset="-128"/>
              </a:rPr>
              <a:t>について</a:t>
            </a:r>
            <a:r>
              <a:rPr lang="ja-JP" altLang="ja-JP" sz="900" dirty="0" smtClean="0">
                <a:latin typeface="ＭＳ 明朝" panose="02020609040205080304" pitchFamily="17" charset="-128"/>
                <a:ea typeface="ＭＳ 明朝" panose="02020609040205080304" pitchFamily="17" charset="-128"/>
              </a:rPr>
              <a:t>は、</a:t>
            </a:r>
            <a:endParaRPr lang="en-US" altLang="ja-JP" sz="900" dirty="0" smtClean="0">
              <a:latin typeface="ＭＳ 明朝" panose="02020609040205080304" pitchFamily="17" charset="-128"/>
              <a:ea typeface="ＭＳ 明朝" panose="02020609040205080304" pitchFamily="17" charset="-128"/>
            </a:endParaRPr>
          </a:p>
          <a:p>
            <a:r>
              <a:rPr lang="ja-JP" altLang="en-US" sz="900" dirty="0">
                <a:latin typeface="ＭＳ 明朝" panose="02020609040205080304" pitchFamily="17" charset="-128"/>
                <a:ea typeface="ＭＳ 明朝" panose="02020609040205080304" pitchFamily="17" charset="-128"/>
              </a:rPr>
              <a:t>　</a:t>
            </a:r>
            <a:r>
              <a:rPr lang="ja-JP" altLang="en-US" sz="900" dirty="0" smtClean="0">
                <a:latin typeface="ＭＳ 明朝" panose="02020609040205080304" pitchFamily="17" charset="-128"/>
                <a:ea typeface="ＭＳ 明朝" panose="02020609040205080304" pitchFamily="17" charset="-128"/>
              </a:rPr>
              <a:t> </a:t>
            </a:r>
            <a:r>
              <a:rPr lang="ja-JP" altLang="ja-JP" sz="900" dirty="0" smtClean="0">
                <a:latin typeface="ＭＳ 明朝" panose="02020609040205080304" pitchFamily="17" charset="-128"/>
                <a:ea typeface="ＭＳ 明朝" panose="02020609040205080304" pitchFamily="17" charset="-128"/>
              </a:rPr>
              <a:t>その施行方法等</a:t>
            </a:r>
            <a:r>
              <a:rPr lang="ja-JP" altLang="en-US" sz="900" dirty="0">
                <a:latin typeface="ＭＳ 明朝" panose="02020609040205080304" pitchFamily="17" charset="-128"/>
                <a:ea typeface="ＭＳ 明朝" panose="02020609040205080304" pitchFamily="17" charset="-128"/>
              </a:rPr>
              <a:t>の</a:t>
            </a:r>
            <a:r>
              <a:rPr lang="ja-JP" altLang="ja-JP" sz="900" dirty="0" smtClean="0">
                <a:latin typeface="ＭＳ 明朝" panose="02020609040205080304" pitchFamily="17" charset="-128"/>
                <a:ea typeface="ＭＳ 明朝" panose="02020609040205080304" pitchFamily="17" charset="-128"/>
              </a:rPr>
              <a:t>確認を受けた場合は、工事毎の事前届出に代えて</a:t>
            </a:r>
            <a:r>
              <a:rPr lang="ja-JP" altLang="en-US" sz="900" dirty="0" smtClean="0">
                <a:latin typeface="ＭＳ 明朝" panose="02020609040205080304" pitchFamily="17" charset="-128"/>
                <a:ea typeface="ＭＳ 明朝" panose="02020609040205080304" pitchFamily="17" charset="-128"/>
              </a:rPr>
              <a:t>、</a:t>
            </a:r>
            <a:r>
              <a:rPr lang="ja-JP" altLang="ja-JP" sz="900" dirty="0" smtClean="0">
                <a:latin typeface="ＭＳ 明朝" panose="02020609040205080304" pitchFamily="17" charset="-128"/>
                <a:ea typeface="ＭＳ 明朝" panose="02020609040205080304" pitchFamily="17" charset="-128"/>
              </a:rPr>
              <a:t>年一</a:t>
            </a:r>
            <a:endParaRPr lang="en-US" altLang="ja-JP" sz="900" dirty="0" smtClean="0">
              <a:latin typeface="ＭＳ 明朝" panose="02020609040205080304" pitchFamily="17" charset="-128"/>
              <a:ea typeface="ＭＳ 明朝" panose="02020609040205080304" pitchFamily="17" charset="-128"/>
            </a:endParaRPr>
          </a:p>
          <a:p>
            <a:r>
              <a:rPr lang="ja-JP" altLang="en-US" sz="900" dirty="0">
                <a:latin typeface="ＭＳ 明朝" panose="02020609040205080304" pitchFamily="17" charset="-128"/>
                <a:ea typeface="ＭＳ 明朝" panose="02020609040205080304" pitchFamily="17" charset="-128"/>
              </a:rPr>
              <a:t>　 </a:t>
            </a:r>
            <a:r>
              <a:rPr lang="ja-JP" altLang="ja-JP" sz="900" dirty="0" smtClean="0">
                <a:latin typeface="ＭＳ 明朝" panose="02020609040205080304" pitchFamily="17" charset="-128"/>
                <a:ea typeface="ＭＳ 明朝" panose="02020609040205080304" pitchFamily="17" charset="-128"/>
              </a:rPr>
              <a:t>回程度の事後届出とする。</a:t>
            </a:r>
          </a:p>
          <a:p>
            <a:r>
              <a:rPr lang="en-US" altLang="ja-JP" sz="900" dirty="0" smtClean="0">
                <a:latin typeface="ＭＳ 明朝" panose="02020609040205080304" pitchFamily="17" charset="-128"/>
                <a:ea typeface="ＭＳ 明朝" panose="02020609040205080304" pitchFamily="17" charset="-128"/>
              </a:rPr>
              <a:t> </a:t>
            </a:r>
            <a:r>
              <a:rPr lang="ja-JP" altLang="ja-JP" sz="900" dirty="0" smtClean="0">
                <a:latin typeface="ＭＳ 明朝" panose="02020609040205080304" pitchFamily="17" charset="-128"/>
                <a:ea typeface="ＭＳ 明朝" panose="02020609040205080304" pitchFamily="17" charset="-128"/>
              </a:rPr>
              <a:t>・</a:t>
            </a:r>
            <a:r>
              <a:rPr lang="ja-JP" altLang="ja-JP" sz="900" dirty="0">
                <a:latin typeface="ＭＳ 明朝" panose="02020609040205080304" pitchFamily="17" charset="-128"/>
                <a:ea typeface="ＭＳ 明朝" panose="02020609040205080304" pitchFamily="17" charset="-128"/>
              </a:rPr>
              <a:t>自然由来による汚染土壌については、届け出ることにより</a:t>
            </a:r>
            <a:r>
              <a:rPr lang="ja-JP" altLang="ja-JP" sz="900" dirty="0" smtClean="0">
                <a:latin typeface="ＭＳ 明朝" panose="02020609040205080304" pitchFamily="17" charset="-128"/>
                <a:ea typeface="ＭＳ 明朝" panose="02020609040205080304" pitchFamily="17" charset="-128"/>
              </a:rPr>
              <a:t>、汚染</a:t>
            </a:r>
            <a:r>
              <a:rPr lang="ja-JP" altLang="ja-JP" sz="900" dirty="0">
                <a:latin typeface="ＭＳ 明朝" panose="02020609040205080304" pitchFamily="17" charset="-128"/>
                <a:ea typeface="ＭＳ 明朝" panose="02020609040205080304" pitchFamily="17" charset="-128"/>
              </a:rPr>
              <a:t>土壌</a:t>
            </a:r>
            <a:r>
              <a:rPr lang="ja-JP" altLang="ja-JP" sz="900" dirty="0" smtClean="0">
                <a:latin typeface="ＭＳ 明朝" panose="02020609040205080304" pitchFamily="17" charset="-128"/>
                <a:ea typeface="ＭＳ 明朝" panose="02020609040205080304" pitchFamily="17" charset="-128"/>
              </a:rPr>
              <a:t>処理</a:t>
            </a:r>
            <a:endParaRPr lang="en-US" altLang="ja-JP" sz="900" dirty="0" smtClean="0">
              <a:latin typeface="ＭＳ 明朝" panose="02020609040205080304" pitchFamily="17" charset="-128"/>
              <a:ea typeface="ＭＳ 明朝" panose="02020609040205080304" pitchFamily="17" charset="-128"/>
            </a:endParaRPr>
          </a:p>
          <a:p>
            <a:r>
              <a:rPr lang="en-US" altLang="ja-JP" sz="900" dirty="0">
                <a:latin typeface="ＭＳ 明朝" panose="02020609040205080304" pitchFamily="17" charset="-128"/>
                <a:ea typeface="ＭＳ 明朝" panose="02020609040205080304" pitchFamily="17" charset="-128"/>
              </a:rPr>
              <a:t> </a:t>
            </a:r>
            <a:r>
              <a:rPr lang="en-US" altLang="ja-JP" sz="900" dirty="0" smtClean="0">
                <a:latin typeface="ＭＳ 明朝" panose="02020609040205080304" pitchFamily="17" charset="-128"/>
                <a:ea typeface="ＭＳ 明朝" panose="02020609040205080304" pitchFamily="17" charset="-128"/>
              </a:rPr>
              <a:t>  </a:t>
            </a:r>
            <a:r>
              <a:rPr lang="ja-JP" altLang="ja-JP" sz="900" dirty="0" smtClean="0">
                <a:latin typeface="ＭＳ 明朝" panose="02020609040205080304" pitchFamily="17" charset="-128"/>
                <a:ea typeface="ＭＳ 明朝" panose="02020609040205080304" pitchFamily="17" charset="-128"/>
              </a:rPr>
              <a:t>施設</a:t>
            </a:r>
            <a:r>
              <a:rPr lang="ja-JP" altLang="ja-JP" sz="900" dirty="0">
                <a:latin typeface="ＭＳ 明朝" panose="02020609040205080304" pitchFamily="17" charset="-128"/>
                <a:ea typeface="ＭＳ 明朝" panose="02020609040205080304" pitchFamily="17" charset="-128"/>
              </a:rPr>
              <a:t>で</a:t>
            </a:r>
            <a:r>
              <a:rPr lang="ja-JP" altLang="ja-JP" sz="900" dirty="0" smtClean="0">
                <a:latin typeface="ＭＳ 明朝" panose="02020609040205080304" pitchFamily="17" charset="-128"/>
                <a:ea typeface="ＭＳ 明朝" panose="02020609040205080304" pitchFamily="17" charset="-128"/>
              </a:rPr>
              <a:t>の処理</a:t>
            </a:r>
            <a:r>
              <a:rPr lang="ja-JP" altLang="ja-JP" sz="900" dirty="0">
                <a:latin typeface="ＭＳ 明朝" panose="02020609040205080304" pitchFamily="17" charset="-128"/>
                <a:ea typeface="ＭＳ 明朝" panose="02020609040205080304" pitchFamily="17" charset="-128"/>
              </a:rPr>
              <a:t>に代えて、同一の地層</a:t>
            </a:r>
            <a:r>
              <a:rPr lang="ja-JP" altLang="ja-JP" sz="900" dirty="0" smtClean="0">
                <a:latin typeface="ＭＳ 明朝" panose="02020609040205080304" pitchFamily="17" charset="-128"/>
                <a:ea typeface="ＭＳ 明朝" panose="02020609040205080304" pitchFamily="17" charset="-128"/>
              </a:rPr>
              <a:t>で</a:t>
            </a:r>
            <a:r>
              <a:rPr lang="ja-JP" altLang="en-US" sz="900" dirty="0" smtClean="0">
                <a:latin typeface="ＭＳ 明朝" panose="02020609040205080304" pitchFamily="17" charset="-128"/>
                <a:ea typeface="ＭＳ 明朝" panose="02020609040205080304" pitchFamily="17" charset="-128"/>
              </a:rPr>
              <a:t>あって</a:t>
            </a:r>
            <a:r>
              <a:rPr lang="ja-JP" altLang="ja-JP" sz="900" dirty="0" smtClean="0">
                <a:latin typeface="ＭＳ 明朝" panose="02020609040205080304" pitchFamily="17" charset="-128"/>
                <a:ea typeface="ＭＳ 明朝" panose="02020609040205080304" pitchFamily="17" charset="-128"/>
              </a:rPr>
              <a:t>自然由来</a:t>
            </a:r>
            <a:r>
              <a:rPr lang="ja-JP" altLang="ja-JP" sz="900" dirty="0">
                <a:latin typeface="ＭＳ 明朝" panose="02020609040205080304" pitchFamily="17" charset="-128"/>
                <a:ea typeface="ＭＳ 明朝" panose="02020609040205080304" pitchFamily="17" charset="-128"/>
              </a:rPr>
              <a:t>による汚染がある</a:t>
            </a:r>
            <a:r>
              <a:rPr lang="ja-JP" altLang="ja-JP" sz="900" dirty="0" smtClean="0">
                <a:latin typeface="ＭＳ 明朝" panose="02020609040205080304" pitchFamily="17" charset="-128"/>
                <a:ea typeface="ＭＳ 明朝" panose="02020609040205080304" pitchFamily="17" charset="-128"/>
              </a:rPr>
              <a:t>他</a:t>
            </a:r>
            <a:endParaRPr lang="en-US" altLang="ja-JP" sz="900" dirty="0" smtClean="0">
              <a:latin typeface="ＭＳ 明朝" panose="02020609040205080304" pitchFamily="17" charset="-128"/>
              <a:ea typeface="ＭＳ 明朝" panose="02020609040205080304" pitchFamily="17" charset="-128"/>
            </a:endParaRPr>
          </a:p>
          <a:p>
            <a:r>
              <a:rPr lang="en-US" altLang="ja-JP" sz="900" dirty="0">
                <a:latin typeface="ＭＳ 明朝" panose="02020609040205080304" pitchFamily="17" charset="-128"/>
                <a:ea typeface="ＭＳ 明朝" panose="02020609040205080304" pitchFamily="17" charset="-128"/>
              </a:rPr>
              <a:t> </a:t>
            </a:r>
            <a:r>
              <a:rPr lang="en-US" altLang="ja-JP" sz="900" dirty="0" smtClean="0">
                <a:latin typeface="ＭＳ 明朝" panose="02020609040205080304" pitchFamily="17" charset="-128"/>
                <a:ea typeface="ＭＳ 明朝" panose="02020609040205080304" pitchFamily="17" charset="-128"/>
              </a:rPr>
              <a:t>  </a:t>
            </a:r>
            <a:r>
              <a:rPr lang="ja-JP" altLang="ja-JP" sz="900" dirty="0" smtClean="0">
                <a:latin typeface="ＭＳ 明朝" panose="02020609040205080304" pitchFamily="17" charset="-128"/>
                <a:ea typeface="ＭＳ 明朝" panose="02020609040205080304" pitchFamily="17" charset="-128"/>
              </a:rPr>
              <a:t>の</a:t>
            </a:r>
            <a:r>
              <a:rPr lang="ja-JP" altLang="ja-JP" sz="900" dirty="0">
                <a:latin typeface="ＭＳ 明朝" panose="02020609040205080304" pitchFamily="17" charset="-128"/>
                <a:ea typeface="ＭＳ 明朝" panose="02020609040205080304" pitchFamily="17" charset="-128"/>
              </a:rPr>
              <a:t>区域への移動も可能</a:t>
            </a:r>
            <a:r>
              <a:rPr lang="ja-JP" altLang="ja-JP" sz="900" dirty="0" smtClean="0">
                <a:latin typeface="ＭＳ 明朝" panose="02020609040205080304" pitchFamily="17" charset="-128"/>
                <a:ea typeface="ＭＳ 明朝" panose="02020609040205080304" pitchFamily="17" charset="-128"/>
              </a:rPr>
              <a:t>とする</a:t>
            </a:r>
            <a:r>
              <a:rPr lang="ja-JP" altLang="en-US" sz="900" dirty="0">
                <a:latin typeface="ＭＳ 明朝" panose="02020609040205080304" pitchFamily="17" charset="-128"/>
                <a:ea typeface="ＭＳ 明朝" panose="02020609040205080304" pitchFamily="17" charset="-128"/>
              </a:rPr>
              <a:t>。</a:t>
            </a:r>
            <a:endParaRPr lang="en-US" altLang="ja-JP" sz="900" dirty="0" smtClean="0">
              <a:latin typeface="ＭＳ 明朝" panose="02020609040205080304" pitchFamily="17" charset="-128"/>
              <a:ea typeface="ＭＳ 明朝" panose="02020609040205080304" pitchFamily="17" charset="-128"/>
            </a:endParaRPr>
          </a:p>
        </p:txBody>
      </p:sp>
      <p:sp>
        <p:nvSpPr>
          <p:cNvPr id="125" name="テキスト ボックス 124"/>
          <p:cNvSpPr txBox="1"/>
          <p:nvPr/>
        </p:nvSpPr>
        <p:spPr>
          <a:xfrm>
            <a:off x="6331372" y="5518628"/>
            <a:ext cx="2266950"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土壌汚染対策法の改正</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概要</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056" name="図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0600" y="473710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2051" name="図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30600" y="5651500"/>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0"/>
          <p:cNvSpPr>
            <a:spLocks noChangeArrowheads="1"/>
          </p:cNvSpPr>
          <p:nvPr/>
        </p:nvSpPr>
        <p:spPr bwMode="auto">
          <a:xfrm>
            <a:off x="3530600" y="47371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ja-JP" altLang="en-US"/>
          </a:p>
        </p:txBody>
      </p:sp>
      <p:sp>
        <p:nvSpPr>
          <p:cNvPr id="17" name="Rectangle 14"/>
          <p:cNvSpPr>
            <a:spLocks noChangeArrowheads="1"/>
          </p:cNvSpPr>
          <p:nvPr/>
        </p:nvSpPr>
        <p:spPr bwMode="auto">
          <a:xfrm>
            <a:off x="3530600" y="56515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cxnSp>
        <p:nvCxnSpPr>
          <p:cNvPr id="7" name="直線コネクタ 6"/>
          <p:cNvCxnSpPr/>
          <p:nvPr/>
        </p:nvCxnSpPr>
        <p:spPr>
          <a:xfrm>
            <a:off x="6275766" y="9080928"/>
            <a:ext cx="394145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テキスト ボックス 28"/>
          <p:cNvSpPr txBox="1"/>
          <p:nvPr/>
        </p:nvSpPr>
        <p:spPr bwMode="auto">
          <a:xfrm>
            <a:off x="6184776" y="9044349"/>
            <a:ext cx="4536504" cy="580787"/>
          </a:xfrm>
          <a:prstGeom prst="roundRect">
            <a:avLst>
              <a:gd name="adj" fmla="val 8891"/>
            </a:avLst>
          </a:prstGeom>
          <a:noFill/>
          <a:ln w="6350">
            <a:noFill/>
          </a:ln>
        </p:spPr>
        <p:txBody>
          <a:bodyPr wrap="square">
            <a:spAutoFit/>
          </a:bodyPr>
          <a:lstStyle/>
          <a:p>
            <a:r>
              <a:rPr lang="ja-JP" altLang="en-US" sz="1000" dirty="0" smtClean="0">
                <a:latin typeface="ＭＳ 明朝" panose="02020609040205080304" pitchFamily="17" charset="-128"/>
                <a:ea typeface="ＭＳ 明朝" panose="02020609040205080304" pitchFamily="17" charset="-128"/>
              </a:rPr>
              <a:t>施行期日</a:t>
            </a:r>
            <a:endParaRPr lang="en-US" altLang="ja-JP" sz="1000" dirty="0" smtClean="0">
              <a:latin typeface="ＭＳ 明朝" panose="02020609040205080304" pitchFamily="17" charset="-128"/>
              <a:ea typeface="ＭＳ 明朝" panose="02020609040205080304" pitchFamily="17" charset="-128"/>
            </a:endParaRPr>
          </a:p>
          <a:p>
            <a:r>
              <a:rPr lang="ja-JP" altLang="en-US" sz="1000" dirty="0" smtClean="0">
                <a:latin typeface="ＭＳ 明朝" panose="02020609040205080304" pitchFamily="17" charset="-128"/>
                <a:ea typeface="ＭＳ 明朝" panose="02020609040205080304" pitchFamily="17" charset="-128"/>
              </a:rPr>
              <a:t>    ①：平成</a:t>
            </a:r>
            <a:r>
              <a:rPr lang="en-US" altLang="ja-JP" sz="1000" dirty="0" smtClean="0">
                <a:latin typeface="ＭＳ 明朝" panose="02020609040205080304" pitchFamily="17" charset="-128"/>
                <a:ea typeface="ＭＳ 明朝" panose="02020609040205080304" pitchFamily="17" charset="-128"/>
              </a:rPr>
              <a:t>29</a:t>
            </a:r>
            <a:r>
              <a:rPr lang="ja-JP" altLang="en-US" sz="1000" dirty="0" smtClean="0">
                <a:latin typeface="ＭＳ 明朝" panose="02020609040205080304" pitchFamily="17" charset="-128"/>
                <a:ea typeface="ＭＳ 明朝" panose="02020609040205080304" pitchFamily="17" charset="-128"/>
              </a:rPr>
              <a:t>年５月</a:t>
            </a:r>
            <a:r>
              <a:rPr lang="en-US" altLang="ja-JP" sz="1000" dirty="0" smtClean="0">
                <a:latin typeface="ＭＳ 明朝" panose="02020609040205080304" pitchFamily="17" charset="-128"/>
                <a:ea typeface="ＭＳ 明朝" panose="02020609040205080304" pitchFamily="17" charset="-128"/>
              </a:rPr>
              <a:t>19</a:t>
            </a:r>
            <a:r>
              <a:rPr lang="ja-JP" altLang="en-US" sz="1000" dirty="0" smtClean="0">
                <a:latin typeface="ＭＳ 明朝" panose="02020609040205080304" pitchFamily="17" charset="-128"/>
                <a:ea typeface="ＭＳ 明朝" panose="02020609040205080304" pitchFamily="17" charset="-128"/>
              </a:rPr>
              <a:t>日（公布の日）から１年以内で政令で定める日</a:t>
            </a:r>
            <a:endParaRPr lang="en-US" altLang="ja-JP" sz="1000" dirty="0" smtClean="0">
              <a:latin typeface="ＭＳ 明朝" panose="02020609040205080304" pitchFamily="17" charset="-128"/>
              <a:ea typeface="ＭＳ 明朝" panose="02020609040205080304" pitchFamily="17" charset="-128"/>
            </a:endParaRPr>
          </a:p>
          <a:p>
            <a:r>
              <a:rPr lang="ja-JP" altLang="en-US" sz="1000" dirty="0">
                <a:latin typeface="ＭＳ 明朝" panose="02020609040205080304" pitchFamily="17" charset="-128"/>
                <a:ea typeface="ＭＳ 明朝" panose="02020609040205080304" pitchFamily="17" charset="-128"/>
              </a:rPr>
              <a:t>②</a:t>
            </a:r>
            <a:r>
              <a:rPr lang="ja-JP" altLang="en-US" sz="1000" dirty="0" smtClean="0">
                <a:latin typeface="ＭＳ 明朝" panose="02020609040205080304" pitchFamily="17" charset="-128"/>
                <a:ea typeface="ＭＳ 明朝" panose="02020609040205080304" pitchFamily="17" charset="-128"/>
              </a:rPr>
              <a:t>～④：平成</a:t>
            </a:r>
            <a:r>
              <a:rPr lang="en-US" altLang="ja-JP" sz="1000" dirty="0">
                <a:latin typeface="ＭＳ 明朝" panose="02020609040205080304" pitchFamily="17" charset="-128"/>
                <a:ea typeface="ＭＳ 明朝" panose="02020609040205080304" pitchFamily="17" charset="-128"/>
              </a:rPr>
              <a:t>29</a:t>
            </a:r>
            <a:r>
              <a:rPr lang="ja-JP" altLang="en-US" sz="1000" dirty="0">
                <a:latin typeface="ＭＳ 明朝" panose="02020609040205080304" pitchFamily="17" charset="-128"/>
                <a:ea typeface="ＭＳ 明朝" panose="02020609040205080304" pitchFamily="17" charset="-128"/>
              </a:rPr>
              <a:t>年５月</a:t>
            </a:r>
            <a:r>
              <a:rPr lang="en-US" altLang="ja-JP" sz="1000" dirty="0">
                <a:latin typeface="ＭＳ 明朝" panose="02020609040205080304" pitchFamily="17" charset="-128"/>
                <a:ea typeface="ＭＳ 明朝" panose="02020609040205080304" pitchFamily="17" charset="-128"/>
              </a:rPr>
              <a:t>19</a:t>
            </a:r>
            <a:r>
              <a:rPr lang="ja-JP" altLang="en-US" sz="1000" dirty="0" smtClean="0">
                <a:latin typeface="ＭＳ 明朝" panose="02020609040205080304" pitchFamily="17" charset="-128"/>
                <a:ea typeface="ＭＳ 明朝" panose="02020609040205080304" pitchFamily="17" charset="-128"/>
              </a:rPr>
              <a:t>日（公布の日）から２年以内で政令で定める日</a:t>
            </a:r>
            <a:endParaRPr lang="en-US" altLang="ja-JP" sz="1000" dirty="0" smtClean="0">
              <a:latin typeface="ＭＳ 明朝" panose="02020609040205080304" pitchFamily="17" charset="-128"/>
              <a:ea typeface="ＭＳ 明朝" panose="02020609040205080304" pitchFamily="17" charset="-128"/>
            </a:endParaRPr>
          </a:p>
        </p:txBody>
      </p:sp>
      <p:sp>
        <p:nvSpPr>
          <p:cNvPr id="29" name="テキスト ボックス 28"/>
          <p:cNvSpPr txBox="1"/>
          <p:nvPr/>
        </p:nvSpPr>
        <p:spPr bwMode="auto">
          <a:xfrm>
            <a:off x="10272786" y="5774906"/>
            <a:ext cx="2680742" cy="3596432"/>
          </a:xfrm>
          <a:prstGeom prst="roundRect">
            <a:avLst>
              <a:gd name="adj" fmla="val 8891"/>
            </a:avLst>
          </a:prstGeom>
          <a:noFill/>
          <a:ln w="6350">
            <a:noFill/>
          </a:ln>
        </p:spPr>
        <p:txBody>
          <a:bodyPr wrap="square">
            <a:spAutoFit/>
          </a:bodyPr>
          <a:lstStyle/>
          <a:p>
            <a:r>
              <a:rPr lang="ja-JP" altLang="en-US" sz="1000" dirty="0" smtClean="0">
                <a:latin typeface="ＭＳ 明朝" panose="02020609040205080304" pitchFamily="17" charset="-128"/>
                <a:ea typeface="ＭＳ 明朝" panose="02020609040205080304" pitchFamily="17" charset="-128"/>
              </a:rPr>
              <a:t>○　改正法との整合を図る観点から、</a:t>
            </a:r>
            <a:endParaRPr lang="en-US" altLang="ja-JP" sz="1000" dirty="0" smtClean="0">
              <a:latin typeface="ＭＳ 明朝" panose="02020609040205080304" pitchFamily="17" charset="-128"/>
              <a:ea typeface="ＭＳ 明朝" panose="02020609040205080304" pitchFamily="17" charset="-128"/>
            </a:endParaRPr>
          </a:p>
          <a:p>
            <a:r>
              <a:rPr lang="ja-JP" altLang="en-US" sz="1000" dirty="0" smtClean="0">
                <a:latin typeface="ＭＳ 明朝" panose="02020609040205080304" pitchFamily="17" charset="-128"/>
                <a:ea typeface="ＭＳ 明朝" panose="02020609040205080304" pitchFamily="17" charset="-128"/>
              </a:rPr>
              <a:t>　条例等における規定整備のあり方</a:t>
            </a:r>
            <a:endParaRPr lang="en-US" altLang="ja-JP" sz="1000" dirty="0" smtClean="0">
              <a:latin typeface="ＭＳ 明朝" panose="02020609040205080304" pitchFamily="17" charset="-128"/>
              <a:ea typeface="ＭＳ 明朝" panose="02020609040205080304" pitchFamily="17" charset="-128"/>
            </a:endParaRPr>
          </a:p>
          <a:p>
            <a:endParaRPr lang="en-US" altLang="ja-JP" sz="11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r>
              <a:rPr lang="ja-JP" altLang="en-US" sz="1000" dirty="0" smtClean="0">
                <a:latin typeface="ＭＳ 明朝" panose="02020609040205080304" pitchFamily="17" charset="-128"/>
                <a:ea typeface="ＭＳ 明朝" panose="02020609040205080304" pitchFamily="17" charset="-128"/>
              </a:rPr>
              <a:t>○　改正法や今後制定される政省令を踏</a:t>
            </a:r>
            <a:endParaRPr lang="en-US" altLang="ja-JP" sz="1000" dirty="0" smtClean="0">
              <a:latin typeface="ＭＳ 明朝" panose="02020609040205080304" pitchFamily="17" charset="-128"/>
              <a:ea typeface="ＭＳ 明朝" panose="02020609040205080304" pitchFamily="17" charset="-128"/>
            </a:endParaRPr>
          </a:p>
          <a:p>
            <a:r>
              <a:rPr lang="ja-JP" altLang="en-US" sz="1000" dirty="0">
                <a:latin typeface="ＭＳ 明朝" panose="02020609040205080304" pitchFamily="17" charset="-128"/>
                <a:ea typeface="ＭＳ 明朝" panose="02020609040205080304" pitchFamily="17" charset="-128"/>
              </a:rPr>
              <a:t>　</a:t>
            </a:r>
            <a:r>
              <a:rPr lang="ja-JP" altLang="en-US" sz="1000" dirty="0" smtClean="0">
                <a:latin typeface="ＭＳ 明朝" panose="02020609040205080304" pitchFamily="17" charset="-128"/>
                <a:ea typeface="ＭＳ 明朝" panose="02020609040205080304" pitchFamily="17" charset="-128"/>
              </a:rPr>
              <a:t>まえた、有害物質を使用する法・条例</a:t>
            </a:r>
            <a:endParaRPr lang="en-US" altLang="ja-JP" sz="1000" dirty="0" smtClean="0">
              <a:latin typeface="ＭＳ 明朝" panose="02020609040205080304" pitchFamily="17" charset="-128"/>
              <a:ea typeface="ＭＳ 明朝" panose="02020609040205080304" pitchFamily="17" charset="-128"/>
            </a:endParaRPr>
          </a:p>
          <a:p>
            <a:r>
              <a:rPr lang="ja-JP" altLang="en-US" sz="1000" dirty="0">
                <a:latin typeface="ＭＳ 明朝" panose="02020609040205080304" pitchFamily="17" charset="-128"/>
                <a:ea typeface="ＭＳ 明朝" panose="02020609040205080304" pitchFamily="17" charset="-128"/>
              </a:rPr>
              <a:t>　</a:t>
            </a:r>
            <a:r>
              <a:rPr lang="ja-JP" altLang="en-US" sz="1000" dirty="0" smtClean="0">
                <a:latin typeface="ＭＳ 明朝" panose="02020609040205080304" pitchFamily="17" charset="-128"/>
                <a:ea typeface="ＭＳ 明朝" panose="02020609040205080304" pitchFamily="17" charset="-128"/>
              </a:rPr>
              <a:t>対象工場が操業中で土壌汚染状況調査</a:t>
            </a:r>
            <a:endParaRPr lang="en-US" altLang="ja-JP" sz="1000" dirty="0" smtClean="0">
              <a:latin typeface="ＭＳ 明朝" panose="02020609040205080304" pitchFamily="17" charset="-128"/>
              <a:ea typeface="ＭＳ 明朝" panose="02020609040205080304" pitchFamily="17" charset="-128"/>
            </a:endParaRPr>
          </a:p>
          <a:p>
            <a:r>
              <a:rPr lang="ja-JP" altLang="en-US" sz="1000" dirty="0">
                <a:latin typeface="ＭＳ 明朝" panose="02020609040205080304" pitchFamily="17" charset="-128"/>
                <a:ea typeface="ＭＳ 明朝" panose="02020609040205080304" pitchFamily="17" charset="-128"/>
              </a:rPr>
              <a:t>　</a:t>
            </a:r>
            <a:r>
              <a:rPr lang="ja-JP" altLang="en-US" sz="1000" dirty="0" smtClean="0">
                <a:latin typeface="ＭＳ 明朝" panose="02020609040205080304" pitchFamily="17" charset="-128"/>
                <a:ea typeface="ＭＳ 明朝" panose="02020609040205080304" pitchFamily="17" charset="-128"/>
              </a:rPr>
              <a:t>が猶予されている土地における同調査</a:t>
            </a:r>
            <a:endParaRPr lang="en-US" altLang="ja-JP" sz="1000" dirty="0" smtClean="0">
              <a:latin typeface="ＭＳ 明朝" panose="02020609040205080304" pitchFamily="17" charset="-128"/>
              <a:ea typeface="ＭＳ 明朝" panose="02020609040205080304" pitchFamily="17" charset="-128"/>
            </a:endParaRPr>
          </a:p>
          <a:p>
            <a:r>
              <a:rPr lang="ja-JP" altLang="en-US" sz="1000" dirty="0">
                <a:latin typeface="ＭＳ 明朝" panose="02020609040205080304" pitchFamily="17" charset="-128"/>
                <a:ea typeface="ＭＳ 明朝" panose="02020609040205080304" pitchFamily="17" charset="-128"/>
              </a:rPr>
              <a:t>　</a:t>
            </a:r>
            <a:r>
              <a:rPr lang="ja-JP" altLang="en-US" sz="1000" dirty="0" smtClean="0">
                <a:latin typeface="ＭＳ 明朝" panose="02020609040205080304" pitchFamily="17" charset="-128"/>
                <a:ea typeface="ＭＳ 明朝" panose="02020609040205080304" pitchFamily="17" charset="-128"/>
              </a:rPr>
              <a:t>のあり方</a:t>
            </a:r>
            <a:endParaRPr lang="en-US" altLang="ja-JP" sz="1000" dirty="0" smtClean="0">
              <a:latin typeface="ＭＳ 明朝" panose="02020609040205080304" pitchFamily="17" charset="-128"/>
              <a:ea typeface="ＭＳ 明朝" panose="02020609040205080304" pitchFamily="17" charset="-128"/>
            </a:endParaRPr>
          </a:p>
          <a:p>
            <a:endParaRPr lang="en-US" altLang="ja-JP" sz="8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a:t>
            </a:r>
            <a:r>
              <a:rPr lang="ja-JP" altLang="en-US" sz="1000" dirty="0" smtClean="0">
                <a:latin typeface="ＭＳ 明朝" panose="02020609040205080304" pitchFamily="17" charset="-128"/>
                <a:ea typeface="ＭＳ 明朝" panose="02020609040205080304" pitchFamily="17" charset="-128"/>
              </a:rPr>
              <a:t>改正法や今後</a:t>
            </a:r>
            <a:r>
              <a:rPr lang="ja-JP" altLang="en-US" sz="1000" dirty="0">
                <a:latin typeface="ＭＳ 明朝" panose="02020609040205080304" pitchFamily="17" charset="-128"/>
                <a:ea typeface="ＭＳ 明朝" panose="02020609040205080304" pitchFamily="17" charset="-128"/>
              </a:rPr>
              <a:t>制定される政省令</a:t>
            </a:r>
            <a:r>
              <a:rPr lang="ja-JP" altLang="en-US" sz="1000" dirty="0" smtClean="0">
                <a:latin typeface="ＭＳ 明朝" panose="02020609040205080304" pitchFamily="17" charset="-128"/>
                <a:ea typeface="ＭＳ 明朝" panose="02020609040205080304" pitchFamily="17" charset="-128"/>
              </a:rPr>
              <a:t>を踏</a:t>
            </a:r>
            <a:endParaRPr lang="en-US" altLang="ja-JP" sz="1000" dirty="0" smtClean="0">
              <a:latin typeface="ＭＳ 明朝" panose="02020609040205080304" pitchFamily="17" charset="-128"/>
              <a:ea typeface="ＭＳ 明朝" panose="02020609040205080304" pitchFamily="17" charset="-128"/>
            </a:endParaRPr>
          </a:p>
          <a:p>
            <a:r>
              <a:rPr lang="ja-JP" altLang="en-US" sz="1000" dirty="0">
                <a:latin typeface="ＭＳ 明朝" panose="02020609040205080304" pitchFamily="17" charset="-128"/>
                <a:ea typeface="ＭＳ 明朝" panose="02020609040205080304" pitchFamily="17" charset="-128"/>
              </a:rPr>
              <a:t>　</a:t>
            </a:r>
            <a:r>
              <a:rPr lang="ja-JP" altLang="en-US" sz="1000" dirty="0" smtClean="0">
                <a:latin typeface="ＭＳ 明朝" panose="02020609040205080304" pitchFamily="17" charset="-128"/>
                <a:ea typeface="ＭＳ 明朝" panose="02020609040205080304" pitchFamily="17" charset="-128"/>
              </a:rPr>
              <a:t>まえた、法・条例に基づく指定区域に</a:t>
            </a:r>
            <a:endParaRPr lang="en-US" altLang="ja-JP" sz="1000" dirty="0" smtClean="0">
              <a:latin typeface="ＭＳ 明朝" panose="02020609040205080304" pitchFamily="17" charset="-128"/>
              <a:ea typeface="ＭＳ 明朝" panose="02020609040205080304" pitchFamily="17" charset="-128"/>
            </a:endParaRPr>
          </a:p>
          <a:p>
            <a:r>
              <a:rPr lang="ja-JP" altLang="en-US" sz="1000" dirty="0">
                <a:latin typeface="ＭＳ 明朝" panose="02020609040205080304" pitchFamily="17" charset="-128"/>
                <a:ea typeface="ＭＳ 明朝" panose="02020609040205080304" pitchFamily="17" charset="-128"/>
              </a:rPr>
              <a:t>　</a:t>
            </a:r>
            <a:r>
              <a:rPr lang="ja-JP" altLang="en-US" sz="1000" dirty="0" smtClean="0">
                <a:latin typeface="ＭＳ 明朝" panose="02020609040205080304" pitchFamily="17" charset="-128"/>
                <a:ea typeface="ＭＳ 明朝" panose="02020609040205080304" pitchFamily="17" charset="-128"/>
              </a:rPr>
              <a:t>おけるリスク管理のあり方</a:t>
            </a:r>
            <a:endParaRPr lang="en-US" altLang="ja-JP" sz="1000" dirty="0" smtClean="0">
              <a:latin typeface="ＭＳ 明朝" panose="02020609040205080304" pitchFamily="17" charset="-128"/>
              <a:ea typeface="ＭＳ 明朝" panose="02020609040205080304" pitchFamily="17" charset="-128"/>
            </a:endParaRPr>
          </a:p>
          <a:p>
            <a:endParaRPr lang="en-US" altLang="ja-JP" sz="500" dirty="0" smtClean="0">
              <a:latin typeface="ＭＳ 明朝" panose="02020609040205080304" pitchFamily="17" charset="-128"/>
              <a:ea typeface="ＭＳ 明朝" panose="02020609040205080304" pitchFamily="17" charset="-128"/>
            </a:endParaRPr>
          </a:p>
          <a:p>
            <a:r>
              <a:rPr lang="ja-JP" altLang="en-US" sz="1100" dirty="0" smtClean="0">
                <a:latin typeface="ＭＳ 明朝" panose="02020609040205080304" pitchFamily="17" charset="-128"/>
                <a:ea typeface="ＭＳ 明朝" panose="02020609040205080304" pitchFamily="17" charset="-128"/>
              </a:rPr>
              <a:t>○　</a:t>
            </a:r>
            <a:r>
              <a:rPr lang="ja-JP" altLang="en-US" sz="1000" dirty="0" smtClean="0">
                <a:latin typeface="ＭＳ 明朝" panose="02020609040205080304" pitchFamily="17" charset="-128"/>
                <a:ea typeface="ＭＳ 明朝" panose="02020609040205080304" pitchFamily="17" charset="-128"/>
              </a:rPr>
              <a:t>その他</a:t>
            </a:r>
            <a:endParaRPr lang="en-US" altLang="ja-JP" sz="1000" dirty="0" smtClean="0">
              <a:latin typeface="ＭＳ 明朝" panose="02020609040205080304" pitchFamily="17" charset="-128"/>
              <a:ea typeface="ＭＳ 明朝" panose="02020609040205080304" pitchFamily="17" charset="-128"/>
            </a:endParaRPr>
          </a:p>
          <a:p>
            <a:r>
              <a:rPr lang="ja-JP" altLang="en-US" sz="1000" dirty="0">
                <a:latin typeface="ＭＳ 明朝" panose="02020609040205080304" pitchFamily="17" charset="-128"/>
                <a:ea typeface="ＭＳ 明朝" panose="02020609040205080304" pitchFamily="17" charset="-128"/>
              </a:rPr>
              <a:t>　</a:t>
            </a:r>
            <a:r>
              <a:rPr lang="ja-JP" altLang="en-US" sz="1000" dirty="0" smtClean="0">
                <a:latin typeface="ＭＳ 明朝" panose="02020609040205080304" pitchFamily="17" charset="-128"/>
                <a:ea typeface="ＭＳ 明朝" panose="02020609040205080304" pitchFamily="17" charset="-128"/>
              </a:rPr>
              <a:t>　上記のあり方を踏まえた、自主調査</a:t>
            </a:r>
            <a:endParaRPr lang="en-US" altLang="ja-JP" sz="1000" dirty="0" smtClean="0">
              <a:latin typeface="ＭＳ 明朝" panose="02020609040205080304" pitchFamily="17" charset="-128"/>
              <a:ea typeface="ＭＳ 明朝" panose="02020609040205080304" pitchFamily="17" charset="-128"/>
            </a:endParaRPr>
          </a:p>
          <a:p>
            <a:r>
              <a:rPr lang="ja-JP" altLang="en-US" sz="1000" dirty="0">
                <a:latin typeface="ＭＳ 明朝" panose="02020609040205080304" pitchFamily="17" charset="-128"/>
                <a:ea typeface="ＭＳ 明朝" panose="02020609040205080304" pitchFamily="17" charset="-128"/>
              </a:rPr>
              <a:t>　</a:t>
            </a:r>
            <a:r>
              <a:rPr lang="ja-JP" altLang="en-US" sz="1000" dirty="0" smtClean="0">
                <a:latin typeface="ＭＳ 明朝" panose="02020609040205080304" pitchFamily="17" charset="-128"/>
                <a:ea typeface="ＭＳ 明朝" panose="02020609040205080304" pitchFamily="17" charset="-128"/>
              </a:rPr>
              <a:t>等の指針における適切な自主調査の実</a:t>
            </a:r>
            <a:endParaRPr lang="en-US" altLang="ja-JP" sz="1000" dirty="0" smtClean="0">
              <a:latin typeface="ＭＳ 明朝" panose="02020609040205080304" pitchFamily="17" charset="-128"/>
              <a:ea typeface="ＭＳ 明朝" panose="02020609040205080304" pitchFamily="17" charset="-128"/>
            </a:endParaRPr>
          </a:p>
          <a:p>
            <a:r>
              <a:rPr lang="ja-JP" altLang="en-US" sz="1000" dirty="0">
                <a:latin typeface="ＭＳ 明朝" panose="02020609040205080304" pitchFamily="17" charset="-128"/>
                <a:ea typeface="ＭＳ 明朝" panose="02020609040205080304" pitchFamily="17" charset="-128"/>
              </a:rPr>
              <a:t>　</a:t>
            </a:r>
            <a:r>
              <a:rPr lang="ja-JP" altLang="en-US" sz="1000" dirty="0" smtClean="0">
                <a:latin typeface="ＭＳ 明朝" panose="02020609040205080304" pitchFamily="17" charset="-128"/>
                <a:ea typeface="ＭＳ 明朝" panose="02020609040205080304" pitchFamily="17" charset="-128"/>
              </a:rPr>
              <a:t>施や基準不適合土壌の措置のあり方　</a:t>
            </a:r>
            <a:endParaRPr lang="en-US" altLang="ja-JP" sz="1000" dirty="0" smtClean="0">
              <a:latin typeface="ＭＳ 明朝" panose="02020609040205080304" pitchFamily="17" charset="-128"/>
              <a:ea typeface="ＭＳ 明朝" panose="02020609040205080304" pitchFamily="17" charset="-128"/>
            </a:endParaRPr>
          </a:p>
          <a:p>
            <a:r>
              <a:rPr lang="ja-JP" altLang="en-US" sz="1000" dirty="0">
                <a:latin typeface="ＭＳ 明朝" panose="02020609040205080304" pitchFamily="17" charset="-128"/>
                <a:ea typeface="ＭＳ 明朝" panose="02020609040205080304" pitchFamily="17" charset="-128"/>
              </a:rPr>
              <a:t>　</a:t>
            </a:r>
            <a:endParaRPr lang="en-US" altLang="ja-JP" sz="1000" dirty="0" smtClean="0">
              <a:latin typeface="ＭＳ 明朝" panose="02020609040205080304" pitchFamily="17" charset="-128"/>
              <a:ea typeface="ＭＳ 明朝" panose="02020609040205080304" pitchFamily="17" charset="-128"/>
            </a:endParaRPr>
          </a:p>
          <a:p>
            <a:r>
              <a:rPr lang="ja-JP" altLang="en-US" sz="1000" dirty="0">
                <a:latin typeface="ＭＳ 明朝" panose="02020609040205080304" pitchFamily="17" charset="-128"/>
                <a:ea typeface="ＭＳ 明朝" panose="02020609040205080304" pitchFamily="17" charset="-128"/>
              </a:rPr>
              <a:t>　</a:t>
            </a:r>
            <a:r>
              <a:rPr lang="ja-JP" altLang="en-US" sz="1000" dirty="0" smtClean="0">
                <a:latin typeface="ＭＳ 明朝" panose="02020609040205080304" pitchFamily="17" charset="-128"/>
                <a:ea typeface="ＭＳ 明朝" panose="02020609040205080304" pitchFamily="17" charset="-128"/>
              </a:rPr>
              <a:t>など</a:t>
            </a:r>
            <a:endParaRPr lang="en-US" altLang="ja-JP" sz="1000" dirty="0" smtClean="0">
              <a:latin typeface="ＭＳ 明朝" panose="02020609040205080304" pitchFamily="17" charset="-128"/>
              <a:ea typeface="ＭＳ 明朝" panose="02020609040205080304" pitchFamily="17" charset="-128"/>
            </a:endParaRPr>
          </a:p>
          <a:p>
            <a:endParaRPr lang="en-US" altLang="ja-JP" sz="1100" dirty="0">
              <a:latin typeface="ＭＳ 明朝" panose="02020609040205080304" pitchFamily="17" charset="-128"/>
              <a:ea typeface="ＭＳ 明朝" panose="02020609040205080304" pitchFamily="17" charset="-128"/>
            </a:endParaRPr>
          </a:p>
          <a:p>
            <a:endParaRPr lang="en-US" altLang="ja-JP" sz="1100" dirty="0" smtClean="0">
              <a:latin typeface="ＭＳ 明朝" panose="02020609040205080304" pitchFamily="17" charset="-128"/>
              <a:ea typeface="ＭＳ 明朝" panose="02020609040205080304" pitchFamily="17" charset="-128"/>
            </a:endParaRPr>
          </a:p>
        </p:txBody>
      </p:sp>
      <p:cxnSp>
        <p:nvCxnSpPr>
          <p:cNvPr id="71" name="直線コネクタ 70"/>
          <p:cNvCxnSpPr/>
          <p:nvPr/>
        </p:nvCxnSpPr>
        <p:spPr>
          <a:xfrm>
            <a:off x="193674" y="6515075"/>
            <a:ext cx="569354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テキスト ボックス 71"/>
          <p:cNvSpPr txBox="1"/>
          <p:nvPr/>
        </p:nvSpPr>
        <p:spPr bwMode="auto">
          <a:xfrm>
            <a:off x="203198" y="6667644"/>
            <a:ext cx="2959610"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府域における土壌汚染対策の施行状況</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51"/>
          <p:cNvSpPr txBox="1"/>
          <p:nvPr/>
        </p:nvSpPr>
        <p:spPr bwMode="auto">
          <a:xfrm>
            <a:off x="-7912" y="7032848"/>
            <a:ext cx="3672408" cy="473234"/>
          </a:xfrm>
          <a:prstGeom prst="roundRect">
            <a:avLst>
              <a:gd name="adj" fmla="val 8891"/>
            </a:avLst>
          </a:prstGeom>
          <a:noFill/>
          <a:ln w="6350">
            <a:noFill/>
          </a:ln>
        </p:spPr>
        <p:txBody>
          <a:bodyPr wrap="square">
            <a:spAutoFit/>
          </a:bodyPr>
          <a:lstStyle/>
          <a:p>
            <a:pPr>
              <a:lnSpc>
                <a:spcPts val="1400"/>
              </a:lnSpc>
            </a:pPr>
            <a:r>
              <a:rPr lang="ja-JP" altLang="en-US" sz="1000" b="1" dirty="0" smtClean="0">
                <a:latin typeface="+mj-ea"/>
                <a:ea typeface="+mj-ea"/>
                <a:cs typeface="Meiryo UI" pitchFamily="50" charset="-128"/>
              </a:rPr>
              <a:t>　（平成</a:t>
            </a:r>
            <a:r>
              <a:rPr lang="en-US" altLang="ja-JP" sz="1000" b="1" dirty="0">
                <a:latin typeface="+mj-ea"/>
                <a:ea typeface="+mj-ea"/>
                <a:cs typeface="Meiryo UI" pitchFamily="50" charset="-128"/>
              </a:rPr>
              <a:t>27</a:t>
            </a:r>
            <a:r>
              <a:rPr lang="ja-JP" altLang="en-US" sz="1000" b="1" dirty="0" smtClean="0">
                <a:latin typeface="+mj-ea"/>
                <a:ea typeface="+mj-ea"/>
                <a:cs typeface="Meiryo UI" pitchFamily="50" charset="-128"/>
              </a:rPr>
              <a:t>年度に実施した区域指定数）</a:t>
            </a:r>
            <a:endParaRPr lang="en-US" altLang="ja-JP" sz="1000" b="1" dirty="0">
              <a:latin typeface="+mj-ea"/>
              <a:ea typeface="+mj-ea"/>
              <a:cs typeface="Meiryo UI" pitchFamily="50" charset="-128"/>
            </a:endParaRPr>
          </a:p>
          <a:p>
            <a:pPr>
              <a:lnSpc>
                <a:spcPts val="1400"/>
              </a:lnSpc>
            </a:pPr>
            <a:endParaRPr lang="en-US" altLang="ja-JP" sz="800" dirty="0">
              <a:latin typeface="ＭＳ 明朝" pitchFamily="17" charset="-128"/>
              <a:ea typeface="ＭＳ 明朝" pitchFamily="17" charset="-128"/>
              <a:cs typeface="Meiryo UI"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577814141"/>
              </p:ext>
            </p:extLst>
          </p:nvPr>
        </p:nvGraphicFramePr>
        <p:xfrm>
          <a:off x="195388" y="7285247"/>
          <a:ext cx="2704553" cy="1966121"/>
        </p:xfrm>
        <a:graphic>
          <a:graphicData uri="http://schemas.openxmlformats.org/drawingml/2006/table">
            <a:tbl>
              <a:tblPr firstRow="1" bandRow="1">
                <a:tableStyleId>{5C22544A-7EE6-4342-B048-85BDC9FD1C3A}</a:tableStyleId>
              </a:tblPr>
              <a:tblGrid>
                <a:gridCol w="948828"/>
                <a:gridCol w="576064"/>
                <a:gridCol w="1179661"/>
              </a:tblGrid>
              <a:tr h="293854">
                <a:tc>
                  <a:txBody>
                    <a:bodyPr/>
                    <a:lstStyle/>
                    <a:p>
                      <a:r>
                        <a:rPr kumimoji="1" lang="ja-JP" altLang="en-US" sz="800" b="0" dirty="0" smtClean="0">
                          <a:solidFill>
                            <a:schemeClr val="tx1"/>
                          </a:solidFill>
                          <a:latin typeface="ＭＳ 明朝" panose="02020609040205080304" pitchFamily="17" charset="-128"/>
                          <a:ea typeface="ＭＳ 明朝" panose="02020609040205080304" pitchFamily="17" charset="-128"/>
                        </a:rPr>
                        <a:t>土地の汚染状況の把握の契機</a:t>
                      </a:r>
                      <a:endParaRPr kumimoji="1" lang="ja-JP" altLang="en-US" sz="800" b="0" dirty="0">
                        <a:solidFill>
                          <a:schemeClr val="tx1"/>
                        </a:solidFill>
                        <a:latin typeface="ＭＳ 明朝" panose="02020609040205080304" pitchFamily="17" charset="-128"/>
                        <a:ea typeface="ＭＳ 明朝" panose="02020609040205080304" pitchFamily="17"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件数</a:t>
                      </a:r>
                      <a:r>
                        <a:rPr kumimoji="1" lang="ja-JP" altLang="en-US" sz="1100" b="0" dirty="0" smtClean="0">
                          <a:solidFill>
                            <a:schemeClr val="tx1"/>
                          </a:solidFill>
                          <a:latin typeface="ＭＳ 明朝" panose="02020609040205080304" pitchFamily="17" charset="-128"/>
                          <a:ea typeface="ＭＳ 明朝" panose="02020609040205080304" pitchFamily="17" charset="-128"/>
                        </a:rPr>
                        <a:t>　　　　</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区域指定数</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320567">
                <a:tc>
                  <a:txBody>
                    <a:bodyPr/>
                    <a:lstStyle/>
                    <a:p>
                      <a:r>
                        <a:rPr kumimoji="1" lang="ja-JP" altLang="en-US" sz="800" b="0" strike="noStrike" dirty="0" smtClean="0">
                          <a:solidFill>
                            <a:schemeClr val="tx1"/>
                          </a:solidFill>
                          <a:latin typeface="ＭＳ 明朝" panose="02020609040205080304" pitchFamily="17" charset="-128"/>
                          <a:ea typeface="ＭＳ 明朝" panose="02020609040205080304" pitchFamily="17" charset="-128"/>
                        </a:rPr>
                        <a:t>土地の形質変更の届出</a:t>
                      </a:r>
                      <a:endParaRPr kumimoji="1" lang="ja-JP" altLang="en-US" sz="800" b="0" strike="noStrike" dirty="0">
                        <a:solidFill>
                          <a:schemeClr val="tx1"/>
                        </a:solidFill>
                        <a:latin typeface="ＭＳ 明朝" panose="02020609040205080304" pitchFamily="17" charset="-128"/>
                        <a:ea typeface="ＭＳ 明朝" panose="02020609040205080304" pitchFamily="17" charset="-128"/>
                      </a:endParaRPr>
                    </a:p>
                  </a:txBody>
                  <a:tcPr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900" b="0" dirty="0" smtClean="0">
                          <a:solidFill>
                            <a:schemeClr val="tx1"/>
                          </a:solidFill>
                          <a:latin typeface="ＭＳ 明朝" panose="02020609040205080304" pitchFamily="17" charset="-128"/>
                          <a:ea typeface="ＭＳ 明朝" panose="02020609040205080304" pitchFamily="17" charset="-128"/>
                        </a:rPr>
                        <a:t>324</a:t>
                      </a:r>
                      <a:endParaRPr kumimoji="1" lang="ja-JP" altLang="en-US" sz="900" b="0" dirty="0" smtClean="0">
                        <a:solidFill>
                          <a:schemeClr val="tx1"/>
                        </a:solidFill>
                        <a:latin typeface="ＭＳ 明朝" panose="02020609040205080304" pitchFamily="17" charset="-128"/>
                        <a:ea typeface="ＭＳ 明朝" panose="02020609040205080304" pitchFamily="17" charset="-128"/>
                      </a:endParaRPr>
                    </a:p>
                  </a:txBody>
                  <a:tcPr marT="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要措置区域　０</a:t>
                      </a:r>
                      <a:endParaRPr kumimoji="1" lang="en-US" altLang="ja-JP" sz="900" b="0" dirty="0" smtClean="0">
                        <a:solidFill>
                          <a:schemeClr val="tx1"/>
                        </a:solidFill>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要届出区域　５</a:t>
                      </a:r>
                      <a:endParaRPr kumimoji="1" lang="en-US" altLang="ja-JP" sz="900" b="0" dirty="0" smtClean="0">
                        <a:solidFill>
                          <a:schemeClr val="tx1"/>
                        </a:solidFill>
                        <a:latin typeface="ＭＳ 明朝" panose="02020609040205080304" pitchFamily="17" charset="-128"/>
                        <a:ea typeface="ＭＳ 明朝" panose="02020609040205080304" pitchFamily="17" charset="-128"/>
                      </a:endParaRPr>
                    </a:p>
                  </a:txBody>
                  <a:tcPr marT="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70697">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800" b="0" strike="noStrike" dirty="0" smtClean="0">
                          <a:solidFill>
                            <a:schemeClr val="tx1"/>
                          </a:solidFill>
                          <a:latin typeface="ＭＳ 明朝" panose="02020609040205080304" pitchFamily="17" charset="-128"/>
                          <a:ea typeface="ＭＳ 明朝" panose="02020609040205080304" pitchFamily="17" charset="-128"/>
                        </a:rPr>
                        <a:t>法に規定する有害物質使用施設の廃止</a:t>
                      </a:r>
                    </a:p>
                  </a:txBody>
                  <a:tcPr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en-US" altLang="ja-JP" sz="900" b="0" dirty="0" smtClean="0">
                          <a:solidFill>
                            <a:schemeClr val="tx1"/>
                          </a:solidFill>
                          <a:latin typeface="ＭＳ 明朝" panose="02020609040205080304" pitchFamily="17" charset="-128"/>
                          <a:ea typeface="ＭＳ 明朝" panose="02020609040205080304" pitchFamily="17" charset="-128"/>
                        </a:rPr>
                        <a:t>154</a:t>
                      </a:r>
                    </a:p>
                    <a:p>
                      <a:pPr algn="l"/>
                      <a:r>
                        <a:rPr kumimoji="1" lang="en-US" altLang="ja-JP" sz="900" b="0" dirty="0" smtClean="0">
                          <a:solidFill>
                            <a:schemeClr val="tx1"/>
                          </a:solidFill>
                          <a:latin typeface="ＭＳ 明朝" panose="02020609040205080304" pitchFamily="17" charset="-128"/>
                          <a:ea typeface="ＭＳ 明朝" panose="02020609040205080304" pitchFamily="17" charset="-128"/>
                        </a:rPr>
                        <a:t> (114)</a:t>
                      </a:r>
                      <a:endParaRPr kumimoji="1" lang="ja-JP" altLang="en-US" sz="900" b="0" dirty="0" smtClean="0">
                        <a:solidFill>
                          <a:schemeClr val="tx1"/>
                        </a:solidFill>
                        <a:latin typeface="ＭＳ 明朝" panose="02020609040205080304" pitchFamily="17" charset="-128"/>
                        <a:ea typeface="ＭＳ 明朝" panose="02020609040205080304" pitchFamily="17" charset="-128"/>
                      </a:endParaRPr>
                    </a:p>
                  </a:txBody>
                  <a:tcPr marT="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要措置区域　０</a:t>
                      </a:r>
                    </a:p>
                    <a:p>
                      <a:pPr algn="ctr"/>
                      <a:r>
                        <a:rPr kumimoji="1" lang="ja-JP" altLang="en-US" sz="900" b="0" dirty="0" smtClean="0">
                          <a:solidFill>
                            <a:schemeClr val="tx1"/>
                          </a:solidFill>
                          <a:latin typeface="ＭＳ 明朝" panose="02020609040205080304" pitchFamily="17" charset="-128"/>
                          <a:ea typeface="ＭＳ 明朝" panose="02020609040205080304" pitchFamily="17" charset="-128"/>
                        </a:rPr>
                        <a:t>要届出区域　</a:t>
                      </a:r>
                      <a:r>
                        <a:rPr kumimoji="1" lang="en-US" altLang="ja-JP" sz="900" b="0" dirty="0" smtClean="0">
                          <a:solidFill>
                            <a:schemeClr val="tx1"/>
                          </a:solidFill>
                          <a:latin typeface="ＭＳ 明朝" panose="02020609040205080304" pitchFamily="17" charset="-128"/>
                          <a:ea typeface="ＭＳ 明朝" panose="02020609040205080304" pitchFamily="17" charset="-128"/>
                        </a:rPr>
                        <a:t>21</a:t>
                      </a:r>
                      <a:endParaRPr kumimoji="1" lang="ja-JP" altLang="en-US" sz="900" b="0" dirty="0" smtClean="0">
                        <a:solidFill>
                          <a:schemeClr val="tx1"/>
                        </a:solidFill>
                        <a:latin typeface="ＭＳ 明朝" panose="02020609040205080304" pitchFamily="17" charset="-128"/>
                        <a:ea typeface="ＭＳ 明朝" panose="02020609040205080304" pitchFamily="17" charset="-128"/>
                      </a:endParaRPr>
                    </a:p>
                  </a:txBody>
                  <a:tcPr marT="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73537">
                <a:tc>
                  <a:txBody>
                    <a:bodyPr/>
                    <a:lstStyle/>
                    <a:p>
                      <a:pPr marL="0" marR="0" indent="0" algn="l" defTabSz="1280160" rtl="0" eaLnBrk="1" fontAlgn="auto" latinLnBrk="0" hangingPunct="1">
                        <a:lnSpc>
                          <a:spcPct val="100000"/>
                        </a:lnSpc>
                        <a:spcBef>
                          <a:spcPts val="0"/>
                        </a:spcBef>
                        <a:spcAft>
                          <a:spcPts val="0"/>
                        </a:spcAft>
                        <a:buClrTx/>
                        <a:buSzTx/>
                        <a:buFontTx/>
                        <a:buNone/>
                        <a:tabLst/>
                        <a:defRPr/>
                      </a:pPr>
                      <a:r>
                        <a:rPr kumimoji="1" lang="ja-JP" altLang="en-US" sz="800" b="0" strike="noStrike" dirty="0" smtClean="0">
                          <a:solidFill>
                            <a:schemeClr val="tx1"/>
                          </a:solidFill>
                          <a:latin typeface="ＭＳ 明朝" panose="02020609040205080304" pitchFamily="17" charset="-128"/>
                          <a:ea typeface="ＭＳ 明朝" panose="02020609040205080304" pitchFamily="17" charset="-128"/>
                        </a:rPr>
                        <a:t>条例に規定する有害物質使用施設の廃止</a:t>
                      </a:r>
                    </a:p>
                  </a:txBody>
                  <a:tcPr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900" b="0" dirty="0" smtClean="0">
                          <a:solidFill>
                            <a:schemeClr val="tx1"/>
                          </a:solidFill>
                          <a:latin typeface="ＭＳ 明朝" panose="02020609040205080304" pitchFamily="17" charset="-128"/>
                          <a:ea typeface="ＭＳ 明朝" panose="02020609040205080304" pitchFamily="17" charset="-128"/>
                        </a:rPr>
                        <a:t>10</a:t>
                      </a: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a:t>
                      </a:r>
                      <a:r>
                        <a:rPr kumimoji="1" lang="en-US" altLang="ja-JP" sz="900" b="0" dirty="0" smtClean="0">
                          <a:solidFill>
                            <a:schemeClr val="tx1"/>
                          </a:solidFill>
                          <a:latin typeface="ＭＳ 明朝" panose="02020609040205080304" pitchFamily="17" charset="-128"/>
                          <a:ea typeface="ＭＳ 明朝" panose="02020609040205080304" pitchFamily="17" charset="-128"/>
                        </a:rPr>
                        <a:t>18</a:t>
                      </a:r>
                      <a:r>
                        <a:rPr kumimoji="1" lang="ja-JP" altLang="en-US" sz="900" b="0" dirty="0" smtClean="0">
                          <a:solidFill>
                            <a:schemeClr val="tx1"/>
                          </a:solidFill>
                          <a:latin typeface="ＭＳ 明朝" panose="02020609040205080304" pitchFamily="17" charset="-128"/>
                          <a:ea typeface="ＭＳ 明朝" panose="02020609040205080304" pitchFamily="17" charset="-128"/>
                        </a:rPr>
                        <a:t>）</a:t>
                      </a:r>
                    </a:p>
                  </a:txBody>
                  <a:tcPr marT="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要措置区域　０</a:t>
                      </a:r>
                      <a:endParaRPr kumimoji="1" lang="en-US" altLang="ja-JP" sz="900" b="0" dirty="0" smtClean="0">
                        <a:solidFill>
                          <a:schemeClr val="tx1"/>
                        </a:solidFill>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要届出区域　０</a:t>
                      </a:r>
                      <a:endParaRPr kumimoji="1" lang="en-US" altLang="ja-JP" sz="900" b="0" dirty="0" smtClean="0">
                        <a:solidFill>
                          <a:schemeClr val="tx1"/>
                        </a:solidFill>
                        <a:latin typeface="ＭＳ 明朝" panose="02020609040205080304" pitchFamily="17" charset="-128"/>
                        <a:ea typeface="ＭＳ 明朝" panose="02020609040205080304" pitchFamily="17" charset="-128"/>
                      </a:endParaRPr>
                    </a:p>
                  </a:txBody>
                  <a:tcPr marT="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379841">
                <a:tc>
                  <a:txBody>
                    <a:bodyPr/>
                    <a:lstStyle/>
                    <a:p>
                      <a:pPr algn="l"/>
                      <a:r>
                        <a:rPr kumimoji="1" lang="ja-JP" altLang="en-US" sz="800" b="0" strike="noStrike" dirty="0" smtClean="0">
                          <a:solidFill>
                            <a:schemeClr val="tx1"/>
                          </a:solidFill>
                          <a:latin typeface="ＭＳ 明朝" panose="02020609040205080304" pitchFamily="17" charset="-128"/>
                          <a:ea typeface="ＭＳ 明朝" panose="02020609040205080304" pitchFamily="17" charset="-128"/>
                        </a:rPr>
                        <a:t>自主調査による</a:t>
                      </a:r>
                      <a:endParaRPr kumimoji="1" lang="en-US" altLang="ja-JP" sz="800" b="0" strike="noStrike" dirty="0" smtClean="0">
                        <a:solidFill>
                          <a:schemeClr val="tx1"/>
                        </a:solidFill>
                        <a:latin typeface="ＭＳ 明朝" panose="02020609040205080304" pitchFamily="17" charset="-128"/>
                        <a:ea typeface="ＭＳ 明朝" panose="02020609040205080304" pitchFamily="17" charset="-128"/>
                      </a:endParaRPr>
                    </a:p>
                    <a:p>
                      <a:pPr algn="l"/>
                      <a:r>
                        <a:rPr kumimoji="1" lang="ja-JP" altLang="en-US" sz="800" b="0" strike="noStrike" dirty="0" smtClean="0">
                          <a:solidFill>
                            <a:schemeClr val="tx1"/>
                          </a:solidFill>
                          <a:latin typeface="ＭＳ 明朝" panose="02020609040205080304" pitchFamily="17" charset="-128"/>
                          <a:ea typeface="ＭＳ 明朝" panose="02020609040205080304" pitchFamily="17" charset="-128"/>
                        </a:rPr>
                        <a:t>区域指定の申請</a:t>
                      </a:r>
                    </a:p>
                  </a:txBody>
                  <a:tcPr marT="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en-US" altLang="ja-JP" sz="900" b="0" dirty="0" smtClean="0">
                          <a:solidFill>
                            <a:schemeClr val="tx1"/>
                          </a:solidFill>
                          <a:latin typeface="ＭＳ 明朝" panose="02020609040205080304" pitchFamily="17" charset="-128"/>
                          <a:ea typeface="ＭＳ 明朝" panose="02020609040205080304" pitchFamily="17" charset="-128"/>
                        </a:rPr>
                        <a:t>43</a:t>
                      </a:r>
                      <a:endParaRPr kumimoji="1" lang="ja-JP" altLang="en-US" sz="900" b="0" dirty="0" smtClean="0">
                        <a:solidFill>
                          <a:schemeClr val="tx1"/>
                        </a:solidFill>
                        <a:latin typeface="ＭＳ 明朝" panose="02020609040205080304" pitchFamily="17" charset="-128"/>
                        <a:ea typeface="ＭＳ 明朝" panose="02020609040205080304" pitchFamily="17" charset="-128"/>
                      </a:endParaRPr>
                    </a:p>
                  </a:txBody>
                  <a:tcPr marT="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要措置区域　２</a:t>
                      </a:r>
                      <a:endParaRPr kumimoji="1" lang="en-US" altLang="ja-JP" sz="900" b="0" dirty="0" smtClean="0">
                        <a:solidFill>
                          <a:schemeClr val="tx1"/>
                        </a:solidFill>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要届出区域　</a:t>
                      </a:r>
                      <a:r>
                        <a:rPr kumimoji="1" lang="en-US" altLang="ja-JP" sz="900" b="0" dirty="0" smtClean="0">
                          <a:solidFill>
                            <a:schemeClr val="tx1"/>
                          </a:solidFill>
                          <a:latin typeface="ＭＳ 明朝" panose="02020609040205080304" pitchFamily="17" charset="-128"/>
                          <a:ea typeface="ＭＳ 明朝" panose="02020609040205080304" pitchFamily="17" charset="-128"/>
                        </a:rPr>
                        <a:t>40</a:t>
                      </a:r>
                      <a:endParaRPr kumimoji="1" lang="ja-JP" altLang="en-US" sz="900" b="0" dirty="0" smtClean="0">
                        <a:solidFill>
                          <a:schemeClr val="tx1"/>
                        </a:solidFill>
                        <a:latin typeface="ＭＳ 明朝" panose="02020609040205080304" pitchFamily="17" charset="-128"/>
                        <a:ea typeface="ＭＳ 明朝" panose="02020609040205080304" pitchFamily="17" charset="-128"/>
                      </a:endParaRPr>
                    </a:p>
                  </a:txBody>
                  <a:tcPr marT="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sp>
        <p:nvSpPr>
          <p:cNvPr id="60" name="テキスト ボックス 59"/>
          <p:cNvSpPr txBox="1"/>
          <p:nvPr/>
        </p:nvSpPr>
        <p:spPr bwMode="auto">
          <a:xfrm>
            <a:off x="2944416" y="7032848"/>
            <a:ext cx="3672408" cy="285016"/>
          </a:xfrm>
          <a:prstGeom prst="roundRect">
            <a:avLst>
              <a:gd name="adj" fmla="val 8891"/>
            </a:avLst>
          </a:prstGeom>
          <a:noFill/>
          <a:ln w="6350">
            <a:noFill/>
          </a:ln>
        </p:spPr>
        <p:txBody>
          <a:bodyPr wrap="square">
            <a:spAutoFit/>
          </a:bodyPr>
          <a:lstStyle/>
          <a:p>
            <a:pPr>
              <a:lnSpc>
                <a:spcPts val="1400"/>
              </a:lnSpc>
            </a:pPr>
            <a:r>
              <a:rPr lang="ja-JP" altLang="en-US" sz="1000" b="1" smtClean="0">
                <a:latin typeface="+mj-ea"/>
                <a:ea typeface="+mj-ea"/>
                <a:cs typeface="Meiryo UI" pitchFamily="50" charset="-128"/>
              </a:rPr>
              <a:t>　（</a:t>
            </a:r>
            <a:r>
              <a:rPr lang="ja-JP" altLang="en-US" sz="1000" b="1" dirty="0" smtClean="0">
                <a:latin typeface="+mj-ea"/>
                <a:ea typeface="+mj-ea"/>
                <a:cs typeface="Meiryo UI" pitchFamily="50" charset="-128"/>
              </a:rPr>
              <a:t>平成</a:t>
            </a:r>
            <a:r>
              <a:rPr lang="en-US" altLang="ja-JP" sz="1000" b="1" dirty="0" smtClean="0">
                <a:latin typeface="+mj-ea"/>
                <a:ea typeface="+mj-ea"/>
                <a:cs typeface="Meiryo UI" pitchFamily="50" charset="-128"/>
              </a:rPr>
              <a:t>28</a:t>
            </a:r>
            <a:r>
              <a:rPr lang="ja-JP" altLang="en-US" sz="1000" b="1" dirty="0" smtClean="0">
                <a:latin typeface="+mj-ea"/>
                <a:ea typeface="+mj-ea"/>
                <a:cs typeface="Meiryo UI" pitchFamily="50" charset="-128"/>
              </a:rPr>
              <a:t>年度末現在の区域指定数）</a:t>
            </a:r>
            <a:endParaRPr lang="en-US" altLang="ja-JP" sz="1000" b="1" dirty="0">
              <a:latin typeface="+mj-ea"/>
              <a:ea typeface="+mj-ea"/>
              <a:cs typeface="Meiryo UI" pitchFamily="50" charset="-128"/>
            </a:endParaRPr>
          </a:p>
        </p:txBody>
      </p:sp>
      <p:sp>
        <p:nvSpPr>
          <p:cNvPr id="132" name="テキスト ボックス 131"/>
          <p:cNvSpPr txBox="1"/>
          <p:nvPr/>
        </p:nvSpPr>
        <p:spPr>
          <a:xfrm>
            <a:off x="6184776" y="5160640"/>
            <a:ext cx="4032448" cy="230832"/>
          </a:xfrm>
          <a:prstGeom prst="rect">
            <a:avLst/>
          </a:prstGeom>
          <a:noFill/>
        </p:spPr>
        <p:txBody>
          <a:bodyPr wrap="square" rtlCol="0">
            <a:spAutoFit/>
          </a:bodyPr>
          <a:lstStyle/>
          <a:p>
            <a:pPr defTabSz="1280160" fontAlgn="auto">
              <a:spcBef>
                <a:spcPts val="0"/>
              </a:spcBef>
              <a:spcAft>
                <a:spcPts val="0"/>
              </a:spcAft>
              <a:defRPr/>
            </a:pPr>
            <a:r>
              <a:rPr lang="ja-JP" altLang="en-US" sz="900" dirty="0">
                <a:latin typeface="ＭＳ 明朝" panose="02020609040205080304" pitchFamily="17" charset="-128"/>
                <a:ea typeface="ＭＳ 明朝" panose="02020609040205080304" pitchFamily="17" charset="-128"/>
              </a:rPr>
              <a:t>（*）</a:t>
            </a:r>
            <a:r>
              <a:rPr lang="en-US" altLang="ja-JP" sz="900" dirty="0">
                <a:latin typeface="ＭＳ 明朝" panose="02020609040205080304" pitchFamily="17" charset="-128"/>
                <a:ea typeface="ＭＳ 明朝" panose="02020609040205080304" pitchFamily="17" charset="-128"/>
              </a:rPr>
              <a:t> </a:t>
            </a:r>
            <a:r>
              <a:rPr lang="ja-JP" altLang="en-US" sz="900" dirty="0">
                <a:latin typeface="ＭＳ 明朝" panose="02020609040205080304" pitchFamily="17" charset="-128"/>
                <a:ea typeface="ＭＳ 明朝" panose="02020609040205080304" pitchFamily="17" charset="-128"/>
              </a:rPr>
              <a:t>区域から土壌を搬出する場合は、汚染土壌処理施設での処理が必要</a:t>
            </a:r>
          </a:p>
        </p:txBody>
      </p:sp>
      <p:sp>
        <p:nvSpPr>
          <p:cNvPr id="129" name="角丸四角形 128"/>
          <p:cNvSpPr/>
          <p:nvPr/>
        </p:nvSpPr>
        <p:spPr bwMode="auto">
          <a:xfrm>
            <a:off x="10351715" y="5671861"/>
            <a:ext cx="2440360" cy="3409067"/>
          </a:xfrm>
          <a:prstGeom prst="roundRect">
            <a:avLst>
              <a:gd name="adj" fmla="val 233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80160" fontAlgn="auto">
              <a:spcBef>
                <a:spcPts val="0"/>
              </a:spcBef>
              <a:spcAft>
                <a:spcPts val="0"/>
              </a:spcAft>
              <a:defRPr/>
            </a:pPr>
            <a:endParaRPr lang="ja-JP" altLang="en-US"/>
          </a:p>
        </p:txBody>
      </p:sp>
      <p:sp>
        <p:nvSpPr>
          <p:cNvPr id="23" name="テキスト ボックス 22"/>
          <p:cNvSpPr txBox="1"/>
          <p:nvPr/>
        </p:nvSpPr>
        <p:spPr>
          <a:xfrm>
            <a:off x="10470182" y="5518628"/>
            <a:ext cx="1691258"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検討の内容（案）</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09" name="表 108"/>
          <p:cNvGraphicFramePr>
            <a:graphicFrameLocks noGrp="1"/>
          </p:cNvGraphicFramePr>
          <p:nvPr>
            <p:extLst>
              <p:ext uri="{D42A27DB-BD31-4B8C-83A1-F6EECF244321}">
                <p14:modId xmlns:p14="http://schemas.microsoft.com/office/powerpoint/2010/main" val="3676553922"/>
              </p:ext>
            </p:extLst>
          </p:nvPr>
        </p:nvGraphicFramePr>
        <p:xfrm>
          <a:off x="3126977" y="7271961"/>
          <a:ext cx="2713782" cy="1698091"/>
        </p:xfrm>
        <a:graphic>
          <a:graphicData uri="http://schemas.openxmlformats.org/drawingml/2006/table">
            <a:tbl>
              <a:tblPr firstRow="1" bandRow="1">
                <a:tableStyleId>{5C22544A-7EE6-4342-B048-85BDC9FD1C3A}</a:tableStyleId>
              </a:tblPr>
              <a:tblGrid>
                <a:gridCol w="1185591"/>
                <a:gridCol w="1528191"/>
              </a:tblGrid>
              <a:tr h="214689">
                <a:tc>
                  <a:txBody>
                    <a:bodyPr/>
                    <a:lstStyle/>
                    <a:p>
                      <a:pPr marL="0" marR="0" indent="0" algn="ctr"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区域指定の種類</a:t>
                      </a:r>
                      <a:endParaRPr kumimoji="1" lang="ja-JP" altLang="en-US" sz="900" b="0" dirty="0">
                        <a:solidFill>
                          <a:schemeClr val="tx1"/>
                        </a:solidFill>
                        <a:latin typeface="ＭＳ 明朝" panose="02020609040205080304" pitchFamily="17" charset="-128"/>
                        <a:ea typeface="ＭＳ 明朝" panose="02020609040205080304" pitchFamily="17"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ctr"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区域指定数</a:t>
                      </a:r>
                      <a:endParaRPr kumimoji="1" lang="en-US" altLang="ja-JP" sz="900" b="0" dirty="0" smtClean="0">
                        <a:solidFill>
                          <a:schemeClr val="tx1"/>
                        </a:solidFill>
                        <a:latin typeface="ＭＳ 明朝" panose="02020609040205080304" pitchFamily="17" charset="-128"/>
                        <a:ea typeface="ＭＳ 明朝" panose="02020609040205080304" pitchFamily="17"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49827">
                <a:tc>
                  <a:txBody>
                    <a:bodyPr/>
                    <a:lstStyle/>
                    <a:p>
                      <a:pPr algn="ctr">
                        <a:lnSpc>
                          <a:spcPts val="1100"/>
                        </a:lnSpc>
                      </a:pPr>
                      <a:r>
                        <a:rPr kumimoji="1" lang="ja-JP" altLang="en-US" sz="900" b="0" dirty="0" smtClean="0">
                          <a:solidFill>
                            <a:schemeClr val="tx1"/>
                          </a:solidFill>
                          <a:latin typeface="ＭＳ 明朝" panose="02020609040205080304" pitchFamily="17" charset="-128"/>
                          <a:ea typeface="ＭＳ 明朝" panose="02020609040205080304" pitchFamily="17" charset="-128"/>
                        </a:rPr>
                        <a:t>要措置区域</a:t>
                      </a:r>
                      <a:endParaRPr kumimoji="1" lang="ja-JP" altLang="en-US" sz="900" b="0" dirty="0">
                        <a:solidFill>
                          <a:schemeClr val="tx1"/>
                        </a:solidFill>
                        <a:latin typeface="ＭＳ 明朝" panose="02020609040205080304" pitchFamily="17" charset="-128"/>
                        <a:ea typeface="ＭＳ 明朝" panose="02020609040205080304" pitchFamily="17"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lang="ja-JP" altLang="en-US" sz="900" b="0" dirty="0" smtClean="0">
                          <a:solidFill>
                            <a:schemeClr val="tx1"/>
                          </a:solidFill>
                          <a:latin typeface="ＭＳ 明朝" pitchFamily="17" charset="-128"/>
                          <a:ea typeface="ＭＳ 明朝" pitchFamily="17" charset="-128"/>
                          <a:cs typeface="Meiryo UI" pitchFamily="50" charset="-128"/>
                        </a:rPr>
                        <a:t>　　 　 　５</a:t>
                      </a:r>
                      <a:endParaRPr lang="en-US" altLang="ja-JP" sz="900" b="0" dirty="0" smtClean="0">
                        <a:solidFill>
                          <a:schemeClr val="tx1"/>
                        </a:solidFill>
                        <a:latin typeface="ＭＳ 明朝" pitchFamily="17" charset="-128"/>
                        <a:ea typeface="ＭＳ 明朝" pitchFamily="17" charset="-128"/>
                        <a:cs typeface="Meiryo UI"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37108">
                <a:tc>
                  <a:txBody>
                    <a:bodyPr/>
                    <a:lstStyle/>
                    <a:p>
                      <a:pPr marL="0" marR="0" indent="0" algn="ctr"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形質変更時</a:t>
                      </a:r>
                      <a:endParaRPr kumimoji="1" lang="en-US" altLang="ja-JP" sz="900" b="0" dirty="0" smtClean="0">
                        <a:solidFill>
                          <a:schemeClr val="tx1"/>
                        </a:solidFill>
                        <a:latin typeface="ＭＳ 明朝" panose="02020609040205080304" pitchFamily="17" charset="-128"/>
                        <a:ea typeface="ＭＳ 明朝" panose="02020609040205080304" pitchFamily="17" charset="-128"/>
                      </a:endParaRPr>
                    </a:p>
                    <a:p>
                      <a:pPr marL="0" marR="0" indent="0" algn="ctr"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要届出区域</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　　　　３２２</a:t>
                      </a:r>
                      <a:endParaRPr kumimoji="1" lang="en-US" altLang="ja-JP" sz="900" b="0" dirty="0" smtClean="0">
                        <a:solidFill>
                          <a:schemeClr val="tx1"/>
                        </a:solidFill>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ts val="1100"/>
                        </a:lnSpc>
                        <a:spcBef>
                          <a:spcPts val="0"/>
                        </a:spcBef>
                        <a:spcAft>
                          <a:spcPts val="0"/>
                        </a:spcAft>
                        <a:buClrTx/>
                        <a:buSzTx/>
                        <a:buFontTx/>
                        <a:buNone/>
                        <a:tabLst/>
                        <a:defRPr/>
                      </a:pPr>
                      <a:endParaRPr kumimoji="1" lang="en-US" altLang="ja-JP" sz="900" b="0" dirty="0" smtClean="0">
                        <a:solidFill>
                          <a:schemeClr val="tx1"/>
                        </a:solidFill>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　　うち 臨海部 　２２</a:t>
                      </a:r>
                      <a:endParaRPr kumimoji="1" lang="en-US" altLang="ja-JP" sz="900" b="0" dirty="0" smtClean="0">
                        <a:solidFill>
                          <a:schemeClr val="tx1"/>
                        </a:solidFill>
                        <a:latin typeface="ＭＳ 明朝" panose="02020609040205080304" pitchFamily="17" charset="-128"/>
                        <a:ea typeface="ＭＳ 明朝" panose="02020609040205080304" pitchFamily="17" charset="-128"/>
                      </a:endParaRPr>
                    </a:p>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　　　　 自然由来 ２４</a:t>
                      </a:r>
                      <a:endParaRPr kumimoji="1" lang="en-US" altLang="ja-JP" sz="900" b="0" dirty="0" smtClean="0">
                        <a:solidFill>
                          <a:schemeClr val="tx1"/>
                        </a:solidFill>
                        <a:latin typeface="ＭＳ 明朝" panose="02020609040205080304" pitchFamily="17" charset="-128"/>
                        <a:ea typeface="ＭＳ 明朝" panose="02020609040205080304" pitchFamily="17"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83442">
                <a:tc>
                  <a:txBody>
                    <a:bodyPr/>
                    <a:lstStyle/>
                    <a:p>
                      <a:pPr marL="0" marR="0" indent="0" algn="ctr"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要措置管理区域</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　　　 　 ０</a:t>
                      </a:r>
                      <a:endParaRPr kumimoji="1" lang="en-US" altLang="ja-JP" sz="900" b="0" dirty="0" smtClean="0">
                        <a:solidFill>
                          <a:schemeClr val="tx1"/>
                        </a:solidFill>
                        <a:latin typeface="ＭＳ 明朝" panose="02020609040205080304" pitchFamily="17" charset="-128"/>
                        <a:ea typeface="ＭＳ 明朝" panose="02020609040205080304" pitchFamily="17"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83442">
                <a:tc>
                  <a:txBody>
                    <a:bodyPr/>
                    <a:lstStyle/>
                    <a:p>
                      <a:pPr marL="0" marR="0" indent="0" algn="ctr"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要届出管理区域</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0" marR="0" indent="0" algn="l" defTabSz="1280160" rtl="0" eaLnBrk="1" fontAlgn="auto" latinLnBrk="0" hangingPunct="1">
                        <a:lnSpc>
                          <a:spcPts val="1100"/>
                        </a:lnSpc>
                        <a:spcBef>
                          <a:spcPts val="0"/>
                        </a:spcBef>
                        <a:spcAft>
                          <a:spcPts val="0"/>
                        </a:spcAft>
                        <a:buClrTx/>
                        <a:buSzTx/>
                        <a:buFontTx/>
                        <a:buNone/>
                        <a:tabLst/>
                        <a:defRPr/>
                      </a:pPr>
                      <a:r>
                        <a:rPr kumimoji="1" lang="ja-JP" altLang="en-US" sz="900" b="0" dirty="0" smtClean="0">
                          <a:solidFill>
                            <a:schemeClr val="tx1"/>
                          </a:solidFill>
                          <a:latin typeface="ＭＳ 明朝" panose="02020609040205080304" pitchFamily="17" charset="-128"/>
                          <a:ea typeface="ＭＳ 明朝" panose="02020609040205080304" pitchFamily="17" charset="-128"/>
                        </a:rPr>
                        <a:t>　　 　  ２８</a:t>
                      </a:r>
                      <a:endParaRPr kumimoji="1" lang="en-US" altLang="ja-JP" sz="900" b="0" dirty="0" smtClean="0">
                        <a:solidFill>
                          <a:schemeClr val="tx1"/>
                        </a:solidFill>
                        <a:latin typeface="ＭＳ 明朝" panose="02020609040205080304" pitchFamily="17" charset="-128"/>
                        <a:ea typeface="ＭＳ 明朝" panose="02020609040205080304" pitchFamily="17"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sp>
        <p:nvSpPr>
          <p:cNvPr id="128" name="テキスト ボックス 127"/>
          <p:cNvSpPr txBox="1"/>
          <p:nvPr/>
        </p:nvSpPr>
        <p:spPr bwMode="auto">
          <a:xfrm>
            <a:off x="88702" y="9240713"/>
            <a:ext cx="2777332" cy="350220"/>
          </a:xfrm>
          <a:prstGeom prst="roundRect">
            <a:avLst>
              <a:gd name="adj" fmla="val 8891"/>
            </a:avLst>
          </a:prstGeom>
          <a:noFill/>
          <a:ln w="6350">
            <a:noFill/>
          </a:ln>
        </p:spPr>
        <p:txBody>
          <a:bodyPr wrap="square">
            <a:spAutoFit/>
          </a:bodyPr>
          <a:lstStyle/>
          <a:p>
            <a:pPr>
              <a:lnSpc>
                <a:spcPts val="1000"/>
              </a:lnSpc>
            </a:pPr>
            <a:r>
              <a:rPr lang="en-US" altLang="ja-JP" sz="800" dirty="0" smtClean="0">
                <a:latin typeface="ＭＳ 明朝" pitchFamily="17" charset="-128"/>
                <a:ea typeface="ＭＳ 明朝" pitchFamily="17" charset="-128"/>
                <a:cs typeface="Meiryo UI" pitchFamily="50" charset="-128"/>
              </a:rPr>
              <a:t>※</a:t>
            </a:r>
            <a:r>
              <a:rPr lang="ja-JP" altLang="en-US" sz="800" dirty="0" smtClean="0">
                <a:latin typeface="ＭＳ 明朝" pitchFamily="17" charset="-128"/>
                <a:ea typeface="ＭＳ 明朝" pitchFamily="17" charset="-128"/>
                <a:cs typeface="Meiryo UI" pitchFamily="50" charset="-128"/>
              </a:rPr>
              <a:t>かっこ内は調査の猶予件数であり、前年度に廃止され</a:t>
            </a:r>
            <a:endParaRPr lang="en-US" altLang="ja-JP" sz="800" dirty="0" smtClean="0">
              <a:latin typeface="ＭＳ 明朝" pitchFamily="17" charset="-128"/>
              <a:ea typeface="ＭＳ 明朝" pitchFamily="17" charset="-128"/>
              <a:cs typeface="Meiryo UI" pitchFamily="50" charset="-128"/>
            </a:endParaRPr>
          </a:p>
          <a:p>
            <a:pPr>
              <a:lnSpc>
                <a:spcPts val="1000"/>
              </a:lnSpc>
            </a:pPr>
            <a:r>
              <a:rPr lang="ja-JP" altLang="en-US" sz="800" dirty="0">
                <a:latin typeface="ＭＳ 明朝" pitchFamily="17" charset="-128"/>
                <a:ea typeface="ＭＳ 明朝" pitchFamily="17" charset="-128"/>
                <a:cs typeface="Meiryo UI" pitchFamily="50" charset="-128"/>
              </a:rPr>
              <a:t>　</a:t>
            </a:r>
            <a:r>
              <a:rPr lang="ja-JP" altLang="en-US" sz="800" dirty="0" err="1" smtClean="0">
                <a:latin typeface="ＭＳ 明朝" pitchFamily="17" charset="-128"/>
                <a:ea typeface="ＭＳ 明朝" pitchFamily="17" charset="-128"/>
                <a:cs typeface="Meiryo UI" pitchFamily="50" charset="-128"/>
              </a:rPr>
              <a:t>た</a:t>
            </a:r>
            <a:r>
              <a:rPr lang="ja-JP" altLang="en-US" sz="800" dirty="0" smtClean="0">
                <a:latin typeface="ＭＳ 明朝" pitchFamily="17" charset="-128"/>
                <a:ea typeface="ＭＳ 明朝" pitchFamily="17" charset="-128"/>
                <a:cs typeface="Meiryo UI" pitchFamily="50" charset="-128"/>
              </a:rPr>
              <a:t>施設に係る件数を含む。　</a:t>
            </a:r>
            <a:endParaRPr lang="en-US" altLang="ja-JP" sz="800" dirty="0">
              <a:latin typeface="ＭＳ 明朝" pitchFamily="17" charset="-128"/>
              <a:ea typeface="ＭＳ 明朝" pitchFamily="17" charset="-128"/>
              <a:cs typeface="Meiryo UI" pitchFamily="50" charset="-128"/>
            </a:endParaRPr>
          </a:p>
        </p:txBody>
      </p:sp>
      <p:sp>
        <p:nvSpPr>
          <p:cNvPr id="6" name="大かっこ 5"/>
          <p:cNvSpPr/>
          <p:nvPr/>
        </p:nvSpPr>
        <p:spPr>
          <a:xfrm>
            <a:off x="4514851" y="8029575"/>
            <a:ext cx="1257300" cy="29569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2" name="テキスト ボックス 111"/>
          <p:cNvSpPr txBox="1"/>
          <p:nvPr/>
        </p:nvSpPr>
        <p:spPr>
          <a:xfrm>
            <a:off x="8993088" y="912168"/>
            <a:ext cx="3816424" cy="230832"/>
          </a:xfrm>
          <a:prstGeom prst="rect">
            <a:avLst/>
          </a:prstGeom>
          <a:noFill/>
          <a:ln>
            <a:noFill/>
          </a:ln>
        </p:spPr>
        <p:txBody>
          <a:bodyPr wrap="square" rtlCol="0">
            <a:spAutoFit/>
          </a:bodyPr>
          <a:lstStyle/>
          <a:p>
            <a:r>
              <a:rPr lang="ja-JP" altLang="ja-JP" sz="900" dirty="0">
                <a:latin typeface="ＭＳ 明朝" panose="02020609040205080304" pitchFamily="17" charset="-128"/>
                <a:ea typeface="ＭＳ 明朝" panose="02020609040205080304" pitchFamily="17" charset="-128"/>
              </a:rPr>
              <a:t>（①～④は、下記の「土壌汚染対策法の改正概要」の①～④に対応）</a:t>
            </a:r>
            <a:endParaRPr lang="en-US" altLang="ja-JP" sz="900" dirty="0">
              <a:latin typeface="ＭＳ 明朝" panose="02020609040205080304" pitchFamily="17" charset="-128"/>
              <a:ea typeface="ＭＳ 明朝" panose="02020609040205080304" pitchFamily="17" charset="-128"/>
            </a:endParaRPr>
          </a:p>
        </p:txBody>
      </p:sp>
      <p:sp>
        <p:nvSpPr>
          <p:cNvPr id="3" name="下矢印 2"/>
          <p:cNvSpPr/>
          <p:nvPr/>
        </p:nvSpPr>
        <p:spPr>
          <a:xfrm>
            <a:off x="8383104" y="1755626"/>
            <a:ext cx="45719" cy="7200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下矢印 32"/>
          <p:cNvSpPr/>
          <p:nvPr/>
        </p:nvSpPr>
        <p:spPr>
          <a:xfrm>
            <a:off x="8383120" y="2535011"/>
            <a:ext cx="45719" cy="7200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0" name="グループ化 9"/>
          <p:cNvGrpSpPr/>
          <p:nvPr/>
        </p:nvGrpSpPr>
        <p:grpSpPr>
          <a:xfrm>
            <a:off x="7739811" y="3648472"/>
            <a:ext cx="45735" cy="451100"/>
            <a:chOff x="7739811" y="3648472"/>
            <a:chExt cx="45735" cy="451100"/>
          </a:xfrm>
        </p:grpSpPr>
        <p:sp>
          <p:nvSpPr>
            <p:cNvPr id="36" name="下矢印 35"/>
            <p:cNvSpPr/>
            <p:nvPr/>
          </p:nvSpPr>
          <p:spPr>
            <a:xfrm>
              <a:off x="7739811" y="3648472"/>
              <a:ext cx="45719" cy="7200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下矢印 36"/>
            <p:cNvSpPr/>
            <p:nvPr/>
          </p:nvSpPr>
          <p:spPr>
            <a:xfrm>
              <a:off x="7739827" y="4027564"/>
              <a:ext cx="45719" cy="7200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 name="グループ化 7"/>
          <p:cNvGrpSpPr/>
          <p:nvPr/>
        </p:nvGrpSpPr>
        <p:grpSpPr>
          <a:xfrm>
            <a:off x="9084148" y="3648472"/>
            <a:ext cx="45735" cy="834955"/>
            <a:chOff x="9084148" y="3648472"/>
            <a:chExt cx="45735" cy="834955"/>
          </a:xfrm>
        </p:grpSpPr>
        <p:sp>
          <p:nvSpPr>
            <p:cNvPr id="43" name="下矢印 42"/>
            <p:cNvSpPr/>
            <p:nvPr/>
          </p:nvSpPr>
          <p:spPr>
            <a:xfrm>
              <a:off x="9084148" y="3648472"/>
              <a:ext cx="45719" cy="7200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下矢印 43"/>
            <p:cNvSpPr/>
            <p:nvPr/>
          </p:nvSpPr>
          <p:spPr>
            <a:xfrm>
              <a:off x="9084164" y="4027564"/>
              <a:ext cx="45719" cy="7200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下矢印 45"/>
            <p:cNvSpPr/>
            <p:nvPr/>
          </p:nvSpPr>
          <p:spPr>
            <a:xfrm>
              <a:off x="9084148" y="4411419"/>
              <a:ext cx="45719" cy="7200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7" name="グループ化 46"/>
          <p:cNvGrpSpPr/>
          <p:nvPr/>
        </p:nvGrpSpPr>
        <p:grpSpPr>
          <a:xfrm>
            <a:off x="11953304" y="3648472"/>
            <a:ext cx="45735" cy="834955"/>
            <a:chOff x="9084148" y="3648472"/>
            <a:chExt cx="45735" cy="834955"/>
          </a:xfrm>
        </p:grpSpPr>
        <p:sp>
          <p:nvSpPr>
            <p:cNvPr id="48" name="下矢印 47"/>
            <p:cNvSpPr/>
            <p:nvPr/>
          </p:nvSpPr>
          <p:spPr>
            <a:xfrm>
              <a:off x="9084148" y="3648472"/>
              <a:ext cx="45719" cy="7200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下矢印 48"/>
            <p:cNvSpPr/>
            <p:nvPr/>
          </p:nvSpPr>
          <p:spPr>
            <a:xfrm>
              <a:off x="9084164" y="4027564"/>
              <a:ext cx="45719" cy="7200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下矢印 49"/>
            <p:cNvSpPr/>
            <p:nvPr/>
          </p:nvSpPr>
          <p:spPr>
            <a:xfrm>
              <a:off x="9084148" y="4411419"/>
              <a:ext cx="45719" cy="7200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1" name="グループ化 50"/>
          <p:cNvGrpSpPr/>
          <p:nvPr/>
        </p:nvGrpSpPr>
        <p:grpSpPr>
          <a:xfrm>
            <a:off x="10552692" y="3648472"/>
            <a:ext cx="45735" cy="451100"/>
            <a:chOff x="7739811" y="3648472"/>
            <a:chExt cx="45735" cy="451100"/>
          </a:xfrm>
        </p:grpSpPr>
        <p:sp>
          <p:nvSpPr>
            <p:cNvPr id="53" name="下矢印 52"/>
            <p:cNvSpPr/>
            <p:nvPr/>
          </p:nvSpPr>
          <p:spPr>
            <a:xfrm>
              <a:off x="7739811" y="3648472"/>
              <a:ext cx="45719" cy="7200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下矢印 53"/>
            <p:cNvSpPr/>
            <p:nvPr/>
          </p:nvSpPr>
          <p:spPr>
            <a:xfrm>
              <a:off x="7739827" y="4027564"/>
              <a:ext cx="45719" cy="7200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7" name="下矢印 56"/>
          <p:cNvSpPr/>
          <p:nvPr/>
        </p:nvSpPr>
        <p:spPr>
          <a:xfrm>
            <a:off x="11251625" y="2535011"/>
            <a:ext cx="45719" cy="72008"/>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テキスト ボックス 57"/>
          <p:cNvSpPr txBox="1"/>
          <p:nvPr/>
        </p:nvSpPr>
        <p:spPr>
          <a:xfrm>
            <a:off x="11280390" y="412537"/>
            <a:ext cx="1332148" cy="369332"/>
          </a:xfrm>
          <a:prstGeom prst="rect">
            <a:avLst/>
          </a:prstGeom>
          <a:noFill/>
          <a:ln w="12700">
            <a:solidFill>
              <a:schemeClr val="tx1"/>
            </a:solidFill>
          </a:ln>
        </p:spPr>
        <p:txBody>
          <a:bodyPr wrap="square" rtlCol="0">
            <a:spAutoFit/>
          </a:bodyPr>
          <a:lstStyle/>
          <a:p>
            <a:pPr algn="ctr"/>
            <a:r>
              <a:rPr kumimoji="1" lang="ja-JP" altLang="en-US" sz="1800" dirty="0" smtClean="0"/>
              <a:t>資料１－２</a:t>
            </a:r>
            <a:endParaRPr kumimoji="1" lang="ja-JP" altLang="en-US"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9111</TotalTime>
  <Words>453</Words>
  <Application>Microsoft Office PowerPoint</Application>
  <PresentationFormat>A3 297x420 mm</PresentationFormat>
  <Paragraphs>189</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田渕　敬一</dc:creator>
  <cp:lastModifiedBy>足立　崇博</cp:lastModifiedBy>
  <cp:revision>750</cp:revision>
  <cp:lastPrinted>2017-05-22T00:57:39Z</cp:lastPrinted>
  <dcterms:created xsi:type="dcterms:W3CDTF">2015-03-03T02:47:57Z</dcterms:created>
  <dcterms:modified xsi:type="dcterms:W3CDTF">2017-05-24T02:21:06Z</dcterms:modified>
</cp:coreProperties>
</file>