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972FD-CFBF-4C2F-9206-D457BB34C3C3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A19AE-940F-4D00-A4F5-295823D482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46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24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2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29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0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5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0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9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68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8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01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94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B1A0-F571-42B9-AC7B-93B31576AE84}" type="datetimeFigureOut">
              <a:rPr kumimoji="1" lang="ja-JP" altLang="en-US" smtClean="0"/>
              <a:t>2016/11/16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FA3C-E783-4701-BC1F-5BF862DA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40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4400" y="57924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大阪府環境審議会 環境・みどり活動促進部会</a:t>
            </a:r>
            <a:r>
              <a:rPr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の運営方法の</a:t>
            </a:r>
            <a:r>
              <a:rPr kumimoji="1"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見直しについて</a:t>
            </a:r>
            <a:endParaRPr kumimoji="1" lang="ja-JP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884260" y="1818274"/>
            <a:ext cx="1080120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見直し案</a:t>
            </a:r>
            <a:endParaRPr kumimoji="1" lang="ja-JP" altLang="en-US" sz="1600" dirty="0"/>
          </a:p>
        </p:txBody>
      </p:sp>
      <p:sp>
        <p:nvSpPr>
          <p:cNvPr id="6" name="角丸四角形 5"/>
          <p:cNvSpPr/>
          <p:nvPr/>
        </p:nvSpPr>
        <p:spPr>
          <a:xfrm>
            <a:off x="776138" y="1821317"/>
            <a:ext cx="1080120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現　行</a:t>
            </a:r>
            <a:endParaRPr kumimoji="1" lang="ja-JP" altLang="en-US" sz="1600" dirty="0"/>
          </a:p>
        </p:txBody>
      </p:sp>
      <p:sp>
        <p:nvSpPr>
          <p:cNvPr id="7" name="正方形/長方形 6"/>
          <p:cNvSpPr/>
          <p:nvPr/>
        </p:nvSpPr>
        <p:spPr>
          <a:xfrm>
            <a:off x="4884260" y="2346632"/>
            <a:ext cx="3693894" cy="17444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900"/>
              </a:lnSpc>
            </a:pPr>
            <a:r>
              <a:rPr kumimoji="1" lang="ja-JP" altLang="en-US" sz="1600" dirty="0" smtClean="0"/>
              <a:t>　</a:t>
            </a:r>
            <a:endParaRPr kumimoji="1" lang="en-US" altLang="ja-JP" sz="1600" dirty="0" smtClean="0"/>
          </a:p>
          <a:p>
            <a:r>
              <a:rPr lang="ja-JP" altLang="en-US" sz="1600" b="1" dirty="0" smtClean="0"/>
              <a:t> 環境・みどり</a:t>
            </a:r>
            <a:r>
              <a:rPr kumimoji="1" lang="ja-JP" altLang="en-US" sz="1600" b="1" dirty="0" smtClean="0"/>
              <a:t>活動促進部会　</a:t>
            </a:r>
            <a:endParaRPr kumimoji="1" lang="ja-JP" altLang="en-US" sz="16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51986" y="4154043"/>
            <a:ext cx="4248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 smtClean="0"/>
              <a:t>部会内</a:t>
            </a:r>
            <a:r>
              <a:rPr lang="ja-JP" altLang="en-US" sz="1400" dirty="0"/>
              <a:t>で担当委員をわけ</a:t>
            </a:r>
            <a:r>
              <a:rPr lang="ja-JP" altLang="en-US" sz="1400" dirty="0" smtClean="0"/>
              <a:t>、「環境」「みどり」分野別に審議。</a:t>
            </a:r>
            <a:r>
              <a:rPr lang="ja-JP" altLang="en-US" sz="1400" dirty="0"/>
              <a:t>議長は全て部会長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ja-JP" altLang="en-US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 smtClean="0"/>
              <a:t>基金活用方針等についての審議</a:t>
            </a:r>
            <a:r>
              <a:rPr lang="ja-JP" altLang="en-US" sz="1400" dirty="0"/>
              <a:t>は全体で行う。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6516" y="4204899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/>
              <a:t>全て</a:t>
            </a:r>
            <a:r>
              <a:rPr lang="ja-JP" altLang="en-US" sz="1400" dirty="0" smtClean="0"/>
              <a:t>の案件を全ての委員で審議</a:t>
            </a:r>
            <a:endParaRPr kumimoji="1" lang="ja-JP" altLang="en-US" sz="14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44368" y="5108150"/>
            <a:ext cx="910850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61954" y="5878238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 smtClean="0"/>
              <a:t>両分野の専門家による総合的</a:t>
            </a:r>
            <a:r>
              <a:rPr lang="ja-JP" altLang="en-US" sz="1400" dirty="0"/>
              <a:t>な</a:t>
            </a:r>
            <a:r>
              <a:rPr lang="ja-JP" altLang="en-US" sz="1400" dirty="0" smtClean="0"/>
              <a:t>事業審査が</a:t>
            </a:r>
            <a:r>
              <a:rPr lang="ja-JP" altLang="en-US" sz="1400" dirty="0"/>
              <a:t>可能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4164" y="1044186"/>
            <a:ext cx="8083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審査案件や審議事項の</a:t>
            </a:r>
            <a:r>
              <a:rPr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増加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に伴う委員の負担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が増大　⇒より効率的な部会運営を図る。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51973" y="1044186"/>
            <a:ext cx="8568372" cy="6605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>
            <a:off x="539552" y="1821317"/>
            <a:ext cx="0" cy="4632019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77520" y="2079055"/>
            <a:ext cx="430887" cy="291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600" b="1" dirty="0" smtClean="0"/>
              <a:t>審議体制</a:t>
            </a:r>
            <a:endParaRPr kumimoji="1" lang="ja-JP" altLang="en-US" sz="16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38418" y="5174917"/>
            <a:ext cx="42850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 smtClean="0"/>
              <a:t>全委員</a:t>
            </a:r>
            <a:r>
              <a:rPr lang="ja-JP" altLang="en-US" sz="1400" dirty="0"/>
              <a:t>の部会出席回数</a:t>
            </a:r>
            <a:r>
              <a:rPr lang="ja-JP" altLang="en-US" sz="1400" dirty="0" smtClean="0"/>
              <a:t>が減（年</a:t>
            </a:r>
            <a:r>
              <a:rPr lang="en-US" altLang="ja-JP" sz="1400" dirty="0" smtClean="0"/>
              <a:t>6</a:t>
            </a:r>
            <a:r>
              <a:rPr lang="ja-JP" altLang="en-US" sz="1400" dirty="0" smtClean="0"/>
              <a:t>回 →</a:t>
            </a:r>
            <a:r>
              <a:rPr lang="en-US" altLang="ja-JP" sz="1400" dirty="0" smtClean="0"/>
              <a:t>3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回）</a:t>
            </a:r>
            <a:endParaRPr lang="ja-JP" altLang="en-US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 smtClean="0"/>
              <a:t>専門外</a:t>
            </a:r>
            <a:r>
              <a:rPr lang="ja-JP" altLang="en-US" sz="1400" dirty="0"/>
              <a:t>事業案件への審査・採点が無く</a:t>
            </a:r>
            <a:r>
              <a:rPr lang="ja-JP" altLang="en-US" sz="1400" dirty="0" smtClean="0"/>
              <a:t>なる（事前採点も半減）</a:t>
            </a:r>
            <a:endParaRPr lang="ja-JP" altLang="en-US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 smtClean="0"/>
              <a:t>部</a:t>
            </a:r>
            <a:r>
              <a:rPr lang="ja-JP" altLang="en-US" sz="1400" dirty="0"/>
              <a:t>会長が全体を掌理し、かつ、全体部会で</a:t>
            </a:r>
            <a:r>
              <a:rPr lang="ja-JP" altLang="en-US" sz="1400" dirty="0" smtClean="0"/>
              <a:t>、両分野</a:t>
            </a:r>
            <a:r>
              <a:rPr lang="ja-JP" altLang="en-US" sz="1400" dirty="0"/>
              <a:t>の基金の運営方針を統一的に審議できる。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140" y="5305182"/>
            <a:ext cx="430887" cy="5760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利点</a:t>
            </a:r>
            <a:endParaRPr kumimoji="1" lang="ja-JP" altLang="en-US" sz="1600" b="1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4650738" y="1838033"/>
            <a:ext cx="0" cy="4632019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316198" y="1355018"/>
            <a:ext cx="6507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審査案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件数：部会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設置当初の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H25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5(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・みどり３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→　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H28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・みどり４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76138" y="2379816"/>
            <a:ext cx="3579838" cy="17444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900"/>
              </a:lnSpc>
            </a:pPr>
            <a:r>
              <a:rPr kumimoji="1" lang="ja-JP" altLang="en-US" sz="1600" dirty="0" smtClean="0"/>
              <a:t>　</a:t>
            </a:r>
            <a:endParaRPr kumimoji="1" lang="en-US" altLang="ja-JP" sz="1600" dirty="0" smtClean="0"/>
          </a:p>
          <a:p>
            <a:r>
              <a:rPr lang="ja-JP" altLang="en-US" sz="1600" b="1" dirty="0"/>
              <a:t> </a:t>
            </a:r>
            <a:r>
              <a:rPr lang="ja-JP" altLang="en-US" sz="1600" b="1" dirty="0" smtClean="0"/>
              <a:t>環境・みどり</a:t>
            </a:r>
            <a:r>
              <a:rPr kumimoji="1" lang="ja-JP" altLang="en-US" sz="1600" b="1" dirty="0" smtClean="0"/>
              <a:t>活動促進部会　</a:t>
            </a:r>
            <a:endParaRPr kumimoji="1" lang="ja-JP" altLang="en-US" sz="1600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894251" y="2915307"/>
            <a:ext cx="3219798" cy="801226"/>
          </a:xfrm>
          <a:prstGeom prst="rect">
            <a:avLst/>
          </a:prstGeom>
          <a:ln w="9525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kumimoji="1" lang="ja-JP" altLang="en-US" sz="1600" dirty="0" smtClean="0"/>
              <a:t>全委員が全案件担当（年</a:t>
            </a:r>
            <a:r>
              <a:rPr kumimoji="1" lang="en-US" altLang="ja-JP" sz="1600" dirty="0" smtClean="0"/>
              <a:t>6</a:t>
            </a:r>
            <a:r>
              <a:rPr kumimoji="1" lang="ja-JP" altLang="en-US" sz="1600" dirty="0" smtClean="0"/>
              <a:t>回程度）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400" dirty="0" smtClean="0"/>
              <a:t>部会長＋委員８</a:t>
            </a:r>
            <a:r>
              <a:rPr lang="ja-JP" altLang="en-US" sz="1400" dirty="0"/>
              <a:t>名</a:t>
            </a:r>
            <a:endParaRPr kumimoji="1" lang="ja-JP" altLang="en-US" sz="1400" dirty="0"/>
          </a:p>
        </p:txBody>
      </p:sp>
      <p:sp>
        <p:nvSpPr>
          <p:cNvPr id="42" name="正方形/長方形 41"/>
          <p:cNvSpPr/>
          <p:nvPr/>
        </p:nvSpPr>
        <p:spPr>
          <a:xfrm>
            <a:off x="5003124" y="2811864"/>
            <a:ext cx="2686756" cy="504056"/>
          </a:xfrm>
          <a:prstGeom prst="rect">
            <a:avLst/>
          </a:prstGeom>
          <a:ln w="9525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ja-JP" altLang="en-US" sz="1600" dirty="0" smtClean="0"/>
              <a:t>環境担当（年</a:t>
            </a:r>
            <a:r>
              <a:rPr lang="en-US" altLang="ja-JP" sz="1600" dirty="0"/>
              <a:t>2</a:t>
            </a:r>
            <a:r>
              <a:rPr lang="ja-JP" altLang="en-US" sz="1600" dirty="0" smtClean="0"/>
              <a:t>～</a:t>
            </a:r>
            <a:r>
              <a:rPr lang="en-US" altLang="ja-JP" sz="1600" dirty="0"/>
              <a:t>3</a:t>
            </a:r>
            <a:r>
              <a:rPr lang="ja-JP" altLang="en-US" sz="1600" dirty="0" smtClean="0"/>
              <a:t>回程度）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　</a:t>
            </a:r>
            <a:r>
              <a:rPr kumimoji="1" lang="ja-JP" altLang="en-US" sz="1400" dirty="0" smtClean="0"/>
              <a:t>部会長＋環境分野を担当</a:t>
            </a:r>
            <a:r>
              <a:rPr kumimoji="1" lang="en-US" altLang="ja-JP" sz="1400" dirty="0" smtClean="0"/>
              <a:t>4</a:t>
            </a:r>
            <a:r>
              <a:rPr kumimoji="1" lang="ja-JP" altLang="en-US" sz="1400" dirty="0" smtClean="0"/>
              <a:t>名</a:t>
            </a:r>
            <a:endParaRPr kumimoji="1" lang="ja-JP" altLang="en-US" sz="1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5003124" y="3487076"/>
            <a:ext cx="2686756" cy="504056"/>
          </a:xfrm>
          <a:prstGeom prst="rect">
            <a:avLst/>
          </a:prstGeom>
          <a:ln w="9525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ja-JP" altLang="en-US" sz="1600" dirty="0" smtClean="0"/>
              <a:t>みどり担当（年</a:t>
            </a:r>
            <a:r>
              <a:rPr lang="en-US" altLang="ja-JP" sz="1600" dirty="0"/>
              <a:t>2</a:t>
            </a:r>
            <a:r>
              <a:rPr lang="ja-JP" altLang="en-US" sz="1600" dirty="0" smtClean="0"/>
              <a:t>～</a:t>
            </a:r>
            <a:r>
              <a:rPr lang="en-US" altLang="ja-JP" sz="1600" dirty="0"/>
              <a:t>3</a:t>
            </a:r>
            <a:r>
              <a:rPr lang="ja-JP" altLang="en-US" sz="1600" dirty="0" smtClean="0"/>
              <a:t>回程度）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　</a:t>
            </a:r>
            <a:r>
              <a:rPr kumimoji="1" lang="ja-JP" altLang="en-US" sz="1400" dirty="0" smtClean="0"/>
              <a:t>部会長＋みどり</a:t>
            </a:r>
            <a:r>
              <a:rPr lang="ja-JP" altLang="en-US" sz="1400" dirty="0" smtClean="0"/>
              <a:t>分野を担当</a:t>
            </a:r>
            <a:r>
              <a:rPr kumimoji="1" lang="en-US" altLang="ja-JP" sz="1400" dirty="0" smtClean="0"/>
              <a:t>4</a:t>
            </a:r>
            <a:r>
              <a:rPr kumimoji="1" lang="ja-JP" altLang="en-US" sz="1400" dirty="0" smtClean="0"/>
              <a:t>名</a:t>
            </a:r>
            <a:endParaRPr kumimoji="1" lang="ja-JP" altLang="en-US" sz="1400" dirty="0"/>
          </a:p>
        </p:txBody>
      </p:sp>
      <p:sp>
        <p:nvSpPr>
          <p:cNvPr id="44" name="正方形/長方形 43"/>
          <p:cNvSpPr/>
          <p:nvPr/>
        </p:nvSpPr>
        <p:spPr>
          <a:xfrm>
            <a:off x="7859740" y="2822874"/>
            <a:ext cx="517454" cy="1152127"/>
          </a:xfrm>
          <a:prstGeom prst="rect">
            <a:avLst/>
          </a:prstGeom>
          <a:ln w="9525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1600" dirty="0" smtClean="0"/>
              <a:t>　</a:t>
            </a:r>
            <a:r>
              <a:rPr lang="ja-JP" altLang="en-US" sz="1600" dirty="0"/>
              <a:t>全体</a:t>
            </a:r>
            <a:r>
              <a:rPr lang="ja-JP" altLang="en-US" sz="1600" dirty="0" smtClean="0"/>
              <a:t>部会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　（年</a:t>
            </a:r>
            <a:r>
              <a:rPr kumimoji="1" lang="en-US" altLang="ja-JP" sz="1600" dirty="0" smtClean="0"/>
              <a:t>1</a:t>
            </a:r>
            <a:r>
              <a:rPr kumimoji="1" lang="ja-JP" altLang="en-US" sz="1600" dirty="0" smtClean="0"/>
              <a:t>回）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80312" y="165762"/>
            <a:ext cx="141276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資料６－１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044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F694EF-52D7-4975-8601-28690C10A5CA}"/>
</file>

<file path=customXml/itemProps2.xml><?xml version="1.0" encoding="utf-8"?>
<ds:datastoreItem xmlns:ds="http://schemas.openxmlformats.org/officeDocument/2006/customXml" ds:itemID="{D364128A-ED95-4A42-A455-0FF177B08326}"/>
</file>

<file path=customXml/itemProps3.xml><?xml version="1.0" encoding="utf-8"?>
<ds:datastoreItem xmlns:ds="http://schemas.openxmlformats.org/officeDocument/2006/customXml" ds:itemID="{11AB4B4D-1535-4A62-BD01-02951BA62ADD}"/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203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　一樹</dc:creator>
  <cp:lastModifiedBy>竹内　康之</cp:lastModifiedBy>
  <cp:revision>33</cp:revision>
  <cp:lastPrinted>2016-10-05T06:34:53Z</cp:lastPrinted>
  <dcterms:created xsi:type="dcterms:W3CDTF">2016-02-29T08:20:59Z</dcterms:created>
  <dcterms:modified xsi:type="dcterms:W3CDTF">2016-11-16T08:02:44Z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