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06" autoAdjust="0"/>
    <p:restoredTop sz="98741" autoAdjust="0"/>
  </p:normalViewPr>
  <p:slideViewPr>
    <p:cSldViewPr>
      <p:cViewPr>
        <p:scale>
          <a:sx n="100" d="100"/>
          <a:sy n="100" d="100"/>
        </p:scale>
        <p:origin x="90" y="-78"/>
      </p:cViewPr>
      <p:guideLst>
        <p:guide orient="horz" pos="3024"/>
        <p:guide pos="4032"/>
      </p:guideLst>
    </p:cSldViewPr>
  </p:slideViewPr>
  <p:notesTextViewPr>
    <p:cViewPr>
      <p:scale>
        <a:sx n="1" d="1"/>
        <a:sy n="1" d="1"/>
      </p:scale>
      <p:origin x="0" y="0"/>
    </p:cViewPr>
  </p:notesTextViewPr>
  <p:notesViewPr>
    <p:cSldViewPr>
      <p:cViewPr varScale="1">
        <p:scale>
          <a:sx n="37" d="100"/>
          <a:sy n="37" d="100"/>
        </p:scale>
        <p:origin x="-26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10FD45D8-F27E-4567-8103-9E68D315A7AD}" type="datetimeFigureOut">
              <a:rPr kumimoji="1" lang="ja-JP" altLang="en-US" smtClean="0"/>
              <a:t>2016/11/16</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dirty="0"/>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006FDA77-1BB2-4267-8FFD-E8EAA26EDBBF}" type="slidenum">
              <a:rPr kumimoji="1" lang="ja-JP" altLang="en-US" smtClean="0"/>
              <a:t>‹#›</a:t>
            </a:fld>
            <a:endParaRPr kumimoji="1" lang="ja-JP" altLang="en-US" dirty="0"/>
          </a:p>
        </p:txBody>
      </p:sp>
    </p:spTree>
    <p:extLst>
      <p:ext uri="{BB962C8B-B14F-4D97-AF65-F5344CB8AC3E}">
        <p14:creationId xmlns:p14="http://schemas.microsoft.com/office/powerpoint/2010/main" val="1290063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6FDA77-1BB2-4267-8FFD-E8EAA26EDBBF}" type="slidenum">
              <a:rPr kumimoji="1" lang="ja-JP" altLang="en-US" smtClean="0"/>
              <a:t>1</a:t>
            </a:fld>
            <a:endParaRPr kumimoji="1" lang="ja-JP" altLang="en-US" dirty="0"/>
          </a:p>
        </p:txBody>
      </p:sp>
    </p:spTree>
    <p:extLst>
      <p:ext uri="{BB962C8B-B14F-4D97-AF65-F5344CB8AC3E}">
        <p14:creationId xmlns:p14="http://schemas.microsoft.com/office/powerpoint/2010/main" val="2624894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04807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2020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6"/>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6"/>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91980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148040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092151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895273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416561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100903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127661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250057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EA4832-DEE3-46D9-BDDC-52CA51B1078C}" type="datetimeFigureOut">
              <a:rPr kumimoji="1" lang="ja-JP" altLang="en-US" smtClean="0"/>
              <a:t>2016/11/16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45978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5AEA4832-DEE3-46D9-BDDC-52CA51B1078C}" type="datetimeFigureOut">
              <a:rPr kumimoji="1" lang="ja-JP" altLang="en-US" smtClean="0"/>
              <a:t>2016/11/16</a:t>
            </a:fld>
            <a:endParaRPr kumimoji="1" lang="ja-JP" altLang="en-US" dirty="0"/>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47697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00101" y="624135"/>
            <a:ext cx="12601399" cy="9361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8000" indent="-504000"/>
            <a:r>
              <a:rPr kumimoji="1" lang="ja-JP" altLang="en-US" sz="1400" dirty="0" smtClean="0">
                <a:solidFill>
                  <a:schemeClr val="tx1"/>
                </a:solidFill>
                <a:latin typeface="+mn-ea"/>
              </a:rPr>
              <a:t>概要：国</a:t>
            </a:r>
            <a:r>
              <a:rPr lang="ja-JP" altLang="en-US" sz="1400" dirty="0">
                <a:solidFill>
                  <a:schemeClr val="tx1"/>
                </a:solidFill>
                <a:latin typeface="+mn-ea"/>
              </a:rPr>
              <a:t>は、日本の約束草案及びパリ協定を踏まえ、</a:t>
            </a:r>
            <a:r>
              <a:rPr lang="en-US" altLang="ja-JP" sz="1400" dirty="0">
                <a:solidFill>
                  <a:schemeClr val="tx1"/>
                </a:solidFill>
                <a:latin typeface="+mn-ea"/>
              </a:rPr>
              <a:t>2016</a:t>
            </a:r>
            <a:r>
              <a:rPr lang="ja-JP" altLang="en-US" sz="1400" dirty="0">
                <a:solidFill>
                  <a:schemeClr val="tx1"/>
                </a:solidFill>
                <a:latin typeface="+mn-ea"/>
              </a:rPr>
              <a:t>年</a:t>
            </a:r>
            <a:r>
              <a:rPr lang="en-US" altLang="ja-JP" sz="1400" dirty="0">
                <a:solidFill>
                  <a:schemeClr val="tx1"/>
                </a:solidFill>
                <a:latin typeface="+mn-ea"/>
              </a:rPr>
              <a:t>5</a:t>
            </a:r>
            <a:r>
              <a:rPr lang="ja-JP" altLang="en-US" sz="1400" dirty="0">
                <a:solidFill>
                  <a:schemeClr val="tx1"/>
                </a:solidFill>
                <a:latin typeface="+mn-ea"/>
              </a:rPr>
              <a:t>月に温室効果ガスの排出量を</a:t>
            </a:r>
            <a:r>
              <a:rPr lang="en-US" altLang="ja-JP" sz="1400" dirty="0">
                <a:solidFill>
                  <a:schemeClr val="tx1"/>
                </a:solidFill>
                <a:latin typeface="+mn-ea"/>
              </a:rPr>
              <a:t>2030</a:t>
            </a:r>
            <a:r>
              <a:rPr lang="ja-JP" altLang="en-US" sz="1400" dirty="0">
                <a:solidFill>
                  <a:schemeClr val="tx1"/>
                </a:solidFill>
                <a:latin typeface="+mn-ea"/>
              </a:rPr>
              <a:t>年度に</a:t>
            </a:r>
            <a:r>
              <a:rPr lang="en-US" altLang="ja-JP" sz="1400" dirty="0">
                <a:solidFill>
                  <a:schemeClr val="tx1"/>
                </a:solidFill>
                <a:latin typeface="+mn-ea"/>
              </a:rPr>
              <a:t>2013</a:t>
            </a:r>
            <a:r>
              <a:rPr lang="ja-JP" altLang="en-US" sz="1400" dirty="0">
                <a:solidFill>
                  <a:schemeClr val="tx1"/>
                </a:solidFill>
                <a:latin typeface="+mn-ea"/>
              </a:rPr>
              <a:t>年度比▲</a:t>
            </a:r>
            <a:r>
              <a:rPr lang="en-US" altLang="ja-JP" sz="1400" dirty="0">
                <a:solidFill>
                  <a:schemeClr val="tx1"/>
                </a:solidFill>
                <a:latin typeface="+mn-ea"/>
              </a:rPr>
              <a:t>26.0%(2005</a:t>
            </a:r>
            <a:r>
              <a:rPr lang="ja-JP" altLang="en-US" sz="1400" dirty="0">
                <a:solidFill>
                  <a:schemeClr val="tx1"/>
                </a:solidFill>
                <a:latin typeface="+mn-ea"/>
              </a:rPr>
              <a:t>年度比▲</a:t>
            </a:r>
            <a:r>
              <a:rPr lang="en-US" altLang="ja-JP" sz="1400" dirty="0">
                <a:solidFill>
                  <a:schemeClr val="tx1"/>
                </a:solidFill>
                <a:latin typeface="+mn-ea"/>
              </a:rPr>
              <a:t>25.4%)</a:t>
            </a:r>
            <a:r>
              <a:rPr lang="ja-JP" altLang="en-US" sz="1400" dirty="0">
                <a:solidFill>
                  <a:schemeClr val="tx1"/>
                </a:solidFill>
                <a:latin typeface="+mn-ea"/>
              </a:rPr>
              <a:t>の水準とする地球温暖化対策計画を</a:t>
            </a:r>
            <a:r>
              <a:rPr lang="ja-JP" altLang="en-US" sz="1400" dirty="0" smtClean="0">
                <a:solidFill>
                  <a:schemeClr val="tx1"/>
                </a:solidFill>
                <a:latin typeface="+mn-ea"/>
              </a:rPr>
              <a:t>策定</a:t>
            </a:r>
            <a:r>
              <a:rPr lang="ja-JP" altLang="en-US" sz="1400" dirty="0">
                <a:solidFill>
                  <a:schemeClr val="tx1"/>
                </a:solidFill>
                <a:latin typeface="+mn-ea"/>
              </a:rPr>
              <a:t>し、ビルや住宅などの建築物におけるエネルギー消費に関わる「業務その他部門」と「家庭部門」の温室効果ガス排出削減の目安を、</a:t>
            </a:r>
            <a:r>
              <a:rPr lang="en-US" altLang="ja-JP" sz="1400" dirty="0">
                <a:solidFill>
                  <a:schemeClr val="tx1"/>
                </a:solidFill>
                <a:latin typeface="+mn-ea"/>
              </a:rPr>
              <a:t>2030</a:t>
            </a:r>
            <a:r>
              <a:rPr lang="ja-JP" altLang="en-US" sz="1400" dirty="0">
                <a:solidFill>
                  <a:schemeClr val="tx1"/>
                </a:solidFill>
                <a:latin typeface="+mn-ea"/>
              </a:rPr>
              <a:t>年度</a:t>
            </a:r>
            <a:r>
              <a:rPr lang="ja-JP" altLang="en-US" sz="1400" dirty="0" smtClean="0">
                <a:solidFill>
                  <a:schemeClr val="tx1"/>
                </a:solidFill>
                <a:latin typeface="+mn-ea"/>
              </a:rPr>
              <a:t>にそれぞれ</a:t>
            </a:r>
            <a:r>
              <a:rPr lang="en-US" altLang="ja-JP" sz="1400" dirty="0" smtClean="0">
                <a:solidFill>
                  <a:schemeClr val="tx1"/>
                </a:solidFill>
                <a:latin typeface="+mn-ea"/>
              </a:rPr>
              <a:t>2013</a:t>
            </a:r>
            <a:r>
              <a:rPr lang="ja-JP" altLang="en-US" sz="1400" dirty="0">
                <a:solidFill>
                  <a:schemeClr val="tx1"/>
                </a:solidFill>
                <a:latin typeface="+mn-ea"/>
              </a:rPr>
              <a:t>年度比約</a:t>
            </a:r>
            <a:r>
              <a:rPr lang="en-US" altLang="ja-JP" sz="1400" dirty="0">
                <a:solidFill>
                  <a:schemeClr val="tx1"/>
                </a:solidFill>
                <a:latin typeface="+mn-ea"/>
              </a:rPr>
              <a:t>40</a:t>
            </a:r>
            <a:r>
              <a:rPr lang="ja-JP" altLang="en-US" sz="1400" dirty="0">
                <a:solidFill>
                  <a:schemeClr val="tx1"/>
                </a:solidFill>
                <a:latin typeface="+mn-ea"/>
              </a:rPr>
              <a:t>％（</a:t>
            </a:r>
            <a:r>
              <a:rPr lang="en-US" altLang="ja-JP" sz="1400" dirty="0">
                <a:solidFill>
                  <a:schemeClr val="tx1"/>
                </a:solidFill>
                <a:latin typeface="+mn-ea"/>
              </a:rPr>
              <a:t>2005</a:t>
            </a:r>
            <a:r>
              <a:rPr lang="ja-JP" altLang="en-US" sz="1400" dirty="0">
                <a:solidFill>
                  <a:schemeClr val="tx1"/>
                </a:solidFill>
                <a:latin typeface="+mn-ea"/>
              </a:rPr>
              <a:t>年度比約</a:t>
            </a:r>
            <a:r>
              <a:rPr lang="en-US" altLang="ja-JP" sz="1400" dirty="0">
                <a:solidFill>
                  <a:schemeClr val="tx1"/>
                </a:solidFill>
                <a:latin typeface="+mn-ea"/>
              </a:rPr>
              <a:t>30</a:t>
            </a:r>
            <a:r>
              <a:rPr lang="ja-JP" altLang="en-US" sz="1400" dirty="0">
                <a:solidFill>
                  <a:schemeClr val="tx1"/>
                </a:solidFill>
                <a:latin typeface="+mn-ea"/>
              </a:rPr>
              <a:t>％</a:t>
            </a:r>
            <a:r>
              <a:rPr lang="ja-JP" altLang="en-US" sz="1400" dirty="0" smtClean="0">
                <a:solidFill>
                  <a:schemeClr val="tx1"/>
                </a:solidFill>
                <a:latin typeface="+mn-ea"/>
              </a:rPr>
              <a:t>）</a:t>
            </a:r>
            <a:r>
              <a:rPr lang="ja-JP" altLang="en-US" sz="1400" dirty="0">
                <a:solidFill>
                  <a:schemeClr val="tx1"/>
                </a:solidFill>
                <a:latin typeface="+mn-ea"/>
              </a:rPr>
              <a:t>と</a:t>
            </a:r>
            <a:r>
              <a:rPr lang="ja-JP" altLang="en-US" sz="1400" dirty="0" smtClean="0">
                <a:solidFill>
                  <a:schemeClr val="tx1"/>
                </a:solidFill>
                <a:latin typeface="+mn-ea"/>
              </a:rPr>
              <a:t>する高い目標を掲げた。</a:t>
            </a:r>
            <a:endParaRPr lang="ja-JP" altLang="en-US" sz="1400" dirty="0">
              <a:solidFill>
                <a:schemeClr val="tx1"/>
              </a:solidFill>
              <a:latin typeface="+mn-ea"/>
            </a:endParaRPr>
          </a:p>
          <a:p>
            <a:pPr marL="468000"/>
            <a:r>
              <a:rPr kumimoji="1" lang="ja-JP" altLang="en-US" sz="1400" dirty="0" smtClean="0">
                <a:solidFill>
                  <a:schemeClr val="tx1"/>
                </a:solidFill>
                <a:latin typeface="+mn-ea"/>
              </a:rPr>
              <a:t>大阪府</a:t>
            </a:r>
            <a:r>
              <a:rPr lang="ja-JP" altLang="en-US" sz="1400" dirty="0" smtClean="0">
                <a:solidFill>
                  <a:schemeClr val="tx1"/>
                </a:solidFill>
                <a:latin typeface="+mn-ea"/>
              </a:rPr>
              <a:t>は国</a:t>
            </a:r>
            <a:r>
              <a:rPr lang="ja-JP" altLang="en-US" sz="1400" dirty="0">
                <a:solidFill>
                  <a:schemeClr val="tx1"/>
                </a:solidFill>
                <a:latin typeface="+mn-ea"/>
              </a:rPr>
              <a:t>に</a:t>
            </a:r>
            <a:r>
              <a:rPr lang="ja-JP" altLang="en-US" sz="1400" dirty="0" smtClean="0">
                <a:solidFill>
                  <a:schemeClr val="tx1"/>
                </a:solidFill>
                <a:latin typeface="+mn-ea"/>
              </a:rPr>
              <a:t>先駆けて</a:t>
            </a:r>
            <a:r>
              <a:rPr lang="ja-JP" altLang="en-US" sz="1400" dirty="0">
                <a:solidFill>
                  <a:schemeClr val="tx1"/>
                </a:solidFill>
                <a:latin typeface="+mn-ea"/>
              </a:rPr>
              <a:t>建築物の環境</a:t>
            </a:r>
            <a:r>
              <a:rPr lang="ja-JP" altLang="en-US" sz="1400" dirty="0" smtClean="0">
                <a:solidFill>
                  <a:schemeClr val="tx1"/>
                </a:solidFill>
                <a:latin typeface="+mn-ea"/>
              </a:rPr>
              <a:t>配慮</a:t>
            </a:r>
            <a:r>
              <a:rPr lang="ja-JP" altLang="en-US" sz="1400" dirty="0">
                <a:solidFill>
                  <a:schemeClr val="tx1"/>
                </a:solidFill>
                <a:latin typeface="+mn-ea"/>
              </a:rPr>
              <a:t>への</a:t>
            </a:r>
            <a:r>
              <a:rPr lang="ja-JP" altLang="en-US" sz="1400" dirty="0" smtClean="0">
                <a:solidFill>
                  <a:schemeClr val="tx1"/>
                </a:solidFill>
                <a:latin typeface="+mn-ea"/>
              </a:rPr>
              <a:t>取り組みを行ってきた。今後</a:t>
            </a:r>
            <a:r>
              <a:rPr lang="ja-JP" altLang="en-US" sz="1400" dirty="0">
                <a:solidFill>
                  <a:schemeClr val="tx1"/>
                </a:solidFill>
                <a:latin typeface="+mn-ea"/>
              </a:rPr>
              <a:t>も</a:t>
            </a:r>
            <a:r>
              <a:rPr lang="ja-JP" altLang="en-US" sz="1400" dirty="0" smtClean="0">
                <a:solidFill>
                  <a:schemeClr val="tx1"/>
                </a:solidFill>
                <a:latin typeface="+mn-ea"/>
              </a:rPr>
              <a:t>、</a:t>
            </a:r>
            <a:r>
              <a:rPr lang="ja-JP" altLang="en-US" sz="1400" dirty="0">
                <a:solidFill>
                  <a:schemeClr val="tx1"/>
                </a:solidFill>
                <a:latin typeface="+mn-ea"/>
              </a:rPr>
              <a:t>国に</a:t>
            </a:r>
            <a:r>
              <a:rPr lang="ja-JP" altLang="en-US" sz="1400" dirty="0" smtClean="0">
                <a:solidFill>
                  <a:schemeClr val="tx1"/>
                </a:solidFill>
                <a:latin typeface="+mn-ea"/>
              </a:rPr>
              <a:t>先駆け、中長期的</a:t>
            </a:r>
            <a:r>
              <a:rPr lang="ja-JP" altLang="en-US" sz="1400" dirty="0">
                <a:solidFill>
                  <a:schemeClr val="tx1"/>
                </a:solidFill>
                <a:latin typeface="+mn-ea"/>
              </a:rPr>
              <a:t>視点に</a:t>
            </a:r>
            <a:r>
              <a:rPr lang="ja-JP" altLang="en-US" sz="1400" dirty="0" smtClean="0">
                <a:solidFill>
                  <a:schemeClr val="tx1"/>
                </a:solidFill>
                <a:latin typeface="+mn-ea"/>
              </a:rPr>
              <a:t>立った建築物の環境配慮への取り組みを</a:t>
            </a:r>
            <a:r>
              <a:rPr lang="ja-JP" altLang="en-US" sz="1400" dirty="0">
                <a:solidFill>
                  <a:schemeClr val="tx1"/>
                </a:solidFill>
                <a:latin typeface="+mn-ea"/>
              </a:rPr>
              <a:t>期待する。</a:t>
            </a:r>
            <a:endParaRPr kumimoji="1" lang="ja-JP" altLang="en-US" sz="1400" dirty="0">
              <a:solidFill>
                <a:schemeClr val="tx1"/>
              </a:solidFill>
              <a:latin typeface="+mn-ea"/>
            </a:endParaRPr>
          </a:p>
        </p:txBody>
      </p:sp>
      <p:sp>
        <p:nvSpPr>
          <p:cNvPr id="4" name="AutoShape 67"/>
          <p:cNvSpPr>
            <a:spLocks noChangeArrowheads="1"/>
          </p:cNvSpPr>
          <p:nvPr/>
        </p:nvSpPr>
        <p:spPr bwMode="auto">
          <a:xfrm>
            <a:off x="71650" y="48072"/>
            <a:ext cx="12658301" cy="4572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8100" cmpd="dbl" algn="ctr">
            <a:solidFill>
              <a:srgbClr val="000000"/>
            </a:solidFill>
            <a:round/>
            <a:headEnd/>
            <a:tailEnd/>
          </a:ln>
          <a:effectLst/>
          <a:extLst/>
        </p:spPr>
        <p:txBody>
          <a:bodyPr rot="0" vert="horz" wrap="square" lIns="36000" tIns="8890" rIns="36000" bIns="8890" anchor="ctr" anchorCtr="0" upright="1">
            <a:noAutofit/>
          </a:bodyPr>
          <a:lstStyle/>
          <a:p>
            <a:pPr algn="ctr">
              <a:lnSpc>
                <a:spcPts val="2400"/>
              </a:lnSpc>
              <a:spcAft>
                <a:spcPts val="0"/>
              </a:spcAft>
            </a:pPr>
            <a:r>
              <a:rPr lang="ja-JP" sz="2400" b="1" kern="100" dirty="0">
                <a:effectLst/>
                <a:latin typeface="Century"/>
                <a:ea typeface="ＭＳ ゴシック"/>
                <a:cs typeface="Times New Roman"/>
              </a:rPr>
              <a:t>建築物の環境配慮の</a:t>
            </a:r>
            <a:r>
              <a:rPr lang="ja-JP" sz="2400" b="1" kern="100" dirty="0" smtClean="0">
                <a:effectLst/>
                <a:latin typeface="Century"/>
                <a:ea typeface="ＭＳ ゴシック"/>
                <a:cs typeface="Times New Roman"/>
              </a:rPr>
              <a:t>あり方について</a:t>
            </a:r>
            <a:r>
              <a:rPr lang="ja-JP" altLang="en-US" sz="1600" b="1" kern="100" dirty="0">
                <a:latin typeface="Century"/>
                <a:ea typeface="ＭＳ ゴシック"/>
                <a:cs typeface="Times New Roman"/>
              </a:rPr>
              <a:t>～温暖化対策部会報告の概要～</a:t>
            </a:r>
            <a:endParaRPr lang="ja-JP" sz="1600" kern="100" dirty="0">
              <a:effectLst/>
              <a:latin typeface="Century"/>
              <a:ea typeface="ＭＳ 明朝"/>
              <a:cs typeface="Times New Roman"/>
            </a:endParaRPr>
          </a:p>
        </p:txBody>
      </p:sp>
      <p:sp>
        <p:nvSpPr>
          <p:cNvPr id="31" name="AutoShape 113"/>
          <p:cNvSpPr>
            <a:spLocks noChangeArrowheads="1"/>
          </p:cNvSpPr>
          <p:nvPr/>
        </p:nvSpPr>
        <p:spPr bwMode="auto">
          <a:xfrm>
            <a:off x="6688832" y="2064295"/>
            <a:ext cx="6012668" cy="7360199"/>
          </a:xfrm>
          <a:prstGeom prst="roundRect">
            <a:avLst>
              <a:gd name="adj" fmla="val 7298"/>
            </a:avLst>
          </a:prstGeom>
          <a:solidFill>
            <a:srgbClr val="FFFFFF">
              <a:alpha val="0"/>
            </a:srgbClr>
          </a:solidFill>
          <a:ln w="9525" algn="ctr">
            <a:solidFill>
              <a:srgbClr val="000000"/>
            </a:solidFill>
            <a:round/>
            <a:headEnd/>
            <a:tailEnd/>
          </a:ln>
          <a:effectLst/>
        </p:spPr>
        <p:txBody>
          <a:bodyPr rot="0" vert="horz" wrap="square" lIns="3600" tIns="8890" rIns="180000" bIns="0" anchor="t" anchorCtr="0" upright="1">
            <a:noAutofit/>
          </a:bodyPr>
          <a:lstStyle/>
          <a:p>
            <a:pPr marL="180000" algn="just"/>
            <a:r>
              <a:rPr lang="en-US" altLang="ja-JP" sz="1200" b="1" kern="100" dirty="0" smtClean="0">
                <a:latin typeface="ＭＳ ゴシック" panose="020B0609070205080204" pitchFamily="49" charset="-128"/>
                <a:ea typeface="ＭＳ ゴシック" panose="020B0609070205080204" pitchFamily="49" charset="-128"/>
                <a:cs typeface="Times New Roman"/>
              </a:rPr>
              <a:t>(1)</a:t>
            </a:r>
            <a:r>
              <a:rPr lang="ja-JP" altLang="en-US" sz="1200" b="1" kern="100" dirty="0" smtClean="0">
                <a:latin typeface="ＭＳ ゴシック" panose="020B0609070205080204" pitchFamily="49" charset="-128"/>
                <a:ea typeface="ＭＳ ゴシック" panose="020B0609070205080204" pitchFamily="49" charset="-128"/>
                <a:cs typeface="Times New Roman"/>
              </a:rPr>
              <a:t>条例による省エネ基準適合義務化対象の</a:t>
            </a:r>
            <a:r>
              <a:rPr lang="ja-JP" altLang="en-US" sz="1200" b="1" kern="100" dirty="0">
                <a:latin typeface="ＭＳ ゴシック" panose="020B0609070205080204" pitchFamily="49" charset="-128"/>
                <a:ea typeface="ＭＳ ゴシック" panose="020B0609070205080204" pitchFamily="49" charset="-128"/>
                <a:cs typeface="Times New Roman"/>
              </a:rPr>
              <a:t>拡大</a:t>
            </a: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468000" indent="-144000" algn="just"/>
            <a:r>
              <a:rPr lang="ja-JP" altLang="en-US" sz="1050" kern="100" dirty="0" smtClean="0">
                <a:latin typeface="ＭＳ Ｐ明朝" panose="02020600040205080304" pitchFamily="18" charset="-128"/>
                <a:ea typeface="ＭＳ Ｐ明朝" panose="02020600040205080304" pitchFamily="18" charset="-128"/>
                <a:cs typeface="Times New Roman"/>
              </a:rPr>
              <a:t>○建築物</a:t>
            </a:r>
            <a:r>
              <a:rPr lang="ja-JP" altLang="en-US" sz="1050" kern="100" dirty="0">
                <a:latin typeface="ＭＳ Ｐ明朝" panose="02020600040205080304" pitchFamily="18" charset="-128"/>
                <a:ea typeface="ＭＳ Ｐ明朝" panose="02020600040205080304" pitchFamily="18" charset="-128"/>
                <a:cs typeface="Times New Roman"/>
              </a:rPr>
              <a:t>の外皮性能の向上は新築・増改築時には比較的対応が容易であるが、建築後は対応が困難で</a:t>
            </a:r>
            <a:r>
              <a:rPr lang="ja-JP" altLang="en-US" sz="1050" kern="100" dirty="0" smtClean="0">
                <a:latin typeface="ＭＳ Ｐ明朝" panose="02020600040205080304" pitchFamily="18" charset="-128"/>
                <a:ea typeface="ＭＳ Ｐ明朝" panose="02020600040205080304" pitchFamily="18" charset="-128"/>
                <a:cs typeface="Times New Roman"/>
              </a:rPr>
              <a:t>ある。建築物の寿命は長いため、</a:t>
            </a:r>
            <a:r>
              <a:rPr lang="ja-JP" altLang="en-US" sz="1050" b="1" kern="100" dirty="0" smtClean="0">
                <a:latin typeface="ＭＳ ゴシック" panose="020B0609070205080204" pitchFamily="49" charset="-128"/>
                <a:ea typeface="ＭＳ ゴシック" panose="020B0609070205080204" pitchFamily="49" charset="-128"/>
                <a:cs typeface="Times New Roman"/>
              </a:rPr>
              <a:t>外皮の基準</a:t>
            </a:r>
            <a:r>
              <a:rPr lang="ja-JP" altLang="en-US" sz="1050" kern="100" dirty="0" smtClean="0">
                <a:latin typeface="ＭＳ Ｐ明朝" panose="02020600040205080304" pitchFamily="18" charset="-128"/>
                <a:ea typeface="ＭＳ Ｐ明朝" panose="02020600040205080304" pitchFamily="18" charset="-128"/>
                <a:cs typeface="Times New Roman"/>
              </a:rPr>
              <a:t>は</a:t>
            </a:r>
            <a:r>
              <a:rPr lang="ja-JP" altLang="en-US" sz="1050" b="1" kern="100" dirty="0" smtClean="0">
                <a:latin typeface="ＭＳ ゴシック" panose="020B0609070205080204" pitchFamily="49" charset="-128"/>
                <a:ea typeface="ＭＳ ゴシック" panose="020B0609070205080204" pitchFamily="49" charset="-128"/>
                <a:cs typeface="Times New Roman"/>
              </a:rPr>
              <a:t>引き続き義務化</a:t>
            </a:r>
            <a:r>
              <a:rPr lang="ja-JP" altLang="en-US" sz="1050" kern="100" dirty="0" smtClean="0">
                <a:latin typeface="ＭＳ Ｐ明朝" panose="02020600040205080304" pitchFamily="18" charset="-128"/>
                <a:ea typeface="ＭＳ Ｐ明朝" panose="02020600040205080304" pitchFamily="18" charset="-128"/>
                <a:cs typeface="Times New Roman"/>
              </a:rPr>
              <a:t>とすべきである。</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44000" algn="just"/>
            <a:r>
              <a:rPr lang="ja-JP" altLang="en-US" sz="1050" kern="100" dirty="0" smtClean="0">
                <a:latin typeface="ＭＳ Ｐ明朝" panose="02020600040205080304" pitchFamily="18" charset="-128"/>
                <a:ea typeface="ＭＳ Ｐ明朝" panose="02020600040205080304" pitchFamily="18" charset="-128"/>
                <a:cs typeface="Times New Roman"/>
              </a:rPr>
              <a:t>○外皮性能の</a:t>
            </a:r>
            <a:r>
              <a:rPr lang="ja-JP" altLang="en-US" sz="1050" kern="100" dirty="0">
                <a:latin typeface="ＭＳ Ｐ明朝" panose="02020600040205080304" pitchFamily="18" charset="-128"/>
                <a:ea typeface="ＭＳ Ｐ明朝" panose="02020600040205080304" pitchFamily="18" charset="-128"/>
                <a:cs typeface="Times New Roman"/>
              </a:rPr>
              <a:t>向上は長期的なランニングコストの削減や温室効果ガスの排出抑制に</a:t>
            </a:r>
            <a:r>
              <a:rPr lang="ja-JP" altLang="en-US" sz="1050" kern="100" dirty="0" smtClean="0">
                <a:latin typeface="ＭＳ Ｐ明朝" panose="02020600040205080304" pitchFamily="18" charset="-128"/>
                <a:ea typeface="ＭＳ Ｐ明朝" panose="02020600040205080304" pitchFamily="18" charset="-128"/>
                <a:cs typeface="Times New Roman"/>
              </a:rPr>
              <a:t>加え、執務環境の</a:t>
            </a:r>
            <a:r>
              <a:rPr lang="ja-JP" altLang="en-US" sz="1050" kern="100" dirty="0">
                <a:latin typeface="ＭＳ Ｐ明朝" panose="02020600040205080304" pitchFamily="18" charset="-128"/>
                <a:ea typeface="ＭＳ Ｐ明朝" panose="02020600040205080304" pitchFamily="18" charset="-128"/>
                <a:cs typeface="Times New Roman"/>
              </a:rPr>
              <a:t>向上</a:t>
            </a:r>
            <a:r>
              <a:rPr lang="ja-JP" altLang="en-US" sz="1050" kern="100" dirty="0" smtClean="0">
                <a:latin typeface="ＭＳ Ｐ明朝" panose="02020600040205080304" pitchFamily="18" charset="-128"/>
                <a:ea typeface="ＭＳ Ｐ明朝" panose="02020600040205080304" pitchFamily="18" charset="-128"/>
                <a:cs typeface="Times New Roman"/>
              </a:rPr>
              <a:t>に寄与し、災害時にも</a:t>
            </a:r>
            <a:r>
              <a:rPr lang="ja-JP" altLang="en-US" sz="1050" kern="100" dirty="0">
                <a:latin typeface="ＭＳ Ｐ明朝" panose="02020600040205080304" pitchFamily="18" charset="-128"/>
                <a:ea typeface="ＭＳ Ｐ明朝" panose="02020600040205080304" pitchFamily="18" charset="-128"/>
                <a:cs typeface="Times New Roman"/>
              </a:rPr>
              <a:t>暖房時の室温低下の抑制など</a:t>
            </a:r>
            <a:r>
              <a:rPr lang="ja-JP" altLang="en-US" sz="1050" kern="100" dirty="0" smtClean="0">
                <a:latin typeface="ＭＳ Ｐ明朝" panose="02020600040205080304" pitchFamily="18" charset="-128"/>
                <a:ea typeface="ＭＳ Ｐ明朝" panose="02020600040205080304" pitchFamily="18" charset="-128"/>
                <a:cs typeface="Times New Roman"/>
              </a:rPr>
              <a:t>室内環境維持</a:t>
            </a:r>
            <a:r>
              <a:rPr lang="ja-JP" altLang="en-US" sz="1050" kern="100" dirty="0">
                <a:latin typeface="ＭＳ Ｐ明朝" panose="02020600040205080304" pitchFamily="18" charset="-128"/>
                <a:ea typeface="ＭＳ Ｐ明朝" panose="02020600040205080304" pitchFamily="18" charset="-128"/>
                <a:cs typeface="Times New Roman"/>
              </a:rPr>
              <a:t>への</a:t>
            </a:r>
            <a:r>
              <a:rPr lang="ja-JP" altLang="en-US" sz="1050" kern="100" dirty="0" smtClean="0">
                <a:latin typeface="ＭＳ Ｐ明朝" panose="02020600040205080304" pitchFamily="18" charset="-128"/>
                <a:ea typeface="ＭＳ Ｐ明朝" panose="02020600040205080304" pitchFamily="18" charset="-128"/>
                <a:cs typeface="Times New Roman"/>
              </a:rPr>
              <a:t>効果を期待できる。</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44000" algn="just"/>
            <a:r>
              <a:rPr lang="ja-JP" altLang="en-US" sz="1050" kern="100" dirty="0" smtClean="0">
                <a:latin typeface="ＭＳ Ｐ明朝" panose="02020600040205080304" pitchFamily="18" charset="-128"/>
                <a:ea typeface="ＭＳ Ｐ明朝" panose="02020600040205080304" pitchFamily="18" charset="-128"/>
                <a:cs typeface="Times New Roman"/>
              </a:rPr>
              <a:t>○新築建築物については、建築物省エネ法によるエネルギー消費量の基準</a:t>
            </a:r>
            <a:r>
              <a:rPr lang="ja-JP" altLang="en-US" sz="1050" kern="100" dirty="0">
                <a:latin typeface="ＭＳ Ｐ明朝" panose="02020600040205080304" pitchFamily="18" charset="-128"/>
                <a:ea typeface="ＭＳ Ｐ明朝" panose="02020600040205080304" pitchFamily="18" charset="-128"/>
                <a:cs typeface="Times New Roman"/>
              </a:rPr>
              <a:t>の義務化の</a:t>
            </a:r>
            <a:r>
              <a:rPr lang="ja-JP" altLang="en-US" sz="1050" kern="100" dirty="0" smtClean="0">
                <a:latin typeface="ＭＳ Ｐ明朝" panose="02020600040205080304" pitchFamily="18" charset="-128"/>
                <a:ea typeface="ＭＳ Ｐ明朝" panose="02020600040205080304" pitchFamily="18" charset="-128"/>
                <a:cs typeface="Times New Roman"/>
              </a:rPr>
              <a:t>対象に合わせ、</a:t>
            </a:r>
            <a:r>
              <a:rPr lang="ja-JP" altLang="en-US" sz="1050" b="1" kern="100" dirty="0">
                <a:latin typeface="ＭＳ ゴシック" panose="020B0609070205080204" pitchFamily="49" charset="-128"/>
                <a:ea typeface="ＭＳ ゴシック" panose="020B0609070205080204" pitchFamily="49" charset="-128"/>
                <a:cs typeface="Times New Roman"/>
              </a:rPr>
              <a:t>全国自治体に先駆け</a:t>
            </a:r>
            <a:r>
              <a:rPr lang="ja-JP" altLang="en-US" sz="1050" kern="100" dirty="0">
                <a:latin typeface="ＭＳ Ｐ明朝" panose="02020600040205080304" pitchFamily="18" charset="-128"/>
                <a:ea typeface="ＭＳ Ｐ明朝" panose="02020600040205080304" pitchFamily="18" charset="-128"/>
                <a:cs typeface="Times New Roman"/>
              </a:rPr>
              <a:t>、</a:t>
            </a:r>
            <a:r>
              <a:rPr lang="ja-JP" altLang="en-US" sz="1050" b="1" kern="100" dirty="0" smtClean="0">
                <a:latin typeface="ＭＳ ゴシック" panose="020B0609070205080204" pitchFamily="49" charset="-128"/>
                <a:ea typeface="ＭＳ ゴシック" panose="020B0609070205080204" pitchFamily="49" charset="-128"/>
                <a:cs typeface="Times New Roman"/>
              </a:rPr>
              <a:t>外皮</a:t>
            </a:r>
            <a:r>
              <a:rPr lang="ja-JP" altLang="en-US" sz="1050" b="1" kern="100" dirty="0">
                <a:latin typeface="ＭＳ ゴシック" panose="020B0609070205080204" pitchFamily="49" charset="-128"/>
                <a:ea typeface="ＭＳ ゴシック" panose="020B0609070205080204" pitchFamily="49" charset="-128"/>
                <a:cs typeface="Times New Roman"/>
              </a:rPr>
              <a:t>の</a:t>
            </a:r>
            <a:r>
              <a:rPr lang="ja-JP" altLang="en-US" sz="1050" b="1" kern="100" dirty="0" smtClean="0">
                <a:latin typeface="ＭＳ ゴシック" panose="020B0609070205080204" pitchFamily="49" charset="-128"/>
                <a:ea typeface="ＭＳ ゴシック" panose="020B0609070205080204" pitchFamily="49" charset="-128"/>
                <a:cs typeface="Times New Roman"/>
              </a:rPr>
              <a:t>基準の適合についても条例の義務対象を拡大するべき</a:t>
            </a:r>
            <a:r>
              <a:rPr lang="ja-JP" altLang="en-US" sz="1050" kern="100" dirty="0" smtClean="0">
                <a:latin typeface="ＭＳ Ｐ明朝" panose="02020600040205080304" pitchFamily="18" charset="-128"/>
                <a:ea typeface="ＭＳ Ｐ明朝" panose="02020600040205080304" pitchFamily="18" charset="-128"/>
                <a:cs typeface="Times New Roman"/>
              </a:rPr>
              <a:t>である。なお、仮設建築物等、建築物省エネ法による省エネ基準適合義務化の適用除外となっているものについては、条例でも適用除外となるよう配慮されたい。</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44000" algn="just">
              <a:lnSpc>
                <a:spcPts val="600"/>
              </a:lnSpc>
            </a:pP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180000" algn="just"/>
            <a:r>
              <a:rPr lang="en-US" altLang="ja-JP" sz="1200" b="1" kern="100" dirty="0" smtClean="0">
                <a:latin typeface="ＭＳ ゴシック" panose="020B0609070205080204" pitchFamily="49" charset="-128"/>
                <a:ea typeface="ＭＳ ゴシック" panose="020B0609070205080204" pitchFamily="49" charset="-128"/>
                <a:cs typeface="Times New Roman"/>
              </a:rPr>
              <a:t>(</a:t>
            </a:r>
            <a:r>
              <a:rPr lang="en-US" altLang="ja-JP" sz="1200" b="1" kern="100" dirty="0">
                <a:latin typeface="ＭＳ ゴシック" panose="020B0609070205080204" pitchFamily="49" charset="-128"/>
                <a:ea typeface="ＭＳ ゴシック" panose="020B0609070205080204" pitchFamily="49" charset="-128"/>
                <a:cs typeface="Times New Roman"/>
              </a:rPr>
              <a:t>2</a:t>
            </a:r>
            <a:r>
              <a:rPr lang="en-US" altLang="ja-JP" sz="1200" b="1" kern="100" dirty="0" smtClean="0">
                <a:latin typeface="ＭＳ ゴシック" panose="020B0609070205080204" pitchFamily="49" charset="-128"/>
                <a:ea typeface="ＭＳ ゴシック" panose="020B0609070205080204" pitchFamily="49" charset="-128"/>
                <a:cs typeface="Times New Roman"/>
              </a:rPr>
              <a:t>)</a:t>
            </a:r>
            <a:r>
              <a:rPr lang="ja-JP" altLang="en-US" sz="1200" b="1" kern="100" dirty="0" smtClean="0">
                <a:latin typeface="ＭＳ ゴシック" panose="020B0609070205080204" pitchFamily="49" charset="-128"/>
                <a:ea typeface="ＭＳ ゴシック" panose="020B0609070205080204" pitchFamily="49" charset="-128"/>
                <a:cs typeface="Times New Roman"/>
              </a:rPr>
              <a:t>条例による大規模住宅の省エネ基準適合義務化</a:t>
            </a:r>
            <a:endParaRPr lang="en-US" altLang="zh-TW" sz="1200" b="1" kern="100" dirty="0">
              <a:latin typeface="ＭＳ ゴシック" panose="020B0609070205080204" pitchFamily="49" charset="-128"/>
              <a:ea typeface="ＭＳ ゴシック" panose="020B0609070205080204" pitchFamily="49" charset="-128"/>
              <a:cs typeface="Times New Roman"/>
            </a:endParaRPr>
          </a:p>
          <a:p>
            <a:pPr marL="468000" indent="-108000" algn="just"/>
            <a:r>
              <a:rPr lang="ja-JP" altLang="en-US" sz="1050" kern="100" dirty="0" smtClean="0">
                <a:latin typeface="ＭＳ Ｐ明朝" panose="02020600040205080304" pitchFamily="18" charset="-128"/>
                <a:ea typeface="ＭＳ Ｐ明朝" panose="02020600040205080304" pitchFamily="18" charset="-128"/>
                <a:cs typeface="Times New Roman"/>
              </a:rPr>
              <a:t>○</a:t>
            </a:r>
            <a:r>
              <a:rPr lang="ja-JP" altLang="en-US" sz="1050" kern="100" dirty="0">
                <a:latin typeface="ＭＳ Ｐ明朝" panose="02020600040205080304" pitchFamily="18" charset="-128"/>
                <a:ea typeface="ＭＳ Ｐ明朝" panose="02020600040205080304" pitchFamily="18" charset="-128"/>
                <a:cs typeface="Times New Roman"/>
              </a:rPr>
              <a:t>住宅</a:t>
            </a:r>
            <a:r>
              <a:rPr lang="ja-JP" altLang="en-US" sz="1050" kern="100" dirty="0" smtClean="0">
                <a:latin typeface="ＭＳ Ｐ明朝" panose="02020600040205080304" pitchFamily="18" charset="-128"/>
                <a:ea typeface="ＭＳ Ｐ明朝" panose="02020600040205080304" pitchFamily="18" charset="-128"/>
                <a:cs typeface="Times New Roman"/>
              </a:rPr>
              <a:t>の</a:t>
            </a:r>
            <a:r>
              <a:rPr lang="ja-JP" altLang="en-US" sz="1050" kern="100" dirty="0">
                <a:latin typeface="ＭＳ Ｐ明朝" panose="02020600040205080304" pitchFamily="18" charset="-128"/>
                <a:ea typeface="ＭＳ Ｐ明朝" panose="02020600040205080304" pitchFamily="18" charset="-128"/>
                <a:cs typeface="Times New Roman"/>
              </a:rPr>
              <a:t>省エネ基</a:t>
            </a:r>
            <a:r>
              <a:rPr lang="ja-JP" altLang="en-US" sz="1050" kern="100" dirty="0" smtClean="0">
                <a:latin typeface="ＭＳ Ｐ明朝" panose="02020600040205080304" pitchFamily="18" charset="-128"/>
                <a:ea typeface="ＭＳ Ｐ明朝" panose="02020600040205080304" pitchFamily="18" charset="-128"/>
                <a:cs typeface="Times New Roman"/>
              </a:rPr>
              <a:t>準適合に伴う断熱化による外皮</a:t>
            </a:r>
            <a:r>
              <a:rPr lang="ja-JP" altLang="en-US" sz="1050" kern="100" dirty="0">
                <a:latin typeface="ＭＳ Ｐ明朝" panose="02020600040205080304" pitchFamily="18" charset="-128"/>
                <a:ea typeface="ＭＳ Ｐ明朝" panose="02020600040205080304" pitchFamily="18" charset="-128"/>
                <a:cs typeface="Times New Roman"/>
              </a:rPr>
              <a:t>性能の</a:t>
            </a:r>
            <a:r>
              <a:rPr lang="ja-JP" altLang="en-US" sz="1050" kern="100" dirty="0" smtClean="0">
                <a:latin typeface="ＭＳ Ｐ明朝" panose="02020600040205080304" pitchFamily="18" charset="-128"/>
                <a:ea typeface="ＭＳ Ｐ明朝" panose="02020600040205080304" pitchFamily="18" charset="-128"/>
                <a:cs typeface="Times New Roman"/>
              </a:rPr>
              <a:t>向上は、長期的</a:t>
            </a:r>
            <a:r>
              <a:rPr lang="ja-JP" altLang="en-US" sz="1050" kern="100" dirty="0">
                <a:latin typeface="ＭＳ Ｐ明朝" panose="02020600040205080304" pitchFamily="18" charset="-128"/>
                <a:ea typeface="ＭＳ Ｐ明朝" panose="02020600040205080304" pitchFamily="18" charset="-128"/>
                <a:cs typeface="Times New Roman"/>
              </a:rPr>
              <a:t>なランニングコストの削減や温室効果</a:t>
            </a:r>
            <a:r>
              <a:rPr lang="ja-JP" altLang="en-US" sz="1050" kern="100" dirty="0" smtClean="0">
                <a:latin typeface="ＭＳ Ｐ明朝" panose="02020600040205080304" pitchFamily="18" charset="-128"/>
                <a:ea typeface="ＭＳ Ｐ明朝" panose="02020600040205080304" pitchFamily="18" charset="-128"/>
                <a:cs typeface="Times New Roman"/>
              </a:rPr>
              <a:t>ガスの</a:t>
            </a:r>
            <a:r>
              <a:rPr lang="ja-JP" altLang="en-US" sz="1050" kern="100" dirty="0">
                <a:latin typeface="ＭＳ Ｐ明朝" panose="02020600040205080304" pitchFamily="18" charset="-128"/>
                <a:ea typeface="ＭＳ Ｐ明朝" panose="02020600040205080304" pitchFamily="18" charset="-128"/>
                <a:cs typeface="Times New Roman"/>
              </a:rPr>
              <a:t>排出抑制に加え、長く快適に住むことができ、ヒートショックの予防にも</a:t>
            </a:r>
            <a:r>
              <a:rPr lang="ja-JP" altLang="en-US" sz="1050" kern="100" dirty="0" smtClean="0">
                <a:latin typeface="ＭＳ Ｐ明朝" panose="02020600040205080304" pitchFamily="18" charset="-128"/>
                <a:ea typeface="ＭＳ Ｐ明朝" panose="02020600040205080304" pitchFamily="18" charset="-128"/>
                <a:cs typeface="Times New Roman"/>
              </a:rPr>
              <a:t>なる。暖かい住まいが住宅内での循環器疾病の予防に繋がる。</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08000" algn="just"/>
            <a:r>
              <a:rPr lang="ja-JP" altLang="en-US" sz="1050" kern="100" dirty="0">
                <a:latin typeface="ＭＳ Ｐ明朝" panose="02020600040205080304" pitchFamily="18" charset="-128"/>
                <a:ea typeface="ＭＳ Ｐ明朝" panose="02020600040205080304" pitchFamily="18" charset="-128"/>
                <a:cs typeface="Times New Roman"/>
              </a:rPr>
              <a:t>○省エネ基準への適合率を上げるため、</a:t>
            </a:r>
            <a:r>
              <a:rPr lang="ja-JP" altLang="en-US" sz="1050" b="1" kern="100" dirty="0" smtClean="0">
                <a:latin typeface="ＭＳ ゴシック" panose="020B0609070205080204" pitchFamily="49" charset="-128"/>
                <a:ea typeface="ＭＳ ゴシック" panose="020B0609070205080204" pitchFamily="49" charset="-128"/>
                <a:cs typeface="Times New Roman"/>
              </a:rPr>
              <a:t>国及び全国都道府県に</a:t>
            </a:r>
            <a:r>
              <a:rPr lang="ja-JP" altLang="en-US" sz="1050" b="1" kern="100" dirty="0">
                <a:latin typeface="ＭＳ ゴシック" panose="020B0609070205080204" pitchFamily="49" charset="-128"/>
                <a:ea typeface="ＭＳ ゴシック" panose="020B0609070205080204" pitchFamily="49" charset="-128"/>
                <a:cs typeface="Times New Roman"/>
              </a:rPr>
              <a:t>先駆け</a:t>
            </a:r>
            <a:r>
              <a:rPr lang="ja-JP" altLang="en-US" sz="1050" kern="100" dirty="0" smtClean="0">
                <a:latin typeface="ＭＳ Ｐ明朝" panose="02020600040205080304" pitchFamily="18" charset="-128"/>
                <a:ea typeface="ＭＳ Ｐ明朝" panose="02020600040205080304" pitchFamily="18" charset="-128"/>
                <a:cs typeface="Times New Roman"/>
              </a:rPr>
              <a:t>、特に環境への負荷</a:t>
            </a:r>
            <a:r>
              <a:rPr lang="ja-JP" altLang="en-US" sz="1050" kern="100" dirty="0">
                <a:latin typeface="ＭＳ Ｐ明朝" panose="02020600040205080304" pitchFamily="18" charset="-128"/>
                <a:ea typeface="ＭＳ Ｐ明朝" panose="02020600040205080304" pitchFamily="18" charset="-128"/>
                <a:cs typeface="Times New Roman"/>
              </a:rPr>
              <a:t>が大きいと</a:t>
            </a:r>
            <a:r>
              <a:rPr lang="ja-JP" altLang="en-US" sz="1050" kern="100" dirty="0" smtClean="0">
                <a:latin typeface="ＭＳ Ｐ明朝" panose="02020600040205080304" pitchFamily="18" charset="-128"/>
                <a:ea typeface="ＭＳ Ｐ明朝" panose="02020600040205080304" pitchFamily="18" charset="-128"/>
                <a:cs typeface="Times New Roman"/>
              </a:rPr>
              <a:t>考えられる</a:t>
            </a:r>
            <a:r>
              <a:rPr lang="ja-JP" altLang="en-US" sz="1050" b="1" kern="100" dirty="0" smtClean="0">
                <a:latin typeface="ＭＳ ゴシック" panose="020B0609070205080204" pitchFamily="49" charset="-128"/>
                <a:ea typeface="ＭＳ ゴシック" panose="020B0609070205080204" pitchFamily="49" charset="-128"/>
                <a:cs typeface="Times New Roman"/>
              </a:rPr>
              <a:t>床面積の合計が</a:t>
            </a:r>
            <a:r>
              <a:rPr lang="en-US" altLang="ja-JP" sz="1050" b="1" kern="100" dirty="0" smtClean="0">
                <a:latin typeface="ＭＳ ゴシック" panose="020B0609070205080204" pitchFamily="49" charset="-128"/>
                <a:ea typeface="ＭＳ ゴシック" panose="020B0609070205080204" pitchFamily="49" charset="-128"/>
                <a:cs typeface="Times New Roman"/>
              </a:rPr>
              <a:t>10,000㎡</a:t>
            </a:r>
            <a:r>
              <a:rPr lang="ja-JP" altLang="en-US" sz="1050" b="1" kern="100" dirty="0" smtClean="0">
                <a:latin typeface="ＭＳ ゴシック" panose="020B0609070205080204" pitchFamily="49" charset="-128"/>
                <a:ea typeface="ＭＳ ゴシック" panose="020B0609070205080204" pitchFamily="49" charset="-128"/>
                <a:cs typeface="Times New Roman"/>
              </a:rPr>
              <a:t>以上かつ建築物の高さが</a:t>
            </a:r>
            <a:r>
              <a:rPr lang="en-US" altLang="ja-JP" sz="1050" b="1" kern="100" dirty="0" smtClean="0">
                <a:latin typeface="ＭＳ ゴシック" panose="020B0609070205080204" pitchFamily="49" charset="-128"/>
                <a:ea typeface="ＭＳ ゴシック" panose="020B0609070205080204" pitchFamily="49" charset="-128"/>
                <a:cs typeface="Times New Roman"/>
              </a:rPr>
              <a:t>60</a:t>
            </a:r>
            <a:r>
              <a:rPr lang="ja-JP" altLang="en-US" sz="1050" b="1" kern="100" dirty="0" smtClean="0">
                <a:latin typeface="ＭＳ ゴシック" panose="020B0609070205080204" pitchFamily="49" charset="-128"/>
                <a:ea typeface="ＭＳ ゴシック" panose="020B0609070205080204" pitchFamily="49" charset="-128"/>
                <a:cs typeface="Times New Roman"/>
              </a:rPr>
              <a:t>ｍ</a:t>
            </a:r>
            <a:r>
              <a:rPr lang="ja-JP" altLang="en-US" sz="1050" b="1" kern="100" dirty="0">
                <a:latin typeface="ＭＳ ゴシック" panose="020B0609070205080204" pitchFamily="49" charset="-128"/>
                <a:ea typeface="ＭＳ ゴシック" panose="020B0609070205080204" pitchFamily="49" charset="-128"/>
                <a:cs typeface="Times New Roman"/>
              </a:rPr>
              <a:t>超の超高層住宅</a:t>
            </a:r>
            <a:r>
              <a:rPr lang="ja-JP" altLang="en-US" sz="1050" kern="100" dirty="0">
                <a:latin typeface="ＭＳ Ｐ明朝" panose="02020600040205080304" pitchFamily="18" charset="-128"/>
                <a:ea typeface="ＭＳ Ｐ明朝" panose="02020600040205080304" pitchFamily="18" charset="-128"/>
                <a:cs typeface="Times New Roman"/>
              </a:rPr>
              <a:t>の新築・増改築</a:t>
            </a:r>
            <a:r>
              <a:rPr lang="ja-JP" altLang="en-US" sz="1050" kern="100" dirty="0" smtClean="0">
                <a:latin typeface="ＭＳ Ｐ明朝" panose="02020600040205080304" pitchFamily="18" charset="-128"/>
                <a:ea typeface="ＭＳ Ｐ明朝" panose="02020600040205080304" pitchFamily="18" charset="-128"/>
                <a:cs typeface="Times New Roman"/>
              </a:rPr>
              <a:t>時より</a:t>
            </a:r>
            <a:r>
              <a:rPr lang="ja-JP" altLang="en-US" sz="1050" b="1" kern="100" dirty="0" smtClean="0">
                <a:latin typeface="ＭＳ ゴシック" panose="020B0609070205080204" pitchFamily="49" charset="-128"/>
                <a:ea typeface="ＭＳ ゴシック" panose="020B0609070205080204" pitchFamily="49" charset="-128"/>
                <a:cs typeface="Times New Roman"/>
              </a:rPr>
              <a:t>省エネ</a:t>
            </a:r>
            <a:r>
              <a:rPr lang="ja-JP" altLang="en-US" sz="1050" b="1" kern="100" dirty="0">
                <a:latin typeface="ＭＳ ゴシック" panose="020B0609070205080204" pitchFamily="49" charset="-128"/>
                <a:ea typeface="ＭＳ ゴシック" panose="020B0609070205080204" pitchFamily="49" charset="-128"/>
                <a:cs typeface="Times New Roman"/>
              </a:rPr>
              <a:t>基準への適合を義務化</a:t>
            </a:r>
            <a:r>
              <a:rPr lang="ja-JP" altLang="en-US" sz="1050" kern="100" dirty="0">
                <a:latin typeface="ＭＳ Ｐ明朝" panose="02020600040205080304" pitchFamily="18" charset="-128"/>
                <a:ea typeface="ＭＳ Ｐ明朝" panose="02020600040205080304" pitchFamily="18" charset="-128"/>
                <a:cs typeface="Times New Roman"/>
              </a:rPr>
              <a:t>し、住宅の性能向上</a:t>
            </a:r>
            <a:r>
              <a:rPr lang="ja-JP" altLang="en-US" sz="1050" kern="100" dirty="0" smtClean="0">
                <a:latin typeface="ＭＳ Ｐ明朝" panose="02020600040205080304" pitchFamily="18" charset="-128"/>
                <a:ea typeface="ＭＳ Ｐ明朝" panose="02020600040205080304" pitchFamily="18" charset="-128"/>
                <a:cs typeface="Times New Roman"/>
              </a:rPr>
              <a:t>に取り組んで</a:t>
            </a:r>
            <a:r>
              <a:rPr lang="ja-JP" altLang="en-US" sz="1050" kern="100" dirty="0">
                <a:latin typeface="ＭＳ Ｐ明朝" panose="02020600040205080304" pitchFamily="18" charset="-128"/>
                <a:ea typeface="ＭＳ Ｐ明朝" panose="02020600040205080304" pitchFamily="18" charset="-128"/>
                <a:cs typeface="Times New Roman"/>
              </a:rPr>
              <a:t>いくべきで</a:t>
            </a:r>
            <a:r>
              <a:rPr lang="ja-JP" altLang="en-US" sz="1050" kern="100" dirty="0" smtClean="0">
                <a:latin typeface="ＭＳ Ｐ明朝" panose="02020600040205080304" pitchFamily="18" charset="-128"/>
                <a:ea typeface="ＭＳ Ｐ明朝" panose="02020600040205080304" pitchFamily="18" charset="-128"/>
                <a:cs typeface="Times New Roman"/>
              </a:rPr>
              <a:t>ある。</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08000" algn="just">
              <a:lnSpc>
                <a:spcPts val="600"/>
              </a:lnSpc>
            </a:pP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180000" algn="just"/>
            <a:r>
              <a:rPr lang="en-US" altLang="ja-JP" sz="1200" b="1" kern="100" dirty="0" smtClean="0">
                <a:latin typeface="ＭＳ ゴシック" panose="020B0609070205080204" pitchFamily="49" charset="-128"/>
                <a:ea typeface="ＭＳ ゴシック" panose="020B0609070205080204" pitchFamily="49" charset="-128"/>
                <a:cs typeface="Times New Roman"/>
              </a:rPr>
              <a:t>(</a:t>
            </a:r>
            <a:r>
              <a:rPr lang="en-US" altLang="ja-JP" sz="1200" b="1" kern="100" dirty="0">
                <a:latin typeface="ＭＳ ゴシック" panose="020B0609070205080204" pitchFamily="49" charset="-128"/>
                <a:ea typeface="ＭＳ ゴシック" panose="020B0609070205080204" pitchFamily="49" charset="-128"/>
                <a:cs typeface="Times New Roman"/>
              </a:rPr>
              <a:t>3</a:t>
            </a:r>
            <a:r>
              <a:rPr lang="en-US" altLang="ja-JP" sz="1200" b="1" kern="100" dirty="0" smtClean="0">
                <a:latin typeface="ＭＳ ゴシック" panose="020B0609070205080204" pitchFamily="49" charset="-128"/>
                <a:ea typeface="ＭＳ ゴシック" panose="020B0609070205080204" pitchFamily="49" charset="-128"/>
                <a:cs typeface="Times New Roman"/>
              </a:rPr>
              <a:t>)</a:t>
            </a:r>
            <a:r>
              <a:rPr lang="zh-TW" altLang="en-US" sz="1200" b="1" kern="100" dirty="0" smtClean="0">
                <a:latin typeface="ＭＳ ゴシック" panose="020B0609070205080204" pitchFamily="49" charset="-128"/>
                <a:ea typeface="ＭＳ ゴシック" panose="020B0609070205080204" pitchFamily="49" charset="-128"/>
                <a:cs typeface="Times New Roman"/>
              </a:rPr>
              <a:t>建築物</a:t>
            </a:r>
            <a:r>
              <a:rPr lang="zh-TW" altLang="en-US" sz="1200" b="1" kern="100" dirty="0">
                <a:latin typeface="ＭＳ ゴシック" panose="020B0609070205080204" pitchFamily="49" charset="-128"/>
                <a:ea typeface="ＭＳ ゴシック" panose="020B0609070205080204" pitchFamily="49" charset="-128"/>
                <a:cs typeface="Times New Roman"/>
              </a:rPr>
              <a:t>環境性能</a:t>
            </a:r>
            <a:r>
              <a:rPr lang="zh-TW" altLang="en-US" sz="1200" b="1" kern="100" dirty="0" smtClean="0">
                <a:latin typeface="ＭＳ ゴシック" panose="020B0609070205080204" pitchFamily="49" charset="-128"/>
                <a:ea typeface="ＭＳ ゴシック" panose="020B0609070205080204" pitchFamily="49" charset="-128"/>
                <a:cs typeface="Times New Roman"/>
              </a:rPr>
              <a:t>表示</a:t>
            </a:r>
            <a:r>
              <a:rPr lang="ja-JP" altLang="en-US" sz="1200" b="1" kern="100" dirty="0" smtClean="0">
                <a:latin typeface="ＭＳ ゴシック" panose="020B0609070205080204" pitchFamily="49" charset="-128"/>
                <a:ea typeface="ＭＳ ゴシック" panose="020B0609070205080204" pitchFamily="49" charset="-128"/>
                <a:cs typeface="Times New Roman"/>
              </a:rPr>
              <a:t>の義務の拡大</a:t>
            </a:r>
            <a:endParaRPr lang="en-US" altLang="zh-TW" sz="1200" b="1" kern="100" dirty="0">
              <a:latin typeface="ＭＳ ゴシック" panose="020B0609070205080204" pitchFamily="49" charset="-128"/>
              <a:ea typeface="ＭＳ ゴシック" panose="020B0609070205080204" pitchFamily="49" charset="-128"/>
              <a:cs typeface="Times New Roman"/>
            </a:endParaRPr>
          </a:p>
          <a:p>
            <a:pPr marL="468000" indent="-108000" algn="just"/>
            <a:r>
              <a:rPr lang="ja-JP" altLang="en-US" sz="1050" kern="100" dirty="0">
                <a:latin typeface="ＭＳ Ｐ明朝" panose="02020600040205080304" pitchFamily="18" charset="-128"/>
                <a:ea typeface="ＭＳ Ｐ明朝" panose="02020600040205080304" pitchFamily="18" charset="-128"/>
                <a:cs typeface="Times New Roman"/>
              </a:rPr>
              <a:t>○</a:t>
            </a:r>
            <a:r>
              <a:rPr lang="en-US" altLang="ja-JP" sz="1050" kern="100" dirty="0">
                <a:latin typeface="ＭＳ Ｐ明朝" panose="02020600040205080304" pitchFamily="18" charset="-128"/>
                <a:ea typeface="ＭＳ Ｐ明朝" panose="02020600040205080304" pitchFamily="18" charset="-128"/>
                <a:cs typeface="Times New Roman"/>
              </a:rPr>
              <a:t>CASBEE</a:t>
            </a:r>
            <a:r>
              <a:rPr lang="ja-JP" altLang="en-US" sz="1050" kern="100" dirty="0">
                <a:latin typeface="ＭＳ Ｐ明朝" panose="02020600040205080304" pitchFamily="18" charset="-128"/>
                <a:ea typeface="ＭＳ Ｐ明朝" panose="02020600040205080304" pitchFamily="18" charset="-128"/>
                <a:cs typeface="Times New Roman"/>
              </a:rPr>
              <a:t>による建築物環境効率（</a:t>
            </a:r>
            <a:r>
              <a:rPr lang="en-US" altLang="ja-JP" sz="1050" kern="100" dirty="0">
                <a:latin typeface="ＭＳ Ｐ明朝" panose="02020600040205080304" pitchFamily="18" charset="-128"/>
                <a:ea typeface="ＭＳ Ｐ明朝" panose="02020600040205080304" pitchFamily="18" charset="-128"/>
                <a:cs typeface="Times New Roman"/>
              </a:rPr>
              <a:t>BEE</a:t>
            </a:r>
            <a:r>
              <a:rPr lang="ja-JP" altLang="en-US" sz="1050" kern="100" dirty="0">
                <a:latin typeface="ＭＳ Ｐ明朝" panose="02020600040205080304" pitchFamily="18" charset="-128"/>
                <a:ea typeface="ＭＳ Ｐ明朝" panose="02020600040205080304" pitchFamily="18" charset="-128"/>
                <a:cs typeface="Times New Roman"/>
              </a:rPr>
              <a:t>）の</a:t>
            </a:r>
            <a:r>
              <a:rPr lang="ja-JP" altLang="en-US" sz="1050" kern="100" dirty="0" smtClean="0">
                <a:latin typeface="ＭＳ Ｐ明朝" panose="02020600040205080304" pitchFamily="18" charset="-128"/>
                <a:ea typeface="ＭＳ Ｐ明朝" panose="02020600040205080304" pitchFamily="18" charset="-128"/>
                <a:cs typeface="Times New Roman"/>
              </a:rPr>
              <a:t>平均値を向上させるには、</a:t>
            </a:r>
            <a:r>
              <a:rPr lang="zh-TW" altLang="en-US" sz="1050" kern="100" dirty="0" smtClean="0">
                <a:latin typeface="ＭＳ Ｐ明朝" panose="02020600040205080304" pitchFamily="18" charset="-128"/>
                <a:ea typeface="ＭＳ Ｐ明朝" panose="02020600040205080304" pitchFamily="18" charset="-128"/>
                <a:cs typeface="Times New Roman"/>
              </a:rPr>
              <a:t>建築物</a:t>
            </a:r>
            <a:r>
              <a:rPr lang="zh-TW" altLang="en-US" sz="1050" kern="100" dirty="0">
                <a:latin typeface="ＭＳ Ｐ明朝" panose="02020600040205080304" pitchFamily="18" charset="-128"/>
                <a:ea typeface="ＭＳ Ｐ明朝" panose="02020600040205080304" pitchFamily="18" charset="-128"/>
                <a:cs typeface="Times New Roman"/>
              </a:rPr>
              <a:t>環境性能</a:t>
            </a:r>
            <a:r>
              <a:rPr lang="zh-TW" altLang="en-US" sz="1050" kern="100" dirty="0" smtClean="0">
                <a:latin typeface="ＭＳ Ｐ明朝" panose="02020600040205080304" pitchFamily="18" charset="-128"/>
                <a:ea typeface="ＭＳ Ｐ明朝" panose="02020600040205080304" pitchFamily="18" charset="-128"/>
                <a:cs typeface="Times New Roman"/>
              </a:rPr>
              <a:t>表示</a:t>
            </a:r>
            <a:r>
              <a:rPr lang="ja-JP" altLang="en-US" sz="1050" kern="100" dirty="0" smtClean="0">
                <a:latin typeface="ＭＳ Ｐ明朝" panose="02020600040205080304" pitchFamily="18" charset="-128"/>
                <a:ea typeface="ＭＳ Ｐ明朝" panose="02020600040205080304" pitchFamily="18" charset="-128"/>
                <a:cs typeface="Times New Roman"/>
              </a:rPr>
              <a:t>が人目に触れる機会を増大させることにより、建築主の意識を高めることが重要。</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08000" algn="just"/>
            <a:r>
              <a:rPr lang="ja-JP" altLang="en-US" sz="1050" b="1" kern="100" dirty="0" smtClean="0">
                <a:latin typeface="ＭＳ ゴシック" panose="020B0609070205080204" pitchFamily="49" charset="-128"/>
                <a:ea typeface="ＭＳ ゴシック" panose="020B0609070205080204" pitchFamily="49" charset="-128"/>
                <a:cs typeface="Times New Roman"/>
              </a:rPr>
              <a:t>　工事</a:t>
            </a:r>
            <a:r>
              <a:rPr lang="ja-JP" altLang="en-US" sz="1050" b="1" kern="100" dirty="0">
                <a:latin typeface="ＭＳ ゴシック" panose="020B0609070205080204" pitchFamily="49" charset="-128"/>
                <a:ea typeface="ＭＳ ゴシック" panose="020B0609070205080204" pitchFamily="49" charset="-128"/>
                <a:cs typeface="Times New Roman"/>
              </a:rPr>
              <a:t>現場への表示を義務化</a:t>
            </a:r>
            <a:r>
              <a:rPr lang="ja-JP" altLang="en-US" sz="1050" kern="100" dirty="0">
                <a:latin typeface="ＭＳ Ｐ明朝" panose="02020600040205080304" pitchFamily="18" charset="-128"/>
                <a:ea typeface="ＭＳ Ｐ明朝" panose="02020600040205080304" pitchFamily="18" charset="-128"/>
                <a:cs typeface="Times New Roman"/>
              </a:rPr>
              <a:t>すべきである。</a:t>
            </a:r>
          </a:p>
          <a:p>
            <a:pPr marL="468000" indent="-108000" algn="just"/>
            <a:r>
              <a:rPr lang="ja-JP" altLang="en-US" sz="1050" kern="100" dirty="0" smtClean="0">
                <a:latin typeface="ＭＳ Ｐ明朝" panose="02020600040205080304" pitchFamily="18" charset="-128"/>
                <a:ea typeface="ＭＳ Ｐ明朝" panose="02020600040205080304" pitchFamily="18" charset="-128"/>
                <a:cs typeface="Times New Roman"/>
              </a:rPr>
              <a:t>○府民が一層見たくなる表示とするよう、エネルギー削減率（建物の燃費）の表示、健康にも寄与すると考えられる断熱性能・遮熱性能の表示など、内容について検討されたい。</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08000" algn="just">
              <a:lnSpc>
                <a:spcPts val="600"/>
              </a:lnSpc>
            </a:pP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180000" algn="just"/>
            <a:r>
              <a:rPr lang="en-US" altLang="ja-JP" sz="1200" b="1" kern="100" dirty="0" smtClean="0">
                <a:latin typeface="ＭＳ ゴシック" panose="020B0609070205080204" pitchFamily="49" charset="-128"/>
                <a:ea typeface="ＭＳ ゴシック" panose="020B0609070205080204" pitchFamily="49" charset="-128"/>
                <a:cs typeface="Times New Roman"/>
              </a:rPr>
              <a:t>(</a:t>
            </a:r>
            <a:r>
              <a:rPr lang="en-US" altLang="ja-JP" sz="1200" b="1" kern="100" dirty="0">
                <a:latin typeface="ＭＳ ゴシック" panose="020B0609070205080204" pitchFamily="49" charset="-128"/>
                <a:ea typeface="ＭＳ ゴシック" panose="020B0609070205080204" pitchFamily="49" charset="-128"/>
                <a:cs typeface="Times New Roman"/>
              </a:rPr>
              <a:t>4)</a:t>
            </a:r>
            <a:r>
              <a:rPr lang="ja-JP" altLang="en-US" sz="1200" b="1" kern="100" dirty="0">
                <a:latin typeface="ＭＳ ゴシック" panose="020B0609070205080204" pitchFamily="49" charset="-128"/>
                <a:ea typeface="ＭＳ ゴシック" panose="020B0609070205080204" pitchFamily="49" charset="-128"/>
                <a:cs typeface="Times New Roman"/>
              </a:rPr>
              <a:t>再生可能</a:t>
            </a:r>
            <a:r>
              <a:rPr lang="ja-JP" altLang="en-US" sz="1200" b="1" kern="100" dirty="0" smtClean="0">
                <a:latin typeface="ＭＳ ゴシック" panose="020B0609070205080204" pitchFamily="49" charset="-128"/>
                <a:ea typeface="ＭＳ ゴシック" panose="020B0609070205080204" pitchFamily="49" charset="-128"/>
                <a:cs typeface="Times New Roman"/>
              </a:rPr>
              <a:t>エネルギー源利用</a:t>
            </a:r>
            <a:r>
              <a:rPr lang="ja-JP" altLang="en-US" sz="1200" b="1" kern="100" dirty="0">
                <a:latin typeface="ＭＳ ゴシック" panose="020B0609070205080204" pitchFamily="49" charset="-128"/>
                <a:ea typeface="ＭＳ ゴシック" panose="020B0609070205080204" pitchFamily="49" charset="-128"/>
                <a:cs typeface="Times New Roman"/>
              </a:rPr>
              <a:t>設備の導入</a:t>
            </a:r>
            <a:endParaRPr lang="en-US" altLang="zh-TW" sz="1200" b="1" kern="100" dirty="0">
              <a:latin typeface="ＭＳ ゴシック" panose="020B0609070205080204" pitchFamily="49" charset="-128"/>
              <a:ea typeface="ＭＳ ゴシック" panose="020B0609070205080204" pitchFamily="49" charset="-128"/>
              <a:cs typeface="Times New Roman"/>
            </a:endParaRPr>
          </a:p>
          <a:p>
            <a:pPr marL="468000" indent="-108000" algn="just"/>
            <a:r>
              <a:rPr lang="ja-JP" altLang="en-US" sz="1050" kern="100" dirty="0" smtClean="0">
                <a:latin typeface="ＭＳ Ｐ明朝" panose="02020600040205080304" pitchFamily="18" charset="-128"/>
                <a:ea typeface="ＭＳ Ｐ明朝" panose="02020600040205080304" pitchFamily="18" charset="-128"/>
                <a:cs typeface="Times New Roman"/>
              </a:rPr>
              <a:t>○ＺＥＢ</a:t>
            </a:r>
            <a:r>
              <a:rPr lang="ja-JP" altLang="en-US" sz="1050" kern="100" dirty="0">
                <a:latin typeface="ＭＳ Ｐ明朝" panose="02020600040205080304" pitchFamily="18" charset="-128"/>
                <a:ea typeface="ＭＳ Ｐ明朝" panose="02020600040205080304" pitchFamily="18" charset="-128"/>
                <a:cs typeface="Times New Roman"/>
              </a:rPr>
              <a:t>の進展による技術革新の</a:t>
            </a:r>
            <a:r>
              <a:rPr lang="ja-JP" altLang="en-US" sz="1050" kern="100" dirty="0" smtClean="0">
                <a:latin typeface="ＭＳ Ｐ明朝" panose="02020600040205080304" pitchFamily="18" charset="-128"/>
                <a:ea typeface="ＭＳ Ｐ明朝" panose="02020600040205080304" pitchFamily="18" charset="-128"/>
                <a:cs typeface="Times New Roman"/>
              </a:rPr>
              <a:t>動向などを見ながら方策の検討が必要である。</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08000" algn="just"/>
            <a:r>
              <a:rPr lang="ja-JP" altLang="en-US" sz="1050" kern="100" dirty="0" smtClean="0">
                <a:latin typeface="ＭＳ Ｐ明朝" panose="02020600040205080304" pitchFamily="18" charset="-128"/>
                <a:ea typeface="ＭＳ Ｐ明朝" panose="02020600040205080304" pitchFamily="18" charset="-128"/>
                <a:cs typeface="Times New Roman"/>
              </a:rPr>
              <a:t>○再生可能エネルギーだけで</a:t>
            </a:r>
            <a:r>
              <a:rPr lang="ja-JP" altLang="en-US" sz="1050" kern="100" dirty="0">
                <a:latin typeface="ＭＳ Ｐ明朝" panose="02020600040205080304" pitchFamily="18" charset="-128"/>
                <a:ea typeface="ＭＳ Ｐ明朝" panose="02020600040205080304" pitchFamily="18" charset="-128"/>
                <a:cs typeface="Times New Roman"/>
              </a:rPr>
              <a:t>なくパッシブな自然</a:t>
            </a:r>
            <a:r>
              <a:rPr lang="ja-JP" altLang="en-US" sz="1050" kern="100" dirty="0" smtClean="0">
                <a:latin typeface="ＭＳ Ｐ明朝" panose="02020600040205080304" pitchFamily="18" charset="-128"/>
                <a:ea typeface="ＭＳ Ｐ明朝" panose="02020600040205080304" pitchFamily="18" charset="-128"/>
                <a:cs typeface="Times New Roman"/>
              </a:rPr>
              <a:t>エネルギー利用促進等も共に検討</a:t>
            </a:r>
            <a:r>
              <a:rPr lang="ja-JP" altLang="en-US" sz="1050" kern="100" dirty="0">
                <a:latin typeface="ＭＳ Ｐ明朝" panose="02020600040205080304" pitchFamily="18" charset="-128"/>
                <a:ea typeface="ＭＳ Ｐ明朝" panose="02020600040205080304" pitchFamily="18" charset="-128"/>
                <a:cs typeface="Times New Roman"/>
              </a:rPr>
              <a:t>が必要である</a:t>
            </a:r>
            <a:r>
              <a:rPr lang="ja-JP" altLang="en-US" sz="1050" kern="100" dirty="0" smtClean="0">
                <a:latin typeface="ＭＳ Ｐ明朝" panose="02020600040205080304" pitchFamily="18" charset="-128"/>
                <a:ea typeface="ＭＳ Ｐ明朝" panose="02020600040205080304" pitchFamily="18" charset="-128"/>
                <a:cs typeface="Times New Roman"/>
              </a:rPr>
              <a:t>。</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08000" algn="just"/>
            <a:endParaRPr lang="en-US" altLang="ja-JP" sz="1050" b="1" kern="100" dirty="0">
              <a:latin typeface="ＭＳ Ｐ明朝" panose="02020600040205080304" pitchFamily="18" charset="-128"/>
              <a:ea typeface="ＭＳ Ｐ明朝" panose="02020600040205080304" pitchFamily="18" charset="-128"/>
              <a:cs typeface="Times New Roman"/>
            </a:endParaRPr>
          </a:p>
          <a:p>
            <a:pPr marL="468000" indent="-108000" algn="just"/>
            <a:endParaRPr lang="en-US" altLang="ja-JP" sz="1400" b="1" kern="100" dirty="0" smtClean="0">
              <a:latin typeface="ＭＳ ゴシック" panose="020B0609070205080204" pitchFamily="49" charset="-128"/>
              <a:ea typeface="ＭＳ ゴシック" panose="020B0609070205080204" pitchFamily="49" charset="-128"/>
              <a:cs typeface="Times New Roman"/>
            </a:endParaRPr>
          </a:p>
          <a:p>
            <a:pPr algn="just"/>
            <a:endParaRPr lang="en-US" altLang="ja-JP" sz="1400" b="1" kern="100" dirty="0" smtClean="0">
              <a:latin typeface="ＭＳ ゴシック" panose="020B0609070205080204" pitchFamily="49" charset="-128"/>
              <a:ea typeface="ＭＳ ゴシック" panose="020B0609070205080204" pitchFamily="49" charset="-128"/>
              <a:cs typeface="Times New Roman"/>
            </a:endParaRPr>
          </a:p>
          <a:p>
            <a:pPr algn="just"/>
            <a:endParaRPr lang="en-US" altLang="ja-JP" sz="1400" b="1" kern="100" dirty="0">
              <a:latin typeface="ＭＳ ゴシック" panose="020B0609070205080204" pitchFamily="49" charset="-128"/>
              <a:ea typeface="ＭＳ ゴシック" panose="020B0609070205080204" pitchFamily="49" charset="-128"/>
              <a:cs typeface="Times New Roman"/>
            </a:endParaRPr>
          </a:p>
          <a:p>
            <a:pPr algn="just"/>
            <a:endParaRPr lang="en-US" altLang="ja-JP" sz="1400" b="1" kern="100" dirty="0" smtClean="0">
              <a:latin typeface="ＭＳ ゴシック" panose="020B0609070205080204" pitchFamily="49" charset="-128"/>
              <a:ea typeface="ＭＳ ゴシック" panose="020B0609070205080204" pitchFamily="49" charset="-128"/>
              <a:cs typeface="Times New Roman"/>
            </a:endParaRPr>
          </a:p>
          <a:p>
            <a:pPr algn="just"/>
            <a:endParaRPr lang="en-US" altLang="ja-JP" sz="1400" b="1" kern="100" dirty="0">
              <a:latin typeface="ＭＳ ゴシック" panose="020B0609070205080204" pitchFamily="49" charset="-128"/>
              <a:ea typeface="ＭＳ ゴシック" panose="020B0609070205080204" pitchFamily="49" charset="-128"/>
              <a:cs typeface="Times New Roman"/>
            </a:endParaRPr>
          </a:p>
        </p:txBody>
      </p:sp>
      <p:sp>
        <p:nvSpPr>
          <p:cNvPr id="33" name="AutoShape 79"/>
          <p:cNvSpPr>
            <a:spLocks noChangeArrowheads="1"/>
          </p:cNvSpPr>
          <p:nvPr/>
        </p:nvSpPr>
        <p:spPr bwMode="auto">
          <a:xfrm>
            <a:off x="64096" y="1704255"/>
            <a:ext cx="4824536" cy="285114"/>
          </a:xfrm>
          <a:prstGeom prst="roundRect">
            <a:avLst>
              <a:gd name="adj" fmla="val 16667"/>
            </a:avLst>
          </a:prstGeom>
          <a:solidFill>
            <a:srgbClr val="FFFFFF"/>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algn="just">
              <a:spcAft>
                <a:spcPts val="0"/>
              </a:spcAft>
            </a:pPr>
            <a:r>
              <a:rPr lang="ja-JP" altLang="en-US" sz="1400" b="1" kern="100" dirty="0">
                <a:solidFill>
                  <a:srgbClr val="000000"/>
                </a:solidFill>
                <a:latin typeface="Century"/>
                <a:ea typeface="ＭＳ ゴシック"/>
                <a:cs typeface="Times New Roman"/>
              </a:rPr>
              <a:t>１</a:t>
            </a:r>
            <a:r>
              <a:rPr lang="ja-JP" altLang="en-US" sz="1400" b="1" kern="100" dirty="0" smtClean="0">
                <a:solidFill>
                  <a:srgbClr val="000000"/>
                </a:solidFill>
                <a:latin typeface="Century"/>
                <a:ea typeface="ＭＳ ゴシック"/>
                <a:cs typeface="Times New Roman"/>
              </a:rPr>
              <a:t>．大阪府域における建築物の環境配慮の現状と課題</a:t>
            </a:r>
            <a:endParaRPr lang="ja-JP" sz="1400" kern="100" dirty="0">
              <a:effectLst/>
              <a:latin typeface="Century"/>
              <a:ea typeface="ＭＳ 明朝"/>
              <a:cs typeface="Times New Roman"/>
            </a:endParaRPr>
          </a:p>
        </p:txBody>
      </p:sp>
      <p:sp>
        <p:nvSpPr>
          <p:cNvPr id="19" name="AutoShape 113"/>
          <p:cNvSpPr>
            <a:spLocks noChangeArrowheads="1"/>
          </p:cNvSpPr>
          <p:nvPr/>
        </p:nvSpPr>
        <p:spPr bwMode="auto">
          <a:xfrm>
            <a:off x="99392" y="2064296"/>
            <a:ext cx="5904656" cy="7360199"/>
          </a:xfrm>
          <a:prstGeom prst="roundRect">
            <a:avLst>
              <a:gd name="adj" fmla="val 7298"/>
            </a:avLst>
          </a:prstGeom>
          <a:solidFill>
            <a:srgbClr val="FFFFFF">
              <a:alpha val="0"/>
            </a:srgbClr>
          </a:solidFill>
          <a:ln w="9525" algn="ctr">
            <a:solidFill>
              <a:srgbClr val="000000"/>
            </a:solidFill>
            <a:round/>
            <a:headEnd/>
            <a:tailEnd/>
          </a:ln>
          <a:effectLst/>
        </p:spPr>
        <p:txBody>
          <a:bodyPr rot="0" vert="horz" wrap="square" lIns="3600" tIns="8890" rIns="180000" bIns="8890" anchor="t" anchorCtr="0" upright="1">
            <a:noAutofit/>
          </a:bodyPr>
          <a:lstStyle/>
          <a:p>
            <a:pPr marL="179388" algn="just">
              <a:tabLst>
                <a:tab pos="2239963" algn="l"/>
                <a:tab pos="5470525" algn="l"/>
              </a:tabLst>
            </a:pPr>
            <a:r>
              <a:rPr lang="en-US" altLang="ja-JP" sz="1200" b="1" kern="100" dirty="0" smtClean="0">
                <a:latin typeface="ＭＳ ゴシック" panose="020B0609070205080204" pitchFamily="49" charset="-128"/>
                <a:ea typeface="ＭＳ ゴシック" panose="020B0609070205080204" pitchFamily="49" charset="-128"/>
                <a:cs typeface="Times New Roman"/>
              </a:rPr>
              <a:t>(1)</a:t>
            </a:r>
            <a:r>
              <a:rPr lang="ja-JP" altLang="en-US" sz="1200" b="1" kern="100" dirty="0" smtClean="0">
                <a:latin typeface="ＭＳ ゴシック" panose="020B0609070205080204" pitchFamily="49" charset="-128"/>
                <a:ea typeface="ＭＳ ゴシック" panose="020B0609070205080204" pitchFamily="49" charset="-128"/>
                <a:cs typeface="Times New Roman"/>
              </a:rPr>
              <a:t>建築物省エネ法の制定</a:t>
            </a: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468000" indent="-144000" algn="just">
              <a:tabLst>
                <a:tab pos="2239963" algn="l"/>
              </a:tabLst>
            </a:pPr>
            <a:r>
              <a:rPr lang="ja-JP" altLang="en-US" sz="1050" kern="100" dirty="0" smtClean="0">
                <a:latin typeface="ＭＳ Ｐ明朝" panose="02020600040205080304" pitchFamily="18" charset="-128"/>
                <a:ea typeface="ＭＳ Ｐ明朝" panose="02020600040205080304" pitchFamily="18" charset="-128"/>
                <a:cs typeface="Times New Roman"/>
              </a:rPr>
              <a:t>○国は社会経済情勢の変化に伴い建築物におけるエネルギーの消費量が著しく増加していることに鑑み、建築物のエネルギー消費性能の向上を図るため、建築物</a:t>
            </a:r>
            <a:r>
              <a:rPr lang="ja-JP" altLang="en-US" sz="1050" kern="100" dirty="0">
                <a:latin typeface="ＭＳ Ｐ明朝" panose="02020600040205080304" pitchFamily="18" charset="-128"/>
                <a:ea typeface="ＭＳ Ｐ明朝" panose="02020600040205080304" pitchFamily="18" charset="-128"/>
                <a:cs typeface="Times New Roman"/>
              </a:rPr>
              <a:t>のエネルギー消費性能の向上に関する法律（建築物省エネ法）により、</a:t>
            </a:r>
            <a:r>
              <a:rPr lang="en-US" altLang="ja-JP" sz="1050" kern="100" dirty="0">
                <a:latin typeface="ＭＳ Ｐ明朝" panose="02020600040205080304" pitchFamily="18" charset="-128"/>
                <a:ea typeface="ＭＳ Ｐ明朝" panose="02020600040205080304" pitchFamily="18" charset="-128"/>
                <a:cs typeface="Times New Roman"/>
              </a:rPr>
              <a:t>2017</a:t>
            </a:r>
            <a:r>
              <a:rPr lang="ja-JP" altLang="en-US" sz="1050" kern="100" dirty="0">
                <a:latin typeface="ＭＳ Ｐ明朝" panose="02020600040205080304" pitchFamily="18" charset="-128"/>
                <a:ea typeface="ＭＳ Ｐ明朝" panose="02020600040205080304" pitchFamily="18" charset="-128"/>
                <a:cs typeface="Times New Roman"/>
              </a:rPr>
              <a:t>年度から</a:t>
            </a:r>
            <a:r>
              <a:rPr lang="en-US" altLang="ja-JP" sz="1050" kern="100" dirty="0">
                <a:latin typeface="ＭＳ Ｐ明朝" panose="02020600040205080304" pitchFamily="18" charset="-128"/>
                <a:ea typeface="ＭＳ Ｐ明朝" panose="02020600040205080304" pitchFamily="18" charset="-128"/>
                <a:cs typeface="Times New Roman"/>
              </a:rPr>
              <a:t>2,000</a:t>
            </a:r>
            <a:r>
              <a:rPr lang="ja-JP" altLang="en-US" sz="1050" kern="100" dirty="0">
                <a:latin typeface="ＭＳ Ｐ明朝" panose="02020600040205080304" pitchFamily="18" charset="-128"/>
                <a:ea typeface="ＭＳ Ｐ明朝" panose="02020600040205080304" pitchFamily="18" charset="-128"/>
                <a:cs typeface="Times New Roman"/>
              </a:rPr>
              <a:t>㎡以上の建築物（住宅を除く）を新築・増改築を</a:t>
            </a:r>
            <a:r>
              <a:rPr lang="ja-JP" altLang="en-US" sz="1050" kern="100" dirty="0" smtClean="0">
                <a:latin typeface="ＭＳ Ｐ明朝" panose="02020600040205080304" pitchFamily="18" charset="-128"/>
                <a:ea typeface="ＭＳ Ｐ明朝" panose="02020600040205080304" pitchFamily="18" charset="-128"/>
                <a:cs typeface="Times New Roman"/>
              </a:rPr>
              <a:t>するときは、</a:t>
            </a:r>
            <a:r>
              <a:rPr lang="ja-JP" altLang="en-US" sz="1050" b="1" kern="100" dirty="0">
                <a:latin typeface="ＭＳ ゴシック" panose="020B0609070205080204" pitchFamily="49" charset="-128"/>
                <a:ea typeface="ＭＳ ゴシック" panose="020B0609070205080204" pitchFamily="49" charset="-128"/>
                <a:cs typeface="Times New Roman"/>
              </a:rPr>
              <a:t>エネルギー消費量の基準のみ適合義務化</a:t>
            </a:r>
            <a:r>
              <a:rPr lang="ja-JP" altLang="en-US" sz="1050" kern="100" dirty="0">
                <a:latin typeface="ＭＳ Ｐ明朝" panose="02020600040205080304" pitchFamily="18" charset="-128"/>
                <a:ea typeface="ＭＳ Ｐ明朝" panose="02020600040205080304" pitchFamily="18" charset="-128"/>
                <a:cs typeface="Times New Roman"/>
              </a:rPr>
              <a:t>しようとしている。</a:t>
            </a:r>
            <a:endParaRPr lang="en-US" altLang="ja-JP" sz="1050" kern="100" dirty="0">
              <a:latin typeface="ＭＳ Ｐ明朝" panose="02020600040205080304" pitchFamily="18" charset="-128"/>
              <a:ea typeface="ＭＳ Ｐ明朝" panose="02020600040205080304" pitchFamily="18" charset="-128"/>
              <a:cs typeface="Times New Roman"/>
            </a:endParaRPr>
          </a:p>
          <a:p>
            <a:pPr marL="468000" indent="-144000" algn="just">
              <a:tabLst>
                <a:tab pos="2239963" algn="l"/>
              </a:tabLst>
            </a:pPr>
            <a:r>
              <a:rPr lang="ja-JP" altLang="en-US" sz="1050" kern="100" dirty="0" smtClean="0">
                <a:latin typeface="ＭＳ Ｐ明朝" panose="02020600040205080304" pitchFamily="18" charset="-128"/>
                <a:ea typeface="ＭＳ Ｐ明朝" panose="02020600040205080304" pitchFamily="18" charset="-128"/>
                <a:cs typeface="Times New Roman"/>
              </a:rPr>
              <a:t>○大阪府は、国に先駆けて、</a:t>
            </a:r>
            <a:r>
              <a:rPr lang="en-US" altLang="ja-JP" sz="1050" kern="100" dirty="0" smtClean="0">
                <a:latin typeface="ＭＳ Ｐ明朝" panose="02020600040205080304" pitchFamily="18" charset="-128"/>
                <a:ea typeface="ＭＳ Ｐ明朝" panose="02020600040205080304" pitchFamily="18" charset="-128"/>
                <a:cs typeface="Times New Roman"/>
              </a:rPr>
              <a:t>2015</a:t>
            </a:r>
            <a:r>
              <a:rPr lang="ja-JP" altLang="en-US" sz="1050" kern="100" dirty="0" smtClean="0">
                <a:latin typeface="ＭＳ Ｐ明朝" panose="02020600040205080304" pitchFamily="18" charset="-128"/>
                <a:ea typeface="ＭＳ Ｐ明朝" panose="02020600040205080304" pitchFamily="18" charset="-128"/>
                <a:cs typeface="Times New Roman"/>
              </a:rPr>
              <a:t>年度から</a:t>
            </a:r>
            <a:r>
              <a:rPr lang="en-US" altLang="ja-JP" sz="1050" kern="100" dirty="0" smtClean="0">
                <a:latin typeface="ＭＳ Ｐ明朝" panose="02020600040205080304" pitchFamily="18" charset="-128"/>
                <a:ea typeface="ＭＳ Ｐ明朝" panose="02020600040205080304" pitchFamily="18" charset="-128"/>
                <a:cs typeface="Times New Roman"/>
              </a:rPr>
              <a:t>10,000</a:t>
            </a:r>
            <a:r>
              <a:rPr lang="ja-JP" altLang="en-US" sz="1050" kern="100" dirty="0" smtClean="0">
                <a:latin typeface="ＭＳ Ｐ明朝" panose="02020600040205080304" pitchFamily="18" charset="-128"/>
                <a:ea typeface="ＭＳ Ｐ明朝" panose="02020600040205080304" pitchFamily="18" charset="-128"/>
                <a:cs typeface="Times New Roman"/>
              </a:rPr>
              <a:t>㎡以上の建築物（住宅を除く）を新築・増改築するときは、</a:t>
            </a:r>
            <a:r>
              <a:rPr lang="ja-JP" altLang="en-US" sz="1050" kern="100" dirty="0">
                <a:latin typeface="ＭＳ Ｐ明朝" panose="02020600040205080304" pitchFamily="18" charset="-128"/>
                <a:ea typeface="ＭＳ Ｐ明朝" panose="02020600040205080304" pitchFamily="18" charset="-128"/>
                <a:cs typeface="Times New Roman"/>
              </a:rPr>
              <a:t>当該部分を省エネ基準への</a:t>
            </a:r>
            <a:r>
              <a:rPr lang="ja-JP" altLang="en-US" sz="1050" kern="100" dirty="0" smtClean="0">
                <a:latin typeface="ＭＳ Ｐ明朝" panose="02020600040205080304" pitchFamily="18" charset="-128"/>
                <a:ea typeface="ＭＳ Ｐ明朝" panose="02020600040205080304" pitchFamily="18" charset="-128"/>
                <a:cs typeface="Times New Roman"/>
              </a:rPr>
              <a:t>適合</a:t>
            </a:r>
            <a:r>
              <a:rPr lang="ja-JP" altLang="en-US" sz="1050" kern="100" dirty="0">
                <a:latin typeface="ＭＳ Ｐ明朝" panose="02020600040205080304" pitchFamily="18" charset="-128"/>
                <a:ea typeface="ＭＳ Ｐ明朝" panose="02020600040205080304" pitchFamily="18" charset="-128"/>
                <a:cs typeface="Times New Roman"/>
              </a:rPr>
              <a:t>を</a:t>
            </a:r>
            <a:r>
              <a:rPr lang="ja-JP" altLang="en-US" sz="1050" kern="100" dirty="0" smtClean="0">
                <a:latin typeface="ＭＳ Ｐ明朝" panose="02020600040205080304" pitchFamily="18" charset="-128"/>
                <a:ea typeface="ＭＳ Ｐ明朝" panose="02020600040205080304" pitchFamily="18" charset="-128"/>
                <a:cs typeface="Times New Roman"/>
              </a:rPr>
              <a:t>義務化した</a:t>
            </a:r>
            <a:r>
              <a:rPr lang="ja-JP" altLang="en-US" sz="1050" kern="100" dirty="0">
                <a:latin typeface="ＭＳ Ｐ明朝" panose="02020600040205080304" pitchFamily="18" charset="-128"/>
                <a:ea typeface="ＭＳ Ｐ明朝" panose="02020600040205080304" pitchFamily="18" charset="-128"/>
                <a:cs typeface="Times New Roman"/>
              </a:rPr>
              <a:t>。</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540000" marR="33655" indent="-152400" algn="just">
              <a:tabLst>
                <a:tab pos="2239963" algn="l"/>
              </a:tabLst>
            </a:pPr>
            <a:r>
              <a:rPr lang="en-US" altLang="ja-JP" sz="1050" kern="100" dirty="0" smtClean="0">
                <a:latin typeface="ＭＳ 明朝" panose="02020609040205080304" pitchFamily="17" charset="-128"/>
                <a:ea typeface="ＭＳ 明朝" panose="02020609040205080304" pitchFamily="17" charset="-128"/>
                <a:cs typeface="Times New Roman"/>
              </a:rPr>
              <a:t>【</a:t>
            </a:r>
            <a:r>
              <a:rPr lang="ja-JP" altLang="en-US" sz="1050" kern="100" dirty="0" smtClean="0">
                <a:latin typeface="ＭＳ 明朝" panose="02020609040205080304" pitchFamily="17" charset="-128"/>
                <a:ea typeface="ＭＳ 明朝" panose="02020609040205080304" pitchFamily="17" charset="-128"/>
                <a:cs typeface="Times New Roman"/>
              </a:rPr>
              <a:t>省エネ基準</a:t>
            </a:r>
            <a:r>
              <a:rPr lang="en-US" altLang="ja-JP" sz="1050" kern="100" dirty="0">
                <a:latin typeface="ＭＳ 明朝" panose="02020609040205080304" pitchFamily="17" charset="-128"/>
                <a:ea typeface="ＭＳ 明朝" panose="02020609040205080304" pitchFamily="17" charset="-128"/>
                <a:cs typeface="Times New Roman"/>
              </a:rPr>
              <a:t>】</a:t>
            </a:r>
          </a:p>
          <a:p>
            <a:pPr marL="576000" marR="33655" indent="-126000" algn="just">
              <a:tabLst>
                <a:tab pos="2239963" algn="l"/>
              </a:tabLst>
            </a:pPr>
            <a:r>
              <a:rPr lang="ja-JP" altLang="en-US" sz="1050" kern="100" dirty="0">
                <a:latin typeface="ＭＳ 明朝" panose="02020609040205080304" pitchFamily="17" charset="-128"/>
                <a:ea typeface="ＭＳ 明朝" panose="02020609040205080304" pitchFamily="17" charset="-128"/>
                <a:cs typeface="Times New Roman"/>
              </a:rPr>
              <a:t>・断熱・日射遮蔽性能を求める</a:t>
            </a:r>
            <a:r>
              <a:rPr lang="ja-JP" altLang="en-US" sz="1050" b="1" kern="100" dirty="0">
                <a:latin typeface="ＭＳ ゴシック" panose="020B0609070205080204" pitchFamily="49" charset="-128"/>
                <a:ea typeface="ＭＳ ゴシック" panose="020B0609070205080204" pitchFamily="49" charset="-128"/>
                <a:cs typeface="Times New Roman"/>
              </a:rPr>
              <a:t>外皮の基準</a:t>
            </a:r>
            <a:endParaRPr lang="en-US" altLang="ja-JP" sz="1050" b="1" kern="100" dirty="0">
              <a:latin typeface="ＭＳ ゴシック" panose="020B0609070205080204" pitchFamily="49" charset="-128"/>
              <a:ea typeface="ＭＳ ゴシック" panose="020B0609070205080204" pitchFamily="49" charset="-128"/>
              <a:cs typeface="Times New Roman"/>
            </a:endParaRPr>
          </a:p>
          <a:p>
            <a:pPr marL="576000" marR="33655" indent="-126000" algn="just">
              <a:tabLst>
                <a:tab pos="2239963" algn="l"/>
              </a:tabLst>
            </a:pPr>
            <a:r>
              <a:rPr lang="ja-JP" altLang="en-US" sz="1050" kern="100" dirty="0">
                <a:latin typeface="ＭＳ 明朝" panose="02020609040205080304" pitchFamily="17" charset="-128"/>
                <a:ea typeface="ＭＳ 明朝" panose="02020609040205080304" pitchFamily="17" charset="-128"/>
                <a:cs typeface="Times New Roman"/>
              </a:rPr>
              <a:t>・外皮性能や建築設備の効率性及び再生エネルギーの利用などを踏まえた総合化した</a:t>
            </a:r>
            <a:r>
              <a:rPr lang="ja-JP" altLang="en-US" sz="1050" b="1" kern="100" dirty="0">
                <a:latin typeface="ＭＳ ゴシック" panose="020B0609070205080204" pitchFamily="49" charset="-128"/>
                <a:ea typeface="ＭＳ ゴシック" panose="020B0609070205080204" pitchFamily="49" charset="-128"/>
                <a:cs typeface="Times New Roman"/>
              </a:rPr>
              <a:t>エネルギー消費量の基準</a:t>
            </a:r>
          </a:p>
          <a:p>
            <a:pPr marL="468000" indent="-108000" algn="just"/>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08000" algn="just"/>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180000" algn="just"/>
            <a:r>
              <a:rPr lang="en-US" altLang="ja-JP" sz="1200" b="1" kern="100" dirty="0" smtClean="0">
                <a:latin typeface="ＭＳ ゴシック" panose="020B0609070205080204" pitchFamily="49" charset="-128"/>
                <a:ea typeface="ＭＳ ゴシック" panose="020B0609070205080204" pitchFamily="49" charset="-128"/>
                <a:cs typeface="Times New Roman"/>
              </a:rPr>
              <a:t>(2)</a:t>
            </a:r>
            <a:r>
              <a:rPr lang="ja-JP" altLang="en-US" sz="1200" b="1" kern="100" dirty="0" smtClean="0">
                <a:latin typeface="ＭＳ ゴシック" panose="020B0609070205080204" pitchFamily="49" charset="-128"/>
                <a:ea typeface="ＭＳ ゴシック" panose="020B0609070205080204" pitchFamily="49" charset="-128"/>
                <a:cs typeface="Times New Roman"/>
              </a:rPr>
              <a:t>住宅における省エネ基準への適合</a:t>
            </a:r>
            <a:r>
              <a:rPr lang="ja-JP" altLang="en-US" sz="1200" b="1" kern="100" dirty="0">
                <a:latin typeface="ＭＳ ゴシック" panose="020B0609070205080204" pitchFamily="49" charset="-128"/>
                <a:ea typeface="ＭＳ ゴシック" panose="020B0609070205080204" pitchFamily="49" charset="-128"/>
                <a:cs typeface="Times New Roman"/>
              </a:rPr>
              <a:t>率</a:t>
            </a:r>
            <a:endParaRPr lang="en-US" altLang="zh-TW" sz="1200" b="1" kern="100" dirty="0" smtClean="0">
              <a:latin typeface="ＭＳ ゴシック" panose="020B0609070205080204" pitchFamily="49" charset="-128"/>
              <a:ea typeface="ＭＳ ゴシック" panose="020B0609070205080204" pitchFamily="49" charset="-128"/>
              <a:cs typeface="Times New Roman"/>
            </a:endParaRPr>
          </a:p>
          <a:p>
            <a:pPr marL="468000" indent="-108000" algn="just"/>
            <a:r>
              <a:rPr lang="ja-JP" altLang="en-US" sz="1050" kern="100" dirty="0" smtClean="0">
                <a:latin typeface="ＭＳ Ｐ明朝" panose="02020600040205080304" pitchFamily="18" charset="-128"/>
                <a:ea typeface="ＭＳ Ｐ明朝" panose="02020600040205080304" pitchFamily="18" charset="-128"/>
                <a:cs typeface="Times New Roman"/>
              </a:rPr>
              <a:t>○国は、</a:t>
            </a:r>
            <a:r>
              <a:rPr lang="en-US" altLang="ja-JP" sz="1050" kern="100" dirty="0" smtClean="0">
                <a:latin typeface="ＭＳ Ｐ明朝" panose="02020600040205080304" pitchFamily="18" charset="-128"/>
                <a:ea typeface="ＭＳ Ｐ明朝" panose="02020600040205080304" pitchFamily="18" charset="-128"/>
                <a:cs typeface="Times New Roman"/>
              </a:rPr>
              <a:t>2020</a:t>
            </a:r>
            <a:r>
              <a:rPr lang="ja-JP" altLang="en-US" sz="1050" kern="100" dirty="0">
                <a:latin typeface="ＭＳ Ｐ明朝" panose="02020600040205080304" pitchFamily="18" charset="-128"/>
                <a:ea typeface="ＭＳ Ｐ明朝" panose="02020600040205080304" pitchFamily="18" charset="-128"/>
                <a:cs typeface="Times New Roman"/>
              </a:rPr>
              <a:t>年度に</a:t>
            </a:r>
            <a:r>
              <a:rPr lang="ja-JP" altLang="en-US" sz="1050" kern="100" dirty="0" smtClean="0">
                <a:latin typeface="ＭＳ Ｐ明朝" panose="02020600040205080304" pitchFamily="18" charset="-128"/>
                <a:ea typeface="ＭＳ Ｐ明朝" panose="02020600040205080304" pitchFamily="18" charset="-128"/>
                <a:cs typeface="Times New Roman"/>
              </a:rPr>
              <a:t>住宅についても省エネ基準適合</a:t>
            </a:r>
            <a:r>
              <a:rPr lang="ja-JP" altLang="en-US" sz="1050" kern="100" dirty="0">
                <a:latin typeface="ＭＳ Ｐ明朝" panose="02020600040205080304" pitchFamily="18" charset="-128"/>
                <a:ea typeface="ＭＳ Ｐ明朝" panose="02020600040205080304" pitchFamily="18" charset="-128"/>
                <a:cs typeface="Times New Roman"/>
              </a:rPr>
              <a:t>義務化を予定して</a:t>
            </a:r>
            <a:r>
              <a:rPr lang="ja-JP" altLang="en-US" sz="1050" kern="100" dirty="0" smtClean="0">
                <a:latin typeface="ＭＳ Ｐ明朝" panose="02020600040205080304" pitchFamily="18" charset="-128"/>
                <a:ea typeface="ＭＳ Ｐ明朝" panose="02020600040205080304" pitchFamily="18" charset="-128"/>
                <a:cs typeface="Times New Roman"/>
              </a:rPr>
              <a:t>いるものの、大阪府域における省エネ基準への適合率は依然として低い。</a:t>
            </a:r>
            <a:endParaRPr lang="en-US" altLang="ja-JP" sz="1050" kern="100" dirty="0" smtClean="0">
              <a:latin typeface="ＭＳ Ｐ明朝" panose="02020600040205080304" pitchFamily="18" charset="-128"/>
              <a:ea typeface="ＭＳ Ｐ明朝" panose="02020600040205080304" pitchFamily="18" charset="-128"/>
              <a:cs typeface="Times New Roman"/>
            </a:endParaRPr>
          </a:p>
          <a:p>
            <a:pPr marL="468000" indent="-108000" algn="just"/>
            <a:r>
              <a:rPr lang="ja-JP" altLang="en-US" sz="1050" kern="100" dirty="0" smtClean="0">
                <a:latin typeface="ＭＳ Ｐ明朝" panose="02020600040205080304" pitchFamily="18" charset="-128"/>
                <a:ea typeface="ＭＳ Ｐ明朝" panose="02020600040205080304" pitchFamily="18" charset="-128"/>
                <a:cs typeface="Times New Roman"/>
              </a:rPr>
              <a:t>○複層ガラス等の設置率も、大阪府と同様の気候の地域と比較すると低い</a:t>
            </a:r>
            <a:r>
              <a:rPr lang="ja-JP" altLang="en-US" sz="1200" kern="100" dirty="0" smtClean="0">
                <a:latin typeface="ＭＳ 明朝" panose="02020609040205080304" pitchFamily="17" charset="-128"/>
                <a:ea typeface="ＭＳ 明朝" panose="02020609040205080304" pitchFamily="17" charset="-128"/>
                <a:cs typeface="Times New Roman"/>
              </a:rPr>
              <a:t>。</a:t>
            </a: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468000" indent="-108000" algn="just"/>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180000" algn="just"/>
            <a:endParaRPr lang="en-US" altLang="ja-JP" sz="1200" kern="100" dirty="0">
              <a:latin typeface="ＭＳ 明朝" panose="02020609040205080304" pitchFamily="17" charset="-128"/>
              <a:ea typeface="ＭＳ 明朝" panose="02020609040205080304" pitchFamily="17" charset="-128"/>
              <a:cs typeface="Times New Roman"/>
            </a:endParaRPr>
          </a:p>
          <a:p>
            <a:pPr marL="180000" algn="just"/>
            <a:r>
              <a:rPr lang="en-US" altLang="ja-JP" sz="1200" b="1" kern="100" dirty="0" smtClean="0">
                <a:latin typeface="ＭＳ ゴシック" panose="020B0609070205080204" pitchFamily="49" charset="-128"/>
                <a:ea typeface="ＭＳ ゴシック" panose="020B0609070205080204" pitchFamily="49" charset="-128"/>
                <a:cs typeface="Times New Roman"/>
              </a:rPr>
              <a:t>(</a:t>
            </a:r>
            <a:r>
              <a:rPr lang="en-US" altLang="ja-JP" sz="1200" b="1" kern="100" dirty="0">
                <a:latin typeface="ＭＳ ゴシック" panose="020B0609070205080204" pitchFamily="49" charset="-128"/>
                <a:ea typeface="ＭＳ ゴシック" panose="020B0609070205080204" pitchFamily="49" charset="-128"/>
                <a:cs typeface="Times New Roman"/>
              </a:rPr>
              <a:t>3</a:t>
            </a:r>
            <a:r>
              <a:rPr lang="en-US" altLang="ja-JP" sz="1200" b="1" kern="100" dirty="0" smtClean="0">
                <a:latin typeface="ＭＳ ゴシック" panose="020B0609070205080204" pitchFamily="49" charset="-128"/>
                <a:ea typeface="ＭＳ ゴシック" panose="020B0609070205080204" pitchFamily="49" charset="-128"/>
                <a:cs typeface="Times New Roman"/>
              </a:rPr>
              <a:t>)</a:t>
            </a:r>
            <a:r>
              <a:rPr lang="zh-TW" altLang="en-US" sz="1200" b="1" kern="100" dirty="0">
                <a:latin typeface="ＭＳ ゴシック" panose="020B0609070205080204" pitchFamily="49" charset="-128"/>
                <a:ea typeface="ＭＳ ゴシック" panose="020B0609070205080204" pitchFamily="49" charset="-128"/>
                <a:cs typeface="Times New Roman"/>
              </a:rPr>
              <a:t>建築物環境</a:t>
            </a:r>
            <a:r>
              <a:rPr lang="zh-TW" altLang="en-US" sz="1200" b="1" kern="100" dirty="0" smtClean="0">
                <a:latin typeface="ＭＳ ゴシック" panose="020B0609070205080204" pitchFamily="49" charset="-128"/>
                <a:ea typeface="ＭＳ ゴシック" panose="020B0609070205080204" pitchFamily="49" charset="-128"/>
                <a:cs typeface="Times New Roman"/>
              </a:rPr>
              <a:t>効率</a:t>
            </a:r>
            <a:r>
              <a:rPr lang="ja-JP" altLang="en-US" sz="1200" b="1" kern="100" dirty="0" smtClean="0">
                <a:latin typeface="ＭＳ ゴシック" panose="020B0609070205080204" pitchFamily="49" charset="-128"/>
                <a:ea typeface="ＭＳ ゴシック" panose="020B0609070205080204" pitchFamily="49" charset="-128"/>
                <a:cs typeface="Times New Roman"/>
              </a:rPr>
              <a:t>の低下</a:t>
            </a:r>
            <a:endParaRPr lang="en-US" altLang="zh-TW" sz="1200" b="1" kern="100" dirty="0" smtClean="0">
              <a:latin typeface="ＭＳ ゴシック" panose="020B0609070205080204" pitchFamily="49" charset="-128"/>
              <a:ea typeface="ＭＳ ゴシック" panose="020B0609070205080204" pitchFamily="49" charset="-128"/>
              <a:cs typeface="Times New Roman"/>
            </a:endParaRPr>
          </a:p>
          <a:p>
            <a:pPr marL="468000" indent="-108000" algn="just"/>
            <a:r>
              <a:rPr lang="ja-JP" altLang="en-US" sz="1050" kern="100" dirty="0" smtClean="0">
                <a:latin typeface="ＭＳ Ｐ明朝" panose="02020600040205080304" pitchFamily="18" charset="-128"/>
                <a:ea typeface="ＭＳ Ｐ明朝" panose="02020600040205080304" pitchFamily="18" charset="-128"/>
                <a:cs typeface="Times New Roman"/>
              </a:rPr>
              <a:t>○</a:t>
            </a:r>
            <a:r>
              <a:rPr lang="en-US" altLang="ja-JP" sz="1050" kern="100" dirty="0" smtClean="0">
                <a:latin typeface="ＭＳ Ｐ明朝" panose="02020600040205080304" pitchFamily="18" charset="-128"/>
                <a:ea typeface="ＭＳ Ｐ明朝" panose="02020600040205080304" pitchFamily="18" charset="-128"/>
                <a:cs typeface="Times New Roman"/>
              </a:rPr>
              <a:t>CASBEE</a:t>
            </a:r>
            <a:r>
              <a:rPr lang="ja-JP" altLang="en-US" sz="1050" kern="100" dirty="0" smtClean="0">
                <a:latin typeface="ＭＳ Ｐ明朝" panose="02020600040205080304" pitchFamily="18" charset="-128"/>
                <a:ea typeface="ＭＳ Ｐ明朝" panose="02020600040205080304" pitchFamily="18" charset="-128"/>
                <a:cs typeface="Times New Roman"/>
              </a:rPr>
              <a:t>による建築物環境効率（</a:t>
            </a:r>
            <a:r>
              <a:rPr lang="en-US" altLang="ja-JP" sz="1050" kern="100" dirty="0" smtClean="0">
                <a:latin typeface="ＭＳ Ｐ明朝" panose="02020600040205080304" pitchFamily="18" charset="-128"/>
                <a:ea typeface="ＭＳ Ｐ明朝" panose="02020600040205080304" pitchFamily="18" charset="-128"/>
                <a:cs typeface="Times New Roman"/>
              </a:rPr>
              <a:t>BEE</a:t>
            </a:r>
            <a:r>
              <a:rPr lang="ja-JP" altLang="en-US" sz="1050" kern="100" dirty="0" smtClean="0">
                <a:latin typeface="ＭＳ Ｐ明朝" panose="02020600040205080304" pitchFamily="18" charset="-128"/>
                <a:ea typeface="ＭＳ Ｐ明朝" panose="02020600040205080304" pitchFamily="18" charset="-128"/>
                <a:cs typeface="Times New Roman"/>
              </a:rPr>
              <a:t>）の平均値が年々下がっている。</a:t>
            </a:r>
          </a:p>
          <a:p>
            <a:pPr marL="468000" indent="-108000" algn="just"/>
            <a:r>
              <a:rPr lang="ja-JP" altLang="en-US" sz="1050" kern="100" dirty="0" smtClean="0">
                <a:latin typeface="ＭＳ Ｐ明朝" panose="02020600040205080304" pitchFamily="18" charset="-128"/>
                <a:ea typeface="ＭＳ Ｐ明朝" panose="02020600040205080304" pitchFamily="18" charset="-128"/>
                <a:cs typeface="Times New Roman"/>
              </a:rPr>
              <a:t>○</a:t>
            </a:r>
            <a:r>
              <a:rPr lang="zh-TW" altLang="en-US" sz="1050" kern="100" dirty="0">
                <a:latin typeface="ＭＳ Ｐ明朝" panose="02020600040205080304" pitchFamily="18" charset="-128"/>
                <a:ea typeface="ＭＳ Ｐ明朝" panose="02020600040205080304" pitchFamily="18" charset="-128"/>
                <a:cs typeface="Times New Roman"/>
              </a:rPr>
              <a:t>建築物環境性能</a:t>
            </a:r>
            <a:r>
              <a:rPr lang="zh-TW" altLang="en-US" sz="1050" kern="100" dirty="0" smtClean="0">
                <a:latin typeface="ＭＳ Ｐ明朝" panose="02020600040205080304" pitchFamily="18" charset="-128"/>
                <a:ea typeface="ＭＳ Ｐ明朝" panose="02020600040205080304" pitchFamily="18" charset="-128"/>
                <a:cs typeface="Times New Roman"/>
              </a:rPr>
              <a:t>表示</a:t>
            </a:r>
            <a:r>
              <a:rPr lang="ja-JP" altLang="en-US" sz="1050" kern="100" dirty="0">
                <a:latin typeface="ＭＳ Ｐ明朝" panose="02020600040205080304" pitchFamily="18" charset="-128"/>
                <a:ea typeface="ＭＳ Ｐ明朝" panose="02020600040205080304" pitchFamily="18" charset="-128"/>
                <a:cs typeface="Times New Roman"/>
              </a:rPr>
              <a:t>は、販売又は賃貸にかかる一定条件の広告を行う際に</a:t>
            </a:r>
            <a:r>
              <a:rPr lang="ja-JP" altLang="en-US" sz="1050" kern="100" dirty="0" smtClean="0">
                <a:latin typeface="ＭＳ Ｐ明朝" panose="02020600040205080304" pitchFamily="18" charset="-128"/>
                <a:ea typeface="ＭＳ Ｐ明朝" panose="02020600040205080304" pitchFamily="18" charset="-128"/>
                <a:cs typeface="Times New Roman"/>
              </a:rPr>
              <a:t>、表示</a:t>
            </a:r>
            <a:r>
              <a:rPr lang="ja-JP" altLang="en-US" sz="1050" kern="100" dirty="0">
                <a:latin typeface="ＭＳ Ｐ明朝" panose="02020600040205080304" pitchFamily="18" charset="-128"/>
                <a:ea typeface="ＭＳ Ｐ明朝" panose="02020600040205080304" pitchFamily="18" charset="-128"/>
                <a:cs typeface="Times New Roman"/>
              </a:rPr>
              <a:t>を義務化して</a:t>
            </a:r>
            <a:r>
              <a:rPr lang="ja-JP" altLang="en-US" sz="1050" kern="100" dirty="0" smtClean="0">
                <a:latin typeface="ＭＳ Ｐ明朝" panose="02020600040205080304" pitchFamily="18" charset="-128"/>
                <a:ea typeface="ＭＳ Ｐ明朝" panose="02020600040205080304" pitchFamily="18" charset="-128"/>
                <a:cs typeface="Times New Roman"/>
              </a:rPr>
              <a:t>いるものの、府民が</a:t>
            </a:r>
            <a:r>
              <a:rPr lang="zh-TW" altLang="en-US" sz="1050" kern="100" dirty="0" smtClean="0">
                <a:latin typeface="ＭＳ Ｐ明朝" panose="02020600040205080304" pitchFamily="18" charset="-128"/>
                <a:ea typeface="ＭＳ Ｐ明朝" panose="02020600040205080304" pitchFamily="18" charset="-128"/>
                <a:cs typeface="Times New Roman"/>
              </a:rPr>
              <a:t>建築物</a:t>
            </a:r>
            <a:r>
              <a:rPr lang="zh-TW" altLang="en-US" sz="1050" kern="100" dirty="0">
                <a:latin typeface="ＭＳ Ｐ明朝" panose="02020600040205080304" pitchFamily="18" charset="-128"/>
                <a:ea typeface="ＭＳ Ｐ明朝" panose="02020600040205080304" pitchFamily="18" charset="-128"/>
                <a:cs typeface="Times New Roman"/>
              </a:rPr>
              <a:t>環境性能</a:t>
            </a:r>
            <a:r>
              <a:rPr lang="zh-TW" altLang="en-US" sz="1050" kern="100" dirty="0" smtClean="0">
                <a:latin typeface="ＭＳ Ｐ明朝" panose="02020600040205080304" pitchFamily="18" charset="-128"/>
                <a:ea typeface="ＭＳ Ｐ明朝" panose="02020600040205080304" pitchFamily="18" charset="-128"/>
                <a:cs typeface="Times New Roman"/>
              </a:rPr>
              <a:t>表示</a:t>
            </a:r>
            <a:r>
              <a:rPr lang="ja-JP" altLang="en-US" sz="1050" kern="100" dirty="0" smtClean="0">
                <a:latin typeface="ＭＳ Ｐ明朝" panose="02020600040205080304" pitchFamily="18" charset="-128"/>
                <a:ea typeface="ＭＳ Ｐ明朝" panose="02020600040205080304" pitchFamily="18" charset="-128"/>
                <a:cs typeface="Times New Roman"/>
              </a:rPr>
              <a:t>を見る機会は少ない。</a:t>
            </a:r>
            <a:endParaRPr lang="en-US" altLang="ja-JP" sz="1050" kern="100" dirty="0">
              <a:latin typeface="ＭＳ Ｐ明朝" panose="02020600040205080304" pitchFamily="18" charset="-128"/>
              <a:ea typeface="ＭＳ Ｐ明朝" panose="02020600040205080304" pitchFamily="18" charset="-128"/>
              <a:cs typeface="Times New Roman"/>
            </a:endParaRPr>
          </a:p>
          <a:p>
            <a:pPr marL="180000" algn="just"/>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180000" algn="just"/>
            <a:endParaRPr lang="en-US" altLang="ja-JP" sz="1200" b="1" kern="100" dirty="0">
              <a:latin typeface="ＭＳ ゴシック" panose="020B0609070205080204" pitchFamily="49" charset="-128"/>
              <a:ea typeface="ＭＳ ゴシック" panose="020B0609070205080204" pitchFamily="49" charset="-128"/>
              <a:cs typeface="Times New Roman"/>
            </a:endParaRPr>
          </a:p>
          <a:p>
            <a:pPr marL="180000" algn="just"/>
            <a:r>
              <a:rPr lang="en-US" altLang="ja-JP" sz="1200" b="1" kern="100" dirty="0" smtClean="0">
                <a:latin typeface="ＭＳ ゴシック" panose="020B0609070205080204" pitchFamily="49" charset="-128"/>
                <a:ea typeface="ＭＳ ゴシック" panose="020B0609070205080204" pitchFamily="49" charset="-128"/>
                <a:cs typeface="Times New Roman"/>
              </a:rPr>
              <a:t>(</a:t>
            </a:r>
            <a:r>
              <a:rPr lang="en-US" altLang="ja-JP" sz="1200" b="1" kern="100" dirty="0">
                <a:latin typeface="ＭＳ ゴシック" panose="020B0609070205080204" pitchFamily="49" charset="-128"/>
                <a:ea typeface="ＭＳ ゴシック" panose="020B0609070205080204" pitchFamily="49" charset="-128"/>
                <a:cs typeface="Times New Roman"/>
              </a:rPr>
              <a:t>4</a:t>
            </a:r>
            <a:r>
              <a:rPr lang="en-US" altLang="ja-JP" sz="1200" b="1" kern="100" dirty="0" smtClean="0">
                <a:latin typeface="ＭＳ ゴシック" panose="020B0609070205080204" pitchFamily="49" charset="-128"/>
                <a:ea typeface="ＭＳ ゴシック" panose="020B0609070205080204" pitchFamily="49" charset="-128"/>
                <a:cs typeface="Times New Roman"/>
              </a:rPr>
              <a:t>)</a:t>
            </a:r>
            <a:r>
              <a:rPr lang="ja-JP" altLang="en-US" sz="1200" b="1" kern="100" dirty="0">
                <a:latin typeface="ＭＳ ゴシック" panose="020B0609070205080204" pitchFamily="49" charset="-128"/>
                <a:ea typeface="ＭＳ ゴシック" panose="020B0609070205080204" pitchFamily="49" charset="-128"/>
                <a:cs typeface="Times New Roman"/>
              </a:rPr>
              <a:t>再生可能</a:t>
            </a:r>
            <a:r>
              <a:rPr lang="ja-JP" altLang="en-US" sz="1200" b="1" kern="100" dirty="0" smtClean="0">
                <a:latin typeface="ＭＳ ゴシック" panose="020B0609070205080204" pitchFamily="49" charset="-128"/>
                <a:ea typeface="ＭＳ ゴシック" panose="020B0609070205080204" pitchFamily="49" charset="-128"/>
                <a:cs typeface="Times New Roman"/>
              </a:rPr>
              <a:t>エネルギー源利用</a:t>
            </a:r>
            <a:r>
              <a:rPr lang="ja-JP" altLang="en-US" sz="1200" b="1" kern="100" dirty="0">
                <a:latin typeface="ＭＳ ゴシック" panose="020B0609070205080204" pitchFamily="49" charset="-128"/>
                <a:ea typeface="ＭＳ ゴシック" panose="020B0609070205080204" pitchFamily="49" charset="-128"/>
                <a:cs typeface="Times New Roman"/>
              </a:rPr>
              <a:t>設備の導入</a:t>
            </a:r>
            <a:endParaRPr lang="en-US" altLang="zh-TW" sz="1200" b="1" kern="100" dirty="0">
              <a:latin typeface="ＭＳ ゴシック" panose="020B0609070205080204" pitchFamily="49" charset="-128"/>
              <a:ea typeface="ＭＳ ゴシック" panose="020B0609070205080204" pitchFamily="49" charset="-128"/>
              <a:cs typeface="Times New Roman"/>
            </a:endParaRPr>
          </a:p>
          <a:p>
            <a:pPr marL="468000" indent="-108000" algn="just"/>
            <a:r>
              <a:rPr lang="ja-JP" altLang="en-US" sz="1050" kern="100" dirty="0">
                <a:latin typeface="ＭＳ Ｐ明朝" panose="02020600040205080304" pitchFamily="18" charset="-128"/>
                <a:ea typeface="ＭＳ Ｐ明朝" panose="02020600040205080304" pitchFamily="18" charset="-128"/>
                <a:cs typeface="Times New Roman"/>
              </a:rPr>
              <a:t>○再生可能</a:t>
            </a:r>
            <a:r>
              <a:rPr lang="ja-JP" altLang="en-US" sz="1050" kern="100" dirty="0" smtClean="0">
                <a:latin typeface="ＭＳ Ｐ明朝" panose="02020600040205080304" pitchFamily="18" charset="-128"/>
                <a:ea typeface="ＭＳ Ｐ明朝" panose="02020600040205080304" pitchFamily="18" charset="-128"/>
                <a:cs typeface="Times New Roman"/>
              </a:rPr>
              <a:t>エネルギー源利用</a:t>
            </a:r>
            <a:r>
              <a:rPr lang="ja-JP" altLang="en-US" sz="1050" kern="100" dirty="0">
                <a:latin typeface="ＭＳ Ｐ明朝" panose="02020600040205080304" pitchFamily="18" charset="-128"/>
                <a:ea typeface="ＭＳ Ｐ明朝" panose="02020600040205080304" pitchFamily="18" charset="-128"/>
                <a:cs typeface="Times New Roman"/>
              </a:rPr>
              <a:t>設備の</a:t>
            </a:r>
            <a:r>
              <a:rPr lang="ja-JP" altLang="en-US" sz="1050" kern="100" dirty="0" smtClean="0">
                <a:latin typeface="ＭＳ Ｐ明朝" panose="02020600040205080304" pitchFamily="18" charset="-128"/>
                <a:ea typeface="ＭＳ Ｐ明朝" panose="02020600040205080304" pitchFamily="18" charset="-128"/>
                <a:cs typeface="Times New Roman"/>
              </a:rPr>
              <a:t>導入</a:t>
            </a:r>
            <a:r>
              <a:rPr lang="ja-JP" altLang="en-US" sz="1050" kern="100" dirty="0">
                <a:latin typeface="ＭＳ Ｐ明朝" panose="02020600040205080304" pitchFamily="18" charset="-128"/>
                <a:ea typeface="ＭＳ Ｐ明朝" panose="02020600040205080304" pitchFamily="18" charset="-128"/>
                <a:cs typeface="Times New Roman"/>
              </a:rPr>
              <a:t>は</a:t>
            </a:r>
            <a:r>
              <a:rPr lang="ja-JP" altLang="en-US" sz="1050" kern="100" dirty="0" smtClean="0">
                <a:latin typeface="ＭＳ Ｐ明朝" panose="02020600040205080304" pitchFamily="18" charset="-128"/>
                <a:ea typeface="ＭＳ Ｐ明朝" panose="02020600040205080304" pitchFamily="18" charset="-128"/>
                <a:cs typeface="Times New Roman"/>
              </a:rPr>
              <a:t>、届出対象の</a:t>
            </a:r>
            <a:r>
              <a:rPr lang="en-US" altLang="ja-JP" sz="1050" kern="100" dirty="0" smtClean="0">
                <a:latin typeface="ＭＳ Ｐ明朝" panose="02020600040205080304" pitchFamily="18" charset="-128"/>
                <a:ea typeface="ＭＳ Ｐ明朝" panose="02020600040205080304" pitchFamily="18" charset="-128"/>
                <a:cs typeface="Times New Roman"/>
              </a:rPr>
              <a:t>1</a:t>
            </a:r>
            <a:r>
              <a:rPr lang="ja-JP" altLang="en-US" sz="1050" kern="100" dirty="0" smtClean="0">
                <a:latin typeface="ＭＳ Ｐ明朝" panose="02020600040205080304" pitchFamily="18" charset="-128"/>
                <a:ea typeface="ＭＳ Ｐ明朝" panose="02020600040205080304" pitchFamily="18" charset="-128"/>
                <a:cs typeface="Times New Roman"/>
              </a:rPr>
              <a:t>割程度に留まっている。</a:t>
            </a:r>
            <a:endParaRPr lang="ja-JP" altLang="en-US" sz="1050" kern="100" dirty="0">
              <a:latin typeface="ＭＳ Ｐ明朝" panose="02020600040205080304" pitchFamily="18" charset="-128"/>
              <a:ea typeface="ＭＳ Ｐ明朝" panose="02020600040205080304" pitchFamily="18" charset="-128"/>
              <a:cs typeface="Times New Roman"/>
            </a:endParaRPr>
          </a:p>
          <a:p>
            <a:pPr marL="468000" indent="-108000" algn="just"/>
            <a:endParaRPr lang="en-US" altLang="ja-JP" sz="1050" kern="100" dirty="0" smtClean="0">
              <a:latin typeface="ＭＳ Ｐ明朝" panose="02020600040205080304" pitchFamily="18" charset="-128"/>
              <a:ea typeface="ＭＳ Ｐ明朝" panose="02020600040205080304" pitchFamily="18" charset="-128"/>
              <a:cs typeface="Times New Roman"/>
            </a:endParaRPr>
          </a:p>
        </p:txBody>
      </p:sp>
      <p:sp>
        <p:nvSpPr>
          <p:cNvPr id="38" name="AutoShape 79"/>
          <p:cNvSpPr>
            <a:spLocks noChangeArrowheads="1"/>
          </p:cNvSpPr>
          <p:nvPr/>
        </p:nvSpPr>
        <p:spPr bwMode="auto">
          <a:xfrm>
            <a:off x="6688832" y="1704255"/>
            <a:ext cx="4824536" cy="285114"/>
          </a:xfrm>
          <a:prstGeom prst="roundRect">
            <a:avLst>
              <a:gd name="adj" fmla="val 16667"/>
            </a:avLst>
          </a:prstGeom>
          <a:solidFill>
            <a:srgbClr val="FFFFFF"/>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algn="just">
              <a:spcAft>
                <a:spcPts val="0"/>
              </a:spcAft>
            </a:pPr>
            <a:r>
              <a:rPr lang="ja-JP" altLang="en-US" sz="1400" b="1" kern="100" dirty="0">
                <a:solidFill>
                  <a:srgbClr val="000000"/>
                </a:solidFill>
                <a:latin typeface="Century"/>
                <a:ea typeface="ＭＳ ゴシック"/>
                <a:cs typeface="Times New Roman"/>
              </a:rPr>
              <a:t>２</a:t>
            </a:r>
            <a:r>
              <a:rPr lang="ja-JP" altLang="en-US" sz="1400" b="1" kern="100" dirty="0" smtClean="0">
                <a:solidFill>
                  <a:srgbClr val="000000"/>
                </a:solidFill>
                <a:latin typeface="Century"/>
                <a:ea typeface="ＭＳ ゴシック"/>
                <a:cs typeface="Times New Roman"/>
              </a:rPr>
              <a:t>．建築物の環境配慮のあり方について</a:t>
            </a:r>
            <a:endParaRPr lang="ja-JP" sz="1400" kern="100" dirty="0">
              <a:effectLst/>
              <a:latin typeface="Century"/>
              <a:ea typeface="ＭＳ 明朝"/>
              <a:cs typeface="Times New Roman"/>
            </a:endParaRPr>
          </a:p>
        </p:txBody>
      </p:sp>
      <p:graphicFrame>
        <p:nvGraphicFramePr>
          <p:cNvPr id="18" name="表 17"/>
          <p:cNvGraphicFramePr>
            <a:graphicFrameLocks noGrp="1"/>
          </p:cNvGraphicFramePr>
          <p:nvPr>
            <p:extLst>
              <p:ext uri="{D42A27DB-BD31-4B8C-83A1-F6EECF244321}">
                <p14:modId xmlns:p14="http://schemas.microsoft.com/office/powerpoint/2010/main" val="2177383930"/>
              </p:ext>
            </p:extLst>
          </p:nvPr>
        </p:nvGraphicFramePr>
        <p:xfrm>
          <a:off x="352128" y="7078448"/>
          <a:ext cx="5329223" cy="2008545"/>
        </p:xfrm>
        <a:graphic>
          <a:graphicData uri="http://schemas.openxmlformats.org/drawingml/2006/table">
            <a:tbl>
              <a:tblPr firstRow="1" bandRow="1">
                <a:tableStyleId>{5940675A-B579-460E-94D1-54222C63F5DA}</a:tableStyleId>
              </a:tblPr>
              <a:tblGrid>
                <a:gridCol w="280485"/>
                <a:gridCol w="881012"/>
                <a:gridCol w="1229821"/>
                <a:gridCol w="1571438"/>
                <a:gridCol w="1366467"/>
              </a:tblGrid>
              <a:tr h="228594">
                <a:tc rowSpan="2">
                  <a:txBody>
                    <a:bodyPr/>
                    <a:lstStyle/>
                    <a:p>
                      <a:pPr algn="ctr">
                        <a:lnSpc>
                          <a:spcPts val="1080"/>
                        </a:lnSpc>
                      </a:pPr>
                      <a:r>
                        <a:rPr kumimoji="1" lang="ja-JP" altLang="en-US" sz="900" dirty="0" smtClean="0">
                          <a:latin typeface="ＭＳ Ｐ明朝" panose="02020600040205080304" pitchFamily="18" charset="-128"/>
                          <a:ea typeface="ＭＳ Ｐ明朝" panose="02020600040205080304" pitchFamily="18" charset="-128"/>
                        </a:rPr>
                        <a:t>用途</a:t>
                      </a:r>
                      <a:endParaRPr kumimoji="1" lang="ja-JP" altLang="en-US" sz="900" dirty="0">
                        <a:latin typeface="ＭＳ Ｐ明朝" panose="02020600040205080304" pitchFamily="18" charset="-128"/>
                        <a:ea typeface="ＭＳ Ｐ明朝" panose="02020600040205080304" pitchFamily="18" charset="-128"/>
                      </a:endParaRPr>
                    </a:p>
                  </a:txBody>
                  <a:tcPr vert="eaVert" anchor="ctr"/>
                </a:tc>
                <a:tc rowSpan="2">
                  <a:txBody>
                    <a:bodyPr/>
                    <a:lstStyle/>
                    <a:p>
                      <a:pPr algn="ctr">
                        <a:lnSpc>
                          <a:spcPts val="1080"/>
                        </a:lnSpc>
                      </a:pPr>
                      <a:r>
                        <a:rPr kumimoji="1" lang="ja-JP" altLang="en-US" sz="900" dirty="0" smtClean="0">
                          <a:latin typeface="ＭＳ Ｐ明朝" panose="02020600040205080304" pitchFamily="18" charset="-128"/>
                          <a:ea typeface="ＭＳ Ｐ明朝" panose="02020600040205080304" pitchFamily="18" charset="-128"/>
                        </a:rPr>
                        <a:t>床面積の合計</a:t>
                      </a:r>
                      <a:endParaRPr kumimoji="1" lang="ja-JP" altLang="en-US" sz="900" dirty="0">
                        <a:latin typeface="ＭＳ Ｐ明朝" panose="02020600040205080304" pitchFamily="18" charset="-128"/>
                        <a:ea typeface="ＭＳ Ｐ明朝" panose="02020600040205080304" pitchFamily="18" charset="-128"/>
                      </a:endParaRPr>
                    </a:p>
                  </a:txBody>
                  <a:tcPr anchor="ctr"/>
                </a:tc>
                <a:tc gridSpan="2">
                  <a:txBody>
                    <a:bodyPr/>
                    <a:lstStyle/>
                    <a:p>
                      <a:pPr algn="ctr">
                        <a:lnSpc>
                          <a:spcPts val="1080"/>
                        </a:lnSpc>
                        <a:spcBef>
                          <a:spcPts val="0"/>
                        </a:spcBef>
                      </a:pPr>
                      <a:r>
                        <a:rPr kumimoji="1" lang="ja-JP" altLang="en-US" sz="900" dirty="0" smtClean="0">
                          <a:latin typeface="ＭＳ Ｐ明朝" panose="02020600040205080304" pitchFamily="18" charset="-128"/>
                          <a:ea typeface="ＭＳ Ｐ明朝" panose="02020600040205080304" pitchFamily="18" charset="-128"/>
                        </a:rPr>
                        <a:t>建築物の環境配慮義務の省エネ基準適合</a:t>
                      </a:r>
                      <a:endParaRPr kumimoji="1" lang="ja-JP" altLang="en-US" sz="900" dirty="0">
                        <a:latin typeface="ＭＳ Ｐ明朝" panose="02020600040205080304" pitchFamily="18" charset="-128"/>
                        <a:ea typeface="ＭＳ Ｐ明朝" panose="02020600040205080304" pitchFamily="18" charset="-128"/>
                      </a:endParaRPr>
                    </a:p>
                  </a:txBody>
                  <a:tcPr anchor="ctr"/>
                </a:tc>
                <a:tc hMerge="1">
                  <a:txBody>
                    <a:bodyPr/>
                    <a:lstStyle/>
                    <a:p>
                      <a:pPr algn="ctr">
                        <a:spcBef>
                          <a:spcPts val="0"/>
                        </a:spcBef>
                      </a:pPr>
                      <a:endParaRPr kumimoji="1" lang="ja-JP" altLang="en-US" sz="1050" dirty="0">
                        <a:latin typeface="ＭＳ Ｐ明朝" panose="02020600040205080304" pitchFamily="18" charset="-128"/>
                        <a:ea typeface="ＭＳ Ｐ明朝" panose="02020600040205080304" pitchFamily="18" charset="-128"/>
                      </a:endParaRPr>
                    </a:p>
                  </a:txBody>
                  <a:tcPr anchor="ctr"/>
                </a:tc>
                <a:tc>
                  <a:txBody>
                    <a:bodyPr/>
                    <a:lstStyle/>
                    <a:p>
                      <a:pPr algn="ctr">
                        <a:lnSpc>
                          <a:spcPts val="1080"/>
                        </a:lnSpc>
                        <a:spcBef>
                          <a:spcPts val="0"/>
                        </a:spcBef>
                      </a:pPr>
                      <a:r>
                        <a:rPr kumimoji="1" lang="ja-JP" altLang="en-US" sz="900" dirty="0" smtClean="0">
                          <a:latin typeface="ＭＳ Ｐ明朝" panose="02020600040205080304" pitchFamily="18" charset="-128"/>
                          <a:ea typeface="ＭＳ Ｐ明朝" panose="02020600040205080304" pitchFamily="18" charset="-128"/>
                        </a:rPr>
                        <a:t>建築物環境性能表示</a:t>
                      </a:r>
                      <a:endParaRPr kumimoji="1" lang="ja-JP" altLang="en-US" sz="900" dirty="0">
                        <a:latin typeface="ＭＳ Ｐ明朝" panose="02020600040205080304" pitchFamily="18" charset="-128"/>
                        <a:ea typeface="ＭＳ Ｐ明朝" panose="02020600040205080304" pitchFamily="18" charset="-128"/>
                      </a:endParaRPr>
                    </a:p>
                  </a:txBody>
                  <a:tcPr anchor="ctr"/>
                </a:tc>
              </a:tr>
              <a:tr h="366755">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a:txBody>
                    <a:bodyPr/>
                    <a:lstStyle/>
                    <a:p>
                      <a:pPr algn="ctr">
                        <a:lnSpc>
                          <a:spcPts val="1080"/>
                        </a:lnSpc>
                        <a:spcBef>
                          <a:spcPts val="0"/>
                        </a:spcBef>
                      </a:pPr>
                      <a:r>
                        <a:rPr kumimoji="1" lang="ja-JP" altLang="en-US" sz="900" dirty="0" smtClean="0">
                          <a:latin typeface="ＭＳ Ｐ明朝" panose="02020600040205080304" pitchFamily="18" charset="-128"/>
                          <a:ea typeface="ＭＳ Ｐ明朝" panose="02020600040205080304" pitchFamily="18" charset="-128"/>
                        </a:rPr>
                        <a:t>外皮（断熱・遮熱）</a:t>
                      </a:r>
                      <a:endParaRPr kumimoji="1" lang="ja-JP" altLang="en-US" sz="900" dirty="0">
                        <a:latin typeface="ＭＳ Ｐ明朝" panose="02020600040205080304" pitchFamily="18" charset="-128"/>
                        <a:ea typeface="ＭＳ Ｐ明朝" panose="02020600040205080304" pitchFamily="18" charset="-128"/>
                      </a:endParaRPr>
                    </a:p>
                  </a:txBody>
                  <a:tcPr anchor="ctr"/>
                </a:tc>
                <a:tc>
                  <a:txBody>
                    <a:bodyPr/>
                    <a:lstStyle/>
                    <a:p>
                      <a:pPr algn="ctr">
                        <a:lnSpc>
                          <a:spcPts val="1080"/>
                        </a:lnSpc>
                        <a:spcBef>
                          <a:spcPts val="0"/>
                        </a:spcBef>
                      </a:pPr>
                      <a:r>
                        <a:rPr kumimoji="1" lang="ja-JP" altLang="en-US" sz="900" dirty="0" smtClean="0">
                          <a:latin typeface="ＭＳ Ｐ明朝" panose="02020600040205080304" pitchFamily="18" charset="-128"/>
                          <a:ea typeface="ＭＳ Ｐ明朝" panose="02020600040205080304" pitchFamily="18" charset="-128"/>
                        </a:rPr>
                        <a:t>エネルギー消費量</a:t>
                      </a:r>
                      <a:endParaRPr kumimoji="1" lang="en-US" altLang="ja-JP" sz="900" dirty="0" smtClean="0">
                        <a:latin typeface="ＭＳ Ｐ明朝" panose="02020600040205080304" pitchFamily="18" charset="-128"/>
                        <a:ea typeface="ＭＳ Ｐ明朝" panose="02020600040205080304" pitchFamily="18" charset="-128"/>
                      </a:endParaRPr>
                    </a:p>
                    <a:p>
                      <a:pPr algn="ctr">
                        <a:lnSpc>
                          <a:spcPts val="1080"/>
                        </a:lnSpc>
                        <a:spcBef>
                          <a:spcPts val="0"/>
                        </a:spcBef>
                      </a:pPr>
                      <a:r>
                        <a:rPr kumimoji="1" lang="ja-JP" altLang="en-US" sz="900" dirty="0" smtClean="0">
                          <a:latin typeface="ＭＳ Ｐ明朝" panose="02020600040205080304" pitchFamily="18" charset="-128"/>
                          <a:ea typeface="ＭＳ Ｐ明朝" panose="02020600040205080304" pitchFamily="18" charset="-128"/>
                        </a:rPr>
                        <a:t>（設備）</a:t>
                      </a:r>
                      <a:endParaRPr kumimoji="1" lang="ja-JP" altLang="en-US" sz="900" dirty="0">
                        <a:latin typeface="ＭＳ Ｐ明朝" panose="02020600040205080304" pitchFamily="18" charset="-128"/>
                        <a:ea typeface="ＭＳ Ｐ明朝" panose="02020600040205080304" pitchFamily="18" charset="-128"/>
                      </a:endParaRPr>
                    </a:p>
                  </a:txBody>
                  <a:tcPr anchor="ctr"/>
                </a:tc>
                <a:tc>
                  <a:txBody>
                    <a:bodyPr/>
                    <a:lstStyle/>
                    <a:p>
                      <a:pPr algn="ctr">
                        <a:lnSpc>
                          <a:spcPts val="1080"/>
                        </a:lnSpc>
                        <a:spcBef>
                          <a:spcPts val="0"/>
                        </a:spcBef>
                      </a:pPr>
                      <a:r>
                        <a:rPr kumimoji="1" lang="ja-JP" altLang="en-US" sz="900" dirty="0" smtClean="0">
                          <a:latin typeface="ＭＳ Ｐ明朝" panose="02020600040205080304" pitchFamily="18" charset="-128"/>
                          <a:ea typeface="ＭＳ Ｐ明朝" panose="02020600040205080304" pitchFamily="18" charset="-128"/>
                        </a:rPr>
                        <a:t>広告</a:t>
                      </a:r>
                      <a:endParaRPr kumimoji="1" lang="ja-JP" altLang="en-US" sz="900" dirty="0">
                        <a:latin typeface="ＭＳ Ｐ明朝" panose="02020600040205080304" pitchFamily="18" charset="-128"/>
                        <a:ea typeface="ＭＳ Ｐ明朝" panose="02020600040205080304" pitchFamily="18" charset="-128"/>
                      </a:endParaRPr>
                    </a:p>
                  </a:txBody>
                  <a:tcPr anchor="ctr"/>
                </a:tc>
              </a:tr>
              <a:tr h="505108">
                <a:tc rowSpan="2">
                  <a:txBody>
                    <a:bodyPr/>
                    <a:lstStyle/>
                    <a:p>
                      <a:pPr algn="ctr">
                        <a:lnSpc>
                          <a:spcPts val="1080"/>
                        </a:lnSpc>
                      </a:pPr>
                      <a:r>
                        <a:rPr kumimoji="1" lang="ja-JP" altLang="en-US" sz="900" dirty="0" smtClean="0">
                          <a:latin typeface="ＭＳ Ｐ明朝" panose="02020600040205080304" pitchFamily="18" charset="-128"/>
                          <a:ea typeface="ＭＳ Ｐ明朝" panose="02020600040205080304" pitchFamily="18" charset="-128"/>
                        </a:rPr>
                        <a:t>非住宅</a:t>
                      </a:r>
                      <a:endParaRPr kumimoji="1" lang="ja-JP" altLang="en-US" sz="900" dirty="0">
                        <a:latin typeface="ＭＳ Ｐ明朝" panose="02020600040205080304" pitchFamily="18" charset="-128"/>
                        <a:ea typeface="ＭＳ Ｐ明朝" panose="02020600040205080304" pitchFamily="18" charset="-128"/>
                      </a:endParaRPr>
                    </a:p>
                  </a:txBody>
                  <a:tcPr vert="eaVert" anchor="ctr"/>
                </a:tc>
                <a:tc>
                  <a:txBody>
                    <a:bodyPr/>
                    <a:lstStyle/>
                    <a:p>
                      <a:pPr algn="ctr">
                        <a:lnSpc>
                          <a:spcPct val="100000"/>
                        </a:lnSpc>
                        <a:spcBef>
                          <a:spcPts val="0"/>
                        </a:spcBef>
                        <a:spcAft>
                          <a:spcPts val="0"/>
                        </a:spcAft>
                      </a:pPr>
                      <a:endParaRPr kumimoji="1" lang="en-US" altLang="ja-JP" sz="900" dirty="0" smtClean="0">
                        <a:latin typeface="ＭＳ Ｐ明朝" panose="02020600040205080304" pitchFamily="18" charset="-128"/>
                        <a:ea typeface="ＭＳ Ｐ明朝" panose="02020600040205080304" pitchFamily="18" charset="-128"/>
                      </a:endParaRPr>
                    </a:p>
                    <a:p>
                      <a:pPr algn="ctr">
                        <a:lnSpc>
                          <a:spcPct val="100000"/>
                        </a:lnSpc>
                        <a:spcBef>
                          <a:spcPts val="0"/>
                        </a:spcBef>
                        <a:spcAft>
                          <a:spcPts val="0"/>
                        </a:spcAft>
                      </a:pPr>
                      <a:r>
                        <a:rPr kumimoji="1" lang="en-US" altLang="ja-JP" sz="900" dirty="0" smtClean="0">
                          <a:latin typeface="ＭＳ Ｐ明朝" panose="02020600040205080304" pitchFamily="18" charset="-128"/>
                          <a:ea typeface="ＭＳ Ｐ明朝" panose="02020600040205080304" pitchFamily="18" charset="-128"/>
                        </a:rPr>
                        <a:t>10,000</a:t>
                      </a:r>
                      <a:r>
                        <a:rPr kumimoji="1" lang="ja-JP" altLang="en-US" sz="900" dirty="0" smtClean="0">
                          <a:latin typeface="ＭＳ Ｐ明朝" panose="02020600040205080304" pitchFamily="18" charset="-128"/>
                          <a:ea typeface="ＭＳ Ｐ明朝" panose="02020600040205080304" pitchFamily="18" charset="-128"/>
                        </a:rPr>
                        <a:t>㎡以上</a:t>
                      </a:r>
                      <a:endParaRPr kumimoji="1" lang="en-US" altLang="ja-JP" sz="900" dirty="0" smtClean="0">
                        <a:latin typeface="ＭＳ Ｐ明朝" panose="02020600040205080304" pitchFamily="18" charset="-128"/>
                        <a:ea typeface="ＭＳ Ｐ明朝" panose="02020600040205080304" pitchFamily="18" charset="-128"/>
                      </a:endParaRPr>
                    </a:p>
                    <a:p>
                      <a:pPr algn="ctr">
                        <a:lnSpc>
                          <a:spcPct val="100000"/>
                        </a:lnSpc>
                        <a:spcBef>
                          <a:spcPts val="0"/>
                        </a:spcBef>
                        <a:spcAft>
                          <a:spcPts val="0"/>
                        </a:spcAft>
                      </a:pPr>
                      <a:endParaRPr kumimoji="1" lang="ja-JP" altLang="en-US" sz="900" dirty="0">
                        <a:latin typeface="ＭＳ Ｐ明朝" panose="02020600040205080304" pitchFamily="18" charset="-128"/>
                        <a:ea typeface="ＭＳ Ｐ明朝" panose="02020600040205080304" pitchFamily="18" charset="-128"/>
                      </a:endParaRPr>
                    </a:p>
                  </a:txBody>
                  <a:tcPr anchor="ctr"/>
                </a:tc>
                <a:tc>
                  <a:txBody>
                    <a:bodyPr/>
                    <a:lstStyle/>
                    <a:p>
                      <a:pPr algn="ctr">
                        <a:lnSpc>
                          <a:spcPct val="100000"/>
                        </a:lnSpc>
                        <a:spcBef>
                          <a:spcPts val="0"/>
                        </a:spcBef>
                      </a:pP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条例により義務化</a:t>
                      </a:r>
                      <a:endParaRPr kumimoji="1" lang="en-US" altLang="ja-JP" sz="900" b="1" dirty="0" smtClean="0">
                        <a:solidFill>
                          <a:schemeClr val="bg1"/>
                        </a:solidFill>
                        <a:latin typeface="ＭＳ ゴシック" panose="020B0609070205080204" pitchFamily="49" charset="-128"/>
                        <a:ea typeface="ＭＳ ゴシック" panose="020B0609070205080204" pitchFamily="49" charset="-128"/>
                      </a:endParaRPr>
                    </a:p>
                    <a:p>
                      <a:pPr algn="ctr">
                        <a:lnSpc>
                          <a:spcPct val="100000"/>
                        </a:lnSpc>
                        <a:spcBef>
                          <a:spcPts val="0"/>
                        </a:spcBef>
                      </a:pP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a:t>
                      </a:r>
                      <a:r>
                        <a:rPr kumimoji="1" lang="en-US" altLang="ja-JP" sz="900" b="1" dirty="0" smtClean="0">
                          <a:solidFill>
                            <a:schemeClr val="bg1"/>
                          </a:solidFill>
                          <a:latin typeface="ＭＳ ゴシック" panose="020B0609070205080204" pitchFamily="49" charset="-128"/>
                          <a:ea typeface="ＭＳ ゴシック" panose="020B0609070205080204" pitchFamily="49" charset="-128"/>
                        </a:rPr>
                        <a:t>2015</a:t>
                      </a: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年～）</a:t>
                      </a:r>
                      <a:endParaRPr kumimoji="1" lang="en-US" altLang="ja-JP" sz="900" b="1" dirty="0" smtClean="0">
                        <a:solidFill>
                          <a:schemeClr val="bg1"/>
                        </a:solidFill>
                        <a:latin typeface="ＭＳ ゴシック" panose="020B0609070205080204" pitchFamily="49" charset="-128"/>
                        <a:ea typeface="ＭＳ ゴシック" panose="020B0609070205080204" pitchFamily="49" charset="-128"/>
                      </a:endParaRPr>
                    </a:p>
                  </a:txBody>
                  <a:tcPr anchor="ctr">
                    <a:solidFill>
                      <a:schemeClr val="tx2">
                        <a:lumMod val="60000"/>
                        <a:lumOff val="40000"/>
                      </a:schemeClr>
                    </a:solidFill>
                  </a:tcPr>
                </a:tc>
                <a:tc>
                  <a:txBody>
                    <a:bodyPr/>
                    <a:lstStyle/>
                    <a:p>
                      <a:pPr algn="ctr">
                        <a:lnSpc>
                          <a:spcPct val="100000"/>
                        </a:lnSpc>
                        <a:spcBef>
                          <a:spcPts val="0"/>
                        </a:spcBef>
                      </a:pPr>
                      <a:endParaRPr kumimoji="1" lang="ja-JP" altLang="en-US" sz="900" dirty="0">
                        <a:solidFill>
                          <a:schemeClr val="bg1"/>
                        </a:solidFill>
                        <a:latin typeface="ＭＳ Ｐ明朝" panose="02020600040205080304" pitchFamily="18" charset="-128"/>
                        <a:ea typeface="ＭＳ Ｐ明朝" panose="02020600040205080304" pitchFamily="18" charset="-128"/>
                      </a:endParaRPr>
                    </a:p>
                  </a:txBody>
                  <a:tcPr anchor="ctr">
                    <a:solidFill>
                      <a:schemeClr val="tx2">
                        <a:lumMod val="60000"/>
                        <a:lumOff val="40000"/>
                      </a:schemeClr>
                    </a:solidFill>
                  </a:tcPr>
                </a:tc>
                <a:tc rowSpan="3">
                  <a:txBody>
                    <a:bodyPr/>
                    <a:lstStyle/>
                    <a:p>
                      <a:pPr algn="ctr">
                        <a:lnSpc>
                          <a:spcPct val="100000"/>
                        </a:lnSpc>
                        <a:spcBef>
                          <a:spcPts val="0"/>
                        </a:spcBef>
                      </a:pPr>
                      <a:r>
                        <a:rPr kumimoji="1" lang="ja-JP" altLang="en-US" sz="900" dirty="0" smtClean="0">
                          <a:latin typeface="ＭＳ Ｐ明朝" panose="02020600040205080304" pitchFamily="18" charset="-128"/>
                          <a:ea typeface="ＭＳ Ｐ明朝" panose="02020600040205080304" pitchFamily="18" charset="-128"/>
                        </a:rPr>
                        <a:t>条例により義務化</a:t>
                      </a:r>
                    </a:p>
                    <a:p>
                      <a:pPr algn="ctr">
                        <a:lnSpc>
                          <a:spcPct val="100000"/>
                        </a:lnSpc>
                        <a:spcBef>
                          <a:spcPts val="0"/>
                        </a:spcBef>
                      </a:pPr>
                      <a:r>
                        <a:rPr kumimoji="1" lang="ja-JP" altLang="en-US" sz="900" dirty="0" smtClean="0">
                          <a:latin typeface="ＭＳ Ｐ明朝" panose="02020600040205080304" pitchFamily="18" charset="-128"/>
                          <a:ea typeface="ＭＳ Ｐ明朝" panose="02020600040205080304" pitchFamily="18" charset="-128"/>
                        </a:rPr>
                        <a:t>（</a:t>
                      </a:r>
                      <a:r>
                        <a:rPr kumimoji="1" lang="en-US" altLang="ja-JP" sz="900" dirty="0" smtClean="0">
                          <a:latin typeface="ＭＳ Ｐ明朝" panose="02020600040205080304" pitchFamily="18" charset="-128"/>
                          <a:ea typeface="ＭＳ Ｐ明朝" panose="02020600040205080304" pitchFamily="18" charset="-128"/>
                        </a:rPr>
                        <a:t>2012</a:t>
                      </a:r>
                      <a:r>
                        <a:rPr kumimoji="1" lang="ja-JP" altLang="en-US" sz="900" dirty="0" smtClean="0">
                          <a:latin typeface="ＭＳ Ｐ明朝" panose="02020600040205080304" pitchFamily="18" charset="-128"/>
                          <a:ea typeface="ＭＳ Ｐ明朝" panose="02020600040205080304" pitchFamily="18" charset="-128"/>
                        </a:rPr>
                        <a:t>年～）</a:t>
                      </a:r>
                      <a:endParaRPr kumimoji="1" lang="ja-JP" altLang="en-US" sz="900" dirty="0">
                        <a:latin typeface="ＭＳ Ｐ明朝" panose="02020600040205080304" pitchFamily="18" charset="-128"/>
                        <a:ea typeface="ＭＳ Ｐ明朝" panose="02020600040205080304" pitchFamily="18" charset="-128"/>
                      </a:endParaRPr>
                    </a:p>
                  </a:txBody>
                  <a:tcPr anchor="ctr"/>
                </a:tc>
              </a:tr>
              <a:tr h="459189">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a:txBody>
                    <a:bodyPr/>
                    <a:lstStyle/>
                    <a:p>
                      <a:pPr algn="ctr">
                        <a:lnSpc>
                          <a:spcPct val="100000"/>
                        </a:lnSpc>
                        <a:spcBef>
                          <a:spcPts val="0"/>
                        </a:spcBef>
                        <a:spcAft>
                          <a:spcPts val="0"/>
                        </a:spcAft>
                      </a:pPr>
                      <a:endParaRPr kumimoji="1" lang="en-US" altLang="ja-JP" sz="900" dirty="0" smtClean="0">
                        <a:latin typeface="ＭＳ Ｐ明朝" panose="02020600040205080304" pitchFamily="18" charset="-128"/>
                        <a:ea typeface="ＭＳ Ｐ明朝" panose="02020600040205080304" pitchFamily="18" charset="-128"/>
                      </a:endParaRPr>
                    </a:p>
                    <a:p>
                      <a:pPr algn="ctr">
                        <a:lnSpc>
                          <a:spcPct val="100000"/>
                        </a:lnSpc>
                        <a:spcBef>
                          <a:spcPts val="0"/>
                        </a:spcBef>
                        <a:spcAft>
                          <a:spcPts val="0"/>
                        </a:spcAft>
                      </a:pPr>
                      <a:r>
                        <a:rPr kumimoji="1" lang="en-US" altLang="ja-JP" sz="900" dirty="0" smtClean="0">
                          <a:latin typeface="ＭＳ Ｐ明朝" panose="02020600040205080304" pitchFamily="18" charset="-128"/>
                          <a:ea typeface="ＭＳ Ｐ明朝" panose="02020600040205080304" pitchFamily="18" charset="-128"/>
                        </a:rPr>
                        <a:t>2,000</a:t>
                      </a:r>
                      <a:r>
                        <a:rPr kumimoji="1" lang="ja-JP" altLang="en-US" sz="900" dirty="0" smtClean="0">
                          <a:latin typeface="ＭＳ Ｐ明朝" panose="02020600040205080304" pitchFamily="18" charset="-128"/>
                          <a:ea typeface="ＭＳ Ｐ明朝" panose="02020600040205080304" pitchFamily="18" charset="-128"/>
                        </a:rPr>
                        <a:t>㎡以上</a:t>
                      </a:r>
                      <a:endParaRPr kumimoji="1" lang="en-US" altLang="ja-JP" sz="900" baseline="30000" dirty="0" smtClean="0">
                        <a:solidFill>
                          <a:schemeClr val="tx1"/>
                        </a:solidFill>
                        <a:latin typeface="ＭＳ Ｐ明朝" panose="02020600040205080304" pitchFamily="18" charset="-128"/>
                        <a:ea typeface="ＭＳ Ｐ明朝" panose="02020600040205080304" pitchFamily="18" charset="-128"/>
                      </a:endParaRPr>
                    </a:p>
                    <a:p>
                      <a:pPr algn="ctr">
                        <a:lnSpc>
                          <a:spcPct val="100000"/>
                        </a:lnSpc>
                        <a:spcBef>
                          <a:spcPts val="0"/>
                        </a:spcBef>
                        <a:spcAft>
                          <a:spcPts val="0"/>
                        </a:spcAft>
                      </a:pPr>
                      <a:endParaRPr kumimoji="1" lang="en-US" altLang="ja-JP" sz="900" baseline="30000" dirty="0" smtClean="0">
                        <a:solidFill>
                          <a:schemeClr val="tx1"/>
                        </a:solidFill>
                        <a:latin typeface="ＭＳ Ｐ明朝" panose="02020600040205080304" pitchFamily="18" charset="-128"/>
                        <a:ea typeface="ＭＳ Ｐ明朝" panose="02020600040205080304" pitchFamily="18" charset="-128"/>
                      </a:endParaRPr>
                    </a:p>
                  </a:txBody>
                  <a:tcPr anchor="ctr"/>
                </a:tc>
                <a:tc>
                  <a:txBody>
                    <a:bodyPr/>
                    <a:lstStyle/>
                    <a:p>
                      <a:pPr algn="ctr">
                        <a:lnSpc>
                          <a:spcPct val="1000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c>
                  <a:txBody>
                    <a:bodyPr/>
                    <a:lstStyle/>
                    <a:p>
                      <a:pPr algn="ctr">
                        <a:lnSpc>
                          <a:spcPct val="100000"/>
                        </a:lnSpc>
                        <a:spcBef>
                          <a:spcPts val="0"/>
                        </a:spcBef>
                      </a:pPr>
                      <a:r>
                        <a:rPr kumimoji="1" lang="ja-JP" altLang="en-US" sz="900" b="1" dirty="0" smtClean="0">
                          <a:latin typeface="ＭＳ ゴシック" panose="020B0609070205080204" pitchFamily="49" charset="-128"/>
                          <a:ea typeface="ＭＳ ゴシック" panose="020B0609070205080204" pitchFamily="49" charset="-128"/>
                        </a:rPr>
                        <a:t>法により義務化</a:t>
                      </a:r>
                      <a:endParaRPr kumimoji="1" lang="en-US" altLang="ja-JP" sz="900" b="1" dirty="0" smtClean="0">
                        <a:latin typeface="ＭＳ ゴシック" panose="020B0609070205080204" pitchFamily="49" charset="-128"/>
                        <a:ea typeface="ＭＳ ゴシック" panose="020B0609070205080204" pitchFamily="49" charset="-128"/>
                      </a:endParaRPr>
                    </a:p>
                    <a:p>
                      <a:pPr algn="ctr">
                        <a:lnSpc>
                          <a:spcPct val="100000"/>
                        </a:lnSpc>
                        <a:spcBef>
                          <a:spcPts val="0"/>
                        </a:spcBef>
                      </a:pPr>
                      <a:r>
                        <a:rPr kumimoji="1" lang="ja-JP" altLang="en-US" sz="900" b="1" dirty="0" smtClean="0">
                          <a:latin typeface="ＭＳ ゴシック" panose="020B0609070205080204" pitchFamily="49" charset="-128"/>
                          <a:ea typeface="ＭＳ ゴシック" panose="020B0609070205080204" pitchFamily="49" charset="-128"/>
                        </a:rPr>
                        <a:t>（</a:t>
                      </a:r>
                      <a:r>
                        <a:rPr kumimoji="1" lang="en-US" altLang="ja-JP" sz="900" b="1" dirty="0" smtClean="0">
                          <a:latin typeface="ＭＳ ゴシック" panose="020B0609070205080204" pitchFamily="49" charset="-128"/>
                          <a:ea typeface="ＭＳ ゴシック" panose="020B0609070205080204" pitchFamily="49" charset="-128"/>
                        </a:rPr>
                        <a:t>2017</a:t>
                      </a:r>
                      <a:r>
                        <a:rPr kumimoji="1" lang="ja-JP" altLang="en-US" sz="900" b="1" dirty="0" smtClean="0">
                          <a:latin typeface="ＭＳ ゴシック" panose="020B0609070205080204" pitchFamily="49" charset="-128"/>
                          <a:ea typeface="ＭＳ ゴシック" panose="020B0609070205080204" pitchFamily="49" charset="-128"/>
                        </a:rPr>
                        <a:t>年～（予定））</a:t>
                      </a:r>
                      <a:endParaRPr kumimoji="1" lang="en-US" altLang="ja-JP" sz="900" b="1" dirty="0" smtClean="0">
                        <a:latin typeface="ＭＳ ゴシック" panose="020B0609070205080204" pitchFamily="49" charset="-128"/>
                        <a:ea typeface="ＭＳ ゴシック" panose="020B0609070205080204" pitchFamily="49" charset="-128"/>
                      </a:endParaRPr>
                    </a:p>
                  </a:txBody>
                  <a:tcPr anchor="ctr">
                    <a:solidFill>
                      <a:schemeClr val="bg1"/>
                    </a:solidFill>
                  </a:tcPr>
                </a:tc>
                <a:tc vMerge="1">
                  <a:txBody>
                    <a:bodyPr/>
                    <a:lstStyle/>
                    <a:p>
                      <a:pPr algn="ctr">
                        <a:lnSpc>
                          <a:spcPct val="1000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r>
              <a:tr h="448899">
                <a:tc>
                  <a:txBody>
                    <a:bodyPr/>
                    <a:lstStyle/>
                    <a:p>
                      <a:pPr algn="ctr">
                        <a:lnSpc>
                          <a:spcPts val="1080"/>
                        </a:lnSpc>
                      </a:pPr>
                      <a:r>
                        <a:rPr kumimoji="1" lang="ja-JP" altLang="en-US" sz="900" dirty="0" smtClean="0">
                          <a:latin typeface="ＭＳ Ｐ明朝" panose="02020600040205080304" pitchFamily="18" charset="-128"/>
                          <a:ea typeface="ＭＳ Ｐ明朝" panose="02020600040205080304" pitchFamily="18" charset="-128"/>
                        </a:rPr>
                        <a:t>住宅</a:t>
                      </a:r>
                      <a:endParaRPr kumimoji="1" lang="ja-JP" altLang="en-US" sz="900" dirty="0">
                        <a:latin typeface="ＭＳ Ｐ明朝" panose="02020600040205080304" pitchFamily="18" charset="-128"/>
                        <a:ea typeface="ＭＳ Ｐ明朝" panose="02020600040205080304" pitchFamily="18" charset="-128"/>
                      </a:endParaRPr>
                    </a:p>
                  </a:txBody>
                  <a:tcPr vert="eaVert" anchor="ct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dirty="0" smtClean="0">
                          <a:latin typeface="ＭＳ Ｐ明朝" panose="02020600040205080304" pitchFamily="18" charset="-128"/>
                          <a:ea typeface="ＭＳ Ｐ明朝" panose="02020600040205080304" pitchFamily="18" charset="-128"/>
                        </a:rPr>
                        <a:t>2,000</a:t>
                      </a:r>
                      <a:r>
                        <a:rPr kumimoji="1" lang="ja-JP" altLang="en-US" sz="900" dirty="0" smtClean="0">
                          <a:latin typeface="ＭＳ Ｐ明朝" panose="02020600040205080304" pitchFamily="18" charset="-128"/>
                          <a:ea typeface="ＭＳ Ｐ明朝" panose="02020600040205080304" pitchFamily="18" charset="-128"/>
                        </a:rPr>
                        <a:t>㎡以上</a:t>
                      </a:r>
                    </a:p>
                  </a:txBody>
                  <a:tcPr anchor="ctr"/>
                </a:tc>
                <a:tc>
                  <a:txBody>
                    <a:bodyPr/>
                    <a:lstStyle/>
                    <a:p>
                      <a:pPr algn="ctr">
                        <a:lnSpc>
                          <a:spcPct val="1000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c>
                  <a:txBody>
                    <a:bodyPr/>
                    <a:lstStyle/>
                    <a:p>
                      <a:pPr algn="ctr">
                        <a:lnSpc>
                          <a:spcPct val="1000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c vMerge="1">
                  <a:txBody>
                    <a:bodyPr/>
                    <a:lstStyle/>
                    <a:p>
                      <a:pPr algn="ctr">
                        <a:lnSpc>
                          <a:spcPct val="1000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r>
            </a:tbl>
          </a:graphicData>
        </a:graphic>
      </p:graphicFrame>
      <p:sp>
        <p:nvSpPr>
          <p:cNvPr id="21" name="角丸四角形 20"/>
          <p:cNvSpPr/>
          <p:nvPr/>
        </p:nvSpPr>
        <p:spPr>
          <a:xfrm>
            <a:off x="2800400" y="7752928"/>
            <a:ext cx="1479934" cy="855280"/>
          </a:xfrm>
          <a:prstGeom prst="roundRect">
            <a:avLst/>
          </a:prstGeom>
          <a:noFill/>
          <a:ln w="63500" cmpd="sng">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p>
        </p:txBody>
      </p:sp>
      <p:graphicFrame>
        <p:nvGraphicFramePr>
          <p:cNvPr id="22" name="表 21"/>
          <p:cNvGraphicFramePr>
            <a:graphicFrameLocks noGrp="1"/>
          </p:cNvGraphicFramePr>
          <p:nvPr>
            <p:extLst>
              <p:ext uri="{D42A27DB-BD31-4B8C-83A1-F6EECF244321}">
                <p14:modId xmlns:p14="http://schemas.microsoft.com/office/powerpoint/2010/main" val="1860376698"/>
              </p:ext>
            </p:extLst>
          </p:nvPr>
        </p:nvGraphicFramePr>
        <p:xfrm>
          <a:off x="6832848" y="7069469"/>
          <a:ext cx="5616623" cy="2015035"/>
        </p:xfrm>
        <a:graphic>
          <a:graphicData uri="http://schemas.openxmlformats.org/drawingml/2006/table">
            <a:tbl>
              <a:tblPr firstRow="1" bandRow="1">
                <a:tableStyleId>{5940675A-B579-460E-94D1-54222C63F5DA}</a:tableStyleId>
              </a:tblPr>
              <a:tblGrid>
                <a:gridCol w="253546"/>
                <a:gridCol w="953222"/>
                <a:gridCol w="1242261"/>
                <a:gridCol w="1392936"/>
                <a:gridCol w="851836"/>
                <a:gridCol w="922822"/>
              </a:tblGrid>
              <a:tr h="179403">
                <a:tc rowSpan="2">
                  <a:txBody>
                    <a:bodyPr/>
                    <a:lstStyle/>
                    <a:p>
                      <a:pPr algn="ctr"/>
                      <a:r>
                        <a:rPr kumimoji="1" lang="ja-JP" altLang="en-US" sz="900" dirty="0" smtClean="0">
                          <a:latin typeface="ＭＳ Ｐ明朝" panose="02020600040205080304" pitchFamily="18" charset="-128"/>
                          <a:ea typeface="ＭＳ Ｐ明朝" panose="02020600040205080304" pitchFamily="18" charset="-128"/>
                        </a:rPr>
                        <a:t>用途</a:t>
                      </a:r>
                      <a:endParaRPr kumimoji="1" lang="ja-JP" altLang="en-US" sz="900" dirty="0">
                        <a:latin typeface="ＭＳ Ｐ明朝" panose="02020600040205080304" pitchFamily="18" charset="-128"/>
                        <a:ea typeface="ＭＳ Ｐ明朝" panose="02020600040205080304" pitchFamily="18" charset="-128"/>
                      </a:endParaRPr>
                    </a:p>
                  </a:txBody>
                  <a:tcPr vert="eaVert" anchor="ctr"/>
                </a:tc>
                <a:tc rowSpan="2">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ＭＳ Ｐ明朝" panose="02020600040205080304" pitchFamily="18" charset="-128"/>
                          <a:ea typeface="ＭＳ Ｐ明朝" panose="02020600040205080304" pitchFamily="18" charset="-128"/>
                        </a:rPr>
                        <a:t>床面積の合計</a:t>
                      </a:r>
                    </a:p>
                  </a:txBody>
                  <a:tcPr anchor="ctr"/>
                </a:tc>
                <a:tc gridSpan="2">
                  <a:txBody>
                    <a:bodyPr/>
                    <a:lstStyle/>
                    <a:p>
                      <a:pPr algn="ctr">
                        <a:lnSpc>
                          <a:spcPts val="1080"/>
                        </a:lnSpc>
                        <a:spcBef>
                          <a:spcPts val="0"/>
                        </a:spcBef>
                      </a:pPr>
                      <a:r>
                        <a:rPr kumimoji="1" lang="ja-JP" altLang="en-US" sz="900" dirty="0" smtClean="0">
                          <a:latin typeface="ＭＳ Ｐ明朝" panose="02020600040205080304" pitchFamily="18" charset="-128"/>
                          <a:ea typeface="ＭＳ Ｐ明朝" panose="02020600040205080304" pitchFamily="18" charset="-128"/>
                        </a:rPr>
                        <a:t>建築物の環境配慮義務の省エネ基準適合</a:t>
                      </a:r>
                      <a:endParaRPr kumimoji="1" lang="ja-JP" altLang="en-US" sz="900" dirty="0">
                        <a:latin typeface="ＭＳ Ｐ明朝" panose="02020600040205080304" pitchFamily="18" charset="-128"/>
                        <a:ea typeface="ＭＳ Ｐ明朝" panose="02020600040205080304" pitchFamily="18" charset="-128"/>
                      </a:endParaRPr>
                    </a:p>
                  </a:txBody>
                  <a:tcPr anchor="ctr"/>
                </a:tc>
                <a:tc hMerge="1">
                  <a:txBody>
                    <a:bodyPr/>
                    <a:lstStyle/>
                    <a:p>
                      <a:pPr algn="ctr">
                        <a:spcBef>
                          <a:spcPts val="0"/>
                        </a:spcBef>
                      </a:pPr>
                      <a:endParaRPr kumimoji="1" lang="ja-JP" altLang="en-US" sz="1050" dirty="0">
                        <a:latin typeface="ＭＳ Ｐ明朝" panose="02020600040205080304" pitchFamily="18" charset="-128"/>
                        <a:ea typeface="ＭＳ Ｐ明朝" panose="02020600040205080304" pitchFamily="18" charset="-128"/>
                      </a:endParaRPr>
                    </a:p>
                  </a:txBody>
                  <a:tcPr anchor="ctr"/>
                </a:tc>
                <a:tc gridSpan="2">
                  <a:txBody>
                    <a:bodyPr/>
                    <a:lstStyle/>
                    <a:p>
                      <a:pPr algn="ctr">
                        <a:spcBef>
                          <a:spcPts val="0"/>
                        </a:spcBef>
                      </a:pPr>
                      <a:r>
                        <a:rPr kumimoji="1" lang="zh-TW" altLang="en-US" sz="900" dirty="0" smtClean="0">
                          <a:latin typeface="ＭＳ Ｐ明朝" panose="02020600040205080304" pitchFamily="18" charset="-128"/>
                          <a:ea typeface="ＭＳ Ｐ明朝" panose="02020600040205080304" pitchFamily="18" charset="-128"/>
                        </a:rPr>
                        <a:t>建築物環境性能表示</a:t>
                      </a:r>
                      <a:endParaRPr kumimoji="1" lang="ja-JP" altLang="en-US" sz="900" dirty="0">
                        <a:latin typeface="ＭＳ Ｐ明朝" panose="02020600040205080304" pitchFamily="18" charset="-128"/>
                        <a:ea typeface="ＭＳ Ｐ明朝" panose="02020600040205080304" pitchFamily="18" charset="-128"/>
                      </a:endParaRPr>
                    </a:p>
                  </a:txBody>
                  <a:tcPr anchor="ctr"/>
                </a:tc>
                <a:tc hMerge="1">
                  <a:txBody>
                    <a:bodyPr/>
                    <a:lstStyle/>
                    <a:p>
                      <a:pPr algn="ctr">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r>
              <a:tr h="229062">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a:txBody>
                    <a:bodyPr/>
                    <a:lstStyle/>
                    <a:p>
                      <a:pPr algn="ctr">
                        <a:spcBef>
                          <a:spcPts val="0"/>
                        </a:spcBef>
                      </a:pPr>
                      <a:r>
                        <a:rPr kumimoji="1" lang="ja-JP" altLang="en-US" sz="900" dirty="0" smtClean="0">
                          <a:latin typeface="ＭＳ Ｐ明朝" panose="02020600040205080304" pitchFamily="18" charset="-128"/>
                          <a:ea typeface="ＭＳ Ｐ明朝" panose="02020600040205080304" pitchFamily="18" charset="-128"/>
                        </a:rPr>
                        <a:t>外皮（断熱・遮熱）</a:t>
                      </a:r>
                      <a:endParaRPr kumimoji="1" lang="ja-JP" altLang="en-US" sz="900" dirty="0">
                        <a:latin typeface="ＭＳ Ｐ明朝" panose="02020600040205080304" pitchFamily="18" charset="-128"/>
                        <a:ea typeface="ＭＳ Ｐ明朝" panose="02020600040205080304" pitchFamily="18" charset="-128"/>
                      </a:endParaRPr>
                    </a:p>
                  </a:txBody>
                  <a:tcPr anchor="ctr"/>
                </a:tc>
                <a:tc>
                  <a:txBody>
                    <a:bodyPr/>
                    <a:lstStyle/>
                    <a:p>
                      <a:pPr algn="ctr">
                        <a:spcBef>
                          <a:spcPts val="0"/>
                        </a:spcBef>
                      </a:pPr>
                      <a:r>
                        <a:rPr kumimoji="1" lang="ja-JP" altLang="en-US" sz="900" dirty="0" smtClean="0">
                          <a:latin typeface="ＭＳ Ｐ明朝" panose="02020600040205080304" pitchFamily="18" charset="-128"/>
                          <a:ea typeface="ＭＳ Ｐ明朝" panose="02020600040205080304" pitchFamily="18" charset="-128"/>
                        </a:rPr>
                        <a:t>エネルギー消費量</a:t>
                      </a:r>
                      <a:endParaRPr kumimoji="1" lang="en-US" altLang="ja-JP" sz="900" dirty="0" smtClean="0">
                        <a:latin typeface="ＭＳ Ｐ明朝" panose="02020600040205080304" pitchFamily="18" charset="-128"/>
                        <a:ea typeface="ＭＳ Ｐ明朝" panose="02020600040205080304" pitchFamily="18" charset="-128"/>
                      </a:endParaRPr>
                    </a:p>
                    <a:p>
                      <a:pPr algn="ctr">
                        <a:spcBef>
                          <a:spcPts val="0"/>
                        </a:spcBef>
                      </a:pPr>
                      <a:r>
                        <a:rPr kumimoji="1" lang="ja-JP" altLang="en-US" sz="900" dirty="0" smtClean="0">
                          <a:latin typeface="ＭＳ Ｐ明朝" panose="02020600040205080304" pitchFamily="18" charset="-128"/>
                          <a:ea typeface="ＭＳ Ｐ明朝" panose="02020600040205080304" pitchFamily="18" charset="-128"/>
                        </a:rPr>
                        <a:t>（設備）</a:t>
                      </a:r>
                      <a:endParaRPr kumimoji="1" lang="ja-JP" altLang="en-US" sz="900" dirty="0">
                        <a:latin typeface="ＭＳ Ｐ明朝" panose="02020600040205080304" pitchFamily="18" charset="-128"/>
                        <a:ea typeface="ＭＳ Ｐ明朝" panose="02020600040205080304" pitchFamily="18" charset="-128"/>
                      </a:endParaRPr>
                    </a:p>
                  </a:txBody>
                  <a:tcPr anchor="ctr"/>
                </a:tc>
                <a:tc>
                  <a:txBody>
                    <a:bodyPr/>
                    <a:lstStyle/>
                    <a:p>
                      <a:pPr algn="ctr">
                        <a:spcBef>
                          <a:spcPts val="0"/>
                        </a:spcBef>
                      </a:pPr>
                      <a:r>
                        <a:rPr kumimoji="1" lang="ja-JP" altLang="en-US" sz="900" dirty="0" smtClean="0">
                          <a:latin typeface="ＭＳ Ｐ明朝" panose="02020600040205080304" pitchFamily="18" charset="-128"/>
                          <a:ea typeface="ＭＳ Ｐ明朝" panose="02020600040205080304" pitchFamily="18" charset="-128"/>
                        </a:rPr>
                        <a:t>広告</a:t>
                      </a:r>
                      <a:endParaRPr kumimoji="1" lang="ja-JP" altLang="en-US" sz="900" dirty="0">
                        <a:latin typeface="ＭＳ Ｐ明朝" panose="02020600040205080304" pitchFamily="18" charset="-128"/>
                        <a:ea typeface="ＭＳ Ｐ明朝" panose="02020600040205080304" pitchFamily="18" charset="-128"/>
                      </a:endParaRPr>
                    </a:p>
                  </a:txBody>
                  <a:tcPr anchor="ctr"/>
                </a:tc>
                <a:tc>
                  <a:txBody>
                    <a:bodyPr/>
                    <a:lstStyle/>
                    <a:p>
                      <a:pPr algn="ctr">
                        <a:spcBef>
                          <a:spcPts val="0"/>
                        </a:spcBef>
                      </a:pPr>
                      <a:r>
                        <a:rPr kumimoji="1" lang="ja-JP" altLang="en-US" sz="900" dirty="0" smtClean="0">
                          <a:latin typeface="ＭＳ Ｐ明朝" panose="02020600040205080304" pitchFamily="18" charset="-128"/>
                          <a:ea typeface="ＭＳ Ｐ明朝" panose="02020600040205080304" pitchFamily="18" charset="-128"/>
                        </a:rPr>
                        <a:t>工事現場</a:t>
                      </a:r>
                      <a:endParaRPr kumimoji="1" lang="ja-JP" altLang="en-US" sz="900" dirty="0">
                        <a:latin typeface="ＭＳ Ｐ明朝" panose="02020600040205080304" pitchFamily="18" charset="-128"/>
                        <a:ea typeface="ＭＳ Ｐ明朝" panose="02020600040205080304" pitchFamily="18" charset="-128"/>
                      </a:endParaRPr>
                    </a:p>
                  </a:txBody>
                  <a:tcPr anchor="ctr"/>
                </a:tc>
              </a:tr>
              <a:tr h="304661">
                <a:tc rowSpan="2">
                  <a:txBody>
                    <a:bodyPr/>
                    <a:lstStyle/>
                    <a:p>
                      <a:pPr algn="ctr"/>
                      <a:r>
                        <a:rPr kumimoji="1" lang="ja-JP" altLang="en-US" sz="900" dirty="0" smtClean="0">
                          <a:latin typeface="ＭＳ Ｐ明朝" panose="02020600040205080304" pitchFamily="18" charset="-128"/>
                          <a:ea typeface="ＭＳ Ｐ明朝" panose="02020600040205080304" pitchFamily="18" charset="-128"/>
                        </a:rPr>
                        <a:t>非住宅</a:t>
                      </a:r>
                      <a:endParaRPr kumimoji="1" lang="ja-JP" altLang="en-US" sz="900" dirty="0">
                        <a:latin typeface="ＭＳ Ｐ明朝" panose="02020600040205080304" pitchFamily="18" charset="-128"/>
                        <a:ea typeface="ＭＳ Ｐ明朝" panose="02020600040205080304" pitchFamily="18" charset="-128"/>
                      </a:endParaRPr>
                    </a:p>
                  </a:txBody>
                  <a:tcPr vert="eaVert" anchor="ct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dirty="0" smtClean="0">
                          <a:latin typeface="ＭＳ Ｐ明朝" panose="02020600040205080304" pitchFamily="18" charset="-128"/>
                          <a:ea typeface="ＭＳ Ｐ明朝" panose="02020600040205080304" pitchFamily="18" charset="-128"/>
                        </a:rPr>
                        <a:t>10,000</a:t>
                      </a:r>
                      <a:r>
                        <a:rPr kumimoji="1" lang="ja-JP" altLang="en-US" sz="900" dirty="0" smtClean="0">
                          <a:latin typeface="ＭＳ Ｐ明朝" panose="02020600040205080304" pitchFamily="18" charset="-128"/>
                          <a:ea typeface="ＭＳ Ｐ明朝" panose="02020600040205080304" pitchFamily="18" charset="-128"/>
                        </a:rPr>
                        <a:t>㎡以上</a:t>
                      </a:r>
                      <a:endParaRPr kumimoji="1" lang="en-US" altLang="ja-JP" sz="900" dirty="0" smtClean="0">
                        <a:latin typeface="ＭＳ Ｐ明朝" panose="02020600040205080304" pitchFamily="18" charset="-128"/>
                        <a:ea typeface="ＭＳ Ｐ明朝" panose="02020600040205080304" pitchFamily="18" charset="-128"/>
                      </a:endParaRPr>
                    </a:p>
                  </a:txBody>
                  <a:tcPr anchor="ctr"/>
                </a:tc>
                <a:tc>
                  <a:txBody>
                    <a:bodyPr/>
                    <a:lstStyle/>
                    <a:p>
                      <a:pPr algn="ctr">
                        <a:spcBef>
                          <a:spcPts val="0"/>
                        </a:spcBef>
                      </a:pPr>
                      <a:r>
                        <a:rPr kumimoji="1" lang="ja-JP" altLang="en-US" sz="900" b="0" dirty="0" smtClean="0">
                          <a:solidFill>
                            <a:schemeClr val="tx1"/>
                          </a:solidFill>
                          <a:latin typeface="ＭＳ Ｐ明朝" panose="02020600040205080304" pitchFamily="18" charset="-128"/>
                          <a:ea typeface="ＭＳ Ｐ明朝" panose="02020600040205080304" pitchFamily="18" charset="-128"/>
                        </a:rPr>
                        <a:t>条例により義務化</a:t>
                      </a:r>
                      <a:endParaRPr kumimoji="1" lang="en-US" altLang="ja-JP" sz="900" b="0" dirty="0" smtClean="0">
                        <a:solidFill>
                          <a:schemeClr val="tx1"/>
                        </a:solidFill>
                        <a:latin typeface="ＭＳ Ｐ明朝" panose="02020600040205080304" pitchFamily="18" charset="-128"/>
                        <a:ea typeface="ＭＳ Ｐ明朝" panose="02020600040205080304" pitchFamily="18" charset="-128"/>
                      </a:endParaRPr>
                    </a:p>
                    <a:p>
                      <a:pPr algn="ctr">
                        <a:spcBef>
                          <a:spcPts val="0"/>
                        </a:spcBef>
                      </a:pPr>
                      <a:r>
                        <a:rPr kumimoji="1" lang="ja-JP" altLang="en-US" sz="900" b="0" dirty="0" smtClean="0">
                          <a:solidFill>
                            <a:schemeClr val="tx1"/>
                          </a:solidFill>
                          <a:latin typeface="ＭＳ Ｐ明朝" panose="02020600040205080304" pitchFamily="18" charset="-128"/>
                          <a:ea typeface="ＭＳ Ｐ明朝" panose="02020600040205080304" pitchFamily="18" charset="-128"/>
                        </a:rPr>
                        <a:t>（</a:t>
                      </a:r>
                      <a:r>
                        <a:rPr kumimoji="1" lang="en-US" altLang="ja-JP" sz="900" b="0" dirty="0" smtClean="0">
                          <a:solidFill>
                            <a:schemeClr val="tx1"/>
                          </a:solidFill>
                          <a:latin typeface="ＭＳ Ｐ明朝" panose="02020600040205080304" pitchFamily="18" charset="-128"/>
                          <a:ea typeface="ＭＳ Ｐ明朝" panose="02020600040205080304" pitchFamily="18" charset="-128"/>
                        </a:rPr>
                        <a:t>2015</a:t>
                      </a:r>
                      <a:r>
                        <a:rPr kumimoji="1" lang="ja-JP" altLang="en-US" sz="900" b="0" dirty="0" smtClean="0">
                          <a:solidFill>
                            <a:schemeClr val="tx1"/>
                          </a:solidFill>
                          <a:latin typeface="ＭＳ Ｐ明朝" panose="02020600040205080304" pitchFamily="18" charset="-128"/>
                          <a:ea typeface="ＭＳ Ｐ明朝" panose="02020600040205080304" pitchFamily="18" charset="-128"/>
                        </a:rPr>
                        <a:t>年～）</a:t>
                      </a:r>
                    </a:p>
                  </a:txBody>
                  <a:tcPr anchor="ctr">
                    <a:solidFill>
                      <a:schemeClr val="bg1"/>
                    </a:solidFill>
                  </a:tcPr>
                </a:tc>
                <a:tc rowSpan="2">
                  <a:txBody>
                    <a:bodyPr/>
                    <a:lstStyle/>
                    <a:p>
                      <a:pPr algn="ctr">
                        <a:lnSpc>
                          <a:spcPts val="300"/>
                        </a:lnSpc>
                        <a:spcBef>
                          <a:spcPts val="0"/>
                        </a:spcBef>
                      </a:pPr>
                      <a:endParaRPr kumimoji="1" lang="en-US" altLang="ja-JP" sz="900" dirty="0" smtClean="0">
                        <a:latin typeface="ＭＳ Ｐ明朝" panose="02020600040205080304" pitchFamily="18" charset="-128"/>
                        <a:ea typeface="ＭＳ Ｐ明朝" panose="02020600040205080304" pitchFamily="18" charset="-128"/>
                      </a:endParaRPr>
                    </a:p>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p>
                      <a:pPr algn="ctr">
                        <a:spcBef>
                          <a:spcPts val="0"/>
                        </a:spcBef>
                      </a:pPr>
                      <a:r>
                        <a:rPr kumimoji="1" lang="ja-JP" altLang="en-US" sz="900" b="1" dirty="0" smtClean="0">
                          <a:latin typeface="ＭＳ ゴシック" panose="020B0609070205080204" pitchFamily="49" charset="-128"/>
                          <a:ea typeface="ＭＳ ゴシック" panose="020B0609070205080204" pitchFamily="49" charset="-128"/>
                        </a:rPr>
                        <a:t>法により義務化</a:t>
                      </a:r>
                      <a:endParaRPr kumimoji="1" lang="en-US" altLang="ja-JP" sz="900" b="1" dirty="0" smtClean="0">
                        <a:latin typeface="ＭＳ ゴシック" panose="020B0609070205080204" pitchFamily="49" charset="-128"/>
                        <a:ea typeface="ＭＳ ゴシック" panose="020B0609070205080204" pitchFamily="49" charset="-128"/>
                      </a:endParaRPr>
                    </a:p>
                    <a:p>
                      <a:pPr algn="ctr">
                        <a:spcBef>
                          <a:spcPts val="0"/>
                        </a:spcBef>
                      </a:pPr>
                      <a:r>
                        <a:rPr kumimoji="1" lang="ja-JP" altLang="en-US" sz="900" b="1" dirty="0" smtClean="0">
                          <a:latin typeface="ＭＳ ゴシック" panose="020B0609070205080204" pitchFamily="49" charset="-128"/>
                          <a:ea typeface="ＭＳ ゴシック" panose="020B0609070205080204" pitchFamily="49" charset="-128"/>
                        </a:rPr>
                        <a:t>（</a:t>
                      </a:r>
                      <a:r>
                        <a:rPr kumimoji="1" lang="en-US" altLang="ja-JP" sz="900" b="1" dirty="0" smtClean="0">
                          <a:latin typeface="ＭＳ ゴシック" panose="020B0609070205080204" pitchFamily="49" charset="-128"/>
                          <a:ea typeface="ＭＳ ゴシック" panose="020B0609070205080204" pitchFamily="49" charset="-128"/>
                        </a:rPr>
                        <a:t>2017</a:t>
                      </a:r>
                      <a:r>
                        <a:rPr kumimoji="1" lang="ja-JP" altLang="en-US" sz="900" b="1" dirty="0" smtClean="0">
                          <a:latin typeface="ＭＳ ゴシック" panose="020B0609070205080204" pitchFamily="49" charset="-128"/>
                          <a:ea typeface="ＭＳ ゴシック" panose="020B0609070205080204" pitchFamily="49" charset="-128"/>
                        </a:rPr>
                        <a:t>年～（予定））</a:t>
                      </a:r>
                      <a:endParaRPr kumimoji="1" lang="en-US" altLang="ja-JP" sz="900" b="1" dirty="0" smtClean="0">
                        <a:latin typeface="ＭＳ ゴシック" panose="020B0609070205080204" pitchFamily="49" charset="-128"/>
                        <a:ea typeface="ＭＳ ゴシック" panose="020B0609070205080204" pitchFamily="49" charset="-128"/>
                      </a:endParaRPr>
                    </a:p>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solidFill>
                      <a:schemeClr val="bg1"/>
                    </a:solidFill>
                  </a:tcPr>
                </a:tc>
                <a:tc rowSpan="4">
                  <a:txBody>
                    <a:bodyPr/>
                    <a:lstStyle/>
                    <a:p>
                      <a:pPr algn="ctr">
                        <a:lnSpc>
                          <a:spcPct val="100000"/>
                        </a:lnSpc>
                        <a:spcBef>
                          <a:spcPts val="0"/>
                        </a:spcBef>
                      </a:pPr>
                      <a:r>
                        <a:rPr kumimoji="1" lang="ja-JP" altLang="en-US" sz="900" dirty="0" smtClean="0">
                          <a:latin typeface="ＭＳ Ｐ明朝" panose="02020600040205080304" pitchFamily="18" charset="-128"/>
                          <a:ea typeface="ＭＳ Ｐ明朝" panose="02020600040205080304" pitchFamily="18" charset="-128"/>
                        </a:rPr>
                        <a:t>条例により</a:t>
                      </a:r>
                      <a:endParaRPr kumimoji="1" lang="en-US" altLang="ja-JP" sz="900" dirty="0" smtClean="0">
                        <a:latin typeface="ＭＳ Ｐ明朝" panose="02020600040205080304" pitchFamily="18" charset="-128"/>
                        <a:ea typeface="ＭＳ Ｐ明朝" panose="02020600040205080304" pitchFamily="18" charset="-128"/>
                      </a:endParaRPr>
                    </a:p>
                    <a:p>
                      <a:pPr algn="ctr">
                        <a:lnSpc>
                          <a:spcPct val="100000"/>
                        </a:lnSpc>
                        <a:spcBef>
                          <a:spcPts val="0"/>
                        </a:spcBef>
                      </a:pPr>
                      <a:r>
                        <a:rPr kumimoji="1" lang="ja-JP" altLang="en-US" sz="900" dirty="0" smtClean="0">
                          <a:latin typeface="ＭＳ Ｐ明朝" panose="02020600040205080304" pitchFamily="18" charset="-128"/>
                          <a:ea typeface="ＭＳ Ｐ明朝" panose="02020600040205080304" pitchFamily="18" charset="-128"/>
                        </a:rPr>
                        <a:t>義務化</a:t>
                      </a:r>
                      <a:endParaRPr kumimoji="1" lang="en-US" altLang="ja-JP" sz="900" dirty="0" smtClean="0">
                        <a:latin typeface="ＭＳ Ｐ明朝" panose="02020600040205080304" pitchFamily="18" charset="-128"/>
                        <a:ea typeface="ＭＳ Ｐ明朝" panose="02020600040205080304" pitchFamily="18" charset="-128"/>
                      </a:endParaRPr>
                    </a:p>
                    <a:p>
                      <a:pPr algn="ctr">
                        <a:lnSpc>
                          <a:spcPct val="100000"/>
                        </a:lnSpc>
                        <a:spcBef>
                          <a:spcPts val="0"/>
                        </a:spcBef>
                      </a:pPr>
                      <a:r>
                        <a:rPr kumimoji="1" lang="ja-JP" altLang="en-US" sz="900" dirty="0" smtClean="0">
                          <a:latin typeface="ＭＳ Ｐ明朝" panose="02020600040205080304" pitchFamily="18" charset="-128"/>
                          <a:ea typeface="ＭＳ Ｐ明朝" panose="02020600040205080304" pitchFamily="18" charset="-128"/>
                        </a:rPr>
                        <a:t>（</a:t>
                      </a:r>
                      <a:r>
                        <a:rPr kumimoji="1" lang="en-US" altLang="ja-JP" sz="900" dirty="0" smtClean="0">
                          <a:latin typeface="ＭＳ Ｐ明朝" panose="02020600040205080304" pitchFamily="18" charset="-128"/>
                          <a:ea typeface="ＭＳ Ｐ明朝" panose="02020600040205080304" pitchFamily="18" charset="-128"/>
                        </a:rPr>
                        <a:t>2012</a:t>
                      </a:r>
                      <a:r>
                        <a:rPr kumimoji="1" lang="ja-JP" altLang="en-US" sz="900" dirty="0" smtClean="0">
                          <a:latin typeface="ＭＳ Ｐ明朝" panose="02020600040205080304" pitchFamily="18" charset="-128"/>
                          <a:ea typeface="ＭＳ Ｐ明朝" panose="02020600040205080304" pitchFamily="18" charset="-128"/>
                        </a:rPr>
                        <a:t>年～）</a:t>
                      </a:r>
                      <a:endParaRPr kumimoji="1" lang="ja-JP" altLang="en-US" sz="900" dirty="0">
                        <a:latin typeface="ＭＳ Ｐ明朝" panose="02020600040205080304" pitchFamily="18" charset="-128"/>
                        <a:ea typeface="ＭＳ Ｐ明朝" panose="02020600040205080304" pitchFamily="18" charset="-128"/>
                      </a:endParaRPr>
                    </a:p>
                  </a:txBody>
                  <a:tcPr anchor="ctr"/>
                </a:tc>
                <a:tc rowSpan="4">
                  <a:txBody>
                    <a:bodyPr/>
                    <a:lstStyle/>
                    <a:p>
                      <a:pPr algn="ctr">
                        <a:spcBef>
                          <a:spcPts val="0"/>
                        </a:spcBef>
                      </a:pP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条例により</a:t>
                      </a:r>
                      <a:endParaRPr kumimoji="1" lang="en-US" altLang="ja-JP" sz="900" b="1" dirty="0" smtClean="0">
                        <a:solidFill>
                          <a:schemeClr val="bg1"/>
                        </a:solidFill>
                        <a:latin typeface="ＭＳ ゴシック" panose="020B0609070205080204" pitchFamily="49" charset="-128"/>
                        <a:ea typeface="ＭＳ ゴシック" panose="020B0609070205080204" pitchFamily="49" charset="-128"/>
                      </a:endParaRPr>
                    </a:p>
                    <a:p>
                      <a:pPr algn="ctr">
                        <a:spcBef>
                          <a:spcPts val="0"/>
                        </a:spcBef>
                      </a:pP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義務化</a:t>
                      </a:r>
                      <a:endParaRPr kumimoji="1" lang="en-US" altLang="ja-JP" sz="900" b="1" dirty="0" smtClean="0">
                        <a:solidFill>
                          <a:schemeClr val="bg1"/>
                        </a:solidFill>
                        <a:latin typeface="ＭＳ ゴシック" panose="020B0609070205080204" pitchFamily="49" charset="-128"/>
                        <a:ea typeface="ＭＳ ゴシック" panose="020B0609070205080204" pitchFamily="49" charset="-128"/>
                      </a:endParaRPr>
                    </a:p>
                    <a:p>
                      <a:pPr algn="ctr">
                        <a:spcBef>
                          <a:spcPts val="0"/>
                        </a:spcBef>
                      </a:pP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a:t>
                      </a:r>
                      <a:r>
                        <a:rPr kumimoji="1" lang="en-US" altLang="ja-JP" sz="900" b="1" dirty="0" smtClean="0">
                          <a:solidFill>
                            <a:schemeClr val="bg1"/>
                          </a:solidFill>
                          <a:latin typeface="ＭＳ ゴシック" panose="020B0609070205080204" pitchFamily="49" charset="-128"/>
                          <a:ea typeface="ＭＳ ゴシック" panose="020B0609070205080204" pitchFamily="49" charset="-128"/>
                        </a:rPr>
                        <a:t>2018</a:t>
                      </a: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年～）</a:t>
                      </a:r>
                      <a:endParaRPr kumimoji="1" lang="ja-JP" altLang="en-US" sz="900" dirty="0">
                        <a:solidFill>
                          <a:schemeClr val="bg1"/>
                        </a:solidFill>
                        <a:latin typeface="ＭＳ Ｐ明朝" panose="02020600040205080304" pitchFamily="18" charset="-128"/>
                        <a:ea typeface="ＭＳ Ｐ明朝" panose="02020600040205080304" pitchFamily="18" charset="-128"/>
                      </a:endParaRPr>
                    </a:p>
                  </a:txBody>
                  <a:tcPr anchor="ctr">
                    <a:solidFill>
                      <a:schemeClr val="tx2">
                        <a:lumMod val="60000"/>
                        <a:lumOff val="40000"/>
                      </a:schemeClr>
                    </a:solidFill>
                  </a:tcPr>
                </a:tc>
              </a:tr>
              <a:tr h="291865">
                <a:tc vMerge="1">
                  <a:txBody>
                    <a:bodyPr/>
                    <a:lstStyle/>
                    <a:p>
                      <a:endParaRPr kumimoji="1" lang="ja-JP" altLang="en-US"/>
                    </a:p>
                  </a:txBody>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dirty="0" smtClean="0">
                          <a:latin typeface="ＭＳ Ｐ明朝" panose="02020600040205080304" pitchFamily="18" charset="-128"/>
                          <a:ea typeface="ＭＳ Ｐ明朝" panose="02020600040205080304" pitchFamily="18" charset="-128"/>
                        </a:rPr>
                        <a:t>2,000</a:t>
                      </a:r>
                      <a:r>
                        <a:rPr kumimoji="1" lang="ja-JP" altLang="en-US" sz="900" dirty="0" smtClean="0">
                          <a:latin typeface="ＭＳ Ｐ明朝" panose="02020600040205080304" pitchFamily="18" charset="-128"/>
                          <a:ea typeface="ＭＳ Ｐ明朝" panose="02020600040205080304" pitchFamily="18" charset="-128"/>
                        </a:rPr>
                        <a:t>㎡以上</a:t>
                      </a:r>
                      <a:endParaRPr kumimoji="1" lang="en-US" altLang="ja-JP" sz="900" baseline="30000" dirty="0" smtClean="0">
                        <a:latin typeface="ＭＳ Ｐ明朝" panose="02020600040205080304" pitchFamily="18" charset="-128"/>
                        <a:ea typeface="ＭＳ Ｐ明朝" panose="02020600040205080304" pitchFamily="18" charset="-128"/>
                      </a:endParaRPr>
                    </a:p>
                  </a:txBody>
                  <a:tcPr anchor="ctr"/>
                </a:tc>
                <a:tc>
                  <a:txBody>
                    <a:bodyPr/>
                    <a:lstStyle/>
                    <a:p>
                      <a:pPr algn="ctr">
                        <a:spcBef>
                          <a:spcPts val="0"/>
                        </a:spcBef>
                      </a:pP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条例により義務化</a:t>
                      </a:r>
                      <a:endParaRPr kumimoji="1" lang="en-US" altLang="ja-JP" sz="900" b="1" dirty="0" smtClean="0">
                        <a:solidFill>
                          <a:schemeClr val="bg1"/>
                        </a:solidFill>
                        <a:latin typeface="ＭＳ ゴシック" panose="020B0609070205080204" pitchFamily="49" charset="-128"/>
                        <a:ea typeface="ＭＳ ゴシック" panose="020B0609070205080204" pitchFamily="49" charset="-128"/>
                      </a:endParaRPr>
                    </a:p>
                    <a:p>
                      <a:pPr algn="ctr">
                        <a:spcBef>
                          <a:spcPts val="0"/>
                        </a:spcBef>
                      </a:pP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a:t>
                      </a:r>
                      <a:r>
                        <a:rPr kumimoji="1" lang="en-US" altLang="ja-JP" sz="900" b="1" dirty="0" smtClean="0">
                          <a:solidFill>
                            <a:schemeClr val="bg1"/>
                          </a:solidFill>
                          <a:latin typeface="ＭＳ ゴシック" panose="020B0609070205080204" pitchFamily="49" charset="-128"/>
                          <a:ea typeface="ＭＳ ゴシック" panose="020B0609070205080204" pitchFamily="49" charset="-128"/>
                        </a:rPr>
                        <a:t>2018</a:t>
                      </a: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年～）</a:t>
                      </a:r>
                      <a:endParaRPr kumimoji="1" lang="ja-JP" altLang="en-US" sz="900" dirty="0">
                        <a:solidFill>
                          <a:schemeClr val="bg1"/>
                        </a:solidFill>
                        <a:latin typeface="ＭＳ Ｐ明朝" panose="02020600040205080304" pitchFamily="18" charset="-128"/>
                        <a:ea typeface="ＭＳ Ｐ明朝" panose="02020600040205080304" pitchFamily="18" charset="-128"/>
                      </a:endParaRPr>
                    </a:p>
                  </a:txBody>
                  <a:tcPr anchor="ctr">
                    <a:solidFill>
                      <a:schemeClr val="tx2">
                        <a:lumMod val="60000"/>
                        <a:lumOff val="40000"/>
                      </a:schemeClr>
                    </a:solidFill>
                  </a:tcPr>
                </a:tc>
                <a:tc vMerge="1">
                  <a:txBody>
                    <a:bodyPr/>
                    <a:lstStyle/>
                    <a:p>
                      <a:pPr algn="ctr">
                        <a:lnSpc>
                          <a:spcPts val="300"/>
                        </a:lnSpc>
                        <a:spcBef>
                          <a:spcPts val="0"/>
                        </a:spcBef>
                      </a:pPr>
                      <a:endParaRPr kumimoji="1" lang="ja-JP" altLang="en-US" sz="1050" dirty="0">
                        <a:latin typeface="ＭＳ Ｐ明朝" panose="02020600040205080304" pitchFamily="18" charset="-128"/>
                        <a:ea typeface="ＭＳ Ｐ明朝" panose="02020600040205080304" pitchFamily="18" charset="-128"/>
                      </a:endParaRPr>
                    </a:p>
                  </a:txBody>
                  <a:tcPr anchor="ctr"/>
                </a:tc>
                <a:tc vMerge="1">
                  <a:txBody>
                    <a:bodyPr/>
                    <a:lstStyle/>
                    <a:p>
                      <a:endParaRPr kumimoji="1" lang="ja-JP" altLang="en-US"/>
                    </a:p>
                  </a:txBody>
                  <a:tcPr/>
                </a:tc>
                <a:tc vMerge="1">
                  <a:txBody>
                    <a:bodyPr/>
                    <a:lstStyle/>
                    <a:p>
                      <a:endParaRPr kumimoji="1" lang="ja-JP" altLang="en-US"/>
                    </a:p>
                  </a:txBody>
                  <a:tcPr/>
                </a:tc>
              </a:tr>
              <a:tr h="365229">
                <a:tc rowSpan="2">
                  <a:txBody>
                    <a:bodyPr/>
                    <a:lstStyle/>
                    <a:p>
                      <a:pPr algn="ctr"/>
                      <a:r>
                        <a:rPr kumimoji="1" lang="ja-JP" altLang="en-US" sz="900" dirty="0" smtClean="0">
                          <a:latin typeface="ＭＳ Ｐ明朝" panose="02020600040205080304" pitchFamily="18" charset="-128"/>
                          <a:ea typeface="ＭＳ Ｐ明朝" panose="02020600040205080304" pitchFamily="18" charset="-128"/>
                        </a:rPr>
                        <a:t>住宅</a:t>
                      </a:r>
                      <a:endParaRPr kumimoji="1" lang="ja-JP" altLang="en-US" sz="900" dirty="0">
                        <a:latin typeface="ＭＳ Ｐ明朝" panose="02020600040205080304" pitchFamily="18" charset="-128"/>
                        <a:ea typeface="ＭＳ Ｐ明朝" panose="02020600040205080304" pitchFamily="18" charset="-128"/>
                      </a:endParaRPr>
                    </a:p>
                  </a:txBody>
                  <a:tcPr vert="eaVert" anchor="ct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dirty="0" smtClean="0">
                          <a:latin typeface="ＭＳ Ｐ明朝" panose="02020600040205080304" pitchFamily="18" charset="-128"/>
                          <a:ea typeface="ＭＳ Ｐ明朝" panose="02020600040205080304" pitchFamily="18" charset="-128"/>
                        </a:rPr>
                        <a:t>10,000</a:t>
                      </a:r>
                      <a:r>
                        <a:rPr kumimoji="1" lang="ja-JP" altLang="en-US" sz="900" dirty="0" smtClean="0">
                          <a:latin typeface="ＭＳ Ｐ明朝" panose="02020600040205080304" pitchFamily="18" charset="-128"/>
                          <a:ea typeface="ＭＳ Ｐ明朝" panose="02020600040205080304" pitchFamily="18" charset="-128"/>
                        </a:rPr>
                        <a:t>㎡以上</a:t>
                      </a:r>
                      <a:endParaRPr kumimoji="1" lang="en-US" altLang="ja-JP" sz="900" baseline="0" dirty="0" smtClean="0">
                        <a:latin typeface="ＭＳ Ｐ明朝" panose="02020600040205080304" pitchFamily="18" charset="-128"/>
                        <a:ea typeface="ＭＳ Ｐ明朝" panose="02020600040205080304" pitchFamily="18" charset="-128"/>
                      </a:endParaRPr>
                    </a:p>
                  </a:txBody>
                  <a:tcPr anchor="ctr"/>
                </a:tc>
                <a:tc gridSpan="2">
                  <a:txBody>
                    <a:bodyPr/>
                    <a:lstStyle/>
                    <a:p>
                      <a:pPr algn="ctr">
                        <a:spcBef>
                          <a:spcPts val="0"/>
                        </a:spcBef>
                      </a:pP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条例により義務化（</a:t>
                      </a:r>
                      <a:r>
                        <a:rPr kumimoji="1" lang="en-US" altLang="ja-JP" sz="900" b="1" dirty="0" smtClean="0">
                          <a:solidFill>
                            <a:schemeClr val="bg1"/>
                          </a:solidFill>
                          <a:latin typeface="ＭＳ ゴシック" panose="020B0609070205080204" pitchFamily="49" charset="-128"/>
                          <a:ea typeface="ＭＳ ゴシック" panose="020B0609070205080204" pitchFamily="49" charset="-128"/>
                        </a:rPr>
                        <a:t>2018</a:t>
                      </a:r>
                      <a:r>
                        <a:rPr kumimoji="1" lang="ja-JP" altLang="en-US" sz="900" b="1" dirty="0" smtClean="0">
                          <a:solidFill>
                            <a:schemeClr val="bg1"/>
                          </a:solidFill>
                          <a:latin typeface="ＭＳ ゴシック" panose="020B0609070205080204" pitchFamily="49" charset="-128"/>
                          <a:ea typeface="ＭＳ ゴシック" panose="020B0609070205080204" pitchFamily="49" charset="-128"/>
                        </a:rPr>
                        <a:t>年～）</a:t>
                      </a:r>
                      <a:endParaRPr kumimoji="1" lang="ja-JP" altLang="en-US" sz="900" b="1" dirty="0" smtClean="0">
                        <a:solidFill>
                          <a:schemeClr val="bg1"/>
                        </a:solidFill>
                        <a:latin typeface="ＭＳ Ｐ明朝" panose="02020600040205080304" pitchFamily="18" charset="-128"/>
                        <a:ea typeface="ＭＳ Ｐ明朝" panose="02020600040205080304" pitchFamily="18"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1" baseline="0" dirty="0" smtClean="0">
                          <a:solidFill>
                            <a:schemeClr val="bg1"/>
                          </a:solidFill>
                          <a:latin typeface="+mj-ea"/>
                          <a:ea typeface="+mj-ea"/>
                        </a:rPr>
                        <a:t>（高さ</a:t>
                      </a:r>
                      <a:r>
                        <a:rPr kumimoji="1" lang="en-US" altLang="ja-JP" sz="900" b="1" baseline="0" dirty="0" smtClean="0">
                          <a:solidFill>
                            <a:schemeClr val="bg1"/>
                          </a:solidFill>
                          <a:latin typeface="+mj-ea"/>
                          <a:ea typeface="+mj-ea"/>
                        </a:rPr>
                        <a:t>60m</a:t>
                      </a:r>
                      <a:r>
                        <a:rPr kumimoji="1" lang="ja-JP" altLang="en-US" sz="900" b="1" baseline="0" dirty="0" smtClean="0">
                          <a:solidFill>
                            <a:schemeClr val="bg1"/>
                          </a:solidFill>
                          <a:latin typeface="+mj-ea"/>
                          <a:ea typeface="+mj-ea"/>
                        </a:rPr>
                        <a:t>超に限る）</a:t>
                      </a:r>
                      <a:endParaRPr kumimoji="1" lang="en-US" altLang="ja-JP" sz="900" b="1" baseline="0" dirty="0" smtClean="0">
                        <a:solidFill>
                          <a:schemeClr val="bg1"/>
                        </a:solidFill>
                        <a:latin typeface="+mj-ea"/>
                        <a:ea typeface="+mj-ea"/>
                      </a:endParaRPr>
                    </a:p>
                  </a:txBody>
                  <a:tcPr anchor="ctr">
                    <a:solidFill>
                      <a:schemeClr val="tx2">
                        <a:lumMod val="60000"/>
                        <a:lumOff val="40000"/>
                      </a:schemeClr>
                    </a:solidFill>
                  </a:tcPr>
                </a:tc>
                <a:tc hMerge="1">
                  <a:txBody>
                    <a:bodyPr/>
                    <a:lstStyle/>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c vMerge="1">
                  <a:txBody>
                    <a:bodyPr/>
                    <a:lstStyle/>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c vMerge="1">
                  <a:txBody>
                    <a:bodyPr/>
                    <a:lstStyle/>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r>
              <a:tr h="323395">
                <a:tc vMerge="1">
                  <a:txBody>
                    <a:bodyPr/>
                    <a:lstStyle/>
                    <a:p>
                      <a:pPr algn="ctr"/>
                      <a:endParaRPr kumimoji="1" lang="ja-JP" altLang="en-US" sz="900" dirty="0">
                        <a:latin typeface="ＭＳ Ｐ明朝" panose="02020600040205080304" pitchFamily="18" charset="-128"/>
                        <a:ea typeface="ＭＳ Ｐ明朝" panose="02020600040205080304" pitchFamily="18" charset="-128"/>
                      </a:endParaRPr>
                    </a:p>
                  </a:txBody>
                  <a:tcPr vert="eaVert" anchor="ct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dirty="0" smtClean="0">
                          <a:latin typeface="ＭＳ Ｐ明朝" panose="02020600040205080304" pitchFamily="18" charset="-128"/>
                          <a:ea typeface="ＭＳ Ｐ明朝" panose="02020600040205080304" pitchFamily="18" charset="-128"/>
                        </a:rPr>
                        <a:t>2,000</a:t>
                      </a:r>
                      <a:r>
                        <a:rPr kumimoji="1" lang="ja-JP" altLang="en-US" sz="900" dirty="0" smtClean="0">
                          <a:latin typeface="ＭＳ Ｐ明朝" panose="02020600040205080304" pitchFamily="18" charset="-128"/>
                          <a:ea typeface="ＭＳ Ｐ明朝" panose="02020600040205080304" pitchFamily="18" charset="-128"/>
                        </a:rPr>
                        <a:t>㎡以上</a:t>
                      </a:r>
                      <a:endParaRPr kumimoji="1" lang="en-US" altLang="ja-JP" sz="900" baseline="30000" dirty="0" smtClean="0">
                        <a:latin typeface="ＭＳ Ｐ明朝" panose="02020600040205080304" pitchFamily="18" charset="-128"/>
                        <a:ea typeface="ＭＳ Ｐ明朝" panose="02020600040205080304" pitchFamily="18" charset="-128"/>
                      </a:endParaRPr>
                    </a:p>
                  </a:txBody>
                  <a:tcPr anchor="ctr"/>
                </a:tc>
                <a:tc gridSpan="2">
                  <a:txBody>
                    <a:bodyPr/>
                    <a:lstStyle/>
                    <a:p>
                      <a:endParaRPr kumimoji="1" lang="ja-JP" altLang="en-US" sz="900" dirty="0"/>
                    </a:p>
                  </a:txBody>
                  <a:tcPr anchor="ctr"/>
                </a:tc>
                <a:tc hMerge="1">
                  <a:txBody>
                    <a:bodyPr/>
                    <a:lstStyle/>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c vMerge="1">
                  <a:txBody>
                    <a:bodyPr/>
                    <a:lstStyle/>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c vMerge="1">
                  <a:txBody>
                    <a:bodyPr/>
                    <a:lstStyle/>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tr>
            </a:tbl>
          </a:graphicData>
        </a:graphic>
      </p:graphicFrame>
      <p:sp>
        <p:nvSpPr>
          <p:cNvPr id="27" name="角丸四角形 26"/>
          <p:cNvSpPr/>
          <p:nvPr/>
        </p:nvSpPr>
        <p:spPr>
          <a:xfrm>
            <a:off x="9317024" y="7680920"/>
            <a:ext cx="1332248" cy="658912"/>
          </a:xfrm>
          <a:prstGeom prst="roundRect">
            <a:avLst/>
          </a:prstGeom>
          <a:noFill/>
          <a:ln w="63500" cmpd="sng">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p>
        </p:txBody>
      </p:sp>
      <p:sp>
        <p:nvSpPr>
          <p:cNvPr id="15" name="テキスト ボックス 14"/>
          <p:cNvSpPr txBox="1"/>
          <p:nvPr/>
        </p:nvSpPr>
        <p:spPr>
          <a:xfrm>
            <a:off x="2224336" y="6874024"/>
            <a:ext cx="1904689" cy="230832"/>
          </a:xfrm>
          <a:prstGeom prst="rect">
            <a:avLst/>
          </a:prstGeom>
          <a:noFill/>
        </p:spPr>
        <p:txBody>
          <a:bodyPr wrap="none" rtlCol="0">
            <a:spAutoFit/>
          </a:bodyPr>
          <a:lstStyle/>
          <a:p>
            <a:r>
              <a:rPr lang="ja-JP" altLang="en-US" sz="900" dirty="0" smtClean="0">
                <a:latin typeface="+mj-ea"/>
                <a:ea typeface="+mj-ea"/>
              </a:rPr>
              <a:t>条例での建築物の環境配慮（現状）</a:t>
            </a:r>
            <a:endParaRPr kumimoji="1" lang="ja-JP" altLang="en-US" sz="900" dirty="0">
              <a:latin typeface="+mj-ea"/>
              <a:ea typeface="+mj-ea"/>
            </a:endParaRPr>
          </a:p>
        </p:txBody>
      </p:sp>
      <p:sp>
        <p:nvSpPr>
          <p:cNvPr id="16" name="テキスト ボックス 15"/>
          <p:cNvSpPr txBox="1"/>
          <p:nvPr/>
        </p:nvSpPr>
        <p:spPr>
          <a:xfrm>
            <a:off x="8633048" y="6874024"/>
            <a:ext cx="2331087" cy="230832"/>
          </a:xfrm>
          <a:prstGeom prst="rect">
            <a:avLst/>
          </a:prstGeom>
          <a:noFill/>
        </p:spPr>
        <p:txBody>
          <a:bodyPr wrap="none" rtlCol="0">
            <a:spAutoFit/>
          </a:bodyPr>
          <a:lstStyle/>
          <a:p>
            <a:r>
              <a:rPr lang="ja-JP" altLang="en-US" sz="900" dirty="0" smtClean="0">
                <a:latin typeface="+mj-ea"/>
                <a:ea typeface="+mj-ea"/>
              </a:rPr>
              <a:t>条例での今後の</a:t>
            </a:r>
            <a:r>
              <a:rPr lang="ja-JP" altLang="en-US" sz="900" dirty="0">
                <a:latin typeface="+mj-ea"/>
              </a:rPr>
              <a:t>建築物の</a:t>
            </a:r>
            <a:r>
              <a:rPr lang="ja-JP" altLang="en-US" sz="900" dirty="0" smtClean="0">
                <a:latin typeface="+mj-ea"/>
                <a:ea typeface="+mj-ea"/>
              </a:rPr>
              <a:t>環境配慮のあり方</a:t>
            </a:r>
            <a:endParaRPr kumimoji="1" lang="ja-JP" altLang="en-US" sz="900" dirty="0">
              <a:latin typeface="+mj-ea"/>
              <a:ea typeface="+mj-ea"/>
            </a:endParaRPr>
          </a:p>
        </p:txBody>
      </p:sp>
      <p:sp>
        <p:nvSpPr>
          <p:cNvPr id="2" name="右矢印 1"/>
          <p:cNvSpPr/>
          <p:nvPr/>
        </p:nvSpPr>
        <p:spPr>
          <a:xfrm>
            <a:off x="6285359" y="5528371"/>
            <a:ext cx="177924" cy="432048"/>
          </a:xfrm>
          <a:prstGeom prst="rightArrow">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1369352" y="97602"/>
            <a:ext cx="1170305" cy="358140"/>
          </a:xfrm>
          <a:prstGeom prst="rect">
            <a:avLst/>
          </a:prstGeom>
          <a:solidFill>
            <a:schemeClr val="bg1"/>
          </a:solidFill>
          <a:ln w="952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kern="100" dirty="0">
                <a:solidFill>
                  <a:srgbClr val="000000"/>
                </a:solidFill>
                <a:effectLst/>
                <a:latin typeface="Century"/>
                <a:ea typeface="ＭＳ ゴシック"/>
                <a:cs typeface="Times New Roman"/>
              </a:rPr>
              <a:t>資料　４－１</a:t>
            </a:r>
            <a:endParaRPr lang="ja-JP" sz="1050" kern="100" dirty="0">
              <a:effectLst/>
              <a:latin typeface="Century"/>
              <a:ea typeface="ＭＳ 明朝"/>
              <a:cs typeface="Times New Roman"/>
            </a:endParaRPr>
          </a:p>
        </p:txBody>
      </p:sp>
    </p:spTree>
    <p:extLst>
      <p:ext uri="{BB962C8B-B14F-4D97-AF65-F5344CB8AC3E}">
        <p14:creationId xmlns:p14="http://schemas.microsoft.com/office/powerpoint/2010/main" val="935211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0E9653-4874-4E2A-94BB-F00A726215FB}"/>
</file>

<file path=customXml/itemProps2.xml><?xml version="1.0" encoding="utf-8"?>
<ds:datastoreItem xmlns:ds="http://schemas.openxmlformats.org/officeDocument/2006/customXml" ds:itemID="{734D6754-3F5F-4C5E-A411-7BC6B81B901A}"/>
</file>

<file path=customXml/itemProps3.xml><?xml version="1.0" encoding="utf-8"?>
<ds:datastoreItem xmlns:ds="http://schemas.openxmlformats.org/officeDocument/2006/customXml" ds:itemID="{27463BC2-5C24-4641-9A43-289E352E03D4}"/>
</file>

<file path=docProps/app.xml><?xml version="1.0" encoding="utf-8"?>
<Properties xmlns="http://schemas.openxmlformats.org/officeDocument/2006/extended-properties" xmlns:vt="http://schemas.openxmlformats.org/officeDocument/2006/docPropsVTypes">
  <TotalTime>0</TotalTime>
  <Words>1116</Words>
  <Application>Microsoft Office PowerPoint</Application>
  <PresentationFormat>A3 297x420 mm</PresentationFormat>
  <Paragraphs>102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2016-06-09T08:27:33Z</dcterms:created>
  <dcterms:modified xsi:type="dcterms:W3CDTF">2016-11-16T06:26:28Z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