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961938" cy="9601200"/>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99"/>
    <a:srgbClr val="FFFFCC"/>
    <a:srgbClr val="FFFFFF"/>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11" autoAdjust="0"/>
    <p:restoredTop sz="99460" autoAdjust="0"/>
  </p:normalViewPr>
  <p:slideViewPr>
    <p:cSldViewPr>
      <p:cViewPr>
        <p:scale>
          <a:sx n="100" d="100"/>
          <a:sy n="100" d="100"/>
        </p:scale>
        <p:origin x="360" y="1488"/>
      </p:cViewPr>
      <p:guideLst>
        <p:guide orient="horz" pos="3024"/>
        <p:guide pos="408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72146" y="2982597"/>
            <a:ext cx="11017647"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44291" y="5440680"/>
            <a:ext cx="9073357"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2016/11/17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285503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2016/11/17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400281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157719" y="537846"/>
            <a:ext cx="4082110" cy="1147032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906886" y="537846"/>
            <a:ext cx="12034799" cy="1147032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2016/11/17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388829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2016/11/17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965601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23904" y="6169662"/>
            <a:ext cx="11017647"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23904" y="4069399"/>
            <a:ext cx="11017647"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2016/11/17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034915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906887" y="3135948"/>
            <a:ext cx="8058454"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181373" y="3135948"/>
            <a:ext cx="8058455"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2016/11/17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495872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8097" y="384493"/>
            <a:ext cx="11665744" cy="16002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8097" y="2149159"/>
            <a:ext cx="5727107"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8097" y="3044826"/>
            <a:ext cx="5727107"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84486" y="2149159"/>
            <a:ext cx="5729357"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84486" y="3044826"/>
            <a:ext cx="5729357"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B837422-5276-41F7-AFD5-762C53AC6E1B}" type="datetimeFigureOut">
              <a:rPr kumimoji="1" lang="ja-JP" altLang="en-US" smtClean="0"/>
              <a:t>2016/11/17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056373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B837422-5276-41F7-AFD5-762C53AC6E1B}" type="datetimeFigureOut">
              <a:rPr kumimoji="1" lang="ja-JP" altLang="en-US" smtClean="0"/>
              <a:t>2016/11/17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566261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B837422-5276-41F7-AFD5-762C53AC6E1B}" type="datetimeFigureOut">
              <a:rPr kumimoji="1" lang="ja-JP" altLang="en-US" smtClean="0"/>
              <a:t>2016/11/17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887405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8098" y="382270"/>
            <a:ext cx="426438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67758" y="382271"/>
            <a:ext cx="7246083"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8098" y="2009141"/>
            <a:ext cx="426438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2016/11/17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938269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40630" y="6720841"/>
            <a:ext cx="7777163"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40630" y="857885"/>
            <a:ext cx="7777163"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40630" y="7514274"/>
            <a:ext cx="7777163"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2016/11/17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664940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8097" y="384493"/>
            <a:ext cx="11665744"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8097" y="2240281"/>
            <a:ext cx="11665744"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8097" y="8898892"/>
            <a:ext cx="3024452"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B837422-5276-41F7-AFD5-762C53AC6E1B}" type="datetimeFigureOut">
              <a:rPr kumimoji="1" lang="ja-JP" altLang="en-US" smtClean="0"/>
              <a:t>2016/11/17</a:t>
            </a:fld>
            <a:endParaRPr kumimoji="1" lang="ja-JP" altLang="en-US"/>
          </a:p>
        </p:txBody>
      </p:sp>
      <p:sp>
        <p:nvSpPr>
          <p:cNvPr id="5" name="フッター プレースホルダー 4"/>
          <p:cNvSpPr>
            <a:spLocks noGrp="1"/>
          </p:cNvSpPr>
          <p:nvPr>
            <p:ph type="ftr" sz="quarter" idx="3"/>
          </p:nvPr>
        </p:nvSpPr>
        <p:spPr>
          <a:xfrm>
            <a:off x="4428662" y="8898892"/>
            <a:ext cx="4104614"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289389" y="8898892"/>
            <a:ext cx="3024452"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525197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219943" y="289905"/>
            <a:ext cx="10482388" cy="369332"/>
          </a:xfrm>
          <a:prstGeom prst="rect">
            <a:avLst/>
          </a:prstGeom>
          <a:solidFill>
            <a:srgbClr val="0000FF"/>
          </a:solidFill>
        </p:spPr>
        <p:txBody>
          <a:bodyPr wrap="square" rtlCol="0">
            <a:spAutoFit/>
          </a:bodyPr>
          <a:lstStyle/>
          <a:p>
            <a:pPr algn="ct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化学的酸素要求量等に係る第８次総量削減計画のあり方及び総量規制基準に</a:t>
            </a: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ついて（部会報告の概要）</a:t>
            </a:r>
            <a:endParaRPr kumimoji="1"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テキスト ボックス 46"/>
          <p:cNvSpPr txBox="1"/>
          <p:nvPr/>
        </p:nvSpPr>
        <p:spPr>
          <a:xfrm>
            <a:off x="91329" y="993032"/>
            <a:ext cx="6347856" cy="8756243"/>
          </a:xfrm>
          <a:prstGeom prst="rect">
            <a:avLst/>
          </a:prstGeom>
          <a:noFill/>
          <a:ln w="9525">
            <a:noFill/>
          </a:ln>
        </p:spPr>
        <p:txBody>
          <a:bodyPr wrap="square" rtlCol="0">
            <a:spAutoFit/>
          </a:bodyPr>
          <a:lstStyle/>
          <a:p>
            <a:endParaRPr lang="en-US" altLang="ja-JP" sz="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 b="1"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2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2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2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平成</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28</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年６月</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27</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日に、知事から「化学的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酸素要求量等に係る第８次総量削減計画のあり方</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及び</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総量規制</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基準に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ついて」諮問。水質部会を３回開催して審議。</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2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200"/>
              </a:lnSpc>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2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indent="-88900">
              <a:lnSpc>
                <a:spcPts val="14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（審議にあたっての基本的な考え方）</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indent="-88900">
              <a:lnSpc>
                <a:spcPts val="2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総量</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削減計画の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あり方</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国</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の総量削減基本</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方針（平成</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28</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年９月</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日策定）と</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、大阪湾においては、窒素及び</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りんにつ</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いて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22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年度から環境基準が達成された状況が続いている一方で</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、化学的酸素要求量（ＣＯＤ）の</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環境</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基準達成率が低いことや、汚濁負荷量に占める生活排水の割合が高い</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こと等を</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踏まえ検討する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200"/>
              </a:lnSpc>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2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総量</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規制</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基準</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・国の告示におけるＣ値の範囲の下限値は、第７次と第８次で変更されていない。</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　第７次で下限値を採用している業種区分については、引き続き下限値を採用する。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2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・窒素</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及び</a:t>
            </a:r>
            <a:r>
              <a:rPr lang="ja-JP" altLang="en-US" sz="1100" dirty="0" err="1" smtClean="0">
                <a:latin typeface="Meiryo UI" panose="020B0604030504040204" pitchFamily="50" charset="-128"/>
                <a:ea typeface="Meiryo UI" panose="020B0604030504040204" pitchFamily="50" charset="-128"/>
                <a:cs typeface="Meiryo UI" panose="020B0604030504040204" pitchFamily="50" charset="-128"/>
              </a:rPr>
              <a:t>りんは</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、上・下限値が変更されていない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ことを勘案し、現状の排水実態等を考慮して検討する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2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・ＣＯＤは、上限値</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の引下げ状況</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を勘案</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し、現状</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の排水実態等</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を考慮して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検討する。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200"/>
              </a:lnSpc>
            </a:pP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200"/>
              </a:lnSpc>
            </a:pP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200"/>
              </a:lnSpc>
            </a:pP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200"/>
              </a:lnSpc>
            </a:pP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１　総量削減計画のあり方</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200"/>
              </a:lnSpc>
            </a:pP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200"/>
              </a:lnSpc>
            </a:pP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（１）</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発生源別の削減目標量</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2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2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　総量削減基本方針で示された平成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年度を目標年度と</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する大阪府</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の削減</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目標量</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大阪府の削減目標量は、表１の①に示すとおり、ＣＯＤ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は引き続き削減を図る一方で、窒素</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及び</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err="1" smtClean="0">
                <a:latin typeface="Meiryo UI" panose="020B0604030504040204" pitchFamily="50" charset="-128"/>
                <a:ea typeface="Meiryo UI" panose="020B0604030504040204" pitchFamily="50" charset="-128"/>
                <a:cs typeface="Meiryo UI" panose="020B0604030504040204" pitchFamily="50" charset="-128"/>
              </a:rPr>
              <a:t>りんの</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削</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減量は小さく</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見込まれている。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2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2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府においては、平成</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26</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年度においてもＣＯＤの汚濁負荷に占める雑</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排水</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の割合が</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16</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％と高く、生</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活排水</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対策を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重点的に進めるとともに、汚濁負荷の確実な削減のためには、引き続き事業場からの汚</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濁負荷の削減指導等を進める必要がある。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200"/>
              </a:lnSpc>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2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　平成</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31</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年度における発生源別の汚濁負荷量を試算した結果を踏まえ、発生源別の削減目標量は、</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表１の②に示すとおりとすることが適当</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である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正方形/長方形 38"/>
          <p:cNvSpPr/>
          <p:nvPr/>
        </p:nvSpPr>
        <p:spPr>
          <a:xfrm>
            <a:off x="6262240" y="1250390"/>
            <a:ext cx="6292394" cy="8345663"/>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Text Box 2"/>
          <p:cNvSpPr txBox="1">
            <a:spLocks noChangeArrowheads="1"/>
          </p:cNvSpPr>
          <p:nvPr/>
        </p:nvSpPr>
        <p:spPr bwMode="auto">
          <a:xfrm>
            <a:off x="11810100" y="10887"/>
            <a:ext cx="1076688" cy="316147"/>
          </a:xfrm>
          <a:prstGeom prst="rect">
            <a:avLst/>
          </a:prstGeom>
          <a:solidFill>
            <a:srgbClr val="FFFFFF"/>
          </a:solidFill>
          <a:ln w="9525">
            <a:solidFill>
              <a:srgbClr val="000000"/>
            </a:solidFill>
            <a:miter lim="800000"/>
            <a:headEnd/>
            <a:tailEnd/>
          </a:ln>
        </p:spPr>
        <p:txBody>
          <a:bodyPr vert="horz" wrap="square" lIns="74295" tIns="8890" rIns="74295" bIns="8890" numCol="1" anchor="ctr" anchorCtr="0" compatLnSpc="1">
            <a:prstTxWarp prst="textNoShape">
              <a:avLst/>
            </a:prstTxWarp>
          </a:bodyPr>
          <a:lstStyle/>
          <a:p>
            <a:pPr marL="0" marR="0" lvl="0" indent="0" algn="ctr" defTabSz="914400" rtl="0" eaLnBrk="1" fontAlgn="base" latinLnBrk="0" hangingPunct="1">
              <a:lnSpc>
                <a:spcPts val="2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ゴシック" pitchFamily="49" charset="-128"/>
                <a:ea typeface="ＭＳ ゴシック" pitchFamily="49" charset="-128"/>
                <a:cs typeface="ＭＳ Ｐゴシック" pitchFamily="50" charset="-128"/>
              </a:rPr>
              <a:t>資料 ３</a:t>
            </a:r>
            <a:r>
              <a:rPr kumimoji="1" lang="en-US" altLang="ja-JP" sz="1400" b="0" i="0" u="none" strike="noStrike" cap="none" normalizeH="0" baseline="0" dirty="0" smtClean="0">
                <a:ln>
                  <a:noFill/>
                </a:ln>
                <a:solidFill>
                  <a:schemeClr val="tx1"/>
                </a:solidFill>
                <a:effectLst/>
                <a:latin typeface="ＭＳ ゴシック" pitchFamily="49" charset="-128"/>
                <a:ea typeface="ＭＳ ゴシック" pitchFamily="49" charset="-128"/>
                <a:cs typeface="ＭＳ Ｐゴシック" pitchFamily="50" charset="-128"/>
              </a:rPr>
              <a:t>-</a:t>
            </a:r>
            <a:r>
              <a:rPr lang="ja-JP" altLang="en-US" sz="1400" dirty="0">
                <a:latin typeface="ＭＳ ゴシック" pitchFamily="49" charset="-128"/>
                <a:ea typeface="ＭＳ ゴシック" pitchFamily="49" charset="-128"/>
                <a:cs typeface="ＭＳ Ｐゴシック" pitchFamily="50" charset="-128"/>
              </a:rPr>
              <a:t>１</a:t>
            </a:r>
            <a:endParaRPr kumimoji="1" lang="ja-JP" altLang="ja-JP" sz="14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 name="角丸四角形 16"/>
          <p:cNvSpPr/>
          <p:nvPr/>
        </p:nvSpPr>
        <p:spPr>
          <a:xfrm>
            <a:off x="170361" y="906445"/>
            <a:ext cx="6268824" cy="2655905"/>
          </a:xfrm>
          <a:prstGeom prst="roundRect">
            <a:avLst>
              <a:gd name="adj" fmla="val 8268"/>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p:cNvSpPr txBox="1"/>
          <p:nvPr/>
        </p:nvSpPr>
        <p:spPr>
          <a:xfrm>
            <a:off x="6461137" y="933898"/>
            <a:ext cx="6522753" cy="3554819"/>
          </a:xfrm>
          <a:prstGeom prst="rect">
            <a:avLst/>
          </a:prstGeom>
          <a:noFill/>
          <a:ln w="9525">
            <a:noFill/>
          </a:ln>
        </p:spPr>
        <p:txBody>
          <a:bodyPr wrap="square" rtlCol="0">
            <a:spAutoFit/>
          </a:bodyPr>
          <a:lstStyle/>
          <a:p>
            <a:pPr marL="174625">
              <a:lnSpc>
                <a:spcPts val="1400"/>
              </a:lnSpc>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２）削減目標量の達成の</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方途</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200"/>
              </a:lnSpc>
            </a:pP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200"/>
              </a:lnSpc>
            </a:pP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200"/>
              </a:lnSpc>
            </a:pP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主に次に掲げる取組を推進することが適当である。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・生活排水：下水道</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の整備の推進や接続の促進、合併処理浄化槽の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普及の促進等。合流式下水</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道における計画的な改善の取組の推進　など</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・産業排水：指定地域内事業場について、適切な総量規制基準を定め、その遵守を徹底　など</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・その他　　 ：農地</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からの負荷削減</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対策、畜産</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排水</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対策等の推進　など</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200"/>
              </a:lnSpc>
            </a:pP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200"/>
              </a:lnSpc>
            </a:pP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200"/>
              </a:lnSpc>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200"/>
              </a:lnSpc>
            </a:pP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３）その他汚濁負荷量の削減及び水環境の改善に関し必要な</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事項</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200"/>
              </a:lnSpc>
            </a:pP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200"/>
              </a:lnSpc>
            </a:pP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瀬戸内海の環境の保全に関する大阪府計画のあり方</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について</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年６月、大阪府</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環境審</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議会</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答申</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に盛り込まれた</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内容を踏まえ、主に次に掲げる取組を推進することが適当である。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2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200"/>
              </a:lnSpc>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2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・湾奥部における生物が生息しやすい場の創出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・底質環境の改善に係る調査研究と対策の実施</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・湾奥部における栄養塩類の過度な偏在の解消に向けた取組の推進　など</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200"/>
              </a:lnSpc>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２　総量規制基準</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200"/>
              </a:lnSpc>
            </a:pP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200"/>
              </a:lnSpc>
            </a:pP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200"/>
              </a:lnSpc>
            </a:pP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総量規制基準のＣ値については、表２に示すとおり見直し、表２の業種区分以外の業種区分について</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は、第７次のとおりとすることが適当である。</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テキスト ボックス 26"/>
          <p:cNvSpPr txBox="1"/>
          <p:nvPr/>
        </p:nvSpPr>
        <p:spPr>
          <a:xfrm>
            <a:off x="267111" y="768654"/>
            <a:ext cx="891341" cy="292388"/>
          </a:xfrm>
          <a:prstGeom prst="rect">
            <a:avLst/>
          </a:prstGeom>
          <a:solidFill>
            <a:srgbClr val="0000FF"/>
          </a:solidFill>
          <a:ln w="9525">
            <a:noFill/>
          </a:ln>
        </p:spPr>
        <p:txBody>
          <a:bodyPr wrap="square" rtlCol="0">
            <a:spAutoFit/>
          </a:bodyPr>
          <a:lstStyle/>
          <a:p>
            <a:pPr algn="ctr"/>
            <a:r>
              <a:rPr lang="ja-JP" altLang="en-US" sz="13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審議経過</a:t>
            </a:r>
            <a:endParaRPr lang="en-US" altLang="ja-JP" sz="13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テキスト ボックス 32"/>
          <p:cNvSpPr txBox="1"/>
          <p:nvPr/>
        </p:nvSpPr>
        <p:spPr>
          <a:xfrm>
            <a:off x="290205" y="3737343"/>
            <a:ext cx="1377159" cy="292388"/>
          </a:xfrm>
          <a:prstGeom prst="rect">
            <a:avLst/>
          </a:prstGeom>
          <a:solidFill>
            <a:srgbClr val="0000FF"/>
          </a:solidFill>
          <a:ln w="9525">
            <a:noFill/>
          </a:ln>
        </p:spPr>
        <p:txBody>
          <a:bodyPr wrap="square" rtlCol="0">
            <a:spAutoFit/>
          </a:bodyPr>
          <a:lstStyle/>
          <a:p>
            <a:pPr algn="ctr"/>
            <a:r>
              <a:rPr lang="ja-JP" altLang="en-US" sz="13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部会</a:t>
            </a: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報告</a:t>
            </a:r>
            <a:r>
              <a:rPr lang="ja-JP" altLang="en-US" sz="13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概要</a:t>
            </a:r>
            <a:endParaRPr lang="en-US" altLang="ja-JP" sz="13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テキスト ボックス 43"/>
          <p:cNvSpPr txBox="1"/>
          <p:nvPr/>
        </p:nvSpPr>
        <p:spPr>
          <a:xfrm>
            <a:off x="829469" y="6184940"/>
            <a:ext cx="4756631" cy="271869"/>
          </a:xfrm>
          <a:prstGeom prst="rect">
            <a:avLst/>
          </a:prstGeom>
          <a:noFill/>
          <a:ln w="9525">
            <a:noFill/>
          </a:ln>
        </p:spPr>
        <p:txBody>
          <a:bodyPr wrap="square" rtlCol="0">
            <a:spAutoFit/>
          </a:bodyPr>
          <a:lstStyle/>
          <a:p>
            <a:pPr indent="174625" algn="ctr">
              <a:lnSpc>
                <a:spcPts val="1400"/>
              </a:lnSpc>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表１　大阪府の削減目標量と発生源別の削減目標量</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6" name="表 45"/>
          <p:cNvGraphicFramePr>
            <a:graphicFrameLocks noGrp="1"/>
          </p:cNvGraphicFramePr>
          <p:nvPr>
            <p:extLst>
              <p:ext uri="{D42A27DB-BD31-4B8C-83A1-F6EECF244321}">
                <p14:modId xmlns:p14="http://schemas.microsoft.com/office/powerpoint/2010/main" val="2677390886"/>
              </p:ext>
            </p:extLst>
          </p:nvPr>
        </p:nvGraphicFramePr>
        <p:xfrm>
          <a:off x="807740" y="6508601"/>
          <a:ext cx="5046696" cy="2926080"/>
        </p:xfrm>
        <a:graphic>
          <a:graphicData uri="http://schemas.openxmlformats.org/drawingml/2006/table">
            <a:tbl>
              <a:tblPr firstRow="1" bandRow="1">
                <a:tableStyleId>{5C22544A-7EE6-4342-B048-85BDC9FD1C3A}</a:tableStyleId>
              </a:tblPr>
              <a:tblGrid>
                <a:gridCol w="781930"/>
                <a:gridCol w="905817"/>
                <a:gridCol w="804018"/>
                <a:gridCol w="813514"/>
                <a:gridCol w="914416"/>
                <a:gridCol w="827001"/>
              </a:tblGrid>
              <a:tr h="0">
                <a:tc rowSpan="2">
                  <a:txBody>
                    <a:bodyPr/>
                    <a:lstStyle/>
                    <a:p>
                      <a:pPr algn="ctr">
                        <a:lnSpc>
                          <a:spcPts val="800"/>
                        </a:lnSpc>
                      </a:pP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rowSpan="2">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大阪府の</a:t>
                      </a:r>
                      <a:endParaRPr kumimoji="1" lang="en-US" altLang="ja-JP"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128016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削減目標量①</a:t>
                      </a:r>
                      <a:endParaRPr kumimoji="1" lang="en-US" altLang="ja-JP"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1280160" rtl="0" eaLnBrk="1" fontAlgn="auto" latinLnBrk="0" hangingPunct="1">
                        <a:lnSpc>
                          <a:spcPct val="100000"/>
                        </a:lnSpc>
                        <a:spcBef>
                          <a:spcPts val="0"/>
                        </a:spcBef>
                        <a:spcAft>
                          <a:spcPts val="0"/>
                        </a:spcAft>
                        <a:buClrTx/>
                        <a:buSzTx/>
                        <a:buFontTx/>
                        <a:buNone/>
                        <a:tabLst/>
                        <a:defRPr/>
                      </a:pPr>
                      <a:r>
                        <a:rPr kumimoji="1" lang="en-US" altLang="ja-JP"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rowSpan="2">
                  <a:txBody>
                    <a:bodyPr/>
                    <a:lstStyle/>
                    <a:p>
                      <a:pPr algn="ctr">
                        <a:lnSpc>
                          <a:spcPct val="100000"/>
                        </a:lnSpc>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a:t>
                      </a:r>
                      <a:endParaRPr kumimoji="1" lang="en-US" altLang="ja-JP"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ct val="100000"/>
                        </a:lnSpc>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年度における量</a:t>
                      </a: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gridSpan="3">
                  <a:txBody>
                    <a:bodyPr/>
                    <a:lstStyle/>
                    <a:p>
                      <a:pPr algn="ctr">
                        <a:lnSpc>
                          <a:spcPct val="100000"/>
                        </a:lnSpc>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発生源別の削減目標量②</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pPr algn="ctr">
                        <a:lnSpc>
                          <a:spcPct val="100000"/>
                        </a:lnSpc>
                      </a:pP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pPr algn="ctr">
                        <a:lnSpc>
                          <a:spcPct val="100000"/>
                        </a:lnSpc>
                      </a:pP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36279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発生源</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ct val="100000"/>
                        </a:lnSpc>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削減</a:t>
                      </a:r>
                      <a:endParaRPr kumimoji="1" lang="en-US" altLang="ja-JP"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ct val="100000"/>
                        </a:lnSpc>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目標量</a:t>
                      </a:r>
                      <a:endParaRPr kumimoji="1" lang="en-US" altLang="ja-JP"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ct val="100000"/>
                        </a:lnSpc>
                      </a:pPr>
                      <a:r>
                        <a:rPr kumimoji="1" lang="en-US" altLang="ja-JP"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ct val="100000"/>
                        </a:lnSpc>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a:t>
                      </a:r>
                      <a:endParaRPr kumimoji="1" lang="en-US" altLang="ja-JP"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ct val="100000"/>
                        </a:lnSpc>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年度における量</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164906">
                <a:tc rowSpan="3">
                  <a:txBody>
                    <a:bodyPr/>
                    <a:lstStyle/>
                    <a:p>
                      <a:pPr algn="ct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化学的酸素</a:t>
                      </a:r>
                      <a:endParaRPr kumimoji="1" lang="en-US" altLang="ja-JP"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要求量</a:t>
                      </a: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rowSpan="3">
                  <a:txBody>
                    <a:bodyPr/>
                    <a:lstStyle/>
                    <a:p>
                      <a:pPr algn="ctr"/>
                      <a:r>
                        <a:rPr kumimoji="1" lang="en-US" altLang="ja-JP" sz="105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46</a:t>
                      </a:r>
                      <a:endParaRPr kumimoji="1" lang="ja-JP" altLang="en-US" sz="105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rowSpan="3">
                  <a:txBody>
                    <a:bodyPr/>
                    <a:lstStyle/>
                    <a:p>
                      <a:pPr algn="ctr"/>
                      <a:r>
                        <a:rPr kumimoji="1" lang="en-US" altLang="ja-JP" sz="1050" b="0" i="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49</a:t>
                      </a:r>
                      <a:endParaRPr kumimoji="1" lang="ja-JP" altLang="en-US" sz="1050" b="0" i="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生活排水</a:t>
                      </a: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36</a:t>
                      </a: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39</a:t>
                      </a:r>
                      <a:endPar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164906">
                <a:tc vMerge="1">
                  <a:txBody>
                    <a:bodyPr/>
                    <a:lstStyle/>
                    <a:p>
                      <a:endParaRPr kumimoji="1" lang="ja-JP" altLang="en-US"/>
                    </a:p>
                  </a:txBody>
                  <a:tcPr/>
                </a:tc>
                <a:tc vMerge="1">
                  <a:txBody>
                    <a:bodyPr/>
                    <a:lstStyle/>
                    <a:p>
                      <a:pPr algn="ctr"/>
                      <a:endPar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a:txBody>
                    <a:bodyPr/>
                    <a:lstStyle/>
                    <a:p>
                      <a:pPr algn="ct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産業排水</a:t>
                      </a: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endPar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endPar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236880">
                <a:tc vMerge="1">
                  <a:txBody>
                    <a:bodyPr/>
                    <a:lstStyle/>
                    <a:p>
                      <a:endParaRPr kumimoji="1" lang="ja-JP" altLang="en-US"/>
                    </a:p>
                  </a:txBody>
                  <a:tcPr/>
                </a:tc>
                <a:tc vMerge="1">
                  <a:txBody>
                    <a:bodyPr/>
                    <a:lstStyle/>
                    <a:p>
                      <a:pPr algn="ctr"/>
                      <a:endPar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a:txBody>
                    <a:bodyPr/>
                    <a:lstStyle/>
                    <a:p>
                      <a:pPr algn="ct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a:t>
                      </a: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endPar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endPar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164906">
                <a:tc rowSpan="3">
                  <a:txBody>
                    <a:bodyPr/>
                    <a:lstStyle/>
                    <a:p>
                      <a:pPr marL="261938" marR="0" indent="-293688" algn="ctr" defTabSz="1280160" rtl="0" eaLnBrk="1" fontAlgn="auto" latinLnBrk="0" hangingPunct="1">
                        <a:lnSpc>
                          <a:spcPts val="11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窒素含有量</a:t>
                      </a: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rowSpan="3">
                  <a:txBody>
                    <a:bodyPr/>
                    <a:lstStyle/>
                    <a:p>
                      <a:pPr algn="ctr"/>
                      <a:r>
                        <a:rPr kumimoji="1" lang="en-US" altLang="ja-JP" sz="105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48</a:t>
                      </a:r>
                      <a:endParaRPr kumimoji="1" lang="ja-JP" altLang="en-US" sz="105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rowSpan="3">
                  <a:txBody>
                    <a:bodyPr/>
                    <a:lstStyle/>
                    <a:p>
                      <a:pPr algn="ctr"/>
                      <a:r>
                        <a:rPr kumimoji="1" lang="en-US" altLang="ja-JP" sz="105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49</a:t>
                      </a:r>
                      <a:endParaRPr kumimoji="1" lang="ja-JP" altLang="en-US" sz="105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生活排水</a:t>
                      </a: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endPar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endPar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164906">
                <a:tc vMerge="1">
                  <a:txBody>
                    <a:bodyPr/>
                    <a:lstStyle/>
                    <a:p>
                      <a:endParaRPr kumimoji="1" lang="ja-JP" altLang="en-US"/>
                    </a:p>
                  </a:txBody>
                  <a:tcPr/>
                </a:tc>
                <a:tc vMerge="1">
                  <a:txBody>
                    <a:bodyPr/>
                    <a:lstStyle/>
                    <a:p>
                      <a:pPr algn="ctr"/>
                      <a:endPar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a:txBody>
                    <a:bodyPr/>
                    <a:lstStyle/>
                    <a:p>
                      <a:pPr algn="ct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産業排水</a:t>
                      </a: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endPar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endPar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184074">
                <a:tc vMerge="1">
                  <a:txBody>
                    <a:bodyPr/>
                    <a:lstStyle/>
                    <a:p>
                      <a:endParaRPr kumimoji="1" lang="ja-JP" altLang="en-US"/>
                    </a:p>
                  </a:txBody>
                  <a:tcPr/>
                </a:tc>
                <a:tc vMerge="1">
                  <a:txBody>
                    <a:bodyPr/>
                    <a:lstStyle/>
                    <a:p>
                      <a:pPr algn="ctr"/>
                      <a:endPar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a:txBody>
                    <a:bodyPr/>
                    <a:lstStyle/>
                    <a:p>
                      <a:pPr algn="ct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a:t>
                      </a: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endPar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endPar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164906">
                <a:tc rowSpan="3">
                  <a:txBody>
                    <a:bodyPr/>
                    <a:lstStyle/>
                    <a:p>
                      <a:pPr marL="261938" marR="0" indent="-261938" algn="ctr" defTabSz="1280160" rtl="0" eaLnBrk="1" fontAlgn="auto" latinLnBrk="0" hangingPunct="1">
                        <a:lnSpc>
                          <a:spcPts val="1100"/>
                        </a:lnSpc>
                        <a:spcBef>
                          <a:spcPts val="0"/>
                        </a:spcBef>
                        <a:spcAft>
                          <a:spcPts val="0"/>
                        </a:spcAft>
                        <a:buClrTx/>
                        <a:buSzTx/>
                        <a:buFontTx/>
                        <a:buNone/>
                        <a:tabLst/>
                        <a:defRPr/>
                      </a:pPr>
                      <a:r>
                        <a:rPr kumimoji="1" lang="ja-JP" altLang="en-US" sz="900" b="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りん</a:t>
                      </a: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含有量</a:t>
                      </a: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rowSpan="3">
                  <a:txBody>
                    <a:bodyPr/>
                    <a:lstStyle/>
                    <a:p>
                      <a:pPr algn="ctr"/>
                      <a:r>
                        <a:rPr kumimoji="1" lang="en-US" altLang="ja-JP" sz="105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endParaRPr kumimoji="1" lang="ja-JP" altLang="en-US" sz="105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rowSpan="3">
                  <a:txBody>
                    <a:bodyPr/>
                    <a:lstStyle/>
                    <a:p>
                      <a:pPr algn="ctr"/>
                      <a:r>
                        <a:rPr kumimoji="1" lang="en-US" altLang="ja-JP" sz="105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endParaRPr kumimoji="1" lang="ja-JP" altLang="en-US" sz="105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生活排水</a:t>
                      </a: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endPar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a:t>
                      </a:r>
                      <a:endPar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164906">
                <a:tc vMerge="1">
                  <a:txBody>
                    <a:bodyPr/>
                    <a:lstStyle/>
                    <a:p>
                      <a:endParaRPr kumimoji="1" lang="ja-JP" altLang="en-US"/>
                    </a:p>
                  </a:txBody>
                  <a:tcPr/>
                </a:tc>
                <a:tc vMerge="1">
                  <a:txBody>
                    <a:bodyPr/>
                    <a:lstStyle/>
                    <a:p>
                      <a:pPr algn="ctr"/>
                      <a:endPar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a:txBody>
                    <a:bodyPr/>
                    <a:lstStyle/>
                    <a:p>
                      <a:pPr algn="ct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産業排水</a:t>
                      </a: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0.4</a:t>
                      </a:r>
                      <a:endPar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0.4</a:t>
                      </a:r>
                      <a:endPar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184074">
                <a:tc vMerge="1">
                  <a:txBody>
                    <a:bodyPr/>
                    <a:lstStyle/>
                    <a:p>
                      <a:endParaRPr kumimoji="1" lang="ja-JP" altLang="en-US"/>
                    </a:p>
                  </a:txBody>
                  <a:tcPr/>
                </a:tc>
                <a:tc vMerge="1">
                  <a:txBody>
                    <a:bodyPr/>
                    <a:lstStyle/>
                    <a:p>
                      <a:pPr algn="ctr"/>
                      <a:endPar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a:txBody>
                    <a:bodyPr/>
                    <a:lstStyle/>
                    <a:p>
                      <a:pPr algn="ct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a:t>
                      </a: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0.8</a:t>
                      </a:r>
                      <a:endPar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0.8</a:t>
                      </a:r>
                      <a:endPar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bl>
          </a:graphicData>
        </a:graphic>
      </p:graphicFrame>
      <p:sp>
        <p:nvSpPr>
          <p:cNvPr id="40" name="テキスト ボックス 39"/>
          <p:cNvSpPr txBox="1"/>
          <p:nvPr/>
        </p:nvSpPr>
        <p:spPr>
          <a:xfrm>
            <a:off x="6703053" y="4674190"/>
            <a:ext cx="5851581" cy="271869"/>
          </a:xfrm>
          <a:prstGeom prst="rect">
            <a:avLst/>
          </a:prstGeom>
          <a:noFill/>
          <a:ln w="9525">
            <a:noFill/>
          </a:ln>
        </p:spPr>
        <p:txBody>
          <a:bodyPr wrap="square" rtlCol="0">
            <a:spAutoFit/>
          </a:bodyPr>
          <a:lstStyle/>
          <a:p>
            <a:pPr indent="174625" algn="ctr">
              <a:lnSpc>
                <a:spcPts val="1400"/>
              </a:lnSpc>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表２　総量規制基準の見直し案</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505808077"/>
              </p:ext>
            </p:extLst>
          </p:nvPr>
        </p:nvGraphicFramePr>
        <p:xfrm>
          <a:off x="6646697" y="4946059"/>
          <a:ext cx="6240091" cy="4356574"/>
        </p:xfrm>
        <a:graphic>
          <a:graphicData uri="http://schemas.openxmlformats.org/drawingml/2006/table">
            <a:tbl>
              <a:tblPr firstRow="1" firstCol="1" bandRow="1">
                <a:tableStyleId>{5C22544A-7EE6-4342-B048-85BDC9FD1C3A}</a:tableStyleId>
              </a:tblPr>
              <a:tblGrid>
                <a:gridCol w="238125"/>
                <a:gridCol w="2406318"/>
                <a:gridCol w="381457"/>
                <a:gridCol w="453768"/>
                <a:gridCol w="441645"/>
                <a:gridCol w="463509"/>
                <a:gridCol w="541239"/>
                <a:gridCol w="1314030"/>
              </a:tblGrid>
              <a:tr h="284005">
                <a:tc rowSpan="3">
                  <a:txBody>
                    <a:bodyPr/>
                    <a:lstStyle/>
                    <a:p>
                      <a:pPr indent="1270" algn="ctr">
                        <a:spcAft>
                          <a:spcPts val="0"/>
                        </a:spcAft>
                      </a:pPr>
                      <a:r>
                        <a:rPr lang="ja-JP" sz="9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項目</a:t>
                      </a: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3">
                  <a:txBody>
                    <a:bodyPr/>
                    <a:lstStyle/>
                    <a:p>
                      <a:pPr marR="82550" algn="ctr">
                        <a:lnSpc>
                          <a:spcPts val="1200"/>
                        </a:lnSpc>
                        <a:spcAft>
                          <a:spcPts val="0"/>
                        </a:spcAft>
                      </a:pPr>
                      <a:r>
                        <a:rPr lang="ja-JP" sz="9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業種区分</a:t>
                      </a: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3">
                  <a:txBody>
                    <a:bodyPr/>
                    <a:lstStyle/>
                    <a:p>
                      <a:pPr algn="ctr">
                        <a:lnSpc>
                          <a:spcPts val="1200"/>
                        </a:lnSpc>
                        <a:spcAft>
                          <a:spcPts val="0"/>
                        </a:spcAft>
                        <a:tabLst>
                          <a:tab pos="471170" algn="l"/>
                        </a:tabLst>
                      </a:pPr>
                      <a:r>
                        <a:rPr lang="ja-JP" sz="9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区分</a:t>
                      </a: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indent="-64135" algn="ctr">
                        <a:lnSpc>
                          <a:spcPts val="1200"/>
                        </a:lnSpc>
                        <a:spcAft>
                          <a:spcPts val="0"/>
                        </a:spcAft>
                      </a:pPr>
                      <a:r>
                        <a:rPr lang="ja-JP" sz="900" b="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第７次</a:t>
                      </a: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gridSpan="4">
                  <a:txBody>
                    <a:bodyPr/>
                    <a:lstStyle/>
                    <a:p>
                      <a:pPr indent="-68580" algn="ctr">
                        <a:lnSpc>
                          <a:spcPts val="1200"/>
                        </a:lnSpc>
                        <a:spcAft>
                          <a:spcPts val="0"/>
                        </a:spcAft>
                      </a:pPr>
                      <a:r>
                        <a:rPr lang="ja-JP" sz="9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第８次</a:t>
                      </a: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0940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marL="635" indent="-68580" algn="ctr">
                        <a:lnSpc>
                          <a:spcPts val="1200"/>
                        </a:lnSpc>
                        <a:spcAft>
                          <a:spcPts val="0"/>
                        </a:spcAft>
                      </a:pPr>
                      <a:r>
                        <a:rPr lang="ja-JP" sz="900" b="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Ｃ値</a:t>
                      </a: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gridSpan="2">
                  <a:txBody>
                    <a:bodyPr/>
                    <a:lstStyle/>
                    <a:p>
                      <a:pPr algn="ctr">
                        <a:lnSpc>
                          <a:spcPts val="1200"/>
                        </a:lnSpc>
                        <a:spcAft>
                          <a:spcPts val="0"/>
                        </a:spcAft>
                      </a:pPr>
                      <a:r>
                        <a:rPr lang="ja-JP" sz="9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Ｃ値の範囲</a:t>
                      </a:r>
                      <a:r>
                        <a:rPr 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endParaRPr lang="en-US"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lnSpc>
                          <a:spcPts val="1200"/>
                        </a:lnSpc>
                        <a:spcAft>
                          <a:spcPts val="0"/>
                        </a:spcAft>
                      </a:pPr>
                      <a:r>
                        <a:rPr 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告示</a:t>
                      </a:r>
                      <a:endParaRPr lang="ja-JP" sz="9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rowSpan="2">
                  <a:txBody>
                    <a:bodyPr/>
                    <a:lstStyle/>
                    <a:p>
                      <a:pPr algn="ctr">
                        <a:lnSpc>
                          <a:spcPts val="1200"/>
                        </a:lnSpc>
                        <a:spcAft>
                          <a:spcPts val="0"/>
                        </a:spcAft>
                      </a:pPr>
                      <a:r>
                        <a:rPr lang="ja-JP" sz="9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Ｃ値</a:t>
                      </a:r>
                    </a:p>
                    <a:p>
                      <a:pPr algn="ctr">
                        <a:lnSpc>
                          <a:spcPts val="1200"/>
                        </a:lnSpc>
                        <a:spcAft>
                          <a:spcPts val="0"/>
                        </a:spcAft>
                      </a:pPr>
                      <a:r>
                        <a:rPr lang="ja-JP" sz="9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見直し</a:t>
                      </a:r>
                    </a:p>
                    <a:p>
                      <a:pPr algn="ctr">
                        <a:lnSpc>
                          <a:spcPts val="1200"/>
                        </a:lnSpc>
                        <a:spcAft>
                          <a:spcPts val="0"/>
                        </a:spcAft>
                      </a:pPr>
                      <a:r>
                        <a:rPr lang="ja-JP" sz="9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案</a:t>
                      </a: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2">
                  <a:txBody>
                    <a:bodyPr/>
                    <a:lstStyle/>
                    <a:p>
                      <a:pPr algn="ctr">
                        <a:lnSpc>
                          <a:spcPts val="1200"/>
                        </a:lnSpc>
                        <a:spcAft>
                          <a:spcPts val="0"/>
                        </a:spcAft>
                      </a:pPr>
                      <a:r>
                        <a:rPr lang="ja-JP" sz="9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細分化した業種区分</a:t>
                      </a:r>
                      <a:r>
                        <a:rPr 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endParaRPr lang="en-US"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lnSpc>
                          <a:spcPts val="1200"/>
                        </a:lnSpc>
                        <a:spcAft>
                          <a:spcPts val="0"/>
                        </a:spcAft>
                      </a:pPr>
                      <a:r>
                        <a:rPr 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統合</a:t>
                      </a:r>
                      <a:r>
                        <a:rPr lang="ja-JP" sz="9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案</a:t>
                      </a: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16295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635" indent="-68580" algn="ctr">
                        <a:lnSpc>
                          <a:spcPts val="1200"/>
                        </a:lnSpc>
                        <a:spcAft>
                          <a:spcPts val="0"/>
                        </a:spcAft>
                      </a:pPr>
                      <a:r>
                        <a:rPr lang="ja-JP"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下限</a:t>
                      </a: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上限</a:t>
                      </a: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vMerge="1">
                  <a:txBody>
                    <a:bodyPr/>
                    <a:lstStyle/>
                    <a:p>
                      <a:endParaRPr kumimoji="1" lang="ja-JP" altLang="en-US"/>
                    </a:p>
                  </a:txBody>
                  <a:tcPr/>
                </a:tc>
              </a:tr>
              <a:tr h="472351">
                <a:tc rowSpan="15">
                  <a:txBody>
                    <a:bodyPr/>
                    <a:lstStyle/>
                    <a:p>
                      <a:pPr marR="82550" algn="r">
                        <a:lnSpc>
                          <a:spcPts val="1100"/>
                        </a:lnSpc>
                        <a:spcAft>
                          <a:spcPts val="0"/>
                        </a:spcAft>
                      </a:pPr>
                      <a:r>
                        <a:rPr 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ＣＯＤ</a:t>
                      </a: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R="21590" algn="just">
                        <a:lnSpc>
                          <a:spcPts val="12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繊維工業で織物機械染色整理工程（染色整理工程付帯加工処理工程を含む。）に係るもの（前項に掲げるものを除く。</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R="21590" algn="just">
                        <a:lnSpc>
                          <a:spcPts val="12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排水量</a:t>
                      </a:r>
                      <a:r>
                        <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400</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／日未満</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lnSpc>
                          <a:spcPts val="11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Ｃ</a:t>
                      </a:r>
                      <a:r>
                        <a:rPr lang="ja-JP" sz="900" kern="100" baseline="-250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Ｃ０</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90</a:t>
                      </a: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80</a:t>
                      </a: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120</a:t>
                      </a:r>
                      <a:endParaRPr lang="ja-JP"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1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80</a:t>
                      </a:r>
                      <a:endParaRPr lang="ja-JP" sz="11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lnSpc>
                          <a:spcPts val="11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排水量</a:t>
                      </a:r>
                      <a:r>
                        <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400</a:t>
                      </a:r>
                      <a:r>
                        <a:rPr lang="ja-JP" sz="900" kern="100" dirty="0" err="1">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ｍ</a:t>
                      </a:r>
                      <a:r>
                        <a:rPr lang="en-US" sz="900" kern="100" baseline="300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／日以</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上</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1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と統合</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472351">
                <a:tc vMerge="1">
                  <a:txBody>
                    <a:bodyPr/>
                    <a:lstStyle/>
                    <a:p>
                      <a:endParaRPr kumimoji="1" lang="ja-JP" altLang="en-US"/>
                    </a:p>
                  </a:txBody>
                  <a:tcPr/>
                </a:tc>
                <a:tc>
                  <a:txBody>
                    <a:bodyPr/>
                    <a:lstStyle/>
                    <a:p>
                      <a:pPr marR="21590" algn="just">
                        <a:lnSpc>
                          <a:spcPts val="12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繊維工業でニット・レース染色整理工程（染色整理工程付帯加工処理工程を含む。）に係る</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もの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排水量</a:t>
                      </a:r>
                      <a:r>
                        <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400</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以上】</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lnSpc>
                          <a:spcPts val="11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Ｃ</a:t>
                      </a:r>
                      <a:r>
                        <a:rPr lang="ja-JP" sz="900" kern="100" baseline="-250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Ｃ０</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70</a:t>
                      </a:r>
                      <a:endParaRPr lang="ja-JP"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50</a:t>
                      </a: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100</a:t>
                      </a: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1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50</a:t>
                      </a:r>
                      <a:endParaRPr lang="ja-JP" sz="11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indent="0" algn="l" defTabSz="1280160" rtl="0" eaLnBrk="1" fontAlgn="auto" latinLnBrk="0" hangingPunct="1">
                        <a:lnSpc>
                          <a:spcPts val="11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排水量</a:t>
                      </a:r>
                      <a:r>
                        <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400</a:t>
                      </a:r>
                      <a:r>
                        <a:rPr lang="ja-JP" sz="900" kern="100" dirty="0" err="1">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ｍ</a:t>
                      </a:r>
                      <a:r>
                        <a:rPr lang="en-US" sz="900" kern="100" baseline="300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9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日未</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満</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1280160" rtl="0" eaLnBrk="1" fontAlgn="auto" latinLnBrk="0" hangingPunct="1">
                        <a:lnSpc>
                          <a:spcPts val="1100"/>
                        </a:lnSpc>
                        <a:spcBef>
                          <a:spcPts val="0"/>
                        </a:spcBef>
                        <a:spcAft>
                          <a:spcPts val="0"/>
                        </a:spcAft>
                        <a:buClrTx/>
                        <a:buSzTx/>
                        <a:buFontTx/>
                        <a:buNone/>
                        <a:tabLst/>
                        <a:defRPr/>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と統合</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151496">
                <a:tc vMerge="1">
                  <a:txBody>
                    <a:bodyPr/>
                    <a:lstStyle/>
                    <a:p>
                      <a:endParaRPr kumimoji="1" lang="ja-JP" altLang="en-US"/>
                    </a:p>
                  </a:txBody>
                  <a:tcPr/>
                </a:tc>
                <a:tc>
                  <a:txBody>
                    <a:bodyPr/>
                    <a:lstStyle/>
                    <a:p>
                      <a:pPr marR="21590" algn="just">
                        <a:lnSpc>
                          <a:spcPts val="12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石けん・合成洗剤製造業</a:t>
                      </a: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lnSpc>
                          <a:spcPts val="11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Ｃ</a:t>
                      </a:r>
                      <a:r>
                        <a:rPr lang="ja-JP" sz="900" kern="100" baseline="-250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Ｃ０</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a:t>
                      </a:r>
                      <a:endParaRPr lang="ja-JP"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endParaRPr lang="ja-JP"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a:t>
                      </a:r>
                      <a:endParaRPr lang="ja-JP"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100" b="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endParaRPr lang="ja-JP" sz="1100" b="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lnSpc>
                          <a:spcPts val="11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151496">
                <a:tc vMerge="1">
                  <a:txBody>
                    <a:bodyPr/>
                    <a:lstStyle/>
                    <a:p>
                      <a:endParaRPr kumimoji="1" lang="ja-JP" altLang="en-US"/>
                    </a:p>
                  </a:txBody>
                  <a:tcPr/>
                </a:tc>
                <a:tc>
                  <a:txBody>
                    <a:bodyPr/>
                    <a:lstStyle/>
                    <a:p>
                      <a:pPr marR="21590" algn="just">
                        <a:lnSpc>
                          <a:spcPts val="12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非鉄金属製造業</a:t>
                      </a: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lnSpc>
                          <a:spcPts val="1100"/>
                        </a:lnSpc>
                        <a:spcAft>
                          <a:spcPts val="0"/>
                        </a:spcAft>
                      </a:pPr>
                      <a:r>
                        <a:rPr lang="ja-JP" sz="9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Ｃ</a:t>
                      </a:r>
                      <a:r>
                        <a:rPr lang="ja-JP" sz="900" kern="100" baseline="-250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Ｃ０</a:t>
                      </a:r>
                      <a:endParaRPr lang="ja-JP" sz="9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a:t>
                      </a:r>
                      <a:endParaRPr lang="ja-JP"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endParaRPr lang="ja-JP"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endParaRPr lang="ja-JP"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1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endParaRPr lang="ja-JP" sz="11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lnSpc>
                          <a:spcPts val="11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149370">
                <a:tc vMerge="1">
                  <a:txBody>
                    <a:bodyPr/>
                    <a:lstStyle/>
                    <a:p>
                      <a:endParaRPr kumimoji="1" lang="ja-JP" altLang="en-US"/>
                    </a:p>
                  </a:txBody>
                  <a:tcPr/>
                </a:tc>
                <a:tc rowSpan="2">
                  <a:txBody>
                    <a:bodyPr/>
                    <a:lstStyle/>
                    <a:p>
                      <a:pPr marR="21590" algn="just">
                        <a:lnSpc>
                          <a:spcPts val="12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一般機械器具</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製造業</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R="21590" algn="just">
                        <a:lnSpc>
                          <a:spcPts val="12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排水量</a:t>
                      </a:r>
                      <a:r>
                        <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400</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未満】</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lnSpc>
                          <a:spcPts val="11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Ｃ</a:t>
                      </a:r>
                      <a:r>
                        <a:rPr lang="ja-JP" sz="900" kern="100" baseline="-250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Ｃ０</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a:t>
                      </a:r>
                      <a:endParaRPr lang="ja-JP"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endParaRPr lang="ja-JP"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endParaRPr lang="ja-JP"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100" b="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endParaRPr lang="ja-JP" sz="1100" b="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2">
                  <a:txBody>
                    <a:bodyPr/>
                    <a:lstStyle/>
                    <a:p>
                      <a:pPr marL="0" marR="0" indent="0" algn="l" defTabSz="1280160" rtl="0" eaLnBrk="1" fontAlgn="auto" latinLnBrk="0" hangingPunct="1">
                        <a:lnSpc>
                          <a:spcPts val="11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排水量</a:t>
                      </a:r>
                      <a:r>
                        <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400</a:t>
                      </a:r>
                      <a:r>
                        <a:rPr lang="ja-JP" sz="900" kern="100" dirty="0" err="1">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ｍ</a:t>
                      </a:r>
                      <a:r>
                        <a:rPr lang="en-US" sz="900" kern="100" baseline="300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／日以</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上</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1280160" rtl="0" eaLnBrk="1" fontAlgn="auto" latinLnBrk="0" hangingPunct="1">
                        <a:lnSpc>
                          <a:spcPts val="1100"/>
                        </a:lnSpc>
                        <a:spcBef>
                          <a:spcPts val="0"/>
                        </a:spcBef>
                        <a:spcAft>
                          <a:spcPts val="0"/>
                        </a:spcAft>
                        <a:buClrTx/>
                        <a:buSzTx/>
                        <a:buFontTx/>
                        <a:buNone/>
                        <a:tabLst/>
                        <a:defRPr/>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と統合</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176335">
                <a:tc vMerge="1">
                  <a:txBody>
                    <a:bodyPr/>
                    <a:lstStyle/>
                    <a:p>
                      <a:endParaRPr kumimoji="1" lang="ja-JP" altLang="en-US"/>
                    </a:p>
                  </a:txBody>
                  <a:tcPr/>
                </a:tc>
                <a:tc vMerge="1">
                  <a:txBody>
                    <a:bodyPr/>
                    <a:lstStyle/>
                    <a:p>
                      <a:endParaRPr kumimoji="1" lang="ja-JP" altLang="en-US"/>
                    </a:p>
                  </a:txBody>
                  <a:tcPr/>
                </a:tc>
                <a:tc>
                  <a:txBody>
                    <a:bodyPr/>
                    <a:lstStyle/>
                    <a:p>
                      <a:pPr algn="l">
                        <a:lnSpc>
                          <a:spcPts val="1100"/>
                        </a:lnSpc>
                        <a:spcAft>
                          <a:spcPts val="0"/>
                        </a:spcAft>
                      </a:pPr>
                      <a:r>
                        <a:rPr lang="ja-JP" sz="9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Ｃ</a:t>
                      </a:r>
                      <a:r>
                        <a:rPr lang="ja-JP" sz="900" kern="100" baseline="-250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Ｃ</a:t>
                      </a:r>
                      <a:r>
                        <a:rPr lang="en-US" sz="900" kern="100" baseline="-250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a:t>
                      </a:r>
                      <a:endParaRPr lang="ja-JP" sz="9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a:t>
                      </a:r>
                      <a:endParaRPr lang="ja-JP"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endParaRPr lang="ja-JP"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a:t>
                      </a: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1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endParaRPr lang="ja-JP" sz="11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r>
              <a:tr h="151496">
                <a:tc vMerge="1">
                  <a:txBody>
                    <a:bodyPr/>
                    <a:lstStyle/>
                    <a:p>
                      <a:endParaRPr kumimoji="1" lang="ja-JP" altLang="en-US"/>
                    </a:p>
                  </a:txBody>
                  <a:tcPr/>
                </a:tc>
                <a:tc>
                  <a:txBody>
                    <a:bodyPr/>
                    <a:lstStyle/>
                    <a:p>
                      <a:pPr marR="21590" algn="just">
                        <a:lnSpc>
                          <a:spcPts val="12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電子回路製造業</a:t>
                      </a: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lnSpc>
                          <a:spcPts val="11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Ｃ</a:t>
                      </a:r>
                      <a:r>
                        <a:rPr lang="ja-JP" sz="900" kern="100" baseline="-250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Ｃ０</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a:t>
                      </a:r>
                      <a:endParaRPr lang="ja-JP"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a:t>
                      </a:r>
                      <a:endParaRPr lang="ja-JP"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40</a:t>
                      </a:r>
                      <a:endParaRPr lang="ja-JP"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1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a:t>
                      </a:r>
                      <a:endParaRPr lang="ja-JP" sz="11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lnSpc>
                          <a:spcPts val="1100"/>
                        </a:lnSpc>
                        <a:spcAft>
                          <a:spcPts val="0"/>
                        </a:spcAft>
                      </a:pPr>
                      <a:r>
                        <a:rPr lang="en-US" sz="105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105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270511">
                <a:tc vMerge="1">
                  <a:txBody>
                    <a:bodyPr/>
                    <a:lstStyle/>
                    <a:p>
                      <a:endParaRPr kumimoji="1" lang="ja-JP" altLang="en-US"/>
                    </a:p>
                  </a:txBody>
                  <a:tcPr/>
                </a:tc>
                <a:tc rowSpan="2">
                  <a:txBody>
                    <a:bodyPr/>
                    <a:lstStyle/>
                    <a:p>
                      <a:pPr marR="21590" algn="just">
                        <a:lnSpc>
                          <a:spcPts val="12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し尿処理業 備考（</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嫌気性消化法</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等</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凝集処理法を加えた方法より高度にし尿を処理することができる方法によりし尿を処理するものにあっては）</a:t>
                      </a: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lnSpc>
                          <a:spcPts val="11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Ｃ</a:t>
                      </a:r>
                      <a:r>
                        <a:rPr lang="ja-JP" sz="900" kern="100" baseline="-250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Ｃ</a:t>
                      </a:r>
                      <a:r>
                        <a:rPr lang="en-US" sz="900" kern="100" baseline="-25000" dirty="0" err="1">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a:t>
                      </a:r>
                      <a:endParaRPr lang="ja-JP"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endParaRPr lang="ja-JP"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40</a:t>
                      </a:r>
                      <a:endParaRPr lang="ja-JP"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1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a:t>
                      </a:r>
                      <a:endParaRPr lang="ja-JP" sz="11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lnSpc>
                          <a:spcPts val="1100"/>
                        </a:lnSpc>
                        <a:spcAft>
                          <a:spcPts val="0"/>
                        </a:spcAft>
                      </a:pPr>
                      <a:r>
                        <a:rPr lang="en-US" sz="105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105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288032">
                <a:tc vMerge="1">
                  <a:txBody>
                    <a:bodyPr/>
                    <a:lstStyle/>
                    <a:p>
                      <a:endParaRPr kumimoji="1" lang="ja-JP" altLang="en-US"/>
                    </a:p>
                  </a:txBody>
                  <a:tcPr/>
                </a:tc>
                <a:tc vMerge="1">
                  <a:txBody>
                    <a:bodyPr/>
                    <a:lstStyle/>
                    <a:p>
                      <a:endParaRPr kumimoji="1" lang="ja-JP" altLang="en-US"/>
                    </a:p>
                  </a:txBody>
                  <a:tcPr/>
                </a:tc>
                <a:tc>
                  <a:txBody>
                    <a:bodyPr/>
                    <a:lstStyle/>
                    <a:p>
                      <a:pPr algn="l">
                        <a:lnSpc>
                          <a:spcPts val="11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Ｃ</a:t>
                      </a:r>
                      <a:r>
                        <a:rPr lang="ja-JP" sz="900" kern="100" baseline="-250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Ｃ</a:t>
                      </a:r>
                      <a:r>
                        <a:rPr lang="en-US" sz="900" kern="100" baseline="-250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j</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a:t>
                      </a:r>
                      <a:endParaRPr lang="ja-JP"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endParaRPr lang="ja-JP"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40</a:t>
                      </a:r>
                      <a:endParaRPr lang="ja-JP"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1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endParaRPr lang="ja-JP" sz="11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lnSpc>
                          <a:spcPts val="1100"/>
                        </a:lnSpc>
                        <a:spcAft>
                          <a:spcPts val="0"/>
                        </a:spcAft>
                      </a:pPr>
                      <a:r>
                        <a:rPr lang="en-US" sz="105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105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149370">
                <a:tc vMerge="1">
                  <a:txBody>
                    <a:bodyPr/>
                    <a:lstStyle/>
                    <a:p>
                      <a:endParaRPr kumimoji="1" lang="ja-JP" altLang="en-US"/>
                    </a:p>
                  </a:txBody>
                  <a:tcPr/>
                </a:tc>
                <a:tc rowSpan="3">
                  <a:txBody>
                    <a:bodyPr/>
                    <a:lstStyle/>
                    <a:p>
                      <a:pPr marR="21590" algn="just">
                        <a:lnSpc>
                          <a:spcPts val="12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整理番号２の項から前項までに分類されないもの</a:t>
                      </a:r>
                    </a:p>
                    <a:p>
                      <a:pPr marR="21590" algn="just">
                        <a:lnSpc>
                          <a:spcPts val="12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食料品製造業</a:t>
                      </a: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lnSpc>
                          <a:spcPts val="11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Ｃ</a:t>
                      </a:r>
                      <a:r>
                        <a:rPr lang="ja-JP" sz="900" kern="100" baseline="-250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Ｃ０</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a:t>
                      </a:r>
                      <a:endParaRPr lang="ja-JP"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endParaRPr lang="ja-JP"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120</a:t>
                      </a:r>
                      <a:endParaRPr lang="ja-JP"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1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endParaRPr lang="ja-JP" sz="11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lnSpc>
                          <a:spcPts val="1100"/>
                        </a:lnSpc>
                        <a:spcAft>
                          <a:spcPts val="0"/>
                        </a:spcAft>
                      </a:pPr>
                      <a:r>
                        <a:rPr lang="en-US" sz="105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105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149370">
                <a:tc vMerge="1">
                  <a:txBody>
                    <a:bodyPr/>
                    <a:lstStyle/>
                    <a:p>
                      <a:endParaRPr kumimoji="1" lang="ja-JP" altLang="en-US"/>
                    </a:p>
                  </a:txBody>
                  <a:tcPr/>
                </a:tc>
                <a:tc vMerge="1">
                  <a:txBody>
                    <a:bodyPr/>
                    <a:lstStyle/>
                    <a:p>
                      <a:endParaRPr kumimoji="1" lang="ja-JP" altLang="en-US"/>
                    </a:p>
                  </a:txBody>
                  <a:tcPr/>
                </a:tc>
                <a:tc>
                  <a:txBody>
                    <a:bodyPr/>
                    <a:lstStyle/>
                    <a:p>
                      <a:pPr algn="l">
                        <a:lnSpc>
                          <a:spcPts val="11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Ｃ</a:t>
                      </a:r>
                      <a:r>
                        <a:rPr lang="ja-JP" sz="900" kern="100" baseline="-250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Ｃ</a:t>
                      </a:r>
                      <a:r>
                        <a:rPr lang="en-US" sz="900" kern="100" baseline="-25000" dirty="0" err="1">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a:t>
                      </a:r>
                      <a:endParaRPr lang="ja-JP"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endParaRPr lang="ja-JP"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90</a:t>
                      </a:r>
                      <a:endParaRPr lang="ja-JP"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1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endParaRPr lang="ja-JP" sz="11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lnSpc>
                          <a:spcPts val="1100"/>
                        </a:lnSpc>
                        <a:spcAft>
                          <a:spcPts val="0"/>
                        </a:spcAft>
                      </a:pPr>
                      <a:r>
                        <a:rPr lang="en-US" sz="105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105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149370">
                <a:tc vMerge="1">
                  <a:txBody>
                    <a:bodyPr/>
                    <a:lstStyle/>
                    <a:p>
                      <a:endParaRPr kumimoji="1" lang="ja-JP" altLang="en-US"/>
                    </a:p>
                  </a:txBody>
                  <a:tcPr/>
                </a:tc>
                <a:tc vMerge="1">
                  <a:txBody>
                    <a:bodyPr/>
                    <a:lstStyle/>
                    <a:p>
                      <a:endParaRPr kumimoji="1" lang="ja-JP" altLang="en-US"/>
                    </a:p>
                  </a:txBody>
                  <a:tcPr/>
                </a:tc>
                <a:tc>
                  <a:txBody>
                    <a:bodyPr/>
                    <a:lstStyle/>
                    <a:p>
                      <a:pPr algn="l">
                        <a:lnSpc>
                          <a:spcPts val="11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Ｃ</a:t>
                      </a:r>
                      <a:r>
                        <a:rPr lang="ja-JP" sz="900" kern="100" baseline="-250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Ｃ</a:t>
                      </a:r>
                      <a:r>
                        <a:rPr lang="en-US" sz="900" kern="100" baseline="-250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j</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a:t>
                      </a:r>
                      <a:endParaRPr lang="ja-JP"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endParaRPr lang="ja-JP"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90</a:t>
                      </a:r>
                      <a:endParaRPr lang="ja-JP"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100" b="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endParaRPr lang="ja-JP" sz="1100" b="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lnSpc>
                          <a:spcPts val="1100"/>
                        </a:lnSpc>
                        <a:spcAft>
                          <a:spcPts val="0"/>
                        </a:spcAft>
                      </a:pPr>
                      <a:r>
                        <a:rPr lang="en-US" sz="105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105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149370">
                <a:tc vMerge="1">
                  <a:txBody>
                    <a:bodyPr/>
                    <a:lstStyle/>
                    <a:p>
                      <a:endParaRPr kumimoji="1" lang="ja-JP" altLang="en-US"/>
                    </a:p>
                  </a:txBody>
                  <a:tcPr/>
                </a:tc>
                <a:tc rowSpan="3">
                  <a:txBody>
                    <a:bodyPr/>
                    <a:lstStyle/>
                    <a:p>
                      <a:pPr marR="21590" algn="just">
                        <a:lnSpc>
                          <a:spcPts val="12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整理番号２の項から前項までに分類されないもの</a:t>
                      </a:r>
                    </a:p>
                    <a:p>
                      <a:pPr marR="21590" algn="just">
                        <a:lnSpc>
                          <a:spcPts val="12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鉄道業及び道路旅客運送業</a:t>
                      </a: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lnSpc>
                          <a:spcPts val="11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Ｃ</a:t>
                      </a:r>
                      <a:r>
                        <a:rPr lang="ja-JP" sz="900" kern="100" baseline="-250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Ｃ０</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a:t>
                      </a:r>
                      <a:endParaRPr lang="ja-JP"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endParaRPr lang="ja-JP"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120</a:t>
                      </a:r>
                      <a:endParaRPr lang="ja-JP"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1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a:t>
                      </a:r>
                      <a:endParaRPr lang="ja-JP" sz="11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lnSpc>
                          <a:spcPts val="1100"/>
                        </a:lnSpc>
                        <a:spcAft>
                          <a:spcPts val="0"/>
                        </a:spcAft>
                      </a:pPr>
                      <a:r>
                        <a:rPr lang="en-US" sz="105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105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149370">
                <a:tc vMerge="1">
                  <a:txBody>
                    <a:bodyPr/>
                    <a:lstStyle/>
                    <a:p>
                      <a:endParaRPr kumimoji="1" lang="ja-JP" altLang="en-US"/>
                    </a:p>
                  </a:txBody>
                  <a:tcPr/>
                </a:tc>
                <a:tc vMerge="1">
                  <a:txBody>
                    <a:bodyPr/>
                    <a:lstStyle/>
                    <a:p>
                      <a:endParaRPr kumimoji="1" lang="ja-JP" altLang="en-US"/>
                    </a:p>
                  </a:txBody>
                  <a:tcPr/>
                </a:tc>
                <a:tc>
                  <a:txBody>
                    <a:bodyPr/>
                    <a:lstStyle/>
                    <a:p>
                      <a:pPr algn="l">
                        <a:lnSpc>
                          <a:spcPts val="11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Ｃ</a:t>
                      </a:r>
                      <a:r>
                        <a:rPr lang="ja-JP" sz="900" kern="100" baseline="-250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Ｃ</a:t>
                      </a:r>
                      <a:r>
                        <a:rPr lang="en-US" sz="900" kern="100" baseline="-25000" dirty="0" err="1">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a:t>
                      </a:r>
                      <a:endParaRPr lang="ja-JP"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endParaRPr lang="ja-JP"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90</a:t>
                      </a:r>
                      <a:endParaRPr lang="ja-JP"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1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endParaRPr lang="ja-JP" sz="11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lnSpc>
                          <a:spcPts val="1100"/>
                        </a:lnSpc>
                        <a:spcAft>
                          <a:spcPts val="0"/>
                        </a:spcAft>
                      </a:pPr>
                      <a:r>
                        <a:rPr lang="en-US" sz="105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105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149370">
                <a:tc vMerge="1">
                  <a:txBody>
                    <a:bodyPr/>
                    <a:lstStyle/>
                    <a:p>
                      <a:endParaRPr kumimoji="1" lang="ja-JP" altLang="en-US"/>
                    </a:p>
                  </a:txBody>
                  <a:tcPr/>
                </a:tc>
                <a:tc vMerge="1">
                  <a:txBody>
                    <a:bodyPr/>
                    <a:lstStyle/>
                    <a:p>
                      <a:endParaRPr kumimoji="1" lang="ja-JP" altLang="en-US"/>
                    </a:p>
                  </a:txBody>
                  <a:tcPr/>
                </a:tc>
                <a:tc>
                  <a:txBody>
                    <a:bodyPr/>
                    <a:lstStyle/>
                    <a:p>
                      <a:pPr algn="l">
                        <a:lnSpc>
                          <a:spcPts val="11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Ｃ</a:t>
                      </a:r>
                      <a:r>
                        <a:rPr lang="ja-JP" sz="900" kern="100" baseline="-250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Ｃ</a:t>
                      </a:r>
                      <a:r>
                        <a:rPr lang="en-US" sz="900" kern="100" baseline="-250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j</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a:t>
                      </a:r>
                      <a:endParaRPr lang="ja-JP"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endParaRPr lang="ja-JP"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90</a:t>
                      </a:r>
                      <a:endParaRPr lang="ja-JP" sz="10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1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endParaRPr lang="ja-JP" sz="11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lnSpc>
                          <a:spcPts val="1100"/>
                        </a:lnSpc>
                        <a:spcAft>
                          <a:spcPts val="0"/>
                        </a:spcAft>
                      </a:pPr>
                      <a:r>
                        <a:rPr lang="en-US" sz="105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105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298741">
                <a:tc>
                  <a:txBody>
                    <a:bodyPr/>
                    <a:lstStyle/>
                    <a:p>
                      <a:pPr marR="82550" algn="r">
                        <a:lnSpc>
                          <a:spcPts val="1100"/>
                        </a:lnSpc>
                        <a:spcAft>
                          <a:spcPts val="0"/>
                        </a:spcAft>
                      </a:pPr>
                      <a:r>
                        <a:rPr 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窒素</a:t>
                      </a: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R="21590" algn="just">
                        <a:lnSpc>
                          <a:spcPts val="12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コークス製造業</a:t>
                      </a: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lnSpc>
                          <a:spcPts val="11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Ｃ</a:t>
                      </a:r>
                      <a:r>
                        <a:rPr lang="ja-JP" sz="900" kern="100" baseline="-250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ｎ０</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600</a:t>
                      </a: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500</a:t>
                      </a: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950</a:t>
                      </a: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1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500</a:t>
                      </a:r>
                      <a:endParaRPr lang="ja-JP" sz="11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lnSpc>
                          <a:spcPts val="1100"/>
                        </a:lnSpc>
                        <a:spcAft>
                          <a:spcPts val="0"/>
                        </a:spcAft>
                      </a:pPr>
                      <a:r>
                        <a:rPr lang="en-US" sz="105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105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0549" marR="5054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bl>
          </a:graphicData>
        </a:graphic>
      </p:graphicFrame>
      <p:sp>
        <p:nvSpPr>
          <p:cNvPr id="14" name="テキスト ボックス 13"/>
          <p:cNvSpPr txBox="1"/>
          <p:nvPr/>
        </p:nvSpPr>
        <p:spPr>
          <a:xfrm>
            <a:off x="4675436" y="6257721"/>
            <a:ext cx="1368151" cy="271869"/>
          </a:xfrm>
          <a:prstGeom prst="rect">
            <a:avLst/>
          </a:prstGeom>
          <a:noFill/>
          <a:ln w="9525">
            <a:noFill/>
          </a:ln>
        </p:spPr>
        <p:txBody>
          <a:bodyPr wrap="square" rtlCol="0">
            <a:spAutoFit/>
          </a:bodyPr>
          <a:lstStyle/>
          <a:p>
            <a:pPr indent="174625" algn="ctr">
              <a:lnSpc>
                <a:spcPts val="1400"/>
              </a:lnSpc>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（単位：トン／日）</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1635559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7D37D5DC3111EA4DA248C7ACBAED65AC" ma:contentTypeVersion="0" ma:contentTypeDescription="新しいドキュメントを作成します。" ma:contentTypeScope="" ma:versionID="bec28475a50fe2f6f79db21461222815">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6BE4A78-D76B-44E4-8648-0E1BAFDAE2A9}"/>
</file>

<file path=customXml/itemProps2.xml><?xml version="1.0" encoding="utf-8"?>
<ds:datastoreItem xmlns:ds="http://schemas.openxmlformats.org/officeDocument/2006/customXml" ds:itemID="{2485263E-D6A0-40B0-B448-28812FDA82C6}"/>
</file>

<file path=customXml/itemProps3.xml><?xml version="1.0" encoding="utf-8"?>
<ds:datastoreItem xmlns:ds="http://schemas.openxmlformats.org/officeDocument/2006/customXml" ds:itemID="{8DF3C28C-FCEA-4B30-B0EA-6DCF47856A43}"/>
</file>

<file path=docProps/app.xml><?xml version="1.0" encoding="utf-8"?>
<Properties xmlns="http://schemas.openxmlformats.org/officeDocument/2006/extended-properties" xmlns:vt="http://schemas.openxmlformats.org/officeDocument/2006/docPropsVTypes">
  <TotalTime>6142</TotalTime>
  <Words>447</Words>
  <Application>Microsoft Office PowerPoint</Application>
  <PresentationFormat>ユーザー設定</PresentationFormat>
  <Paragraphs>285</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田渕　敬一</dc:creator>
  <cp:lastModifiedBy>田渕　敬一</cp:lastModifiedBy>
  <cp:revision>575</cp:revision>
  <cp:lastPrinted>2016-11-17T01:23:37Z</cp:lastPrinted>
  <dcterms:created xsi:type="dcterms:W3CDTF">2015-03-03T02:47:57Z</dcterms:created>
  <dcterms:modified xsi:type="dcterms:W3CDTF">2016-11-17T01:27:12Z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0x0101007D37D5DC3111EA4DA248C7ACBAED65AC</vt:lpwstr>
  </property>
</Properties>
</file>