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961938" cy="9601200"/>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99"/>
    <a:srgbClr val="FFFFCC"/>
    <a:srgbClr val="FFFFFF"/>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11" autoAdjust="0"/>
    <p:restoredTop sz="98561" autoAdjust="0"/>
  </p:normalViewPr>
  <p:slideViewPr>
    <p:cSldViewPr>
      <p:cViewPr>
        <p:scale>
          <a:sx n="66" d="100"/>
          <a:sy n="66" d="100"/>
        </p:scale>
        <p:origin x="-1266" y="-72"/>
      </p:cViewPr>
      <p:guideLst>
        <p:guide orient="horz" pos="3024"/>
        <p:guide pos="408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DC218CDB-E099-4757-8412-452E815093B3}" type="datetimeFigureOut">
              <a:rPr kumimoji="1" lang="ja-JP" altLang="en-US" smtClean="0"/>
              <a:t>2016/11/16</a:t>
            </a:fld>
            <a:endParaRPr kumimoji="1" lang="ja-JP" altLang="en-US"/>
          </a:p>
        </p:txBody>
      </p:sp>
      <p:sp>
        <p:nvSpPr>
          <p:cNvPr id="4" name="スライド イメージ プレースホルダー 3"/>
          <p:cNvSpPr>
            <a:spLocks noGrp="1" noRot="1" noChangeAspect="1"/>
          </p:cNvSpPr>
          <p:nvPr>
            <p:ph type="sldImg" idx="2"/>
          </p:nvPr>
        </p:nvSpPr>
        <p:spPr>
          <a:xfrm>
            <a:off x="889000" y="746125"/>
            <a:ext cx="50292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02D15B95-E874-42A3-B2B1-0E46CE32C876}" type="slidenum">
              <a:rPr kumimoji="1" lang="ja-JP" altLang="en-US" smtClean="0"/>
              <a:t>‹#›</a:t>
            </a:fld>
            <a:endParaRPr kumimoji="1" lang="ja-JP" altLang="en-US"/>
          </a:p>
        </p:txBody>
      </p:sp>
    </p:spTree>
    <p:extLst>
      <p:ext uri="{BB962C8B-B14F-4D97-AF65-F5344CB8AC3E}">
        <p14:creationId xmlns:p14="http://schemas.microsoft.com/office/powerpoint/2010/main" val="11336496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2D15B95-E874-42A3-B2B1-0E46CE32C876}" type="slidenum">
              <a:rPr kumimoji="1" lang="ja-JP" altLang="en-US" smtClean="0"/>
              <a:t>1</a:t>
            </a:fld>
            <a:endParaRPr kumimoji="1" lang="ja-JP" altLang="en-US"/>
          </a:p>
        </p:txBody>
      </p:sp>
    </p:spTree>
    <p:extLst>
      <p:ext uri="{BB962C8B-B14F-4D97-AF65-F5344CB8AC3E}">
        <p14:creationId xmlns:p14="http://schemas.microsoft.com/office/powerpoint/2010/main" val="2673767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72146" y="2982597"/>
            <a:ext cx="11017647"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44291" y="5440680"/>
            <a:ext cx="9073357"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2016/11/16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285503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2016/11/16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400281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157719" y="537846"/>
            <a:ext cx="4082110"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906886" y="537846"/>
            <a:ext cx="12034799"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2016/11/16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388829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2016/11/16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965601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23904" y="6169662"/>
            <a:ext cx="11017647"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23904" y="4069399"/>
            <a:ext cx="11017647"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2016/11/16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034915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906887" y="3135948"/>
            <a:ext cx="8058454"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181373" y="3135948"/>
            <a:ext cx="8058455"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2016/11/16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495872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8097" y="384493"/>
            <a:ext cx="11665744"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8097" y="2149159"/>
            <a:ext cx="5727107"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8097" y="3044826"/>
            <a:ext cx="5727107"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84486" y="2149159"/>
            <a:ext cx="5729357"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84486" y="3044826"/>
            <a:ext cx="5729357"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B837422-5276-41F7-AFD5-762C53AC6E1B}" type="datetimeFigureOut">
              <a:rPr kumimoji="1" lang="ja-JP" altLang="en-US" smtClean="0"/>
              <a:t>2016/11/16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056373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B837422-5276-41F7-AFD5-762C53AC6E1B}" type="datetimeFigureOut">
              <a:rPr kumimoji="1" lang="ja-JP" altLang="en-US" smtClean="0"/>
              <a:t>2016/11/16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566261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837422-5276-41F7-AFD5-762C53AC6E1B}" type="datetimeFigureOut">
              <a:rPr kumimoji="1" lang="ja-JP" altLang="en-US" smtClean="0"/>
              <a:t>2016/11/16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887405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8098" y="382270"/>
            <a:ext cx="426438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67758" y="382271"/>
            <a:ext cx="7246083"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8098" y="2009141"/>
            <a:ext cx="426438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2016/11/16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938269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40630" y="6720841"/>
            <a:ext cx="7777163"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40630" y="857885"/>
            <a:ext cx="7777163"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40630" y="7514274"/>
            <a:ext cx="7777163"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2016/11/16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664940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8097" y="384493"/>
            <a:ext cx="11665744"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8097" y="2240281"/>
            <a:ext cx="11665744"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8097" y="8898892"/>
            <a:ext cx="3024452"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B837422-5276-41F7-AFD5-762C53AC6E1B}" type="datetimeFigureOut">
              <a:rPr kumimoji="1" lang="ja-JP" altLang="en-US" smtClean="0"/>
              <a:t>2016/11/16</a:t>
            </a:fld>
            <a:endParaRPr kumimoji="1" lang="ja-JP" altLang="en-US"/>
          </a:p>
        </p:txBody>
      </p:sp>
      <p:sp>
        <p:nvSpPr>
          <p:cNvPr id="5" name="フッター プレースホルダー 4"/>
          <p:cNvSpPr>
            <a:spLocks noGrp="1"/>
          </p:cNvSpPr>
          <p:nvPr>
            <p:ph type="ftr" sz="quarter" idx="3"/>
          </p:nvPr>
        </p:nvSpPr>
        <p:spPr>
          <a:xfrm>
            <a:off x="4428662" y="8898892"/>
            <a:ext cx="4104614"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289389" y="8898892"/>
            <a:ext cx="3024452"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525197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テキスト ボックス 46"/>
          <p:cNvSpPr txBox="1"/>
          <p:nvPr/>
        </p:nvSpPr>
        <p:spPr>
          <a:xfrm>
            <a:off x="-71759" y="919738"/>
            <a:ext cx="6224588" cy="8863965"/>
          </a:xfrm>
          <a:prstGeom prst="rect">
            <a:avLst/>
          </a:prstGeom>
          <a:noFill/>
          <a:ln w="9525">
            <a:noFill/>
          </a:ln>
        </p:spPr>
        <p:txBody>
          <a:bodyPr wrap="square" rtlCol="0">
            <a:spAutoFit/>
          </a:bodyPr>
          <a:lstStyle/>
          <a:p>
            <a:pPr marL="174625" indent="6350">
              <a:lnSpc>
                <a:spcPts val="400"/>
              </a:lnSpc>
            </a:pP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400"/>
              </a:lnSpc>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400"/>
              </a:lnSpc>
            </a:pP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16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　瀬戸内海の環境保全に関する課題</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COD</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（化学的酸素要求量）、窒素、</a:t>
            </a:r>
            <a:r>
              <a:rPr lang="ja-JP" altLang="en-US" sz="1100" dirty="0" err="1" smtClean="0">
                <a:latin typeface="ＭＳ Ｐ明朝" panose="02020600040205080304" pitchFamily="18" charset="-128"/>
                <a:ea typeface="ＭＳ Ｐ明朝" panose="02020600040205080304" pitchFamily="18" charset="-128"/>
                <a:cs typeface="Meiryo UI" panose="020B0604030504040204" pitchFamily="50" charset="-128"/>
              </a:rPr>
              <a:t>りんの</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海域への流入負荷は着実に削減され、水質の改善が</a:t>
            </a:r>
            <a:endPar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indent="6350">
              <a:lnSpc>
                <a:spcPts val="1600"/>
              </a:lnSpc>
            </a:pP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　 進んできたが、大阪湾を含む一部の湾・灘では、</a:t>
            </a:r>
            <a:r>
              <a:rPr lang="en-US" altLang="ja-JP" sz="1100" dirty="0">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COD</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の環境基準を達成していない地点があり、</a:t>
            </a:r>
            <a:endPar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indent="6350">
              <a:lnSpc>
                <a:spcPts val="1600"/>
              </a:lnSpc>
            </a:pP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　 赤潮や貧酸素水塊が発生。</a:t>
            </a:r>
            <a:endPar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indent="6350">
              <a:lnSpc>
                <a:spcPts val="1600"/>
              </a:lnSpc>
            </a:pP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 ・生態系の健全な構造と機能を支える生物多様性、多様な魚介類が豊富にかつ持続して獲れる</a:t>
            </a:r>
            <a:endPar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indent="6350">
              <a:lnSpc>
                <a:spcPts val="1600"/>
              </a:lnSpc>
            </a:pPr>
            <a:r>
              <a:rPr lang="en-US" altLang="ja-JP" sz="1100" dirty="0">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生物生産性等の新たな課題への対応が必要。</a:t>
            </a:r>
            <a:endPar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indent="6350">
              <a:lnSpc>
                <a:spcPts val="16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基本計画の変更</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年２月に、上記の課題を踏まえ、国が基本計画を変更。</a:t>
            </a:r>
            <a:endPar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indent="6350">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大阪府計画の変更</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年６月に、環境審議会に、変更された基本計画と大阪湾の状況を踏まえた「大阪府計画の</a:t>
            </a:r>
            <a:endPar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600"/>
              </a:lnSpc>
            </a:pP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　 あり方について」諮問。瀬戸内海環境保全計画部会において審議。</a:t>
            </a:r>
            <a:endPar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600"/>
              </a:lnSpc>
            </a:pP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 ・平成</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28</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年６月に、環境審議会から「大阪府計画のあり方について」答申。</a:t>
            </a:r>
            <a:endPar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600"/>
              </a:lnSpc>
            </a:pP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 ・答申を踏まえて作成した計画案のパブリック</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コメント、国との協議を経て、</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10</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月</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31</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日に大阪府計画</a:t>
            </a:r>
            <a:endPar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600"/>
              </a:lnSpc>
            </a:pP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　 を変更。</a:t>
            </a:r>
            <a:endPar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600"/>
              </a:lnSpc>
            </a:pPr>
            <a:endParaRPr lang="en-US" altLang="ja-JP" sz="1100"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600"/>
              </a:lnSpc>
            </a:pPr>
            <a:endParaRPr lang="en-US" altLang="ja-JP" sz="1100"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200"/>
              </a:lnSpc>
            </a:pPr>
            <a:endPar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200"/>
              </a:lnSpc>
            </a:pPr>
            <a:endParaRPr lang="en-US" altLang="ja-JP" sz="1100"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200"/>
              </a:lnSpc>
            </a:pPr>
            <a:endPar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200"/>
              </a:lnSpc>
            </a:pPr>
            <a:endParaRPr lang="en-US" altLang="ja-JP" sz="1100"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2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4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湾</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は、海域</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によって水質の</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状況等や課題が</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大きく</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異なることから、大阪湾を３つ</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のゾーン</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に</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14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　 区分し、きめ細かく</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取組を推進。　　</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200"/>
              </a:lnSpc>
            </a:pP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200"/>
              </a:lnSpc>
            </a:pP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14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　目指すべき大阪湾の将来像と、その実現のための個別目標を設定。個別目標は、新たに</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「沿岸</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14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　 域の環境の保全、再生及び創出」</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と</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「水産資源の持続的な利用の確保」を目標立て。</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200"/>
              </a:lnSpc>
            </a:pP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200"/>
              </a:lnSpc>
            </a:pP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14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可能な限り定量的な指標を用いて、取組の進捗状況を点検。</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1400"/>
              </a:lnSpc>
            </a:pP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1400"/>
              </a:lnSpc>
            </a:pP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4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4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大阪湾のゾーニング</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   ・大阪湾は、海域</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によって水質の状況や生物の生息環境</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、沿岸の</a:t>
            </a:r>
            <a:endPar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400"/>
              </a:lnSpc>
            </a:pP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     陸域の利用</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状況等が大きく</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異なり、</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課題</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も大きく異なっている。</a:t>
            </a:r>
            <a:endPar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200"/>
              </a:lnSpc>
            </a:pPr>
            <a:endPar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400"/>
              </a:lnSpc>
            </a:pP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　 　⇒ 大阪湾を３つ</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のゾーン</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に区分。基本的な</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施策</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ごとに重点的に</a:t>
            </a:r>
            <a:endPar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400"/>
              </a:lnSpc>
            </a:pP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取り組む</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ゾーンを</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明らかに</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して、</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きめ細かく</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取組</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を推進。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4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4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環境保全・再生・創出の観点から見た今後目指すべき大阪湾の将来像</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6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u="sng" dirty="0" smtClean="0">
                <a:latin typeface="ＭＳ Ｐ明朝" panose="02020600040205080304" pitchFamily="18" charset="-128"/>
                <a:ea typeface="ＭＳ Ｐ明朝" panose="02020600040205080304" pitchFamily="18" charset="-128"/>
                <a:cs typeface="Meiryo UI" panose="020B0604030504040204" pitchFamily="50" charset="-128"/>
              </a:rPr>
              <a:t>多面的</a:t>
            </a:r>
            <a:r>
              <a:rPr lang="ja-JP" altLang="en-US" sz="1100" u="sng" dirty="0">
                <a:latin typeface="ＭＳ Ｐ明朝" panose="02020600040205080304" pitchFamily="18" charset="-128"/>
                <a:ea typeface="ＭＳ Ｐ明朝" panose="02020600040205080304" pitchFamily="18" charset="-128"/>
                <a:cs typeface="Meiryo UI" panose="020B0604030504040204" pitchFamily="50" charset="-128"/>
              </a:rPr>
              <a:t>価値・機能</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が最大源に発揮された「豊かな大阪湾</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」が実現</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して</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いる</a:t>
            </a:r>
            <a:endParaRPr lang="en-US" altLang="ja-JP" sz="1100"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400"/>
              </a:lnSpc>
            </a:pP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600"/>
              </a:lnSpc>
            </a:pP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・多様な生物を育む場が確保されている</a:t>
            </a:r>
            <a:endPar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600"/>
              </a:lnSpc>
            </a:pPr>
            <a:r>
              <a:rPr lang="en-US" altLang="ja-JP" sz="1100" dirty="0">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　・健全な物質循環が行われ、良好な水環境が保たれている</a:t>
            </a:r>
          </a:p>
          <a:p>
            <a:pPr marL="174625">
              <a:lnSpc>
                <a:spcPts val="1600"/>
              </a:lnSpc>
            </a:pP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都市活動や暮らしに潤いと安心を与え、大阪の都市と</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しての</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魅力を高めて</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いる</a:t>
            </a:r>
            <a:endParaRPr lang="en-US" altLang="ja-JP" sz="1100"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indent="6350">
              <a:lnSpc>
                <a:spcPts val="400"/>
              </a:lnSpc>
            </a:pPr>
            <a:endPar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indent="6350">
              <a:lnSpc>
                <a:spcPts val="400"/>
              </a:lnSpc>
            </a:pPr>
            <a:endPar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indent="6350">
              <a:lnSpc>
                <a:spcPts val="400"/>
              </a:lnSpc>
            </a:pPr>
            <a:endParaRPr lang="en-US" altLang="ja-JP" sz="1100"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indent="6350">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将来像の実現のための個別目標</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6350">
              <a:lnSpc>
                <a:spcPts val="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indent="-174625">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a:latin typeface="ＭＳ Ｐ明朝" panose="02020600040205080304" pitchFamily="18" charset="-128"/>
                <a:ea typeface="ＭＳ Ｐ明朝" panose="02020600040205080304" pitchFamily="18" charset="-128"/>
                <a:cs typeface="Meiryo UI" panose="020B0604030504040204" pitchFamily="50" charset="-128"/>
              </a:rPr>
              <a:t>沿岸域の環境</a:t>
            </a:r>
            <a:r>
              <a:rPr lang="ja-JP" altLang="en-US" sz="1100" u="sng" dirty="0" smtClean="0">
                <a:latin typeface="ＭＳ Ｐ明朝" panose="02020600040205080304" pitchFamily="18" charset="-128"/>
                <a:ea typeface="ＭＳ Ｐ明朝" panose="02020600040205080304" pitchFamily="18" charset="-128"/>
                <a:cs typeface="Meiryo UI" panose="020B0604030504040204" pitchFamily="50" charset="-128"/>
              </a:rPr>
              <a:t>の保全</a:t>
            </a:r>
            <a:r>
              <a:rPr lang="ja-JP" altLang="en-US" sz="1100" u="sng" dirty="0">
                <a:latin typeface="ＭＳ Ｐ明朝" panose="02020600040205080304" pitchFamily="18" charset="-128"/>
                <a:ea typeface="ＭＳ Ｐ明朝" panose="02020600040205080304" pitchFamily="18" charset="-128"/>
                <a:cs typeface="Meiryo UI" panose="020B0604030504040204" pitchFamily="50" charset="-128"/>
              </a:rPr>
              <a:t>、再生</a:t>
            </a:r>
            <a:r>
              <a:rPr lang="ja-JP" altLang="en-US" sz="1100" u="sng" dirty="0" smtClean="0">
                <a:latin typeface="ＭＳ Ｐ明朝" panose="02020600040205080304" pitchFamily="18" charset="-128"/>
                <a:ea typeface="ＭＳ Ｐ明朝" panose="02020600040205080304" pitchFamily="18" charset="-128"/>
                <a:cs typeface="Meiryo UI" panose="020B0604030504040204" pitchFamily="50" charset="-128"/>
              </a:rPr>
              <a:t>及び創出</a:t>
            </a:r>
            <a:endParaRPr lang="en-US" altLang="ja-JP" sz="1100" u="sng"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indent="-174625">
              <a:lnSpc>
                <a:spcPts val="1600"/>
              </a:lnSpc>
            </a:pP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水質の保全</a:t>
            </a:r>
            <a:r>
              <a:rPr lang="ja-JP" altLang="en-US" sz="1100" u="sng" dirty="0">
                <a:latin typeface="ＭＳ Ｐ明朝" panose="02020600040205080304" pitchFamily="18" charset="-128"/>
                <a:ea typeface="ＭＳ Ｐ明朝" panose="02020600040205080304" pitchFamily="18" charset="-128"/>
                <a:cs typeface="Meiryo UI" panose="020B0604030504040204" pitchFamily="50" charset="-128"/>
              </a:rPr>
              <a:t>及び</a:t>
            </a:r>
            <a:r>
              <a:rPr lang="ja-JP" altLang="en-US" sz="1100" u="sng" dirty="0" smtClean="0">
                <a:latin typeface="ＭＳ Ｐ明朝" panose="02020600040205080304" pitchFamily="18" charset="-128"/>
                <a:ea typeface="ＭＳ Ｐ明朝" panose="02020600040205080304" pitchFamily="18" charset="-128"/>
                <a:cs typeface="Meiryo UI" panose="020B0604030504040204" pitchFamily="50" charset="-128"/>
              </a:rPr>
              <a:t>管理</a:t>
            </a:r>
            <a:endParaRPr lang="en-US" altLang="ja-JP" sz="1100" u="sng"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indent="-174625">
              <a:lnSpc>
                <a:spcPts val="1600"/>
              </a:lnSpc>
            </a:pP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u="sng" dirty="0" smtClean="0">
                <a:latin typeface="ＭＳ Ｐ明朝" panose="02020600040205080304" pitchFamily="18" charset="-128"/>
                <a:ea typeface="ＭＳ Ｐ明朝" panose="02020600040205080304" pitchFamily="18" charset="-128"/>
                <a:cs typeface="Meiryo UI" panose="020B0604030504040204" pitchFamily="50" charset="-128"/>
              </a:rPr>
              <a:t>都市</a:t>
            </a:r>
            <a:r>
              <a:rPr lang="ja-JP" altLang="en-US" sz="1100" u="sng" dirty="0">
                <a:latin typeface="ＭＳ Ｐ明朝" panose="02020600040205080304" pitchFamily="18" charset="-128"/>
                <a:ea typeface="ＭＳ Ｐ明朝" panose="02020600040205080304" pitchFamily="18" charset="-128"/>
                <a:cs typeface="Meiryo UI" panose="020B0604030504040204" pitchFamily="50" charset="-128"/>
              </a:rPr>
              <a:t>の魅力を高める潤い・安心の創出と</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自然景観</a:t>
            </a:r>
            <a:r>
              <a:rPr lang="ja-JP" altLang="en-US" sz="1100" u="sng" dirty="0">
                <a:latin typeface="ＭＳ Ｐ明朝" panose="02020600040205080304" pitchFamily="18" charset="-128"/>
                <a:ea typeface="ＭＳ Ｐ明朝" panose="02020600040205080304" pitchFamily="18" charset="-128"/>
                <a:cs typeface="Meiryo UI" panose="020B0604030504040204" pitchFamily="50" charset="-128"/>
              </a:rPr>
              <a:t>及び文化的景観</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の</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保全</a:t>
            </a:r>
            <a:endPar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indent="-174625">
              <a:lnSpc>
                <a:spcPts val="1600"/>
              </a:lnSpc>
            </a:pP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u="sng" dirty="0">
                <a:latin typeface="ＭＳ Ｐ明朝" panose="02020600040205080304" pitchFamily="18" charset="-128"/>
                <a:ea typeface="ＭＳ Ｐ明朝" panose="02020600040205080304" pitchFamily="18" charset="-128"/>
                <a:cs typeface="Meiryo UI" panose="020B0604030504040204" pitchFamily="50" charset="-128"/>
              </a:rPr>
              <a:t>水産資源の持続的な利用の確保</a:t>
            </a:r>
            <a:endParaRPr lang="en-US" altLang="ja-JP" sz="1100" u="sng" dirty="0" smtClean="0">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39" name="正方形/長方形 38"/>
          <p:cNvSpPr/>
          <p:nvPr/>
        </p:nvSpPr>
        <p:spPr>
          <a:xfrm>
            <a:off x="6262240" y="1250390"/>
            <a:ext cx="6292394" cy="834566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Rectangle 29"/>
          <p:cNvSpPr>
            <a:spLocks noChangeArrowheads="1"/>
          </p:cNvSpPr>
          <p:nvPr/>
        </p:nvSpPr>
        <p:spPr bwMode="auto">
          <a:xfrm>
            <a:off x="3147388" y="195073"/>
            <a:ext cx="6696744" cy="365125"/>
          </a:xfrm>
          <a:prstGeom prst="rect">
            <a:avLst/>
          </a:prstGeom>
          <a:solidFill>
            <a:srgbClr val="0000FF"/>
          </a:solidFill>
          <a:ln w="9525">
            <a:noFill/>
            <a:miter lim="800000"/>
            <a:headEnd/>
            <a:tailEnd/>
          </a:ln>
        </p:spPr>
        <p:txBody>
          <a:bodyPr lIns="74295" tIns="8890" rIns="74295" bIns="8890" anchor="ctr"/>
          <a:lstStyle>
            <a:defPPr>
              <a:defRPr lang="ja-JP"/>
            </a:defPPr>
            <a:lvl1pPr algn="l" rtl="0" fontAlgn="base">
              <a:spcBef>
                <a:spcPct val="50000"/>
              </a:spcBef>
              <a:spcAft>
                <a:spcPct val="0"/>
              </a:spcAft>
              <a:defRPr kumimoji="1" sz="1200" b="1" i="1" kern="1200">
                <a:solidFill>
                  <a:schemeClr val="tx1"/>
                </a:solidFill>
                <a:latin typeface="Arial" charset="0"/>
                <a:ea typeface="ＭＳ Ｐゴシック" charset="-128"/>
                <a:cs typeface="+mn-cs"/>
              </a:defRPr>
            </a:lvl1pPr>
            <a:lvl2pPr marL="457200" algn="l" rtl="0" fontAlgn="base">
              <a:spcBef>
                <a:spcPct val="50000"/>
              </a:spcBef>
              <a:spcAft>
                <a:spcPct val="0"/>
              </a:spcAft>
              <a:defRPr kumimoji="1" sz="1200" b="1" i="1" kern="1200">
                <a:solidFill>
                  <a:schemeClr val="tx1"/>
                </a:solidFill>
                <a:latin typeface="Arial" charset="0"/>
                <a:ea typeface="ＭＳ Ｐゴシック" charset="-128"/>
                <a:cs typeface="+mn-cs"/>
              </a:defRPr>
            </a:lvl2pPr>
            <a:lvl3pPr marL="914400" algn="l" rtl="0" fontAlgn="base">
              <a:spcBef>
                <a:spcPct val="50000"/>
              </a:spcBef>
              <a:spcAft>
                <a:spcPct val="0"/>
              </a:spcAft>
              <a:defRPr kumimoji="1" sz="1200" b="1" i="1" kern="1200">
                <a:solidFill>
                  <a:schemeClr val="tx1"/>
                </a:solidFill>
                <a:latin typeface="Arial" charset="0"/>
                <a:ea typeface="ＭＳ Ｐゴシック" charset="-128"/>
                <a:cs typeface="+mn-cs"/>
              </a:defRPr>
            </a:lvl3pPr>
            <a:lvl4pPr marL="1371600" algn="l" rtl="0" fontAlgn="base">
              <a:spcBef>
                <a:spcPct val="50000"/>
              </a:spcBef>
              <a:spcAft>
                <a:spcPct val="0"/>
              </a:spcAft>
              <a:defRPr kumimoji="1" sz="1200" b="1" i="1" kern="1200">
                <a:solidFill>
                  <a:schemeClr val="tx1"/>
                </a:solidFill>
                <a:latin typeface="Arial" charset="0"/>
                <a:ea typeface="ＭＳ Ｐゴシック" charset="-128"/>
                <a:cs typeface="+mn-cs"/>
              </a:defRPr>
            </a:lvl4pPr>
            <a:lvl5pPr marL="1828800" algn="l" rtl="0" fontAlgn="base">
              <a:spcBef>
                <a:spcPct val="50000"/>
              </a:spcBef>
              <a:spcAft>
                <a:spcPct val="0"/>
              </a:spcAft>
              <a:defRPr kumimoji="1" sz="1200" b="1" i="1" kern="1200">
                <a:solidFill>
                  <a:schemeClr val="tx1"/>
                </a:solidFill>
                <a:latin typeface="Arial" charset="0"/>
                <a:ea typeface="ＭＳ Ｐゴシック" charset="-128"/>
                <a:cs typeface="+mn-cs"/>
              </a:defRPr>
            </a:lvl5pPr>
            <a:lvl6pPr marL="2286000" algn="l" defTabSz="914400" rtl="0" eaLnBrk="1" latinLnBrk="0" hangingPunct="1">
              <a:defRPr kumimoji="1" sz="1200" b="1" i="1" kern="1200">
                <a:solidFill>
                  <a:schemeClr val="tx1"/>
                </a:solidFill>
                <a:latin typeface="Arial" charset="0"/>
                <a:ea typeface="ＭＳ Ｐゴシック" charset="-128"/>
                <a:cs typeface="+mn-cs"/>
              </a:defRPr>
            </a:lvl6pPr>
            <a:lvl7pPr marL="2743200" algn="l" defTabSz="914400" rtl="0" eaLnBrk="1" latinLnBrk="0" hangingPunct="1">
              <a:defRPr kumimoji="1" sz="1200" b="1" i="1" kern="1200">
                <a:solidFill>
                  <a:schemeClr val="tx1"/>
                </a:solidFill>
                <a:latin typeface="Arial" charset="0"/>
                <a:ea typeface="ＭＳ Ｐゴシック" charset="-128"/>
                <a:cs typeface="+mn-cs"/>
              </a:defRPr>
            </a:lvl7pPr>
            <a:lvl8pPr marL="3200400" algn="l" defTabSz="914400" rtl="0" eaLnBrk="1" latinLnBrk="0" hangingPunct="1">
              <a:defRPr kumimoji="1" sz="1200" b="1" i="1" kern="1200">
                <a:solidFill>
                  <a:schemeClr val="tx1"/>
                </a:solidFill>
                <a:latin typeface="Arial" charset="0"/>
                <a:ea typeface="ＭＳ Ｐゴシック" charset="-128"/>
                <a:cs typeface="+mn-cs"/>
              </a:defRPr>
            </a:lvl8pPr>
            <a:lvl9pPr marL="3657600" algn="l" defTabSz="914400" rtl="0" eaLnBrk="1" latinLnBrk="0" hangingPunct="1">
              <a:defRPr kumimoji="1" sz="1200" b="1" i="1" kern="1200">
                <a:solidFill>
                  <a:schemeClr val="tx1"/>
                </a:solidFill>
                <a:latin typeface="Arial" charset="0"/>
                <a:ea typeface="ＭＳ Ｐゴシック" charset="-128"/>
                <a:cs typeface="+mn-cs"/>
              </a:defRPr>
            </a:lvl9pPr>
          </a:lstStyle>
          <a:p>
            <a:pPr algn="ctr"/>
            <a:r>
              <a:rPr lang="ja-JP" altLang="ja-JP" sz="1800" i="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瀬戸内海の環境の保全に関する大阪府計画の変更に</a:t>
            </a:r>
            <a:r>
              <a:rPr lang="ja-JP" altLang="ja-JP" sz="1800" i="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ついて</a:t>
            </a:r>
            <a:endParaRPr lang="ja-JP" altLang="ja-JP" i="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6424838" y="766118"/>
            <a:ext cx="6537100" cy="9048995"/>
            <a:chOff x="6424838" y="920764"/>
            <a:chExt cx="6537100" cy="9048995"/>
          </a:xfrm>
        </p:grpSpPr>
        <p:sp>
          <p:nvSpPr>
            <p:cNvPr id="58" name="テキスト ボックス 57"/>
            <p:cNvSpPr txBox="1"/>
            <p:nvPr/>
          </p:nvSpPr>
          <p:spPr>
            <a:xfrm>
              <a:off x="6495760" y="1080146"/>
              <a:ext cx="6466178" cy="8889613"/>
            </a:xfrm>
            <a:prstGeom prst="rect">
              <a:avLst/>
            </a:prstGeom>
            <a:noFill/>
            <a:ln w="9525">
              <a:noFill/>
            </a:ln>
          </p:spPr>
          <p:txBody>
            <a:bodyPr wrap="square" rtlCol="0">
              <a:spAutoFit/>
            </a:bodyPr>
            <a:lstStyle/>
            <a:p>
              <a:pPr marL="174625">
                <a:lnSpc>
                  <a:spcPts val="1400"/>
                </a:lnSpc>
              </a:pPr>
              <a:endParaRPr lang="en-US" altLang="ja-JP" sz="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4625">
                <a:lnSpc>
                  <a:spcPts val="14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本計画の期間は概ね</a:t>
              </a:r>
              <a:r>
                <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rPr>
                <a:t>10</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年とする。概ね５年ごとに施策の進捗状況を点検し、必要に応じて計画を見直し。</a:t>
              </a:r>
              <a:endPar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可能な限り定量的な指標を用いて、取組の</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進捗</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状況を点検。</a:t>
              </a:r>
              <a:endPar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庁内関係部局はもとより、国や関係府県、市町村、事業者</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、ＮＰＯ等との情報共有・連携により円滑</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な推進　　</a:t>
              </a:r>
              <a:endParaRPr lang="en-US" altLang="ja-JP" sz="11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600"/>
                </a:lnSpc>
              </a:pP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latin typeface="ＭＳ Ｐ明朝" panose="02020600040205080304" pitchFamily="18" charset="-128"/>
                  <a:ea typeface="ＭＳ Ｐ明朝" panose="02020600040205080304" pitchFamily="18" charset="-128"/>
                  <a:cs typeface="Meiryo UI" panose="020B0604030504040204" pitchFamily="50" charset="-128"/>
                </a:rPr>
                <a:t>　を</a:t>
              </a:r>
              <a:r>
                <a:rPr lang="ja-JP" altLang="en-US" sz="1100" dirty="0">
                  <a:latin typeface="ＭＳ Ｐ明朝" panose="02020600040205080304" pitchFamily="18" charset="-128"/>
                  <a:ea typeface="ＭＳ Ｐ明朝" panose="02020600040205080304" pitchFamily="18" charset="-128"/>
                  <a:cs typeface="Meiryo UI" panose="020B0604030504040204" pitchFamily="50" charset="-128"/>
                </a:rPr>
                <a:t>図る。　</a:t>
              </a:r>
              <a:endParaRPr lang="en-US" altLang="ja-JP" sz="1100" dirty="0">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59" name="テキスト ボックス 58"/>
            <p:cNvSpPr txBox="1"/>
            <p:nvPr/>
          </p:nvSpPr>
          <p:spPr>
            <a:xfrm>
              <a:off x="6424838" y="920764"/>
              <a:ext cx="2605141" cy="292388"/>
            </a:xfrm>
            <a:prstGeom prst="rect">
              <a:avLst/>
            </a:prstGeom>
            <a:solidFill>
              <a:schemeClr val="accent5">
                <a:lumMod val="40000"/>
                <a:lumOff val="60000"/>
              </a:schemeClr>
            </a:solidFill>
            <a:ln w="19050">
              <a:solidFill>
                <a:srgbClr val="0000FF"/>
              </a:solidFill>
            </a:ln>
          </p:spPr>
          <p:txBody>
            <a:bodyPr wrap="square" rtlCol="0">
              <a:spAutoFit/>
            </a:bodyPr>
            <a:lstStyle/>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目標達成のための基本的な施策</a:t>
              </a: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テキスト ボックス 59"/>
            <p:cNvSpPr txBox="1"/>
            <p:nvPr/>
          </p:nvSpPr>
          <p:spPr>
            <a:xfrm>
              <a:off x="6424838" y="8557662"/>
              <a:ext cx="1487652" cy="292388"/>
            </a:xfrm>
            <a:prstGeom prst="rect">
              <a:avLst/>
            </a:prstGeom>
            <a:solidFill>
              <a:schemeClr val="accent5">
                <a:lumMod val="40000"/>
                <a:lumOff val="60000"/>
              </a:schemeClr>
            </a:solidFill>
            <a:ln w="19050">
              <a:solidFill>
                <a:srgbClr val="0000FF"/>
              </a:solidFill>
            </a:ln>
          </p:spPr>
          <p:txBody>
            <a:bodyPr wrap="square" rtlCol="0">
              <a:spAutoFit/>
            </a:bodyPr>
            <a:lstStyle/>
            <a:p>
              <a:pPr algn="ct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計画</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p:txBody>
        </p:sp>
      </p:grpSp>
      <p:graphicFrame>
        <p:nvGraphicFramePr>
          <p:cNvPr id="32" name="表 31"/>
          <p:cNvGraphicFramePr>
            <a:graphicFrameLocks noGrp="1"/>
          </p:cNvGraphicFramePr>
          <p:nvPr>
            <p:extLst>
              <p:ext uri="{D42A27DB-BD31-4B8C-83A1-F6EECF244321}">
                <p14:modId xmlns:p14="http://schemas.microsoft.com/office/powerpoint/2010/main" val="3329242154"/>
              </p:ext>
            </p:extLst>
          </p:nvPr>
        </p:nvGraphicFramePr>
        <p:xfrm>
          <a:off x="6424837" y="1110454"/>
          <a:ext cx="6483641" cy="7178040"/>
        </p:xfrm>
        <a:graphic>
          <a:graphicData uri="http://schemas.openxmlformats.org/drawingml/2006/table">
            <a:tbl>
              <a:tblPr firstRow="1" bandRow="1">
                <a:tableStyleId>{5C22544A-7EE6-4342-B048-85BDC9FD1C3A}</a:tableStyleId>
              </a:tblPr>
              <a:tblGrid>
                <a:gridCol w="1210234"/>
                <a:gridCol w="4462522"/>
                <a:gridCol w="810885"/>
              </a:tblGrid>
              <a:tr h="470127">
                <a:tc>
                  <a:txBody>
                    <a:bodyPr/>
                    <a:lstStyle/>
                    <a:p>
                      <a:pPr algn="ctr">
                        <a:lnSpc>
                          <a:spcPts val="800"/>
                        </a:lnSpc>
                      </a:pPr>
                      <a:r>
                        <a:rPr kumimoji="1" lang="ja-JP" altLang="en-US" sz="10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個別目標</a:t>
                      </a:r>
                      <a:endParaRPr kumimoji="1" lang="ja-JP" altLang="en-US" sz="1000" b="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000"/>
                        </a:lnSpc>
                      </a:pPr>
                      <a:r>
                        <a:rPr kumimoji="1" lang="ja-JP" altLang="en-US" sz="10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基本的な施策</a:t>
                      </a:r>
                      <a:endParaRPr kumimoji="1" lang="en-US" altLang="ja-JP" sz="10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0" indent="0" algn="ctr">
                        <a:lnSpc>
                          <a:spcPts val="1000"/>
                        </a:lnSpc>
                      </a:pPr>
                      <a:r>
                        <a:rPr kumimoji="1" lang="en-US" altLang="ja-JP" sz="9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新たに取り組む施策、これまでの取組をさらに強化する施策をゴシックで示している。</a:t>
                      </a:r>
                      <a:r>
                        <a:rPr kumimoji="1" lang="en-US" altLang="ja-JP" sz="9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a:t>
                      </a:r>
                      <a:endParaRPr kumimoji="1" lang="en-US" altLang="ja-JP"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lnSpc>
                          <a:spcPts val="1000"/>
                        </a:lnSpc>
                      </a:pPr>
                      <a:r>
                        <a:rPr kumimoji="1" lang="ja-JP" altLang="en-US" sz="10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重点的に</a:t>
                      </a:r>
                      <a:endParaRPr kumimoji="1" lang="en-US" altLang="ja-JP" sz="10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gn="ctr">
                        <a:lnSpc>
                          <a:spcPts val="1000"/>
                        </a:lnSpc>
                      </a:pPr>
                      <a:r>
                        <a:rPr kumimoji="1" lang="ja-JP" altLang="en-US" sz="10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進める</a:t>
                      </a:r>
                      <a:endParaRPr kumimoji="1" lang="en-US" altLang="ja-JP" sz="10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gn="ctr">
                        <a:lnSpc>
                          <a:spcPts val="1000"/>
                        </a:lnSpc>
                      </a:pPr>
                      <a:r>
                        <a:rPr kumimoji="1" lang="ja-JP" altLang="en-US" sz="10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ゾーン</a:t>
                      </a:r>
                      <a:endParaRPr kumimoji="1" lang="ja-JP" altLang="en-US" sz="1000" b="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txBody>
                  <a:tcPr marL="92585" marR="92585"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1152569">
                <a:tc>
                  <a:txBody>
                    <a:bodyPr/>
                    <a:lstStyle/>
                    <a:p>
                      <a:pPr marL="174625" indent="-174625" algn="l">
                        <a:lnSpc>
                          <a:spcPts val="1400"/>
                        </a:lnSpc>
                      </a:pPr>
                      <a:r>
                        <a:rPr lang="ja-JP" altLang="en-US" sz="1100" b="0" dirty="0" smtClean="0">
                          <a:latin typeface="ＭＳ Ｐ明朝" panose="02020600040205080304" pitchFamily="18" charset="-128"/>
                          <a:ea typeface="ＭＳ Ｐ明朝" panose="02020600040205080304" pitchFamily="18" charset="-128"/>
                          <a:cs typeface="Meiryo UI" panose="020B0604030504040204" pitchFamily="50" charset="-128"/>
                        </a:rPr>
                        <a:t>沿岸域の環境の</a:t>
                      </a:r>
                      <a:endParaRPr lang="en-US" altLang="ja-JP" sz="1100" b="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indent="-174625" algn="l">
                        <a:lnSpc>
                          <a:spcPts val="1400"/>
                        </a:lnSpc>
                      </a:pPr>
                      <a:r>
                        <a:rPr lang="ja-JP" altLang="en-US" sz="1100" b="0" dirty="0" smtClean="0">
                          <a:latin typeface="ＭＳ Ｐ明朝" panose="02020600040205080304" pitchFamily="18" charset="-128"/>
                          <a:ea typeface="ＭＳ Ｐ明朝" panose="02020600040205080304" pitchFamily="18" charset="-128"/>
                          <a:cs typeface="Meiryo UI" panose="020B0604030504040204" pitchFamily="50" charset="-128"/>
                        </a:rPr>
                        <a:t>保全、再生及び</a:t>
                      </a:r>
                      <a:endParaRPr lang="en-US" altLang="ja-JP" sz="1100" b="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indent="-174625" algn="l">
                        <a:lnSpc>
                          <a:spcPts val="1400"/>
                        </a:lnSpc>
                      </a:pPr>
                      <a:r>
                        <a:rPr lang="ja-JP" altLang="en-US" sz="1100" b="0" dirty="0" smtClean="0">
                          <a:latin typeface="ＭＳ Ｐ明朝" panose="02020600040205080304" pitchFamily="18" charset="-128"/>
                          <a:ea typeface="ＭＳ Ｐ明朝" panose="02020600040205080304" pitchFamily="18" charset="-128"/>
                          <a:cs typeface="Meiryo UI" panose="020B0604030504040204" pitchFamily="50" charset="-128"/>
                        </a:rPr>
                        <a:t>創出</a:t>
                      </a:r>
                      <a:endParaRPr lang="en-US" altLang="ja-JP" sz="1100" b="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algn="l">
                        <a:lnSpc>
                          <a:spcPts val="1400"/>
                        </a:lnSpc>
                      </a:pPr>
                      <a:endParaRPr lang="en-US" altLang="ja-JP" sz="1100" b="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algn="l">
                        <a:lnSpc>
                          <a:spcPts val="1400"/>
                        </a:lnSpc>
                      </a:pPr>
                      <a:endPar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txBody>
                  <a:tcPr marL="92585" marR="92585">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nSpc>
                          <a:spcPts val="1200"/>
                        </a:lnSpc>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・湾奥部における生物が生息しやすい場の創出</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藻場・干潟・砂浜等の保全等</a:t>
                      </a:r>
                      <a:endParaRPr kumimoji="1" lang="en-US" altLang="ja-JP"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200"/>
                        </a:lnSpc>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・湾南部における「里海づくり」の推進</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自然海浜の保全等</a:t>
                      </a:r>
                      <a:endParaRPr kumimoji="1" lang="en-US" altLang="ja-JP"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200"/>
                        </a:lnSpc>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・底質環境の改善に向けた取組、窪地の埋め戻しの推進</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海砂利の採取の抑制</a:t>
                      </a:r>
                      <a:endParaRPr kumimoji="1" lang="en-US" altLang="ja-JP"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200"/>
                        </a:lnSpc>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埋立てに当たっての環境保全に対する配慮　　　　　　</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txBody>
                  <a:tcPr marL="92585" marR="92585">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nSpc>
                          <a:spcPts val="1200"/>
                        </a:lnSpc>
                      </a:pP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１</a:t>
                      </a:r>
                      <a:endParaRPr kumimoji="1" lang="en-US" altLang="ja-JP"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200"/>
                        </a:lnSpc>
                      </a:pP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１、２、３</a:t>
                      </a:r>
                      <a:endParaRPr kumimoji="1" lang="en-US" altLang="ja-JP" sz="12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200"/>
                        </a:lnSpc>
                      </a:pP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２、３</a:t>
                      </a:r>
                      <a:endParaRPr kumimoji="1" lang="en-US" altLang="ja-JP"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l" defTabSz="1280160" rtl="0" eaLnBrk="1" fontAlgn="auto" latinLnBrk="0" hangingPunct="1">
                        <a:lnSpc>
                          <a:spcPts val="1200"/>
                        </a:lnSpc>
                        <a:spcBef>
                          <a:spcPts val="0"/>
                        </a:spcBef>
                        <a:spcAft>
                          <a:spcPts val="0"/>
                        </a:spcAft>
                        <a:buClrTx/>
                        <a:buSzTx/>
                        <a:buFontTx/>
                        <a:buNone/>
                        <a:tabLst/>
                        <a:defRPr/>
                      </a:pP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１、２、３</a:t>
                      </a:r>
                      <a:endParaRPr kumimoji="1" lang="en-US" altLang="ja-JP"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200"/>
                        </a:lnSpc>
                      </a:pP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１、２</a:t>
                      </a:r>
                      <a:endParaRPr kumimoji="1" lang="en-US" altLang="ja-JP"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l" defTabSz="1280160" rtl="0" eaLnBrk="1" fontAlgn="auto" latinLnBrk="0" hangingPunct="1">
                        <a:lnSpc>
                          <a:spcPts val="1200"/>
                        </a:lnSpc>
                        <a:spcBef>
                          <a:spcPts val="0"/>
                        </a:spcBef>
                        <a:spcAft>
                          <a:spcPts val="0"/>
                        </a:spcAft>
                        <a:buClrTx/>
                        <a:buSzTx/>
                        <a:buFontTx/>
                        <a:buNone/>
                        <a:tabLst/>
                        <a:defRPr/>
                      </a:pP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１、２、３</a:t>
                      </a:r>
                      <a:endParaRPr kumimoji="1" lang="en-US" altLang="ja-JP" sz="12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l" defTabSz="1280160" rtl="0" eaLnBrk="1" fontAlgn="auto" latinLnBrk="0" hangingPunct="1">
                        <a:lnSpc>
                          <a:spcPts val="1200"/>
                        </a:lnSpc>
                        <a:spcBef>
                          <a:spcPts val="0"/>
                        </a:spcBef>
                        <a:spcAft>
                          <a:spcPts val="0"/>
                        </a:spcAft>
                        <a:buClrTx/>
                        <a:buSzTx/>
                        <a:buFontTx/>
                        <a:buNone/>
                        <a:tabLst/>
                        <a:defRPr/>
                      </a:pP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１、２、３</a:t>
                      </a:r>
                      <a:endParaRPr kumimoji="1" lang="en-US" altLang="ja-JP" sz="12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txBody>
                  <a:tcPr marL="92585" marR="92585">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1910838">
                <a:tc>
                  <a:txBody>
                    <a:bodyPr/>
                    <a:lstStyle/>
                    <a:p>
                      <a:pPr marL="87313" marR="0" indent="-87313" algn="l" defTabSz="1280160" rtl="0" eaLnBrk="1" fontAlgn="auto" latinLnBrk="0" hangingPunct="1">
                        <a:lnSpc>
                          <a:spcPts val="1400"/>
                        </a:lnSpc>
                        <a:spcBef>
                          <a:spcPts val="0"/>
                        </a:spcBef>
                        <a:spcAft>
                          <a:spcPts val="0"/>
                        </a:spcAft>
                        <a:buClrTx/>
                        <a:buSzTx/>
                        <a:buFontTx/>
                        <a:buNone/>
                        <a:tabLst/>
                        <a:defRPr/>
                      </a:pPr>
                      <a:r>
                        <a:rPr lang="ja-JP" altLang="en-US" sz="1100" b="0" dirty="0" smtClean="0">
                          <a:latin typeface="ＭＳ Ｐ明朝" panose="02020600040205080304" pitchFamily="18" charset="-128"/>
                          <a:ea typeface="ＭＳ Ｐ明朝" panose="02020600040205080304" pitchFamily="18" charset="-128"/>
                          <a:cs typeface="Meiryo UI" panose="020B0604030504040204" pitchFamily="50" charset="-128"/>
                        </a:rPr>
                        <a:t>水質の保全及び</a:t>
                      </a:r>
                      <a:endParaRPr lang="en-US" altLang="ja-JP" sz="1100" b="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87313" marR="0" indent="-87313" algn="l" defTabSz="1280160" rtl="0" eaLnBrk="1" fontAlgn="auto" latinLnBrk="0" hangingPunct="1">
                        <a:lnSpc>
                          <a:spcPts val="1400"/>
                        </a:lnSpc>
                        <a:spcBef>
                          <a:spcPts val="0"/>
                        </a:spcBef>
                        <a:spcAft>
                          <a:spcPts val="0"/>
                        </a:spcAft>
                        <a:buClrTx/>
                        <a:buSzTx/>
                        <a:buFontTx/>
                        <a:buNone/>
                        <a:tabLst/>
                        <a:defRPr/>
                      </a:pPr>
                      <a:r>
                        <a:rPr lang="ja-JP" altLang="en-US" sz="1100" b="0" dirty="0" smtClean="0">
                          <a:latin typeface="ＭＳ Ｐ明朝" panose="02020600040205080304" pitchFamily="18" charset="-128"/>
                          <a:ea typeface="ＭＳ Ｐ明朝" panose="02020600040205080304" pitchFamily="18" charset="-128"/>
                          <a:cs typeface="Meiryo UI" panose="020B0604030504040204" pitchFamily="50" charset="-128"/>
                        </a:rPr>
                        <a:t>管理</a:t>
                      </a:r>
                      <a:endParaRPr lang="en-US" altLang="ja-JP" sz="1100" b="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261938" marR="0" indent="-176213" algn="l" defTabSz="1280160" rtl="0" eaLnBrk="1" fontAlgn="auto" latinLnBrk="0" hangingPunct="1">
                        <a:lnSpc>
                          <a:spcPts val="1400"/>
                        </a:lnSpc>
                        <a:spcBef>
                          <a:spcPts val="0"/>
                        </a:spcBef>
                        <a:spcAft>
                          <a:spcPts val="0"/>
                        </a:spcAft>
                        <a:buClrTx/>
                        <a:buSzTx/>
                        <a:buFontTx/>
                        <a:buNone/>
                        <a:tabLst/>
                        <a:defRPr/>
                      </a:pPr>
                      <a:endPar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txBody>
                  <a:tcPr marL="92585" marR="92585">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nSpc>
                          <a:spcPts val="1200"/>
                        </a:lnSpc>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水質総量削減制度等の実施</a:t>
                      </a:r>
                      <a:endParaRPr kumimoji="1" lang="en-US" altLang="ja-JP"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200"/>
                        </a:lnSpc>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栄養塩類の適切な濃度レベル及び管理手法の確立に向けた取組の推進</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湾奥部における栄養塩類の過度な偏在の解消に向けた取組の推進</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・湾奥部における生物が生息しやすい場の創出（再掲）</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・貧酸素水塊の発生抑制に向けた取組の推進</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0" dirty="0" smtClean="0">
                          <a:latin typeface="ＭＳ Ｐ明朝" panose="02020600040205080304" pitchFamily="18" charset="-128"/>
                          <a:ea typeface="ＭＳ Ｐ明朝" panose="02020600040205080304" pitchFamily="18" charset="-128"/>
                          <a:cs typeface="Meiryo UI" panose="020B0604030504040204" pitchFamily="50" charset="-128"/>
                        </a:rPr>
                        <a:t>生活排水処理施設の整備等</a:t>
                      </a:r>
                      <a:endParaRPr lang="en-US" altLang="ja-JP" sz="1100" b="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200"/>
                        </a:lnSpc>
                      </a:pPr>
                      <a:r>
                        <a:rPr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0" dirty="0" smtClean="0">
                          <a:latin typeface="ＭＳ Ｐ明朝" panose="02020600040205080304" pitchFamily="18" charset="-128"/>
                          <a:ea typeface="ＭＳ Ｐ明朝" panose="02020600040205080304" pitchFamily="18" charset="-128"/>
                          <a:cs typeface="Meiryo UI" panose="020B0604030504040204" pitchFamily="50" charset="-128"/>
                        </a:rPr>
                        <a:t>底質改善対策の推進</a:t>
                      </a:r>
                      <a:endParaRPr lang="en-US" altLang="ja-JP" sz="1100" b="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200"/>
                        </a:lnSpc>
                      </a:pPr>
                      <a:r>
                        <a:rPr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0" dirty="0" smtClean="0">
                          <a:latin typeface="ＭＳ Ｐ明朝" panose="02020600040205080304" pitchFamily="18" charset="-128"/>
                          <a:ea typeface="ＭＳ Ｐ明朝" panose="02020600040205080304" pitchFamily="18" charset="-128"/>
                          <a:cs typeface="Meiryo UI" panose="020B0604030504040204" pitchFamily="50" charset="-128"/>
                        </a:rPr>
                        <a:t>有害化学物質等の低減のための対策</a:t>
                      </a:r>
                      <a:endParaRPr lang="en-US" altLang="ja-JP" sz="1100" b="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200"/>
                        </a:lnSpc>
                      </a:pPr>
                      <a:r>
                        <a:rPr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0" dirty="0" smtClean="0">
                          <a:latin typeface="ＭＳ Ｐ明朝" panose="02020600040205080304" pitchFamily="18" charset="-128"/>
                          <a:ea typeface="ＭＳ Ｐ明朝" panose="02020600040205080304" pitchFamily="18" charset="-128"/>
                          <a:cs typeface="Meiryo UI" panose="020B0604030504040204" pitchFamily="50" charset="-128"/>
                        </a:rPr>
                        <a:t>油等による汚染の防止</a:t>
                      </a:r>
                      <a:endParaRPr lang="en-US" altLang="ja-JP" sz="1100" b="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200"/>
                        </a:lnSpc>
                      </a:pPr>
                      <a:r>
                        <a:rPr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0" dirty="0" smtClean="0">
                          <a:latin typeface="ＭＳ Ｐ明朝" panose="02020600040205080304" pitchFamily="18" charset="-128"/>
                          <a:ea typeface="ＭＳ Ｐ明朝" panose="02020600040205080304" pitchFamily="18" charset="-128"/>
                          <a:cs typeface="Meiryo UI" panose="020B0604030504040204" pitchFamily="50" charset="-128"/>
                        </a:rPr>
                        <a:t>海水浴場の保全その他の措置</a:t>
                      </a:r>
                      <a:endParaRPr lang="en-US" altLang="ja-JP" sz="1100" b="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200"/>
                        </a:lnSpc>
                      </a:pPr>
                      <a:r>
                        <a:rPr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0" dirty="0" smtClean="0">
                          <a:latin typeface="ＭＳ Ｐ明朝" panose="02020600040205080304" pitchFamily="18" charset="-128"/>
                          <a:ea typeface="ＭＳ Ｐ明朝" panose="02020600040205080304" pitchFamily="18" charset="-128"/>
                          <a:cs typeface="Meiryo UI" panose="020B0604030504040204" pitchFamily="50" charset="-128"/>
                        </a:rPr>
                        <a:t>健全な水循環・物質循環機能の維持・回復</a:t>
                      </a:r>
                      <a:endParaRPr lang="en-US" altLang="ja-JP" sz="1100" b="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2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・気候変動への適応に向けた取組の推進</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txBody>
                  <a:tcPr marL="92585" marR="92585">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indent="0" algn="l" defTabSz="1280160" rtl="0" eaLnBrk="1" fontAlgn="auto" latinLnBrk="0" hangingPunct="1">
                        <a:lnSpc>
                          <a:spcPts val="1200"/>
                        </a:lnSpc>
                        <a:spcBef>
                          <a:spcPts val="0"/>
                        </a:spcBef>
                        <a:spcAft>
                          <a:spcPts val="0"/>
                        </a:spcAft>
                        <a:buClrTx/>
                        <a:buSzTx/>
                        <a:buFontTx/>
                        <a:buNone/>
                        <a:tabLst/>
                        <a:defRPr/>
                      </a:pP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１、２、３</a:t>
                      </a:r>
                      <a:endParaRPr kumimoji="1" lang="en-US" altLang="ja-JP"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200"/>
                        </a:lnSpc>
                      </a:pP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１、２、３</a:t>
                      </a:r>
                      <a:endParaRPr kumimoji="1" lang="en-US" altLang="ja-JP"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200"/>
                        </a:lnSpc>
                      </a:pP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１</a:t>
                      </a:r>
                      <a:endParaRPr kumimoji="1" lang="en-US" altLang="ja-JP"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200"/>
                        </a:lnSpc>
                      </a:pP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１</a:t>
                      </a:r>
                      <a:endParaRPr kumimoji="1" lang="en-US" altLang="ja-JP"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200"/>
                        </a:lnSpc>
                      </a:pP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１</a:t>
                      </a:r>
                      <a:endParaRPr kumimoji="1" lang="en-US" altLang="ja-JP"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l" defTabSz="1280160" rtl="0" eaLnBrk="1" fontAlgn="auto" latinLnBrk="0" hangingPunct="1">
                        <a:lnSpc>
                          <a:spcPts val="1200"/>
                        </a:lnSpc>
                        <a:spcBef>
                          <a:spcPts val="0"/>
                        </a:spcBef>
                        <a:spcAft>
                          <a:spcPts val="0"/>
                        </a:spcAft>
                        <a:buClrTx/>
                        <a:buSzTx/>
                        <a:buFontTx/>
                        <a:buNone/>
                        <a:tabLst/>
                        <a:defRPr/>
                      </a:pP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１、２、３</a:t>
                      </a:r>
                      <a:endParaRPr kumimoji="1" lang="en-US" altLang="ja-JP" sz="12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l" defTabSz="1280160" rtl="0" eaLnBrk="1" fontAlgn="auto" latinLnBrk="0" hangingPunct="1">
                        <a:lnSpc>
                          <a:spcPts val="1200"/>
                        </a:lnSpc>
                        <a:spcBef>
                          <a:spcPts val="0"/>
                        </a:spcBef>
                        <a:spcAft>
                          <a:spcPts val="0"/>
                        </a:spcAft>
                        <a:buClrTx/>
                        <a:buSzTx/>
                        <a:buFontTx/>
                        <a:buNone/>
                        <a:tabLst/>
                        <a:defRPr/>
                      </a:pP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１、２</a:t>
                      </a:r>
                      <a:endParaRPr kumimoji="1" lang="en-US" altLang="ja-JP"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l" defTabSz="1280160" rtl="0" eaLnBrk="1" fontAlgn="auto" latinLnBrk="0" hangingPunct="1">
                        <a:lnSpc>
                          <a:spcPts val="1200"/>
                        </a:lnSpc>
                        <a:spcBef>
                          <a:spcPts val="0"/>
                        </a:spcBef>
                        <a:spcAft>
                          <a:spcPts val="0"/>
                        </a:spcAft>
                        <a:buClrTx/>
                        <a:buSzTx/>
                        <a:buFontTx/>
                        <a:buNone/>
                        <a:tabLst/>
                        <a:defRPr/>
                      </a:pP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１、２、３</a:t>
                      </a:r>
                      <a:endParaRPr kumimoji="1" lang="en-US" altLang="ja-JP" sz="12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l" defTabSz="1280160" rtl="0" eaLnBrk="1" fontAlgn="auto" latinLnBrk="0" hangingPunct="1">
                        <a:lnSpc>
                          <a:spcPts val="1200"/>
                        </a:lnSpc>
                        <a:spcBef>
                          <a:spcPts val="0"/>
                        </a:spcBef>
                        <a:spcAft>
                          <a:spcPts val="0"/>
                        </a:spcAft>
                        <a:buClrTx/>
                        <a:buSzTx/>
                        <a:buFontTx/>
                        <a:buNone/>
                        <a:tabLst/>
                        <a:defRPr/>
                      </a:pP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１、２、３</a:t>
                      </a:r>
                      <a:endParaRPr kumimoji="1" lang="en-US" altLang="ja-JP" sz="12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l" defTabSz="1280160" rtl="0" eaLnBrk="1" fontAlgn="auto" latinLnBrk="0" hangingPunct="1">
                        <a:lnSpc>
                          <a:spcPts val="1200"/>
                        </a:lnSpc>
                        <a:spcBef>
                          <a:spcPts val="0"/>
                        </a:spcBef>
                        <a:spcAft>
                          <a:spcPts val="0"/>
                        </a:spcAft>
                        <a:buClrTx/>
                        <a:buSzTx/>
                        <a:buFontTx/>
                        <a:buNone/>
                        <a:tabLst/>
                        <a:defRPr/>
                      </a:pP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１、２、３</a:t>
                      </a:r>
                      <a:endParaRPr kumimoji="1" lang="en-US" altLang="ja-JP" sz="12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l" defTabSz="1280160" rtl="0" eaLnBrk="1" fontAlgn="auto" latinLnBrk="0" hangingPunct="1">
                        <a:lnSpc>
                          <a:spcPts val="1200"/>
                        </a:lnSpc>
                        <a:spcBef>
                          <a:spcPts val="0"/>
                        </a:spcBef>
                        <a:spcAft>
                          <a:spcPts val="0"/>
                        </a:spcAft>
                        <a:buClrTx/>
                        <a:buSzTx/>
                        <a:buFontTx/>
                        <a:buNone/>
                        <a:tabLst/>
                        <a:defRPr/>
                      </a:pP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１、２、３</a:t>
                      </a:r>
                      <a:endParaRPr kumimoji="1" lang="en-US" altLang="ja-JP" sz="12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200"/>
                        </a:lnSpc>
                      </a:pP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１、２、３</a:t>
                      </a:r>
                      <a:endParaRPr kumimoji="1" lang="en-US" altLang="ja-JP"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txBody>
                  <a:tcPr marL="92585" marR="92585">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1607531">
                <a:tc>
                  <a:txBody>
                    <a:bodyPr/>
                    <a:lstStyle/>
                    <a:p>
                      <a:pPr marL="261938" marR="0" indent="-261938" algn="l" defTabSz="1280160" rtl="0" eaLnBrk="1" fontAlgn="auto" latinLnBrk="0" hangingPunct="1">
                        <a:lnSpc>
                          <a:spcPts val="1400"/>
                        </a:lnSpc>
                        <a:spcBef>
                          <a:spcPts val="0"/>
                        </a:spcBef>
                        <a:spcAft>
                          <a:spcPts val="0"/>
                        </a:spcAft>
                        <a:buClrTx/>
                        <a:buSzTx/>
                        <a:buFontTx/>
                        <a:buNone/>
                        <a:tabLst/>
                        <a:defRPr/>
                      </a:pPr>
                      <a:r>
                        <a:rPr lang="ja-JP" altLang="en-US" sz="1100" b="0" dirty="0" smtClean="0">
                          <a:latin typeface="ＭＳ Ｐ明朝" panose="02020600040205080304" pitchFamily="18" charset="-128"/>
                          <a:ea typeface="ＭＳ Ｐ明朝" panose="02020600040205080304" pitchFamily="18" charset="-128"/>
                          <a:cs typeface="Meiryo UI" panose="020B0604030504040204" pitchFamily="50" charset="-128"/>
                        </a:rPr>
                        <a:t>都市の魅力を高</a:t>
                      </a:r>
                      <a:endParaRPr lang="en-US" altLang="ja-JP" sz="1100" b="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261938" marR="0" indent="-261938" algn="l" defTabSz="1280160" rtl="0" eaLnBrk="1" fontAlgn="auto" latinLnBrk="0" hangingPunct="1">
                        <a:lnSpc>
                          <a:spcPts val="1400"/>
                        </a:lnSpc>
                        <a:spcBef>
                          <a:spcPts val="0"/>
                        </a:spcBef>
                        <a:spcAft>
                          <a:spcPts val="0"/>
                        </a:spcAft>
                        <a:buClrTx/>
                        <a:buSzTx/>
                        <a:buFontTx/>
                        <a:buNone/>
                        <a:tabLst/>
                        <a:defRPr/>
                      </a:pPr>
                      <a:r>
                        <a:rPr lang="ja-JP" altLang="en-US" sz="1100" b="0" dirty="0" err="1" smtClean="0">
                          <a:latin typeface="ＭＳ Ｐ明朝" panose="02020600040205080304" pitchFamily="18" charset="-128"/>
                          <a:ea typeface="ＭＳ Ｐ明朝" panose="02020600040205080304" pitchFamily="18" charset="-128"/>
                          <a:cs typeface="Meiryo UI" panose="020B0604030504040204" pitchFamily="50" charset="-128"/>
                        </a:rPr>
                        <a:t>める</a:t>
                      </a:r>
                      <a:r>
                        <a:rPr lang="ja-JP" altLang="en-US" sz="1100" b="0" dirty="0" smtClean="0">
                          <a:latin typeface="ＭＳ Ｐ明朝" panose="02020600040205080304" pitchFamily="18" charset="-128"/>
                          <a:ea typeface="ＭＳ Ｐ明朝" panose="02020600040205080304" pitchFamily="18" charset="-128"/>
                          <a:cs typeface="Meiryo UI" panose="020B0604030504040204" pitchFamily="50" charset="-128"/>
                        </a:rPr>
                        <a:t>潤い・安心の </a:t>
                      </a:r>
                      <a:endParaRPr lang="en-US" altLang="ja-JP" sz="1100" b="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261938" marR="0" indent="-261938" algn="l" defTabSz="1280160" rtl="0" eaLnBrk="1" fontAlgn="auto" latinLnBrk="0" hangingPunct="1">
                        <a:lnSpc>
                          <a:spcPts val="1400"/>
                        </a:lnSpc>
                        <a:spcBef>
                          <a:spcPts val="0"/>
                        </a:spcBef>
                        <a:spcAft>
                          <a:spcPts val="0"/>
                        </a:spcAft>
                        <a:buClrTx/>
                        <a:buSzTx/>
                        <a:buFontTx/>
                        <a:buNone/>
                        <a:tabLst/>
                        <a:defRPr/>
                      </a:pPr>
                      <a:r>
                        <a:rPr lang="ja-JP" altLang="en-US" sz="1100" b="0" dirty="0" smtClean="0">
                          <a:latin typeface="ＭＳ Ｐ明朝" panose="02020600040205080304" pitchFamily="18" charset="-128"/>
                          <a:ea typeface="ＭＳ Ｐ明朝" panose="02020600040205080304" pitchFamily="18" charset="-128"/>
                          <a:cs typeface="Meiryo UI" panose="020B0604030504040204" pitchFamily="50" charset="-128"/>
                        </a:rPr>
                        <a:t>創出と自然景観</a:t>
                      </a:r>
                      <a:endParaRPr lang="en-US" altLang="ja-JP" sz="1100" b="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261938" marR="0" indent="-261938" algn="l" defTabSz="1280160" rtl="0" eaLnBrk="1" fontAlgn="auto" latinLnBrk="0" hangingPunct="1">
                        <a:lnSpc>
                          <a:spcPts val="1400"/>
                        </a:lnSpc>
                        <a:spcBef>
                          <a:spcPts val="0"/>
                        </a:spcBef>
                        <a:spcAft>
                          <a:spcPts val="0"/>
                        </a:spcAft>
                        <a:buClrTx/>
                        <a:buSzTx/>
                        <a:buFontTx/>
                        <a:buNone/>
                        <a:tabLst/>
                        <a:defRPr/>
                      </a:pPr>
                      <a:r>
                        <a:rPr lang="ja-JP" altLang="en-US" sz="1100" b="0" dirty="0" smtClean="0">
                          <a:latin typeface="ＭＳ Ｐ明朝" panose="02020600040205080304" pitchFamily="18" charset="-128"/>
                          <a:ea typeface="ＭＳ Ｐ明朝" panose="02020600040205080304" pitchFamily="18" charset="-128"/>
                          <a:cs typeface="Meiryo UI" panose="020B0604030504040204" pitchFamily="50" charset="-128"/>
                        </a:rPr>
                        <a:t>及び文化的景観</a:t>
                      </a:r>
                      <a:endParaRPr lang="en-US" altLang="ja-JP" sz="1100" b="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261938" marR="0" indent="-261938" algn="l" defTabSz="1280160" rtl="0" eaLnBrk="1" fontAlgn="auto" latinLnBrk="0" hangingPunct="1">
                        <a:lnSpc>
                          <a:spcPts val="1400"/>
                        </a:lnSpc>
                        <a:spcBef>
                          <a:spcPts val="0"/>
                        </a:spcBef>
                        <a:spcAft>
                          <a:spcPts val="0"/>
                        </a:spcAft>
                        <a:buClrTx/>
                        <a:buSzTx/>
                        <a:buFontTx/>
                        <a:buNone/>
                        <a:tabLst/>
                        <a:defRPr/>
                      </a:pPr>
                      <a:r>
                        <a:rPr lang="ja-JP" altLang="en-US" sz="1100" b="0" dirty="0" smtClean="0">
                          <a:latin typeface="ＭＳ Ｐ明朝" panose="02020600040205080304" pitchFamily="18" charset="-128"/>
                          <a:ea typeface="ＭＳ Ｐ明朝" panose="02020600040205080304" pitchFamily="18" charset="-128"/>
                          <a:cs typeface="Meiryo UI" panose="020B0604030504040204" pitchFamily="50" charset="-128"/>
                        </a:rPr>
                        <a:t>の保全</a:t>
                      </a:r>
                      <a:endParaRPr lang="en-US" altLang="ja-JP" sz="1100" b="0" dirty="0" smtClean="0">
                        <a:latin typeface="ＭＳ Ｐ明朝" panose="02020600040205080304" pitchFamily="18" charset="-128"/>
                        <a:ea typeface="ＭＳ Ｐ明朝" panose="02020600040205080304" pitchFamily="18" charset="-128"/>
                        <a:cs typeface="Meiryo UI" panose="020B0604030504040204" pitchFamily="50" charset="-128"/>
                      </a:endParaRPr>
                    </a:p>
                  </a:txBody>
                  <a:tcPr marL="92585" marR="92585">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174625" indent="-174625">
                        <a:lnSpc>
                          <a:spcPts val="12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・湾奥部における海と親しめる場や機会の拡充</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2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・大阪の特徴を活かした、海と都市景観・産業景観が一体となった景観の</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200"/>
                        </a:lnSpc>
                      </a:pP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 b="1" baseline="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魅力の創出</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174625">
                        <a:lnSpc>
                          <a:spcPts val="12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・自然との共生や環境との調和に配慮した防災・減災対策の推進</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174625">
                        <a:lnSpc>
                          <a:spcPts val="12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・エコツーリズムの推進</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174625">
                        <a:lnSpc>
                          <a:spcPts val="12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・漂流・漂着・海底ごみ対策の推進</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174625">
                        <a:lnSpc>
                          <a:spcPts val="1200"/>
                        </a:lnSpc>
                      </a:pPr>
                      <a:r>
                        <a:rPr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0" dirty="0" smtClean="0">
                          <a:latin typeface="ＭＳ Ｐ明朝" panose="02020600040205080304" pitchFamily="18" charset="-128"/>
                          <a:ea typeface="ＭＳ Ｐ明朝" panose="02020600040205080304" pitchFamily="18" charset="-128"/>
                          <a:cs typeface="Meiryo UI" panose="020B0604030504040204" pitchFamily="50" charset="-128"/>
                        </a:rPr>
                        <a:t>自然公園等の保全</a:t>
                      </a:r>
                      <a:endParaRPr lang="en-US" altLang="ja-JP" sz="1100" b="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indent="-174625">
                        <a:lnSpc>
                          <a:spcPts val="1200"/>
                        </a:lnSpc>
                      </a:pPr>
                      <a:r>
                        <a:rPr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0" dirty="0" smtClean="0">
                          <a:latin typeface="ＭＳ Ｐ明朝" panose="02020600040205080304" pitchFamily="18" charset="-128"/>
                          <a:ea typeface="ＭＳ Ｐ明朝" panose="02020600040205080304" pitchFamily="18" charset="-128"/>
                          <a:cs typeface="Meiryo UI" panose="020B0604030504040204" pitchFamily="50" charset="-128"/>
                        </a:rPr>
                        <a:t>緑地等の保全</a:t>
                      </a:r>
                      <a:endParaRPr lang="en-US" altLang="ja-JP" sz="1100" b="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indent="-174625">
                        <a:lnSpc>
                          <a:spcPts val="1200"/>
                        </a:lnSpc>
                      </a:pPr>
                      <a:r>
                        <a:rPr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0" dirty="0" smtClean="0">
                          <a:latin typeface="ＭＳ Ｐ明朝" panose="02020600040205080304" pitchFamily="18" charset="-128"/>
                          <a:ea typeface="ＭＳ Ｐ明朝" panose="02020600040205080304" pitchFamily="18" charset="-128"/>
                          <a:cs typeface="Meiryo UI" panose="020B0604030504040204" pitchFamily="50" charset="-128"/>
                        </a:rPr>
                        <a:t>史跡、名勝、天然記念物等の保全</a:t>
                      </a:r>
                    </a:p>
                    <a:p>
                      <a:pPr marL="174625" indent="-174625">
                        <a:lnSpc>
                          <a:spcPts val="1200"/>
                        </a:lnSpc>
                      </a:pPr>
                      <a:r>
                        <a:rPr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0" dirty="0" smtClean="0">
                          <a:latin typeface="ＭＳ Ｐ明朝" panose="02020600040205080304" pitchFamily="18" charset="-128"/>
                          <a:ea typeface="ＭＳ Ｐ明朝" panose="02020600040205080304" pitchFamily="18" charset="-128"/>
                          <a:cs typeface="Meiryo UI" panose="020B0604030504040204" pitchFamily="50" charset="-128"/>
                        </a:rPr>
                        <a:t>良好な景観の形成</a:t>
                      </a:r>
                      <a:endParaRPr lang="en-US" altLang="ja-JP" sz="1100" b="1" dirty="0" smtClean="0">
                        <a:latin typeface="ＭＳ Ｐ明朝" panose="02020600040205080304" pitchFamily="18" charset="-128"/>
                        <a:ea typeface="ＭＳ Ｐ明朝" panose="02020600040205080304" pitchFamily="18" charset="-128"/>
                        <a:cs typeface="Meiryo UI" panose="020B0604030504040204" pitchFamily="50" charset="-128"/>
                      </a:endParaRPr>
                    </a:p>
                  </a:txBody>
                  <a:tcPr marL="92585" marR="92585">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nSpc>
                          <a:spcPts val="1200"/>
                        </a:lnSpc>
                      </a:pP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１</a:t>
                      </a:r>
                      <a:endParaRPr kumimoji="1" lang="en-US" altLang="ja-JP"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200"/>
                        </a:lnSpc>
                      </a:pP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１、２、３</a:t>
                      </a:r>
                      <a:endParaRPr kumimoji="1" lang="en-US" altLang="ja-JP"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200"/>
                        </a:lnSpc>
                      </a:pPr>
                      <a:endParaRPr kumimoji="1" lang="en-US" altLang="ja-JP"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200"/>
                        </a:lnSpc>
                      </a:pP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１、２</a:t>
                      </a:r>
                      <a:endParaRPr kumimoji="1" lang="en-US" altLang="ja-JP"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200"/>
                        </a:lnSpc>
                      </a:pP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１、２、３</a:t>
                      </a:r>
                      <a:endParaRPr kumimoji="1" lang="en-US" altLang="ja-JP"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200"/>
                        </a:lnSpc>
                      </a:pP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１、２、３</a:t>
                      </a:r>
                      <a:endParaRPr kumimoji="1" lang="en-US" altLang="ja-JP"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l" defTabSz="1280160" rtl="0" eaLnBrk="1" fontAlgn="auto" latinLnBrk="0" hangingPunct="1">
                        <a:lnSpc>
                          <a:spcPts val="1200"/>
                        </a:lnSpc>
                        <a:spcBef>
                          <a:spcPts val="0"/>
                        </a:spcBef>
                        <a:spcAft>
                          <a:spcPts val="0"/>
                        </a:spcAft>
                        <a:buClrTx/>
                        <a:buSzTx/>
                        <a:buFontTx/>
                        <a:buNone/>
                        <a:tabLst/>
                        <a:defRPr/>
                      </a:pP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１、２、３</a:t>
                      </a:r>
                      <a:endParaRPr kumimoji="1" lang="en-US" altLang="ja-JP" sz="12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l" defTabSz="1280160" rtl="0" eaLnBrk="1" fontAlgn="auto" latinLnBrk="0" hangingPunct="1">
                        <a:lnSpc>
                          <a:spcPts val="1200"/>
                        </a:lnSpc>
                        <a:spcBef>
                          <a:spcPts val="0"/>
                        </a:spcBef>
                        <a:spcAft>
                          <a:spcPts val="0"/>
                        </a:spcAft>
                        <a:buClrTx/>
                        <a:buSzTx/>
                        <a:buFontTx/>
                        <a:buNone/>
                        <a:tabLst/>
                        <a:defRPr/>
                      </a:pP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１、２、３</a:t>
                      </a:r>
                      <a:endParaRPr kumimoji="1" lang="en-US" altLang="ja-JP" sz="12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l" defTabSz="1280160" rtl="0" eaLnBrk="1" fontAlgn="auto" latinLnBrk="0" hangingPunct="1">
                        <a:lnSpc>
                          <a:spcPts val="1200"/>
                        </a:lnSpc>
                        <a:spcBef>
                          <a:spcPts val="0"/>
                        </a:spcBef>
                        <a:spcAft>
                          <a:spcPts val="0"/>
                        </a:spcAft>
                        <a:buClrTx/>
                        <a:buSzTx/>
                        <a:buFontTx/>
                        <a:buNone/>
                        <a:tabLst/>
                        <a:defRPr/>
                      </a:pP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１、２、３</a:t>
                      </a:r>
                      <a:endParaRPr kumimoji="1" lang="en-US" altLang="ja-JP" sz="12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l" defTabSz="1280160" rtl="0" eaLnBrk="1" fontAlgn="auto" latinLnBrk="0" hangingPunct="1">
                        <a:lnSpc>
                          <a:spcPts val="1200"/>
                        </a:lnSpc>
                        <a:spcBef>
                          <a:spcPts val="0"/>
                        </a:spcBef>
                        <a:spcAft>
                          <a:spcPts val="0"/>
                        </a:spcAft>
                        <a:buClrTx/>
                        <a:buSzTx/>
                        <a:buFontTx/>
                        <a:buNone/>
                        <a:tabLst/>
                        <a:defRPr/>
                      </a:pP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１、２、３</a:t>
                      </a:r>
                      <a:endParaRPr kumimoji="1" lang="en-US" altLang="ja-JP"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txBody>
                  <a:tcPr marL="92585" marR="92585">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697608">
                <a:tc>
                  <a:txBody>
                    <a:bodyPr/>
                    <a:lstStyle/>
                    <a:p>
                      <a:pPr marL="261938" marR="0" indent="-261938" algn="l" defTabSz="1280160" rtl="0" eaLnBrk="1" fontAlgn="auto" latinLnBrk="0" hangingPunct="1">
                        <a:lnSpc>
                          <a:spcPts val="1400"/>
                        </a:lnSpc>
                        <a:spcBef>
                          <a:spcPts val="0"/>
                        </a:spcBef>
                        <a:spcAft>
                          <a:spcPts val="0"/>
                        </a:spcAft>
                        <a:buClrTx/>
                        <a:buSzTx/>
                        <a:buFontTx/>
                        <a:buNone/>
                        <a:tabLst/>
                        <a:defRPr/>
                      </a:pPr>
                      <a:r>
                        <a:rPr lang="ja-JP" altLang="en-US" sz="1100" b="0" dirty="0" smtClean="0">
                          <a:latin typeface="ＭＳ Ｐ明朝" panose="02020600040205080304" pitchFamily="18" charset="-128"/>
                          <a:ea typeface="ＭＳ Ｐ明朝" panose="02020600040205080304" pitchFamily="18" charset="-128"/>
                          <a:cs typeface="Meiryo UI" panose="020B0604030504040204" pitchFamily="50" charset="-128"/>
                        </a:rPr>
                        <a:t>水産資源の持続</a:t>
                      </a:r>
                      <a:endParaRPr lang="en-US" altLang="ja-JP" sz="1100" b="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261938" marR="0" indent="-261938" algn="l" defTabSz="1280160" rtl="0" eaLnBrk="1" fontAlgn="auto" latinLnBrk="0" hangingPunct="1">
                        <a:lnSpc>
                          <a:spcPts val="1400"/>
                        </a:lnSpc>
                        <a:spcBef>
                          <a:spcPts val="0"/>
                        </a:spcBef>
                        <a:spcAft>
                          <a:spcPts val="0"/>
                        </a:spcAft>
                        <a:buClrTx/>
                        <a:buSzTx/>
                        <a:buFontTx/>
                        <a:buNone/>
                        <a:tabLst/>
                        <a:defRPr/>
                      </a:pPr>
                      <a:r>
                        <a:rPr lang="ja-JP" altLang="en-US" sz="1100" b="0" dirty="0" smtClean="0">
                          <a:latin typeface="ＭＳ Ｐ明朝" panose="02020600040205080304" pitchFamily="18" charset="-128"/>
                          <a:ea typeface="ＭＳ Ｐ明朝" panose="02020600040205080304" pitchFamily="18" charset="-128"/>
                          <a:cs typeface="Meiryo UI" panose="020B0604030504040204" pitchFamily="50" charset="-128"/>
                        </a:rPr>
                        <a:t>的な利用の確保</a:t>
                      </a:r>
                      <a:endParaRPr lang="en-US" altLang="ja-JP" sz="1100" b="0" dirty="0" smtClean="0">
                        <a:latin typeface="ＭＳ Ｐ明朝" panose="02020600040205080304" pitchFamily="18" charset="-128"/>
                        <a:ea typeface="ＭＳ Ｐ明朝" panose="02020600040205080304" pitchFamily="18" charset="-128"/>
                        <a:cs typeface="Meiryo UI" panose="020B0604030504040204" pitchFamily="50" charset="-128"/>
                      </a:endParaRPr>
                    </a:p>
                  </a:txBody>
                  <a:tcPr marL="92585" marR="92585">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174625" indent="-174625">
                        <a:lnSpc>
                          <a:spcPts val="12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・栽培漁業の推進</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174625">
                        <a:lnSpc>
                          <a:spcPts val="12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・資源管理型漁業の推進、資源管理への遊漁者の協力</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174625">
                        <a:lnSpc>
                          <a:spcPts val="12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・広域的な漁場整備の推進</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174625">
                        <a:lnSpc>
                          <a:spcPts val="1200"/>
                        </a:lnSpc>
                      </a:pPr>
                      <a:r>
                        <a:rPr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0" dirty="0" smtClean="0">
                          <a:latin typeface="ＭＳ Ｐ明朝" panose="02020600040205080304" pitchFamily="18" charset="-128"/>
                          <a:ea typeface="ＭＳ Ｐ明朝" panose="02020600040205080304" pitchFamily="18" charset="-128"/>
                          <a:cs typeface="Meiryo UI" panose="020B0604030504040204" pitchFamily="50" charset="-128"/>
                        </a:rPr>
                        <a:t>地先海域における漁場整備の推進</a:t>
                      </a:r>
                      <a:endParaRPr lang="en-US" altLang="ja-JP" sz="1100" b="0" dirty="0" smtClean="0">
                        <a:latin typeface="ＭＳ Ｐ明朝" panose="02020600040205080304" pitchFamily="18" charset="-128"/>
                        <a:ea typeface="ＭＳ Ｐ明朝" panose="02020600040205080304" pitchFamily="18" charset="-128"/>
                        <a:cs typeface="Meiryo UI" panose="020B0604030504040204" pitchFamily="50" charset="-128"/>
                      </a:endParaRPr>
                    </a:p>
                  </a:txBody>
                  <a:tcPr marL="92585" marR="92585">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indent="0" algn="l" defTabSz="1280160" rtl="0" eaLnBrk="1" fontAlgn="auto" latinLnBrk="0" hangingPunct="1">
                        <a:lnSpc>
                          <a:spcPts val="1200"/>
                        </a:lnSpc>
                        <a:spcBef>
                          <a:spcPts val="0"/>
                        </a:spcBef>
                        <a:spcAft>
                          <a:spcPts val="0"/>
                        </a:spcAft>
                        <a:buClrTx/>
                        <a:buSzTx/>
                        <a:buFontTx/>
                        <a:buNone/>
                        <a:tabLst/>
                        <a:defRPr/>
                      </a:pP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１、２、３</a:t>
                      </a:r>
                      <a:endParaRPr kumimoji="1" lang="en-US" altLang="ja-JP"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l" defTabSz="1280160" rtl="0" eaLnBrk="1" fontAlgn="auto" latinLnBrk="0" hangingPunct="1">
                        <a:lnSpc>
                          <a:spcPts val="1200"/>
                        </a:lnSpc>
                        <a:spcBef>
                          <a:spcPts val="0"/>
                        </a:spcBef>
                        <a:spcAft>
                          <a:spcPts val="0"/>
                        </a:spcAft>
                        <a:buClrTx/>
                        <a:buSzTx/>
                        <a:buFontTx/>
                        <a:buNone/>
                        <a:tabLst/>
                        <a:defRPr/>
                      </a:pP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１、２、３</a:t>
                      </a:r>
                      <a:endParaRPr kumimoji="1" lang="en-US" altLang="ja-JP"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l" defTabSz="1280160" rtl="0" eaLnBrk="1" fontAlgn="auto" latinLnBrk="0" hangingPunct="1">
                        <a:lnSpc>
                          <a:spcPts val="1200"/>
                        </a:lnSpc>
                        <a:spcBef>
                          <a:spcPts val="0"/>
                        </a:spcBef>
                        <a:spcAft>
                          <a:spcPts val="0"/>
                        </a:spcAft>
                        <a:buClrTx/>
                        <a:buSzTx/>
                        <a:buFontTx/>
                        <a:buNone/>
                        <a:tabLst/>
                        <a:defRPr/>
                      </a:pP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２、３</a:t>
                      </a:r>
                      <a:endParaRPr kumimoji="1" lang="en-US" altLang="ja-JP"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0" marR="0" indent="0" algn="l" defTabSz="1280160" rtl="0" eaLnBrk="1" fontAlgn="auto" latinLnBrk="0" hangingPunct="1">
                        <a:lnSpc>
                          <a:spcPts val="1200"/>
                        </a:lnSpc>
                        <a:spcBef>
                          <a:spcPts val="0"/>
                        </a:spcBef>
                        <a:spcAft>
                          <a:spcPts val="0"/>
                        </a:spcAft>
                        <a:buClrTx/>
                        <a:buSzTx/>
                        <a:buFontTx/>
                        <a:buNone/>
                        <a:tabLst/>
                        <a:defRPr/>
                      </a:pPr>
                      <a:r>
                        <a:rPr kumimoji="1" lang="ja-JP" altLang="en-US" sz="11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２、３</a:t>
                      </a:r>
                      <a:endParaRPr kumimoji="1" lang="en-US" altLang="ja-JP" sz="1200" b="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txBody>
                  <a:tcPr marL="92585" marR="92585">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1304223">
                <a:tc gridSpan="3">
                  <a:txBody>
                    <a:bodyPr/>
                    <a:lstStyle/>
                    <a:p>
                      <a:pPr marL="174625" indent="-174625">
                        <a:lnSpc>
                          <a:spcPts val="1200"/>
                        </a:lnSpc>
                      </a:pPr>
                      <a:r>
                        <a:rPr lang="ja-JP" altLang="en-US" sz="1100" b="0" dirty="0" smtClean="0">
                          <a:latin typeface="ＭＳ Ｐ明朝" panose="02020600040205080304" pitchFamily="18" charset="-128"/>
                          <a:ea typeface="ＭＳ Ｐ明朝" panose="02020600040205080304" pitchFamily="18" charset="-128"/>
                          <a:cs typeface="Meiryo UI" panose="020B0604030504040204" pitchFamily="50" charset="-128"/>
                        </a:rPr>
                        <a:t> （基盤的な施策）</a:t>
                      </a:r>
                      <a:endParaRPr lang="en-US" altLang="ja-JP" sz="1100" b="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indent="-174625">
                        <a:lnSpc>
                          <a:spcPts val="1200"/>
                        </a:lnSpc>
                      </a:pPr>
                      <a:r>
                        <a:rPr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b="0" dirty="0" smtClean="0">
                          <a:latin typeface="ＭＳ Ｐ明朝" panose="02020600040205080304" pitchFamily="18" charset="-128"/>
                          <a:ea typeface="ＭＳ Ｐ明朝" panose="02020600040205080304" pitchFamily="18" charset="-128"/>
                          <a:cs typeface="Meiryo UI" panose="020B0604030504040204" pitchFamily="50" charset="-128"/>
                        </a:rPr>
                        <a:t>水質等の監視測定</a:t>
                      </a:r>
                      <a:endParaRPr lang="en-US" altLang="ja-JP" sz="1100" b="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indent="-174625">
                        <a:lnSpc>
                          <a:spcPts val="1200"/>
                        </a:lnSpc>
                      </a:pPr>
                      <a:r>
                        <a:rPr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b="0" dirty="0" smtClean="0">
                          <a:latin typeface="ＭＳ Ｐ明朝" panose="02020600040205080304" pitchFamily="18" charset="-128"/>
                          <a:ea typeface="ＭＳ Ｐ明朝" panose="02020600040205080304" pitchFamily="18" charset="-128"/>
                          <a:cs typeface="Meiryo UI" panose="020B0604030504040204" pitchFamily="50" charset="-128"/>
                        </a:rPr>
                        <a:t>環境保全に関するモニタリング、調査研究及び技術の開発等</a:t>
                      </a:r>
                      <a:endParaRPr lang="en-US" altLang="ja-JP" sz="1100" b="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indent="-174625">
                        <a:lnSpc>
                          <a:spcPts val="1200"/>
                        </a:lnSpc>
                      </a:pPr>
                      <a:r>
                        <a:rPr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b="0" dirty="0" smtClean="0">
                          <a:latin typeface="ＭＳ Ｐ明朝" panose="02020600040205080304" pitchFamily="18" charset="-128"/>
                          <a:ea typeface="ＭＳ Ｐ明朝" panose="02020600040205080304" pitchFamily="18" charset="-128"/>
                          <a:cs typeface="Meiryo UI" panose="020B0604030504040204" pitchFamily="50" charset="-128"/>
                        </a:rPr>
                        <a:t>廃棄物の処理施設の整備及び処分地の確保</a:t>
                      </a:r>
                      <a:endParaRPr lang="en-US" altLang="ja-JP" sz="1100" b="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indent="-174625">
                        <a:lnSpc>
                          <a:spcPts val="1200"/>
                        </a:lnSpc>
                      </a:pPr>
                      <a:r>
                        <a:rPr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b="0" dirty="0" smtClean="0">
                          <a:latin typeface="ＭＳ Ｐ明朝" panose="02020600040205080304" pitchFamily="18" charset="-128"/>
                          <a:ea typeface="ＭＳ Ｐ明朝" panose="02020600040205080304" pitchFamily="18" charset="-128"/>
                          <a:cs typeface="Meiryo UI" panose="020B0604030504040204" pitchFamily="50" charset="-128"/>
                        </a:rPr>
                        <a:t>広域的な連携の強化等</a:t>
                      </a:r>
                      <a:endParaRPr lang="en-US" altLang="ja-JP" sz="1100" b="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indent="-174625">
                        <a:lnSpc>
                          <a:spcPts val="1200"/>
                        </a:lnSpc>
                      </a:pPr>
                      <a:r>
                        <a:rPr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b="0" dirty="0" smtClean="0">
                          <a:latin typeface="ＭＳ Ｐ明朝" panose="02020600040205080304" pitchFamily="18" charset="-128"/>
                          <a:ea typeface="ＭＳ Ｐ明朝" panose="02020600040205080304" pitchFamily="18" charset="-128"/>
                          <a:cs typeface="Meiryo UI" panose="020B0604030504040204" pitchFamily="50" charset="-128"/>
                        </a:rPr>
                        <a:t>情報提供・広報の充実、環境保全思想の普及及び住民参加の推進</a:t>
                      </a:r>
                      <a:endParaRPr lang="en-US" altLang="ja-JP" sz="1100" b="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indent="-174625">
                        <a:lnSpc>
                          <a:spcPts val="1200"/>
                        </a:lnSpc>
                      </a:pPr>
                      <a:r>
                        <a:rPr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b="0" dirty="0" smtClean="0">
                          <a:latin typeface="ＭＳ Ｐ明朝" panose="02020600040205080304" pitchFamily="18" charset="-128"/>
                          <a:ea typeface="ＭＳ Ｐ明朝" panose="02020600040205080304" pitchFamily="18" charset="-128"/>
                          <a:cs typeface="Meiryo UI" panose="020B0604030504040204" pitchFamily="50" charset="-128"/>
                        </a:rPr>
                        <a:t>環境教育・環境学習の推進</a:t>
                      </a:r>
                      <a:endParaRPr lang="en-US" altLang="ja-JP" sz="1100" b="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4625" indent="-174625">
                        <a:lnSpc>
                          <a:spcPts val="1200"/>
                        </a:lnSpc>
                      </a:pPr>
                      <a:r>
                        <a:rPr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b="0" dirty="0" smtClean="0">
                          <a:latin typeface="ＭＳ Ｐ明朝" panose="02020600040205080304" pitchFamily="18" charset="-128"/>
                          <a:ea typeface="ＭＳ Ｐ明朝" panose="02020600040205080304" pitchFamily="18" charset="-128"/>
                          <a:cs typeface="Meiryo UI" panose="020B0604030504040204" pitchFamily="50" charset="-128"/>
                        </a:rPr>
                        <a:t>国内外の閉鎖性海域との連携</a:t>
                      </a:r>
                      <a:endParaRPr lang="en-US" altLang="ja-JP" sz="1100" b="0" dirty="0" smtClean="0">
                        <a:latin typeface="ＭＳ Ｐ明朝" panose="02020600040205080304" pitchFamily="18" charset="-128"/>
                        <a:ea typeface="ＭＳ Ｐ明朝" panose="02020600040205080304" pitchFamily="18" charset="-128"/>
                        <a:cs typeface="Meiryo UI" panose="020B0604030504040204" pitchFamily="50" charset="-128"/>
                      </a:endParaRPr>
                    </a:p>
                  </a:txBody>
                  <a:tcPr marL="92585" marR="92585">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pPr marL="174625" indent="-174625">
                        <a:lnSpc>
                          <a:spcPts val="1200"/>
                        </a:lnSpc>
                      </a:pPr>
                      <a:endParaRPr lang="en-US" altLang="ja-JP" sz="1100" b="0" dirty="0" smtClean="0">
                        <a:latin typeface="ＭＳ Ｐ明朝" panose="02020600040205080304" pitchFamily="18" charset="-128"/>
                        <a:ea typeface="ＭＳ Ｐ明朝" panose="02020600040205080304" pitchFamily="18" charset="-128"/>
                        <a:cs typeface="Meiryo UI" panose="020B0604030504040204" pitchFamily="50" charset="-128"/>
                      </a:endParaRPr>
                    </a:p>
                  </a:txBody>
                  <a:tcPr marL="92585" marR="92585">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pPr marL="0" marR="0" indent="0" algn="l" defTabSz="1280160" rtl="0" eaLnBrk="1" fontAlgn="auto" latinLnBrk="0" hangingPunct="1">
                        <a:lnSpc>
                          <a:spcPts val="1200"/>
                        </a:lnSpc>
                        <a:spcBef>
                          <a:spcPts val="0"/>
                        </a:spcBef>
                        <a:spcAft>
                          <a:spcPts val="0"/>
                        </a:spcAft>
                        <a:buClrTx/>
                        <a:buSzTx/>
                        <a:buFontTx/>
                        <a:buNone/>
                        <a:tabLst/>
                        <a:defRPr/>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2585" marR="92585">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
        <p:nvSpPr>
          <p:cNvPr id="52" name="テキスト ボックス 51"/>
          <p:cNvSpPr txBox="1"/>
          <p:nvPr/>
        </p:nvSpPr>
        <p:spPr>
          <a:xfrm>
            <a:off x="171465" y="5704645"/>
            <a:ext cx="1225225" cy="302024"/>
          </a:xfrm>
          <a:prstGeom prst="rect">
            <a:avLst/>
          </a:prstGeom>
          <a:solidFill>
            <a:schemeClr val="accent5">
              <a:lumMod val="40000"/>
              <a:lumOff val="60000"/>
            </a:schemeClr>
          </a:solidFill>
          <a:ln w="19050">
            <a:solidFill>
              <a:srgbClr val="0000FF"/>
            </a:solidFill>
          </a:ln>
        </p:spPr>
        <p:txBody>
          <a:bodyPr wrap="square" rtlCol="0">
            <a:spAutoFit/>
          </a:bodyPr>
          <a:lstStyle/>
          <a:p>
            <a:pPr algn="ct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計画の目標</a:t>
            </a: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角丸四角形 53"/>
          <p:cNvSpPr/>
          <p:nvPr/>
        </p:nvSpPr>
        <p:spPr>
          <a:xfrm>
            <a:off x="261982" y="7573991"/>
            <a:ext cx="4939410" cy="685857"/>
          </a:xfrm>
          <a:prstGeom prst="roundRect">
            <a:avLst>
              <a:gd name="adj" fmla="val 7345"/>
            </a:avLst>
          </a:prstGeom>
          <a:noFill/>
          <a:ln w="9525">
            <a:solidFill>
              <a:srgbClr val="030CB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3" name="角丸四角形 22"/>
          <p:cNvSpPr/>
          <p:nvPr/>
        </p:nvSpPr>
        <p:spPr>
          <a:xfrm>
            <a:off x="247009" y="8574657"/>
            <a:ext cx="4925255" cy="925603"/>
          </a:xfrm>
          <a:prstGeom prst="roundRect">
            <a:avLst>
              <a:gd name="adj" fmla="val 6459"/>
            </a:avLst>
          </a:prstGeom>
          <a:noFill/>
          <a:ln w="9525">
            <a:solidFill>
              <a:srgbClr val="030CB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5" name="テキスト ボックス 24"/>
          <p:cNvSpPr txBox="1"/>
          <p:nvPr/>
        </p:nvSpPr>
        <p:spPr>
          <a:xfrm>
            <a:off x="171465" y="4208419"/>
            <a:ext cx="1423667" cy="292388"/>
          </a:xfrm>
          <a:prstGeom prst="rect">
            <a:avLst/>
          </a:prstGeom>
          <a:solidFill>
            <a:srgbClr val="0000FF"/>
          </a:solidFill>
          <a:ln w="9525">
            <a:noFill/>
          </a:ln>
        </p:spPr>
        <p:txBody>
          <a:bodyPr wrap="square" rtlCol="0">
            <a:spAutoFit/>
          </a:bodyPr>
          <a:lstStyle/>
          <a:p>
            <a:pPr algn="ctr"/>
            <a:r>
              <a:rPr lang="ja-JP" altLang="en-US" sz="13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変更のポイント</a:t>
            </a:r>
            <a:endParaRPr lang="en-US" altLang="ja-JP" sz="13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5147751" y="8982996"/>
            <a:ext cx="1213332" cy="507831"/>
          </a:xfrm>
          <a:prstGeom prst="rect">
            <a:avLst/>
          </a:prstGeom>
          <a:noFill/>
        </p:spPr>
        <p:txBody>
          <a:bodyPr wrap="square" rtlCol="0">
            <a:spAutoFit/>
          </a:bodyPr>
          <a:lstStyle/>
          <a:p>
            <a:r>
              <a:rPr lang="en-US" altLang="ja-JP" sz="900" dirty="0" smtClean="0">
                <a:latin typeface="ＭＳ Ｐ明朝" panose="02020600040205080304" pitchFamily="18" charset="-128"/>
                <a:ea typeface="ＭＳ Ｐ明朝" panose="02020600040205080304" pitchFamily="18" charset="-128"/>
              </a:rPr>
              <a:t>※ </a:t>
            </a:r>
            <a:r>
              <a:rPr lang="ja-JP" altLang="en-US" sz="900" dirty="0" smtClean="0">
                <a:latin typeface="ＭＳ Ｐ明朝" panose="02020600040205080304" pitchFamily="18" charset="-128"/>
                <a:ea typeface="ＭＳ Ｐ明朝" panose="02020600040205080304" pitchFamily="18" charset="-128"/>
              </a:rPr>
              <a:t>変更前の大阪府</a:t>
            </a:r>
            <a:endParaRPr lang="en-US" altLang="ja-JP" sz="900" dirty="0">
              <a:latin typeface="ＭＳ Ｐ明朝" panose="02020600040205080304" pitchFamily="18" charset="-128"/>
              <a:ea typeface="ＭＳ Ｐ明朝" panose="02020600040205080304" pitchFamily="18" charset="-128"/>
            </a:endParaRPr>
          </a:p>
          <a:p>
            <a:r>
              <a:rPr lang="en-US" altLang="ja-JP" sz="900" dirty="0" smtClean="0">
                <a:latin typeface="ＭＳ Ｐ明朝" panose="02020600040205080304" pitchFamily="18" charset="-128"/>
                <a:ea typeface="ＭＳ Ｐ明朝" panose="02020600040205080304" pitchFamily="18" charset="-128"/>
              </a:rPr>
              <a:t>    </a:t>
            </a:r>
            <a:r>
              <a:rPr lang="en-US" altLang="ja-JP" sz="100" dirty="0" smtClean="0">
                <a:latin typeface="ＭＳ Ｐ明朝" panose="02020600040205080304" pitchFamily="18" charset="-128"/>
                <a:ea typeface="ＭＳ Ｐ明朝" panose="02020600040205080304" pitchFamily="18" charset="-128"/>
              </a:rPr>
              <a:t>  </a:t>
            </a:r>
            <a:r>
              <a:rPr lang="ja-JP" altLang="en-US" sz="900" dirty="0" smtClean="0">
                <a:latin typeface="ＭＳ Ｐ明朝" panose="02020600040205080304" pitchFamily="18" charset="-128"/>
                <a:ea typeface="ＭＳ Ｐ明朝" panose="02020600040205080304" pitchFamily="18" charset="-128"/>
              </a:rPr>
              <a:t>計画の目標に</a:t>
            </a:r>
            <a:endParaRPr lang="en-US" altLang="ja-JP" sz="900" dirty="0" smtClean="0">
              <a:latin typeface="ＭＳ Ｐ明朝" panose="02020600040205080304" pitchFamily="18" charset="-128"/>
              <a:ea typeface="ＭＳ Ｐ明朝" panose="02020600040205080304" pitchFamily="18" charset="-128"/>
            </a:endParaRPr>
          </a:p>
          <a:p>
            <a:r>
              <a:rPr lang="en-US" altLang="ja-JP" sz="900" dirty="0">
                <a:latin typeface="ＭＳ Ｐ明朝" panose="02020600040205080304" pitchFamily="18" charset="-128"/>
                <a:ea typeface="ＭＳ Ｐ明朝" panose="02020600040205080304" pitchFamily="18" charset="-128"/>
              </a:rPr>
              <a:t> </a:t>
            </a:r>
            <a:r>
              <a:rPr lang="en-US" altLang="ja-JP" sz="900" dirty="0" smtClean="0">
                <a:latin typeface="ＭＳ Ｐ明朝" panose="02020600040205080304" pitchFamily="18" charset="-128"/>
                <a:ea typeface="ＭＳ Ｐ明朝" panose="02020600040205080304" pitchFamily="18" charset="-128"/>
              </a:rPr>
              <a:t>  </a:t>
            </a:r>
            <a:r>
              <a:rPr lang="ja-JP" altLang="en-US" sz="100" dirty="0">
                <a:latin typeface="ＭＳ Ｐ明朝" panose="02020600040205080304" pitchFamily="18" charset="-128"/>
                <a:ea typeface="ＭＳ Ｐ明朝" panose="02020600040205080304" pitchFamily="18" charset="-128"/>
              </a:rPr>
              <a:t>　</a:t>
            </a:r>
            <a:r>
              <a:rPr lang="ja-JP" altLang="en-US" sz="100" dirty="0" smtClean="0">
                <a:latin typeface="ＭＳ Ｐ明朝" panose="02020600040205080304" pitchFamily="18" charset="-128"/>
                <a:ea typeface="ＭＳ Ｐ明朝" panose="02020600040205080304" pitchFamily="18" charset="-128"/>
              </a:rPr>
              <a:t>　　　</a:t>
            </a:r>
            <a:r>
              <a:rPr lang="ja-JP" altLang="en-US" sz="900" dirty="0" smtClean="0">
                <a:latin typeface="ＭＳ Ｐ明朝" panose="02020600040205080304" pitchFamily="18" charset="-128"/>
                <a:ea typeface="ＭＳ Ｐ明朝" panose="02020600040205080304" pitchFamily="18" charset="-128"/>
              </a:rPr>
              <a:t>下線部を追加。</a:t>
            </a:r>
            <a:endParaRPr kumimoji="1" lang="ja-JP" altLang="en-US" sz="900" dirty="0">
              <a:latin typeface="ＭＳ Ｐ明朝" panose="02020600040205080304" pitchFamily="18" charset="-128"/>
              <a:ea typeface="ＭＳ Ｐ明朝" panose="02020600040205080304" pitchFamily="18" charset="-128"/>
            </a:endParaRPr>
          </a:p>
        </p:txBody>
      </p:sp>
      <p:sp>
        <p:nvSpPr>
          <p:cNvPr id="26" name="Text Box 2"/>
          <p:cNvSpPr txBox="1">
            <a:spLocks noChangeArrowheads="1"/>
          </p:cNvSpPr>
          <p:nvPr/>
        </p:nvSpPr>
        <p:spPr bwMode="auto">
          <a:xfrm>
            <a:off x="11926046" y="66761"/>
            <a:ext cx="961097" cy="316147"/>
          </a:xfrm>
          <a:prstGeom prst="rect">
            <a:avLst/>
          </a:prstGeom>
          <a:solidFill>
            <a:srgbClr val="FFFFFF"/>
          </a:solidFill>
          <a:ln w="9525">
            <a:solidFill>
              <a:srgbClr val="000000"/>
            </a:solidFill>
            <a:miter lim="800000"/>
            <a:headEnd/>
            <a:tailEnd/>
          </a:ln>
        </p:spPr>
        <p:txBody>
          <a:bodyPr vert="horz" wrap="square" lIns="74295" tIns="8890" rIns="74295" bIns="8890" numCol="1" anchor="ctr" anchorCtr="0" compatLnSpc="1">
            <a:prstTxWarp prst="textNoShape">
              <a:avLst/>
            </a:prstTxWarp>
          </a:bodyPr>
          <a:lstStyle/>
          <a:p>
            <a:pPr marL="0" marR="0" lvl="0" indent="0" algn="ctr" defTabSz="914400" rtl="0" eaLnBrk="1" fontAlgn="base" latinLnBrk="0" hangingPunct="1">
              <a:lnSpc>
                <a:spcPts val="2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ゴシック" pitchFamily="49" charset="-128"/>
                <a:ea typeface="ＭＳ ゴシック" pitchFamily="49" charset="-128"/>
                <a:cs typeface="ＭＳ Ｐゴシック" pitchFamily="50" charset="-128"/>
              </a:rPr>
              <a:t>資料 </a:t>
            </a:r>
            <a:r>
              <a:rPr kumimoji="1" lang="en-US" altLang="ja-JP" sz="1400" b="0" i="0" u="none" strike="noStrike" cap="none" normalizeH="0" baseline="0" dirty="0" smtClean="0">
                <a:ln>
                  <a:noFill/>
                </a:ln>
                <a:solidFill>
                  <a:schemeClr val="tx1"/>
                </a:solidFill>
                <a:effectLst/>
                <a:latin typeface="ＭＳ ゴシック" pitchFamily="49" charset="-128"/>
                <a:ea typeface="ＭＳ ゴシック" pitchFamily="49" charset="-128"/>
                <a:cs typeface="ＭＳ Ｐゴシック" pitchFamily="50" charset="-128"/>
              </a:rPr>
              <a:t>12</a:t>
            </a:r>
            <a:endParaRPr kumimoji="1" lang="ja-JP" altLang="ja-JP" sz="1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角丸四角形 2"/>
          <p:cNvSpPr/>
          <p:nvPr/>
        </p:nvSpPr>
        <p:spPr>
          <a:xfrm>
            <a:off x="44526" y="931584"/>
            <a:ext cx="6180062" cy="3122830"/>
          </a:xfrm>
          <a:prstGeom prst="roundRect">
            <a:avLst>
              <a:gd name="adj" fmla="val 6175"/>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146830" y="761219"/>
            <a:ext cx="1648524" cy="292388"/>
          </a:xfrm>
          <a:prstGeom prst="rect">
            <a:avLst/>
          </a:prstGeom>
          <a:solidFill>
            <a:srgbClr val="0000FF"/>
          </a:solidFill>
          <a:ln w="9525">
            <a:noFill/>
          </a:ln>
        </p:spPr>
        <p:txBody>
          <a:bodyPr wrap="square" rtlCol="0">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計画</a:t>
            </a:r>
            <a:r>
              <a:rPr lang="ja-JP" altLang="en-US" sz="13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の変更の経緯</a:t>
            </a:r>
            <a:endParaRPr lang="en-US" altLang="ja-JP" sz="13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2" name="グループ化 71"/>
          <p:cNvGrpSpPr>
            <a:grpSpLocks noChangeAspect="1"/>
          </p:cNvGrpSpPr>
          <p:nvPr/>
        </p:nvGrpSpPr>
        <p:grpSpPr bwMode="auto">
          <a:xfrm>
            <a:off x="4195501" y="5232898"/>
            <a:ext cx="2071917" cy="1958343"/>
            <a:chOff x="0" y="-544"/>
            <a:chExt cx="58688" cy="55504"/>
          </a:xfrm>
        </p:grpSpPr>
        <p:pic>
          <p:nvPicPr>
            <p:cNvPr id="7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57" y="6149"/>
              <a:ext cx="52365" cy="48811"/>
            </a:xfrm>
            <a:prstGeom prst="rect">
              <a:avLst/>
            </a:prstGeom>
            <a:noFill/>
            <a:ln>
              <a:noFill/>
            </a:ln>
            <a:effectLst/>
            <a:extLst>
              <a:ext uri="{909E8E84-426E-40DD-AFC4-6F175D3DCCD1}">
                <a14:hiddenFill xmlns:a14="http://schemas.microsoft.com/office/drawing/2010/main">
                  <a:solidFill>
                    <a:schemeClr val="accent1">
                      <a:lumMod val="100000"/>
                      <a:lumOff val="0"/>
                    </a:schemeClr>
                  </a:solidFill>
                </a14:hiddenFill>
              </a:ext>
              <a:ext uri="{91240B29-F687-4F45-9708-019B960494DF}">
                <a14:hiddenLine xmlns:a14="http://schemas.microsoft.com/office/drawing/2010/main" w="9525">
                  <a:solidFill>
                    <a:schemeClr val="tx1">
                      <a:lumMod val="100000"/>
                      <a:lumOff val="0"/>
                    </a:schemeClr>
                  </a:solidFill>
                  <a:miter lim="800000"/>
                  <a:headEnd/>
                  <a:tailEnd/>
                </a14:hiddenLine>
              </a:ext>
              <a:ext uri="{AF507438-7753-43E0-B8FC-AC1667EBCBE1}">
                <a14:hiddenEffects xmlns:a14="http://schemas.microsoft.com/office/drawing/2010/main">
                  <a:effectLst/>
                </a14:hiddenEffects>
              </a:ext>
            </a:extLst>
          </p:spPr>
        </p:pic>
        <p:pic>
          <p:nvPicPr>
            <p:cNvPr id="74"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544"/>
              <a:ext cx="58688" cy="55504"/>
            </a:xfrm>
            <a:prstGeom prst="rect">
              <a:avLst/>
            </a:prstGeom>
            <a:noFill/>
            <a:ln>
              <a:noFill/>
            </a:ln>
            <a:effectLst/>
            <a:extLst>
              <a:ext uri="{909E8E84-426E-40DD-AFC4-6F175D3DCCD1}">
                <a14:hiddenFill xmlns:a14="http://schemas.microsoft.com/office/drawing/2010/main">
                  <a:solidFill>
                    <a:schemeClr val="accent1">
                      <a:lumMod val="100000"/>
                      <a:lumOff val="0"/>
                    </a:schemeClr>
                  </a:solidFill>
                </a14:hiddenFill>
              </a:ext>
              <a:ext uri="{91240B29-F687-4F45-9708-019B960494DF}">
                <a14:hiddenLine xmlns:a14="http://schemas.microsoft.com/office/drawing/2010/main" w="9525">
                  <a:solidFill>
                    <a:schemeClr val="tx1">
                      <a:lumMod val="100000"/>
                      <a:lumOff val="0"/>
                    </a:schemeClr>
                  </a:solidFill>
                  <a:miter lim="800000"/>
                  <a:headEnd/>
                  <a:tailEnd/>
                </a14:hiddenLine>
              </a:ext>
              <a:ext uri="{AF507438-7753-43E0-B8FC-AC1667EBCBE1}">
                <a14:hiddenEffects xmlns:a14="http://schemas.microsoft.com/office/drawing/2010/main">
                  <a:effectLst/>
                </a14:hiddenEffects>
              </a:ext>
            </a:extLst>
          </p:spPr>
        </p:pic>
      </p:grpSp>
    </p:spTree>
    <p:extLst>
      <p:ext uri="{BB962C8B-B14F-4D97-AF65-F5344CB8AC3E}">
        <p14:creationId xmlns:p14="http://schemas.microsoft.com/office/powerpoint/2010/main" val="6163555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D37D5DC3111EA4DA248C7ACBAED65AC" ma:contentTypeVersion="0" ma:contentTypeDescription="新しいドキュメントを作成します。" ma:contentTypeScope="" ma:versionID="bec28475a50fe2f6f79db21461222815">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6961D54-7B22-4398-897C-D2226ADD28FB}"/>
</file>

<file path=customXml/itemProps2.xml><?xml version="1.0" encoding="utf-8"?>
<ds:datastoreItem xmlns:ds="http://schemas.openxmlformats.org/officeDocument/2006/customXml" ds:itemID="{9FB5A193-05D5-4031-A670-EAB2A0EA6557}"/>
</file>

<file path=customXml/itemProps3.xml><?xml version="1.0" encoding="utf-8"?>
<ds:datastoreItem xmlns:ds="http://schemas.openxmlformats.org/officeDocument/2006/customXml" ds:itemID="{83700EC1-5007-466C-A31A-D468D6D166FA}"/>
</file>

<file path=docProps/app.xml><?xml version="1.0" encoding="utf-8"?>
<Properties xmlns="http://schemas.openxmlformats.org/officeDocument/2006/extended-properties" xmlns:vt="http://schemas.openxmlformats.org/officeDocument/2006/docPropsVTypes">
  <TotalTime>6646</TotalTime>
  <Words>381</Words>
  <Application>Microsoft Office PowerPoint</Application>
  <PresentationFormat>ユーザー設定</PresentationFormat>
  <Paragraphs>215</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田渕　敬一</dc:creator>
  <cp:lastModifiedBy>田渕　敬一</cp:lastModifiedBy>
  <cp:revision>641</cp:revision>
  <cp:lastPrinted>2016-11-15T09:15:09Z</cp:lastPrinted>
  <dcterms:created xsi:type="dcterms:W3CDTF">2015-03-03T02:47:57Z</dcterms:created>
  <dcterms:modified xsi:type="dcterms:W3CDTF">2016-11-16T07:27:25Z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0x0101007D37D5DC3111EA4DA248C7ACBAED65AC</vt:lpwstr>
  </property>
</Properties>
</file>