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slides/slide1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11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7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customXml/itemProps3.xml" ContentType="application/vnd.openxmlformats-officedocument.customXmlProperti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57" r:id="rId5"/>
  </p:sldIdLst>
  <p:sldSz cx="13681075" cy="9601200"/>
  <p:notesSz cx="6807200" cy="9939338"/>
  <p:defaultTextStyle>
    <a:defPPr>
      <a:defRPr lang="ja-JP"/>
    </a:defPPr>
    <a:lvl1pPr algn="l" rtl="0" fontAlgn="base">
      <a:spcBef>
        <a:spcPct val="50000"/>
      </a:spcBef>
      <a:spcAft>
        <a:spcPct val="0"/>
      </a:spcAft>
      <a:defRPr kumimoji="1" sz="1200" b="1" i="1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fontAlgn="base">
      <a:spcBef>
        <a:spcPct val="50000"/>
      </a:spcBef>
      <a:spcAft>
        <a:spcPct val="0"/>
      </a:spcAft>
      <a:defRPr kumimoji="1" sz="1200" b="1" i="1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50000"/>
      </a:spcBef>
      <a:spcAft>
        <a:spcPct val="0"/>
      </a:spcAft>
      <a:defRPr kumimoji="1" sz="1200" b="1" i="1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50000"/>
      </a:spcBef>
      <a:spcAft>
        <a:spcPct val="0"/>
      </a:spcAft>
      <a:defRPr kumimoji="1" sz="1200" b="1" i="1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50000"/>
      </a:spcBef>
      <a:spcAft>
        <a:spcPct val="0"/>
      </a:spcAft>
      <a:defRPr kumimoji="1" sz="1200" b="1" i="1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sz="1200" b="1" i="1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sz="1200" b="1" i="1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sz="1200" b="1" i="1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sz="1200" b="1" i="1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3024">
          <p15:clr>
            <a:srgbClr val="A4A3A4"/>
          </p15:clr>
        </p15:guide>
        <p15:guide id="2" pos="430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99"/>
    <a:srgbClr val="FFCCFF"/>
    <a:srgbClr val="FFFFCC"/>
    <a:srgbClr val="FF0000"/>
    <a:srgbClr val="9933FF"/>
    <a:srgbClr val="FF99FF"/>
    <a:srgbClr val="FCBEBC"/>
    <a:srgbClr val="0202C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E929F9F4-4A8F-4326-A1B4-22849713DDAB}" styleName="濃色スタイル 1 - アクセント 4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wholeTbl>
    <a:band1H>
      <a:tcStyle>
        <a:tcBdr/>
        <a:fill>
          <a:solidFill>
            <a:schemeClr val="accent4">
              <a:shade val="60000"/>
            </a:schemeClr>
          </a:solidFill>
        </a:fill>
      </a:tcStyle>
    </a:band1H>
    <a:band1V>
      <a:tcStyle>
        <a:tcBdr/>
        <a:fill>
          <a:solidFill>
            <a:schemeClr val="accent4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4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4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4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9693" autoAdjust="0"/>
    <p:restoredTop sz="94790" autoAdjust="0"/>
  </p:normalViewPr>
  <p:slideViewPr>
    <p:cSldViewPr>
      <p:cViewPr varScale="1">
        <p:scale>
          <a:sx n="56" d="100"/>
          <a:sy n="56" d="100"/>
        </p:scale>
        <p:origin x="-1446" y="-84"/>
      </p:cViewPr>
      <p:guideLst>
        <p:guide orient="horz" pos="3024"/>
        <p:guide pos="4309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575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63186" tIns="31591" rIns="63186" bIns="31591" numCol="1" anchor="t" anchorCtr="0" compatLnSpc="1">
            <a:prstTxWarp prst="textNoShape">
              <a:avLst/>
            </a:prstTxWarp>
          </a:bodyPr>
          <a:lstStyle>
            <a:lvl1pPr defTabSz="631905">
              <a:spcBef>
                <a:spcPct val="0"/>
              </a:spcBef>
              <a:defRPr sz="800" b="0" i="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038" y="0"/>
            <a:ext cx="2949575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63186" tIns="31591" rIns="63186" bIns="31591" numCol="1" anchor="t" anchorCtr="0" compatLnSpc="1">
            <a:prstTxWarp prst="textNoShape">
              <a:avLst/>
            </a:prstTxWarp>
          </a:bodyPr>
          <a:lstStyle>
            <a:lvl1pPr algn="r" defTabSz="631905">
              <a:spcBef>
                <a:spcPct val="0"/>
              </a:spcBef>
              <a:defRPr sz="800" b="0" i="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49300" y="744538"/>
            <a:ext cx="5308600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21225"/>
            <a:ext cx="5448300" cy="4473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63186" tIns="31591" rIns="63186" bIns="3159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 smtClean="0"/>
              <a:t>マスタ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0863"/>
            <a:ext cx="2949575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63186" tIns="31591" rIns="63186" bIns="31591" numCol="1" anchor="b" anchorCtr="0" compatLnSpc="1">
            <a:prstTxWarp prst="textNoShape">
              <a:avLst/>
            </a:prstTxWarp>
          </a:bodyPr>
          <a:lstStyle>
            <a:lvl1pPr defTabSz="631905">
              <a:spcBef>
                <a:spcPct val="0"/>
              </a:spcBef>
              <a:defRPr sz="800" b="0" i="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038" y="9440863"/>
            <a:ext cx="2949575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63186" tIns="31591" rIns="63186" bIns="31591" numCol="1" anchor="b" anchorCtr="0" compatLnSpc="1">
            <a:prstTxWarp prst="textNoShape">
              <a:avLst/>
            </a:prstTxWarp>
          </a:bodyPr>
          <a:lstStyle>
            <a:lvl1pPr algn="r" defTabSz="631905">
              <a:spcBef>
                <a:spcPct val="0"/>
              </a:spcBef>
              <a:defRPr sz="800" b="0" i="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fld id="{A4FCC663-94A2-47E2-A2B2-1C33FE15D87D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02426517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026422" y="2982913"/>
            <a:ext cx="11628235" cy="2057400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2052841" y="5440366"/>
            <a:ext cx="9575395" cy="2454275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マスター サブタイトルの書式設定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2BA0CB-E823-46F0-B5AB-37D36DFCE920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8216289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7A6459-F476-437A-B4B0-2052A6AB48A8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36774210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9919799" y="384175"/>
            <a:ext cx="3077563" cy="819308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83716" y="384175"/>
            <a:ext cx="9073213" cy="819308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259711-6C0E-4CE6-9872-8B19CB27FC05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4975920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F8018C-0068-4A53-BC38-359E1E3106EC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30959268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080712" y="6169028"/>
            <a:ext cx="11628235" cy="19081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080712" y="4068763"/>
            <a:ext cx="11628235" cy="2100262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526A39-23C4-40E7-98E4-81C921115755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3524314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83715" y="2239963"/>
            <a:ext cx="6075388" cy="63373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921973" y="2239963"/>
            <a:ext cx="6075389" cy="63373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A96B53-F651-4F88-8C0E-0289E31874B9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42374441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83715" y="2149475"/>
            <a:ext cx="6044849" cy="8953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83715" y="3044825"/>
            <a:ext cx="6044849" cy="553243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949117" y="2149475"/>
            <a:ext cx="6048244" cy="8953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949117" y="3044825"/>
            <a:ext cx="6048244" cy="553243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96875C-E6DA-4A19-B984-C7CE4178D8D0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39446856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DE2E5C-DC32-4445-AE9A-D4AFBCE0B67D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2316662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0EDA74-8D47-4667-A16C-D25AA6E48FEA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30598698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3717" y="382591"/>
            <a:ext cx="4500978" cy="162718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349260" y="382591"/>
            <a:ext cx="7648101" cy="819467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83717" y="2009775"/>
            <a:ext cx="4500978" cy="656748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C93575-1B1C-4B3E-86C4-F7A80F6D394B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2065087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682266" y="6721478"/>
            <a:ext cx="8207966" cy="792163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2682266" y="857250"/>
            <a:ext cx="8207966" cy="576103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dirty="0" smtClean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2682266" y="7513639"/>
            <a:ext cx="8207966" cy="112712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EB95AA-9741-4DB4-8EC8-CAD3BDF18618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1764229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4213" y="384175"/>
            <a:ext cx="12312650" cy="1600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28016" tIns="64008" rIns="128016" bIns="6400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4213" y="2239963"/>
            <a:ext cx="12312650" cy="6337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28016" tIns="64008" rIns="128016" bIns="6400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4213" y="8743950"/>
            <a:ext cx="3192462" cy="666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28016" tIns="64008" rIns="128016" bIns="64008" numCol="1" anchor="t" anchorCtr="0" compatLnSpc="1">
            <a:prstTxWarp prst="textNoShape">
              <a:avLst/>
            </a:prstTxWarp>
          </a:bodyPr>
          <a:lstStyle>
            <a:lvl1pPr defTabSz="1279525">
              <a:spcBef>
                <a:spcPct val="0"/>
              </a:spcBef>
              <a:defRPr sz="2000" b="0" i="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673600" y="8743950"/>
            <a:ext cx="4333875" cy="666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28016" tIns="64008" rIns="128016" bIns="64008" numCol="1" anchor="t" anchorCtr="0" compatLnSpc="1">
            <a:prstTxWarp prst="textNoShape">
              <a:avLst/>
            </a:prstTxWarp>
          </a:bodyPr>
          <a:lstStyle>
            <a:lvl1pPr algn="ctr" defTabSz="1279525">
              <a:spcBef>
                <a:spcPct val="0"/>
              </a:spcBef>
              <a:defRPr sz="2000" b="0" i="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804400" y="8743950"/>
            <a:ext cx="3192463" cy="666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28016" tIns="64008" rIns="128016" bIns="64008" numCol="1" anchor="t" anchorCtr="0" compatLnSpc="1">
            <a:prstTxWarp prst="textNoShape">
              <a:avLst/>
            </a:prstTxWarp>
          </a:bodyPr>
          <a:lstStyle>
            <a:lvl1pPr algn="r" defTabSz="1279525">
              <a:spcBef>
                <a:spcPct val="0"/>
              </a:spcBef>
              <a:defRPr sz="2000" b="0" i="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fld id="{F02EEABB-7F2D-4551-A24F-F4641D665C43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279525" rtl="0" eaLnBrk="0" fontAlgn="base" hangingPunct="0">
        <a:spcBef>
          <a:spcPct val="0"/>
        </a:spcBef>
        <a:spcAft>
          <a:spcPct val="0"/>
        </a:spcAft>
        <a:defRPr kumimoji="1" sz="6200">
          <a:solidFill>
            <a:schemeClr val="tx2"/>
          </a:solidFill>
          <a:latin typeface="+mj-lt"/>
          <a:ea typeface="+mj-ea"/>
          <a:cs typeface="+mj-cs"/>
        </a:defRPr>
      </a:lvl1pPr>
      <a:lvl2pPr algn="ctr" defTabSz="1279525" rtl="0" eaLnBrk="0" fontAlgn="base" hangingPunct="0">
        <a:spcBef>
          <a:spcPct val="0"/>
        </a:spcBef>
        <a:spcAft>
          <a:spcPct val="0"/>
        </a:spcAft>
        <a:defRPr kumimoji="1" sz="6200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defTabSz="1279525" rtl="0" eaLnBrk="0" fontAlgn="base" hangingPunct="0">
        <a:spcBef>
          <a:spcPct val="0"/>
        </a:spcBef>
        <a:spcAft>
          <a:spcPct val="0"/>
        </a:spcAft>
        <a:defRPr kumimoji="1" sz="6200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defTabSz="1279525" rtl="0" eaLnBrk="0" fontAlgn="base" hangingPunct="0">
        <a:spcBef>
          <a:spcPct val="0"/>
        </a:spcBef>
        <a:spcAft>
          <a:spcPct val="0"/>
        </a:spcAft>
        <a:defRPr kumimoji="1" sz="6200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defTabSz="1279525" rtl="0" eaLnBrk="0" fontAlgn="base" hangingPunct="0">
        <a:spcBef>
          <a:spcPct val="0"/>
        </a:spcBef>
        <a:spcAft>
          <a:spcPct val="0"/>
        </a:spcAft>
        <a:defRPr kumimoji="1" sz="6200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57200" algn="ctr" defTabSz="1279525" rtl="0" fontAlgn="base">
        <a:spcBef>
          <a:spcPct val="0"/>
        </a:spcBef>
        <a:spcAft>
          <a:spcPct val="0"/>
        </a:spcAft>
        <a:defRPr kumimoji="1" sz="62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14400" algn="ctr" defTabSz="1279525" rtl="0" fontAlgn="base">
        <a:spcBef>
          <a:spcPct val="0"/>
        </a:spcBef>
        <a:spcAft>
          <a:spcPct val="0"/>
        </a:spcAft>
        <a:defRPr kumimoji="1" sz="62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71600" algn="ctr" defTabSz="1279525" rtl="0" fontAlgn="base">
        <a:spcBef>
          <a:spcPct val="0"/>
        </a:spcBef>
        <a:spcAft>
          <a:spcPct val="0"/>
        </a:spcAft>
        <a:defRPr kumimoji="1" sz="62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28800" algn="ctr" defTabSz="1279525" rtl="0" fontAlgn="base">
        <a:spcBef>
          <a:spcPct val="0"/>
        </a:spcBef>
        <a:spcAft>
          <a:spcPct val="0"/>
        </a:spcAft>
        <a:defRPr kumimoji="1" sz="62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479425" indent="-479425" algn="l" defTabSz="1279525" rtl="0" eaLnBrk="0" fontAlgn="base" hangingPunct="0">
        <a:spcBef>
          <a:spcPct val="20000"/>
        </a:spcBef>
        <a:spcAft>
          <a:spcPct val="0"/>
        </a:spcAft>
        <a:buChar char="•"/>
        <a:defRPr kumimoji="1" sz="4500">
          <a:solidFill>
            <a:schemeClr val="tx1"/>
          </a:solidFill>
          <a:latin typeface="+mn-lt"/>
          <a:ea typeface="+mn-ea"/>
          <a:cs typeface="+mn-cs"/>
        </a:defRPr>
      </a:lvl1pPr>
      <a:lvl2pPr marL="1039813" indent="-400050" algn="l" defTabSz="1279525" rtl="0" eaLnBrk="0" fontAlgn="base" hangingPunct="0">
        <a:spcBef>
          <a:spcPct val="20000"/>
        </a:spcBef>
        <a:spcAft>
          <a:spcPct val="0"/>
        </a:spcAft>
        <a:buChar char="–"/>
        <a:defRPr kumimoji="1" sz="3900">
          <a:solidFill>
            <a:schemeClr val="tx1"/>
          </a:solidFill>
          <a:latin typeface="+mn-lt"/>
          <a:ea typeface="+mn-ea"/>
        </a:defRPr>
      </a:lvl2pPr>
      <a:lvl3pPr marL="1600200" indent="-320675" algn="l" defTabSz="1279525" rtl="0" eaLnBrk="0" fontAlgn="base" hangingPunct="0">
        <a:spcBef>
          <a:spcPct val="20000"/>
        </a:spcBef>
        <a:spcAft>
          <a:spcPct val="0"/>
        </a:spcAft>
        <a:buChar char="•"/>
        <a:defRPr kumimoji="1" sz="3400">
          <a:solidFill>
            <a:schemeClr val="tx1"/>
          </a:solidFill>
          <a:latin typeface="+mn-lt"/>
          <a:ea typeface="+mn-ea"/>
        </a:defRPr>
      </a:lvl3pPr>
      <a:lvl4pPr marL="2239963" indent="-319088" algn="l" defTabSz="1279525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4pPr>
      <a:lvl5pPr marL="2879725" indent="-319088" algn="l" defTabSz="1279525" rtl="0" eaLnBrk="0" fontAlgn="base" hangingPunct="0">
        <a:spcBef>
          <a:spcPct val="20000"/>
        </a:spcBef>
        <a:spcAft>
          <a:spcPct val="0"/>
        </a:spcAft>
        <a:buChar char="»"/>
        <a:defRPr kumimoji="1" sz="2800">
          <a:solidFill>
            <a:schemeClr val="tx1"/>
          </a:solidFill>
          <a:latin typeface="+mn-lt"/>
          <a:ea typeface="+mn-ea"/>
        </a:defRPr>
      </a:lvl5pPr>
      <a:lvl6pPr marL="3336925" indent="-319088" algn="l" defTabSz="1279525" rtl="0" fontAlgn="base">
        <a:spcBef>
          <a:spcPct val="20000"/>
        </a:spcBef>
        <a:spcAft>
          <a:spcPct val="0"/>
        </a:spcAft>
        <a:buChar char="»"/>
        <a:defRPr kumimoji="1" sz="2800">
          <a:solidFill>
            <a:schemeClr val="tx1"/>
          </a:solidFill>
          <a:latin typeface="+mn-lt"/>
          <a:ea typeface="+mn-ea"/>
        </a:defRPr>
      </a:lvl6pPr>
      <a:lvl7pPr marL="3794125" indent="-319088" algn="l" defTabSz="1279525" rtl="0" fontAlgn="base">
        <a:spcBef>
          <a:spcPct val="20000"/>
        </a:spcBef>
        <a:spcAft>
          <a:spcPct val="0"/>
        </a:spcAft>
        <a:buChar char="»"/>
        <a:defRPr kumimoji="1" sz="2800">
          <a:solidFill>
            <a:schemeClr val="tx1"/>
          </a:solidFill>
          <a:latin typeface="+mn-lt"/>
          <a:ea typeface="+mn-ea"/>
        </a:defRPr>
      </a:lvl7pPr>
      <a:lvl8pPr marL="4251325" indent="-319088" algn="l" defTabSz="1279525" rtl="0" fontAlgn="base">
        <a:spcBef>
          <a:spcPct val="20000"/>
        </a:spcBef>
        <a:spcAft>
          <a:spcPct val="0"/>
        </a:spcAft>
        <a:buChar char="»"/>
        <a:defRPr kumimoji="1" sz="2800">
          <a:solidFill>
            <a:schemeClr val="tx1"/>
          </a:solidFill>
          <a:latin typeface="+mn-lt"/>
          <a:ea typeface="+mn-ea"/>
        </a:defRPr>
      </a:lvl8pPr>
      <a:lvl9pPr marL="4708525" indent="-319088" algn="l" defTabSz="1279525" rtl="0" fontAlgn="base">
        <a:spcBef>
          <a:spcPct val="20000"/>
        </a:spcBef>
        <a:spcAft>
          <a:spcPct val="0"/>
        </a:spcAft>
        <a:buChar char="»"/>
        <a:defRPr kumimoji="1" sz="28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正方形/長方形 83"/>
          <p:cNvSpPr/>
          <p:nvPr/>
        </p:nvSpPr>
        <p:spPr>
          <a:xfrm>
            <a:off x="5472807" y="840160"/>
            <a:ext cx="7992465" cy="5004000"/>
          </a:xfrm>
          <a:prstGeom prst="rect">
            <a:avLst/>
          </a:prstGeom>
          <a:solidFill>
            <a:schemeClr val="bg1"/>
          </a:solidFill>
          <a:ln w="76200" cmpd="sng">
            <a:solidFill>
              <a:schemeClr val="tx1"/>
            </a:solidFill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tIns="144000" bIns="144000">
            <a:spAutoFit/>
          </a:bodyPr>
          <a:lstStyle/>
          <a:p>
            <a:pPr>
              <a:spcAft>
                <a:spcPts val="0"/>
              </a:spcAft>
              <a:defRPr/>
            </a:pPr>
            <a:endParaRPr lang="en-US" altLang="ja-JP" sz="1400" i="0" u="sng" kern="100" dirty="0" smtClean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>
              <a:spcAft>
                <a:spcPts val="0"/>
              </a:spcAft>
              <a:defRPr/>
            </a:pPr>
            <a:endParaRPr lang="en-US" altLang="ja-JP" sz="1400" i="0" u="sng" kern="100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>
              <a:spcAft>
                <a:spcPts val="0"/>
              </a:spcAft>
              <a:defRPr/>
            </a:pPr>
            <a:endParaRPr lang="en-US" altLang="ja-JP" sz="1400" i="0" u="sng" kern="100" dirty="0" smtClean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>
              <a:spcAft>
                <a:spcPts val="0"/>
              </a:spcAft>
              <a:defRPr/>
            </a:pPr>
            <a:endParaRPr lang="en-US" altLang="ja-JP" sz="1400" i="0" u="sng" kern="100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>
              <a:spcAft>
                <a:spcPts val="0"/>
              </a:spcAft>
              <a:defRPr/>
            </a:pPr>
            <a:endParaRPr lang="en-US" altLang="ja-JP" sz="1400" i="0" u="sng" kern="100" dirty="0" smtClean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>
              <a:spcAft>
                <a:spcPts val="0"/>
              </a:spcAft>
              <a:defRPr/>
            </a:pPr>
            <a:endParaRPr lang="en-US" altLang="ja-JP" sz="1400" i="0" u="sng" kern="100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>
              <a:spcAft>
                <a:spcPts val="0"/>
              </a:spcAft>
              <a:defRPr/>
            </a:pPr>
            <a:endParaRPr lang="en-US" altLang="ja-JP" sz="1400" i="0" u="sng" kern="100" dirty="0" smtClean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>
              <a:spcAft>
                <a:spcPts val="0"/>
              </a:spcAft>
              <a:defRPr/>
            </a:pPr>
            <a:endParaRPr lang="en-US" altLang="ja-JP" sz="1400" i="0" u="sng" kern="100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>
              <a:spcAft>
                <a:spcPts val="0"/>
              </a:spcAft>
              <a:defRPr/>
            </a:pPr>
            <a:endParaRPr lang="en-US" altLang="ja-JP" sz="1400" i="0" u="sng" kern="100" dirty="0" smtClean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>
              <a:spcAft>
                <a:spcPts val="0"/>
              </a:spcAft>
              <a:defRPr/>
            </a:pPr>
            <a:endParaRPr lang="en-US" altLang="ja-JP" sz="1400" i="0" u="sng" kern="100" dirty="0" smtClean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>
              <a:spcAft>
                <a:spcPts val="0"/>
              </a:spcAft>
              <a:defRPr/>
            </a:pPr>
            <a:endParaRPr lang="en-US" altLang="ja-JP" sz="1400" i="0" u="sng" kern="100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>
              <a:spcAft>
                <a:spcPts val="0"/>
              </a:spcAft>
              <a:defRPr/>
            </a:pPr>
            <a:endParaRPr lang="en-US" altLang="ja-JP" sz="1400" i="0" u="sng" kern="100" dirty="0" smtClean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>
              <a:spcAft>
                <a:spcPts val="0"/>
              </a:spcAft>
              <a:defRPr/>
            </a:pPr>
            <a:endParaRPr lang="en-US" altLang="ja-JP" sz="1400" i="0" u="sng" kern="100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>
              <a:spcAft>
                <a:spcPts val="0"/>
              </a:spcAft>
              <a:defRPr/>
            </a:pPr>
            <a:endParaRPr lang="en-US" altLang="ja-JP" sz="1400" i="0" u="sng" kern="100" dirty="0" smtClean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>
              <a:spcAft>
                <a:spcPts val="0"/>
              </a:spcAft>
              <a:defRPr/>
            </a:pPr>
            <a:endParaRPr lang="en-US" altLang="ja-JP" sz="1400" i="0" u="sng" kern="100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>
              <a:spcAft>
                <a:spcPts val="0"/>
              </a:spcAft>
              <a:defRPr/>
            </a:pPr>
            <a:endParaRPr lang="en-US" altLang="ja-JP" sz="1400" i="0" u="sng" kern="100" dirty="0" smtClean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>
              <a:spcAft>
                <a:spcPts val="0"/>
              </a:spcAft>
              <a:defRPr/>
            </a:pPr>
            <a:endParaRPr lang="en-US" altLang="ja-JP" sz="1400" i="0" u="sng" kern="100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>
              <a:spcAft>
                <a:spcPts val="0"/>
              </a:spcAft>
              <a:defRPr/>
            </a:pPr>
            <a:endParaRPr lang="en-US" altLang="ja-JP" sz="1300" b="0" i="0" kern="100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>
              <a:spcAft>
                <a:spcPts val="0"/>
              </a:spcAft>
              <a:defRPr/>
            </a:pPr>
            <a:endParaRPr lang="en-US" altLang="ja-JP" sz="1100" i="0" kern="100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>
              <a:spcAft>
                <a:spcPts val="0"/>
              </a:spcAft>
              <a:defRPr/>
            </a:pPr>
            <a:endParaRPr lang="en-US" altLang="ja-JP" sz="1100" i="0" kern="100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>
              <a:spcAft>
                <a:spcPts val="0"/>
              </a:spcAft>
              <a:defRPr/>
            </a:pPr>
            <a:endParaRPr lang="en-US" altLang="ja-JP" sz="1100" i="0" kern="100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>
              <a:spcAft>
                <a:spcPts val="0"/>
              </a:spcAft>
              <a:defRPr/>
            </a:pPr>
            <a:endParaRPr lang="en-US" altLang="ja-JP" sz="1100" i="0" kern="100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>
              <a:spcAft>
                <a:spcPts val="0"/>
              </a:spcAft>
              <a:defRPr/>
            </a:pPr>
            <a:r>
              <a:rPr lang="ja-JP" altLang="en-US" sz="1100" b="0" i="0" kern="1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</a:t>
            </a:r>
            <a:endParaRPr lang="en-US" altLang="ja-JP" sz="1100" b="0" i="0" kern="100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6" name="角丸四角形 5"/>
          <p:cNvSpPr/>
          <p:nvPr/>
        </p:nvSpPr>
        <p:spPr bwMode="auto">
          <a:xfrm>
            <a:off x="5706061" y="1037002"/>
            <a:ext cx="3744000" cy="4125504"/>
          </a:xfrm>
          <a:prstGeom prst="roundRect">
            <a:avLst>
              <a:gd name="adj" fmla="val 3639"/>
            </a:avLst>
          </a:prstGeom>
          <a:solidFill>
            <a:srgbClr val="FFCC99"/>
          </a:solidFill>
          <a:ln>
            <a:solidFill>
              <a:srgbClr val="7030A0"/>
            </a:solidFill>
          </a:ln>
          <a:effectLst/>
          <a:extLst/>
        </p:spPr>
        <p:txBody>
          <a:bodyPr lIns="36000" tIns="45700" rIns="36000" bIns="45700" rtlCol="0" anchor="t" anchorCtr="0">
            <a:spAutoFit/>
          </a:bodyPr>
          <a:lstStyle/>
          <a:p>
            <a:pPr>
              <a:spcBef>
                <a:spcPts val="0"/>
              </a:spcBef>
            </a:pPr>
            <a:r>
              <a:rPr lang="en-US" altLang="ja-JP" sz="1400" i="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1400" i="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気温</a:t>
            </a:r>
            <a:r>
              <a:rPr lang="en-US" altLang="ja-JP" sz="1400" i="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</a:p>
          <a:p>
            <a:pPr>
              <a:spcBef>
                <a:spcPts val="0"/>
              </a:spcBef>
            </a:pPr>
            <a:r>
              <a:rPr lang="ja-JP" altLang="en-US" sz="1400" i="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◆</a:t>
            </a:r>
            <a:r>
              <a:rPr lang="ja-JP" altLang="en-US" sz="1400" i="0" dirty="0">
                <a:latin typeface="Meiryo UI" panose="020B0604030504040204" pitchFamily="50" charset="-128"/>
                <a:ea typeface="Meiryo UI" panose="020B0604030504040204" pitchFamily="50" charset="-128"/>
              </a:rPr>
              <a:t>現状</a:t>
            </a:r>
            <a:endParaRPr lang="en-US" altLang="ja-JP" sz="1400" i="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spcBef>
                <a:spcPts val="0"/>
              </a:spcBef>
            </a:pPr>
            <a:r>
              <a:rPr lang="ja-JP" altLang="en-US" sz="1400" b="0" i="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・大阪の年平均気温の上昇率は</a:t>
            </a:r>
            <a:r>
              <a:rPr lang="en-US" altLang="ja-JP" sz="1400" b="0" i="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1.95℃/100</a:t>
            </a:r>
            <a:r>
              <a:rPr lang="ja-JP" altLang="en-US" sz="1400" b="0" i="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年　</a:t>
            </a:r>
            <a:endParaRPr lang="en-US" altLang="ja-JP" sz="1400" b="0" i="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spcBef>
                <a:spcPts val="0"/>
              </a:spcBef>
            </a:pPr>
            <a:r>
              <a:rPr lang="ja-JP" altLang="en-US" sz="1400" b="0" i="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・特に高度成長期以降の上昇傾向は顕著</a:t>
            </a:r>
            <a:endParaRPr lang="en-US" altLang="ja-JP" sz="1400" b="0" i="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spcBef>
                <a:spcPts val="600"/>
              </a:spcBef>
            </a:pPr>
            <a:r>
              <a:rPr lang="ja-JP" altLang="en-US" sz="1400" i="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◆</a:t>
            </a:r>
            <a:r>
              <a:rPr lang="ja-JP" altLang="en-US" sz="1400" i="0" dirty="0">
                <a:latin typeface="Meiryo UI" panose="020B0604030504040204" pitchFamily="50" charset="-128"/>
                <a:ea typeface="Meiryo UI" panose="020B0604030504040204" pitchFamily="50" charset="-128"/>
              </a:rPr>
              <a:t>将来予測</a:t>
            </a:r>
            <a:endParaRPr lang="en-US" altLang="ja-JP" sz="1400" i="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spcBef>
                <a:spcPts val="0"/>
              </a:spcBef>
            </a:pPr>
            <a:r>
              <a:rPr lang="ja-JP" altLang="en-US" sz="1400" b="0" i="0" dirty="0">
                <a:latin typeface="Meiryo UI" panose="020B0604030504040204" pitchFamily="50" charset="-128"/>
                <a:ea typeface="Meiryo UI" panose="020B0604030504040204" pitchFamily="50" charset="-128"/>
              </a:rPr>
              <a:t>　・現在気候に比べ</a:t>
            </a:r>
            <a:r>
              <a:rPr lang="ja-JP" altLang="en-US" sz="1400" b="0" i="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、年平均気温は、近未来気候</a:t>
            </a:r>
            <a:endParaRPr lang="en-US" altLang="ja-JP" sz="1400" b="0" i="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spcBef>
                <a:spcPts val="0"/>
              </a:spcBef>
            </a:pPr>
            <a:r>
              <a:rPr lang="ja-JP" altLang="en-US" sz="1400" b="0" i="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400" b="0" i="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で</a:t>
            </a:r>
            <a:r>
              <a:rPr lang="ja-JP" altLang="en-US" sz="1400" b="0" i="0" dirty="0">
                <a:latin typeface="Meiryo UI" panose="020B0604030504040204" pitchFamily="50" charset="-128"/>
                <a:ea typeface="Meiryo UI" panose="020B0604030504040204" pitchFamily="50" charset="-128"/>
              </a:rPr>
              <a:t>約</a:t>
            </a:r>
            <a:r>
              <a:rPr lang="en-US" altLang="ja-JP" sz="1400" b="0" i="0" dirty="0">
                <a:latin typeface="Meiryo UI" panose="020B0604030504040204" pitchFamily="50" charset="-128"/>
                <a:ea typeface="Meiryo UI" panose="020B0604030504040204" pitchFamily="50" charset="-128"/>
              </a:rPr>
              <a:t>1.0</a:t>
            </a:r>
            <a:r>
              <a:rPr lang="en-US" altLang="ja-JP" sz="1400" b="0" i="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℃</a:t>
            </a:r>
            <a:r>
              <a:rPr lang="ja-JP" altLang="en-US" sz="1400" b="0" i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、将来</a:t>
            </a:r>
            <a:r>
              <a:rPr lang="ja-JP" altLang="en-US" sz="1400" b="0" i="0" dirty="0">
                <a:latin typeface="Meiryo UI" panose="020B0604030504040204" pitchFamily="50" charset="-128"/>
                <a:ea typeface="Meiryo UI" panose="020B0604030504040204" pitchFamily="50" charset="-128"/>
              </a:rPr>
              <a:t>気候で</a:t>
            </a:r>
            <a:r>
              <a:rPr lang="ja-JP" altLang="en-US" sz="1400" i="0" dirty="0">
                <a:latin typeface="Meiryo UI" panose="020B0604030504040204" pitchFamily="50" charset="-128"/>
                <a:ea typeface="Meiryo UI" panose="020B0604030504040204" pitchFamily="50" charset="-128"/>
              </a:rPr>
              <a:t>約</a:t>
            </a:r>
            <a:r>
              <a:rPr lang="en-US" altLang="ja-JP" sz="1400" i="0" dirty="0">
                <a:latin typeface="Meiryo UI" panose="020B0604030504040204" pitchFamily="50" charset="-128"/>
                <a:ea typeface="Meiryo UI" panose="020B0604030504040204" pitchFamily="50" charset="-128"/>
              </a:rPr>
              <a:t>2.8℃</a:t>
            </a:r>
            <a:r>
              <a:rPr lang="ja-JP" altLang="en-US" sz="1400" i="0" dirty="0">
                <a:latin typeface="Meiryo UI" panose="020B0604030504040204" pitchFamily="50" charset="-128"/>
                <a:ea typeface="Meiryo UI" panose="020B0604030504040204" pitchFamily="50" charset="-128"/>
              </a:rPr>
              <a:t>の上昇</a:t>
            </a:r>
          </a:p>
          <a:p>
            <a:pPr>
              <a:spcBef>
                <a:spcPts val="0"/>
              </a:spcBef>
            </a:pPr>
            <a:r>
              <a:rPr lang="ja-JP" altLang="en-US" sz="1400" b="0" i="0" dirty="0">
                <a:latin typeface="Meiryo UI" panose="020B0604030504040204" pitchFamily="50" charset="-128"/>
                <a:ea typeface="Meiryo UI" panose="020B0604030504040204" pitchFamily="50" charset="-128"/>
              </a:rPr>
              <a:t>　・季節別では、冬が最も大きく約</a:t>
            </a:r>
            <a:r>
              <a:rPr lang="en-US" altLang="ja-JP" sz="1400" b="0" i="0" dirty="0">
                <a:latin typeface="Meiryo UI" panose="020B0604030504040204" pitchFamily="50" charset="-128"/>
                <a:ea typeface="Meiryo UI" panose="020B0604030504040204" pitchFamily="50" charset="-128"/>
              </a:rPr>
              <a:t>3.0℃</a:t>
            </a:r>
            <a:r>
              <a:rPr lang="ja-JP" altLang="en-US" sz="1400" b="0" i="0" dirty="0">
                <a:latin typeface="Meiryo UI" panose="020B0604030504040204" pitchFamily="50" charset="-128"/>
                <a:ea typeface="Meiryo UI" panose="020B0604030504040204" pitchFamily="50" charset="-128"/>
              </a:rPr>
              <a:t>の</a:t>
            </a:r>
            <a:r>
              <a:rPr lang="ja-JP" altLang="en-US" sz="1400" b="0" i="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上昇</a:t>
            </a:r>
            <a:endParaRPr lang="en-US" altLang="ja-JP" sz="1400" b="0" i="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spcBef>
                <a:spcPts val="0"/>
              </a:spcBef>
            </a:pPr>
            <a:endParaRPr lang="en-US" altLang="ja-JP" sz="1400" b="0" i="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spcBef>
                <a:spcPts val="0"/>
              </a:spcBef>
            </a:pPr>
            <a:endParaRPr lang="en-US" altLang="ja-JP" sz="1400" b="0" i="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spcBef>
                <a:spcPts val="0"/>
              </a:spcBef>
            </a:pPr>
            <a:endParaRPr lang="en-US" altLang="ja-JP" sz="1400" b="0" i="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spcBef>
                <a:spcPts val="0"/>
              </a:spcBef>
            </a:pPr>
            <a:endParaRPr lang="en-US" altLang="ja-JP" sz="1400" b="0" i="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spcBef>
                <a:spcPts val="0"/>
              </a:spcBef>
            </a:pPr>
            <a:endParaRPr lang="en-US" altLang="ja-JP" sz="1400" b="0" i="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spcBef>
                <a:spcPts val="0"/>
              </a:spcBef>
            </a:pPr>
            <a:endParaRPr lang="en-US" altLang="ja-JP" sz="1400" b="0" i="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spcBef>
                <a:spcPts val="0"/>
              </a:spcBef>
            </a:pPr>
            <a:endParaRPr lang="en-US" altLang="ja-JP" sz="1400" b="0" i="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spcBef>
                <a:spcPts val="0"/>
              </a:spcBef>
            </a:pPr>
            <a:endParaRPr lang="en-US" altLang="ja-JP" sz="1400" b="0" i="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spcBef>
                <a:spcPts val="0"/>
              </a:spcBef>
            </a:pPr>
            <a:endParaRPr lang="en-US" altLang="ja-JP" sz="1400" b="0" i="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spcBef>
                <a:spcPts val="0"/>
              </a:spcBef>
            </a:pPr>
            <a:endParaRPr lang="ja-JP" altLang="en-US" sz="1400" b="0" i="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055" name="Rectangle 1066"/>
          <p:cNvSpPr>
            <a:spLocks noChangeArrowheads="1"/>
          </p:cNvSpPr>
          <p:nvPr/>
        </p:nvSpPr>
        <p:spPr bwMode="auto">
          <a:xfrm>
            <a:off x="0" y="273050"/>
            <a:ext cx="184150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99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FFCC99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396" tIns="45700" rIns="91396" bIns="45700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45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3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3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ja-JP" sz="1800" b="0" i="0"/>
          </a:p>
        </p:txBody>
      </p:sp>
      <p:sp>
        <p:nvSpPr>
          <p:cNvPr id="2062" name="正方形/長方形 2"/>
          <p:cNvSpPr>
            <a:spLocks noChangeArrowheads="1"/>
          </p:cNvSpPr>
          <p:nvPr/>
        </p:nvSpPr>
        <p:spPr bwMode="auto">
          <a:xfrm>
            <a:off x="66675" y="576263"/>
            <a:ext cx="13571538" cy="8963025"/>
          </a:xfrm>
          <a:prstGeom prst="rect">
            <a:avLst/>
          </a:prstGeom>
          <a:noFill/>
          <a:ln w="9525" cmpd="dbl">
            <a:solidFill>
              <a:srgbClr val="7030A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1396" tIns="45700" rIns="91396" bIns="45700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45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3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3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ja-JP" altLang="en-US" sz="1200"/>
          </a:p>
        </p:txBody>
      </p:sp>
      <p:sp>
        <p:nvSpPr>
          <p:cNvPr id="67" name="正方形/長方形 66"/>
          <p:cNvSpPr/>
          <p:nvPr/>
        </p:nvSpPr>
        <p:spPr>
          <a:xfrm>
            <a:off x="288345" y="5493883"/>
            <a:ext cx="4932000" cy="2091305"/>
          </a:xfrm>
          <a:prstGeom prst="rect">
            <a:avLst/>
          </a:prstGeom>
          <a:solidFill>
            <a:schemeClr val="bg1"/>
          </a:solidFill>
          <a:ln w="76200" cmpd="sng">
            <a:solidFill>
              <a:schemeClr val="tx1"/>
            </a:solidFill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tIns="144000" bIns="144000">
            <a:spAutoFit/>
          </a:bodyPr>
          <a:lstStyle/>
          <a:p>
            <a:pPr>
              <a:spcBef>
                <a:spcPct val="0"/>
              </a:spcBef>
              <a:defRPr/>
            </a:pPr>
            <a:r>
              <a:rPr lang="ja-JP" altLang="en-US" sz="1400" i="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○ＣＯＰ２１（気候変動枠組条約第</a:t>
            </a:r>
            <a:r>
              <a:rPr lang="en-US" altLang="ja-JP" sz="1400" i="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21</a:t>
            </a:r>
            <a:r>
              <a:rPr lang="ja-JP" altLang="en-US" sz="1400" i="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回締約国会議）</a:t>
            </a:r>
            <a:endParaRPr lang="en-US" altLang="ja-JP" sz="1400" i="0" dirty="0" smtClean="0">
              <a:solidFill>
                <a:schemeClr val="tx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>
              <a:spcBef>
                <a:spcPct val="0"/>
              </a:spcBef>
              <a:defRPr/>
            </a:pPr>
            <a:r>
              <a:rPr lang="ja-JP" altLang="en-US" sz="1400" b="0" i="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⇒</a:t>
            </a:r>
            <a:r>
              <a:rPr lang="en-US" altLang="ja-JP" sz="1400" b="0" i="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27</a:t>
            </a:r>
            <a:r>
              <a:rPr lang="ja-JP" altLang="en-US" sz="1400" b="0" i="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年</a:t>
            </a:r>
            <a:r>
              <a:rPr lang="en-US" altLang="ja-JP" sz="1400" b="0" i="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12</a:t>
            </a:r>
            <a:r>
              <a:rPr lang="ja-JP" altLang="en-US" sz="1400" b="0" i="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月に採択されたパリ協定（</a:t>
            </a:r>
            <a:r>
              <a:rPr lang="en-US" altLang="ja-JP" sz="1400" b="0" i="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28</a:t>
            </a:r>
            <a:r>
              <a:rPr lang="ja-JP" altLang="en-US" sz="1400" b="0" i="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年</a:t>
            </a:r>
            <a:r>
              <a:rPr lang="en-US" altLang="ja-JP" sz="1400" b="0" i="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11</a:t>
            </a:r>
            <a:r>
              <a:rPr lang="ja-JP" altLang="en-US" sz="1400" b="0" i="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月</a:t>
            </a:r>
            <a:r>
              <a:rPr lang="en-US" altLang="ja-JP" sz="1400" b="0" i="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4</a:t>
            </a:r>
            <a:r>
              <a:rPr lang="ja-JP" altLang="en-US" sz="1400" b="0" i="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日発効）に</a:t>
            </a:r>
            <a:endParaRPr lang="en-US" altLang="ja-JP" sz="1400" b="0" i="0" dirty="0" smtClean="0">
              <a:solidFill>
                <a:schemeClr val="tx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>
              <a:spcBef>
                <a:spcPct val="0"/>
              </a:spcBef>
              <a:defRPr/>
            </a:pPr>
            <a:r>
              <a:rPr lang="ja-JP" altLang="en-US" sz="1400" b="0" i="0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</a:t>
            </a:r>
            <a:r>
              <a:rPr lang="ja-JP" altLang="en-US" sz="1400" b="0" i="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おいて</a:t>
            </a:r>
            <a:r>
              <a:rPr lang="ja-JP" altLang="en-US" sz="1400" b="0" i="0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、</a:t>
            </a:r>
            <a:r>
              <a:rPr lang="ja-JP" altLang="en-US" sz="1400" i="0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適応</a:t>
            </a:r>
            <a:r>
              <a:rPr lang="ja-JP" altLang="en-US" sz="1400" i="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の長期目標の設定</a:t>
            </a:r>
            <a:r>
              <a:rPr lang="ja-JP" altLang="en-US" sz="1400" i="0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及び各国の適応計画</a:t>
            </a:r>
            <a:r>
              <a:rPr lang="ja-JP" altLang="en-US" sz="1400" i="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プロセ</a:t>
            </a:r>
            <a:endParaRPr lang="en-US" altLang="ja-JP" sz="1400" i="0" dirty="0" smtClean="0">
              <a:solidFill>
                <a:schemeClr val="tx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>
              <a:spcBef>
                <a:spcPct val="0"/>
              </a:spcBef>
              <a:defRPr/>
            </a:pPr>
            <a:r>
              <a:rPr lang="ja-JP" altLang="en-US" sz="1400" i="0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</a:t>
            </a:r>
            <a:r>
              <a:rPr lang="ja-JP" altLang="en-US" sz="1400" i="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スと行動</a:t>
            </a:r>
            <a:r>
              <a:rPr lang="ja-JP" altLang="en-US" sz="1400" i="0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の</a:t>
            </a:r>
            <a:r>
              <a:rPr lang="ja-JP" altLang="en-US" sz="1400" i="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実施</a:t>
            </a:r>
            <a:r>
              <a:rPr lang="ja-JP" altLang="en-US" sz="1400" b="0" i="0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を</a:t>
            </a:r>
            <a:r>
              <a:rPr lang="ja-JP" altLang="en-US" sz="1400" b="0" i="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位置づけ。</a:t>
            </a:r>
            <a:endParaRPr lang="en-US" altLang="ja-JP" sz="1400" b="0" i="0" dirty="0" smtClean="0">
              <a:solidFill>
                <a:schemeClr val="tx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>
              <a:spcBef>
                <a:spcPts val="600"/>
              </a:spcBef>
              <a:defRPr/>
            </a:pPr>
            <a:r>
              <a:rPr lang="ja-JP" altLang="en-US" sz="1400" i="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○国の「気候変動の影響への適応計画」</a:t>
            </a:r>
            <a:endParaRPr lang="en-US" altLang="ja-JP" sz="1400" i="0" dirty="0" smtClean="0">
              <a:solidFill>
                <a:schemeClr val="tx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algn="just">
              <a:spcBef>
                <a:spcPct val="0"/>
              </a:spcBef>
              <a:defRPr/>
            </a:pPr>
            <a:r>
              <a:rPr lang="ja-JP" altLang="en-US" sz="1400" b="0" i="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⇒</a:t>
            </a:r>
            <a:r>
              <a:rPr lang="en-US" altLang="ja-JP" sz="1400" b="0" i="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27</a:t>
            </a:r>
            <a:r>
              <a:rPr lang="ja-JP" altLang="en-US" sz="1400" b="0" i="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年</a:t>
            </a:r>
            <a:r>
              <a:rPr lang="en-US" altLang="ja-JP" sz="1400" b="0" i="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11</a:t>
            </a:r>
            <a:r>
              <a:rPr lang="ja-JP" altLang="en-US" sz="1400" b="0" i="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月に閣議決定。</a:t>
            </a:r>
            <a:r>
              <a:rPr lang="ja-JP" altLang="en-US" sz="1400" i="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今後おおむね</a:t>
            </a:r>
            <a:r>
              <a:rPr lang="en-US" altLang="ja-JP" sz="1400" i="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10</a:t>
            </a:r>
            <a:r>
              <a:rPr lang="ja-JP" altLang="en-US" sz="1400" i="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年間における我が国</a:t>
            </a:r>
            <a:endParaRPr lang="en-US" altLang="ja-JP" sz="1400" i="0" dirty="0" smtClean="0">
              <a:solidFill>
                <a:schemeClr val="tx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algn="just">
              <a:spcBef>
                <a:spcPct val="0"/>
              </a:spcBef>
              <a:defRPr/>
            </a:pPr>
            <a:r>
              <a:rPr lang="ja-JP" altLang="en-US" sz="1400" i="0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</a:t>
            </a:r>
            <a:r>
              <a:rPr lang="ja-JP" altLang="en-US" sz="1400" i="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の気候変動の影響への適応に関する基本戦略及び実施する</a:t>
            </a:r>
            <a:endParaRPr lang="en-US" altLang="ja-JP" sz="1400" i="0" dirty="0" smtClean="0">
              <a:solidFill>
                <a:schemeClr val="tx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algn="just">
              <a:spcBef>
                <a:spcPct val="0"/>
              </a:spcBef>
              <a:defRPr/>
            </a:pPr>
            <a:r>
              <a:rPr lang="ja-JP" altLang="en-US" sz="1400" i="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　各分野における施策の方向性</a:t>
            </a:r>
            <a:r>
              <a:rPr lang="ja-JP" altLang="en-US" sz="1400" b="0" i="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を示す。</a:t>
            </a:r>
            <a:endParaRPr lang="en-US" altLang="ja-JP" sz="1400" i="0" dirty="0">
              <a:solidFill>
                <a:schemeClr val="tx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48" name="正方形/長方形 47"/>
          <p:cNvSpPr/>
          <p:nvPr/>
        </p:nvSpPr>
        <p:spPr>
          <a:xfrm>
            <a:off x="288345" y="840160"/>
            <a:ext cx="4932000" cy="4248000"/>
          </a:xfrm>
          <a:prstGeom prst="rect">
            <a:avLst/>
          </a:prstGeom>
          <a:solidFill>
            <a:schemeClr val="bg1"/>
          </a:solidFill>
          <a:ln w="76200" cmpd="sng">
            <a:solidFill>
              <a:schemeClr val="tx1"/>
            </a:solidFill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tIns="144000" bIns="144000" anchor="t" anchorCtr="0">
            <a:spAutoFit/>
          </a:bodyPr>
          <a:lstStyle/>
          <a:p>
            <a:pPr indent="-457200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400" b="0" i="0" kern="1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○</a:t>
            </a:r>
            <a:r>
              <a:rPr lang="ja-JP" altLang="en-US" sz="1400" b="0" i="0" kern="1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気候変動に関する政府間パネル（</a:t>
            </a:r>
            <a:r>
              <a:rPr lang="en-US" altLang="ja-JP" sz="1400" b="0" i="0" kern="1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IPCC</a:t>
            </a:r>
            <a:r>
              <a:rPr lang="ja-JP" altLang="en-US" sz="1400" b="0" i="0" kern="1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）の</a:t>
            </a:r>
            <a:r>
              <a:rPr lang="ja-JP" altLang="en-US" sz="1400" b="0" i="0" kern="1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第５次評価報告</a:t>
            </a:r>
            <a:endParaRPr lang="en-US" altLang="ja-JP" sz="1400" b="0" i="0" kern="100" dirty="0" smtClean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indent="-457200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400" b="0" i="0" kern="1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</a:t>
            </a:r>
            <a:r>
              <a:rPr lang="ja-JP" altLang="en-US" sz="1400" b="0" i="0" kern="1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書</a:t>
            </a:r>
            <a:r>
              <a:rPr lang="ja-JP" altLang="en-US" sz="1400" b="0" i="0" kern="1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では、温室効果ガスの削減を進めた</a:t>
            </a:r>
            <a:r>
              <a:rPr lang="ja-JP" altLang="en-US" sz="1400" b="0" i="0" kern="1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として</a:t>
            </a:r>
            <a:r>
              <a:rPr lang="ja-JP" altLang="en-US" sz="1400" b="0" i="0" kern="1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も、今後、</a:t>
            </a:r>
            <a:r>
              <a:rPr lang="ja-JP" altLang="en-US" sz="1400" b="0" i="0" kern="1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世界の平</a:t>
            </a:r>
            <a:endParaRPr lang="en-US" altLang="ja-JP" sz="1400" b="0" i="0" kern="100" dirty="0" smtClean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indent="-457200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400" b="0" i="0" kern="1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</a:t>
            </a:r>
            <a:r>
              <a:rPr lang="ja-JP" altLang="en-US" sz="1400" b="0" i="0" kern="1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均</a:t>
            </a:r>
            <a:r>
              <a:rPr lang="ja-JP" altLang="en-US" sz="1400" b="0" i="0" kern="1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気温はさらに上昇し、</a:t>
            </a:r>
            <a:r>
              <a:rPr lang="en-US" altLang="ja-JP" sz="1400" b="0" i="0" kern="1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21</a:t>
            </a:r>
            <a:r>
              <a:rPr lang="ja-JP" altLang="en-US" sz="1400" b="0" i="0" kern="1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世紀</a:t>
            </a:r>
            <a:r>
              <a:rPr lang="ja-JP" altLang="en-US" sz="1400" b="0" i="0" kern="1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末に向けて気候変動</a:t>
            </a:r>
            <a:r>
              <a:rPr lang="ja-JP" altLang="en-US" sz="1400" b="0" i="0" kern="1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の影響リスク</a:t>
            </a:r>
            <a:endParaRPr lang="en-US" altLang="ja-JP" sz="1400" b="0" i="0" kern="100" dirty="0" smtClean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indent="-457200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400" b="0" i="0" kern="1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</a:t>
            </a:r>
            <a:r>
              <a:rPr lang="ja-JP" altLang="en-US" sz="1400" b="0" i="0" kern="1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が</a:t>
            </a:r>
            <a:r>
              <a:rPr lang="ja-JP" altLang="en-US" sz="1400" b="0" i="0" kern="1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高まる</a:t>
            </a:r>
            <a:r>
              <a:rPr lang="ja-JP" altLang="en-US" sz="1400" b="0" i="0" kern="1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と予想。</a:t>
            </a:r>
            <a:endParaRPr lang="en-US" altLang="ja-JP" sz="1400" b="0" i="0" kern="100" dirty="0" smtClean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>
              <a:spcBef>
                <a:spcPts val="600"/>
              </a:spcBef>
              <a:spcAft>
                <a:spcPts val="0"/>
              </a:spcAft>
              <a:defRPr/>
            </a:pPr>
            <a:r>
              <a:rPr lang="ja-JP" altLang="en-US" sz="1400" b="0" i="0" kern="1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○このため、温室効果ガスの排出抑制等を行う「緩和」だけでなく、</a:t>
            </a:r>
            <a:endParaRPr lang="en-US" altLang="ja-JP" sz="1400" b="0" i="0" kern="100" dirty="0" smtClean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400" b="0" i="0" kern="1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</a:t>
            </a:r>
            <a:r>
              <a:rPr lang="ja-JP" altLang="en-US" sz="1400" i="0" u="sng" kern="1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既に現れている影響や中長期的に避けられない影響を軽減する</a:t>
            </a:r>
            <a:endParaRPr lang="en-US" altLang="ja-JP" sz="1400" i="0" u="sng" kern="100" dirty="0" smtClean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400" i="0" kern="1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</a:t>
            </a:r>
            <a:r>
              <a:rPr lang="ja-JP" altLang="en-US" sz="1400" i="0" u="sng" kern="1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いわゆる「適応」を進めることが必要。</a:t>
            </a:r>
            <a:endParaRPr lang="en-US" altLang="ja-JP" sz="1400" i="0" u="sng" kern="100" dirty="0" smtClean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1400" i="0" u="sng" kern="100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1400" i="0" u="sng" kern="100" dirty="0" smtClean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1400" i="0" u="sng" kern="100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1400" i="0" u="sng" kern="100" dirty="0" smtClean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1400" i="0" u="sng" kern="100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1400" i="0" u="sng" kern="100" dirty="0" smtClean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1400" i="0" u="sng" kern="100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1400" i="0" u="sng" kern="100" dirty="0" smtClean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1400" i="0" u="sng" kern="100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1400" i="0" u="sng" kern="100" dirty="0" smtClean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>
              <a:spcBef>
                <a:spcPts val="0"/>
              </a:spcBef>
              <a:spcAft>
                <a:spcPts val="0"/>
              </a:spcAft>
              <a:defRPr/>
            </a:pPr>
            <a:endParaRPr lang="ja-JP" sz="1400" i="0" u="sng" kern="100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46" name="角丸四角形 45"/>
          <p:cNvSpPr/>
          <p:nvPr/>
        </p:nvSpPr>
        <p:spPr bwMode="auto">
          <a:xfrm>
            <a:off x="179805" y="615899"/>
            <a:ext cx="1331987" cy="340474"/>
          </a:xfrm>
          <a:prstGeom prst="roundRect">
            <a:avLst/>
          </a:prstGeom>
          <a:solidFill>
            <a:srgbClr val="FFFF00"/>
          </a:solidFill>
          <a:ln>
            <a:solidFill>
              <a:srgbClr val="7030A0"/>
            </a:solidFill>
          </a:ln>
          <a:effectLst/>
          <a:extLst/>
        </p:spPr>
        <p:txBody>
          <a:bodyPr wrap="square" lIns="91396" tIns="45700" rIns="91396" bIns="45700" anchor="ctr">
            <a:spAutoFit/>
          </a:bodyPr>
          <a:lstStyle/>
          <a:p>
            <a:pPr algn="ctr">
              <a:defRPr/>
            </a:pPr>
            <a:r>
              <a:rPr lang="ja-JP" altLang="en-US" sz="1400" i="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背景と課題</a:t>
            </a:r>
            <a:endParaRPr lang="en-US" altLang="ja-JP" sz="1400" i="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03" name="角丸四角形 102"/>
          <p:cNvSpPr/>
          <p:nvPr/>
        </p:nvSpPr>
        <p:spPr bwMode="auto">
          <a:xfrm>
            <a:off x="179805" y="5232648"/>
            <a:ext cx="1908000" cy="340474"/>
          </a:xfrm>
          <a:prstGeom prst="roundRect">
            <a:avLst/>
          </a:prstGeom>
          <a:solidFill>
            <a:srgbClr val="FFFF00"/>
          </a:solidFill>
          <a:ln>
            <a:solidFill>
              <a:srgbClr val="7030A0"/>
            </a:solidFill>
          </a:ln>
          <a:effectLst/>
          <a:extLst/>
        </p:spPr>
        <p:txBody>
          <a:bodyPr wrap="square" lIns="91396" tIns="45700" rIns="91396" bIns="45700" anchor="ctr">
            <a:spAutoFit/>
          </a:bodyPr>
          <a:lstStyle/>
          <a:p>
            <a:pPr algn="ctr">
              <a:defRPr/>
            </a:pPr>
            <a:r>
              <a:rPr lang="ja-JP" altLang="en-US" sz="1400" i="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ＣＯＰ</a:t>
            </a:r>
            <a:r>
              <a:rPr lang="en-US" altLang="ja-JP" sz="1400" i="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21</a:t>
            </a:r>
            <a:r>
              <a:rPr lang="ja-JP" altLang="en-US" sz="1400" i="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＋国の状況</a:t>
            </a:r>
            <a:endParaRPr lang="ja-JP" altLang="en-US" sz="1400" i="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69" name="正方形/長方形 68"/>
          <p:cNvSpPr/>
          <p:nvPr/>
        </p:nvSpPr>
        <p:spPr>
          <a:xfrm>
            <a:off x="288345" y="7964137"/>
            <a:ext cx="4932000" cy="1444975"/>
          </a:xfrm>
          <a:prstGeom prst="rect">
            <a:avLst/>
          </a:prstGeom>
          <a:solidFill>
            <a:schemeClr val="bg1"/>
          </a:solidFill>
          <a:ln w="76200" cmpd="sng">
            <a:solidFill>
              <a:schemeClr val="tx1"/>
            </a:solidFill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tIns="144000" bIns="144000">
            <a:spAutoFit/>
          </a:bodyPr>
          <a:lstStyle/>
          <a:p>
            <a:pPr>
              <a:spcBef>
                <a:spcPct val="0"/>
              </a:spcBef>
              <a:defRPr/>
            </a:pPr>
            <a:r>
              <a:rPr lang="ja-JP" altLang="en-US" sz="1400" b="0" i="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○</a:t>
            </a:r>
            <a:r>
              <a:rPr lang="en-US" altLang="ja-JP" sz="1400" b="0" i="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27</a:t>
            </a:r>
            <a:r>
              <a:rPr lang="ja-JP" altLang="en-US" sz="1400" b="0" i="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年３月策定の大阪府地球温暖化対策実行計画で「適応策</a:t>
            </a:r>
            <a:endParaRPr lang="en-US" altLang="ja-JP" sz="1400" b="0" i="0" dirty="0" smtClean="0">
              <a:solidFill>
                <a:schemeClr val="tx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>
              <a:spcBef>
                <a:spcPct val="0"/>
              </a:spcBef>
              <a:defRPr/>
            </a:pPr>
            <a:r>
              <a:rPr lang="ja-JP" altLang="en-US" sz="1400" b="0" i="0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</a:t>
            </a:r>
            <a:r>
              <a:rPr lang="ja-JP" altLang="en-US" sz="1400" b="0" i="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の推進」について、府域への影響把握、対策検討等に取り組むと</a:t>
            </a:r>
            <a:endParaRPr lang="en-US" altLang="ja-JP" sz="1400" b="0" i="0" dirty="0" smtClean="0">
              <a:solidFill>
                <a:schemeClr val="tx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>
              <a:spcBef>
                <a:spcPct val="0"/>
              </a:spcBef>
              <a:defRPr/>
            </a:pPr>
            <a:r>
              <a:rPr lang="ja-JP" altLang="en-US" sz="1400" b="0" i="0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</a:t>
            </a:r>
            <a:r>
              <a:rPr lang="ja-JP" altLang="en-US" sz="1400" b="0" i="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記載</a:t>
            </a:r>
            <a:endParaRPr lang="en-US" altLang="ja-JP" sz="1400" b="0" i="0" dirty="0" smtClean="0">
              <a:solidFill>
                <a:schemeClr val="tx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>
              <a:spcBef>
                <a:spcPts val="600"/>
              </a:spcBef>
              <a:defRPr/>
            </a:pPr>
            <a:r>
              <a:rPr lang="ja-JP" altLang="en-US" sz="1400" b="0" i="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○府域においても、社会環境や自然環境への気候変動の影響リス</a:t>
            </a:r>
            <a:endParaRPr lang="en-US" altLang="ja-JP" sz="1400" b="0" i="0" dirty="0" smtClean="0">
              <a:solidFill>
                <a:schemeClr val="tx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>
              <a:spcBef>
                <a:spcPct val="0"/>
              </a:spcBef>
              <a:defRPr/>
            </a:pPr>
            <a:r>
              <a:rPr lang="ja-JP" altLang="en-US" sz="1400" b="0" i="0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</a:t>
            </a:r>
            <a:r>
              <a:rPr lang="ja-JP" altLang="en-US" sz="1400" b="0" i="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クが増大する中、「適応策」を着実に進めていくことが求められる。</a:t>
            </a:r>
            <a:endParaRPr lang="en-US" altLang="ja-JP" sz="1400" i="0" dirty="0" smtClean="0">
              <a:solidFill>
                <a:schemeClr val="tx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68" name="角丸四角形 67"/>
          <p:cNvSpPr/>
          <p:nvPr/>
        </p:nvSpPr>
        <p:spPr bwMode="auto">
          <a:xfrm>
            <a:off x="179805" y="7695671"/>
            <a:ext cx="1716410" cy="340474"/>
          </a:xfrm>
          <a:prstGeom prst="roundRect">
            <a:avLst/>
          </a:prstGeom>
          <a:solidFill>
            <a:srgbClr val="FFFF00"/>
          </a:solidFill>
          <a:ln>
            <a:solidFill>
              <a:srgbClr val="7030A0"/>
            </a:solidFill>
          </a:ln>
          <a:effectLst/>
          <a:extLst/>
        </p:spPr>
        <p:txBody>
          <a:bodyPr wrap="square" lIns="91396" tIns="45700" rIns="91396" bIns="45700" anchor="ctr">
            <a:spAutoFit/>
          </a:bodyPr>
          <a:lstStyle/>
          <a:p>
            <a:pPr algn="ctr">
              <a:defRPr/>
            </a:pPr>
            <a:r>
              <a:rPr lang="ja-JP" altLang="en-US" sz="1400" i="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府域における適応</a:t>
            </a:r>
            <a:endParaRPr lang="ja-JP" altLang="en-US" sz="1400" i="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79" name="角丸四角形 78"/>
          <p:cNvSpPr/>
          <p:nvPr/>
        </p:nvSpPr>
        <p:spPr bwMode="auto">
          <a:xfrm>
            <a:off x="5328369" y="624136"/>
            <a:ext cx="1764000" cy="324000"/>
          </a:xfrm>
          <a:prstGeom prst="roundRect">
            <a:avLst/>
          </a:prstGeom>
          <a:solidFill>
            <a:srgbClr val="FFFF00"/>
          </a:solidFill>
          <a:ln>
            <a:solidFill>
              <a:srgbClr val="7030A0"/>
            </a:solidFill>
          </a:ln>
          <a:effectLst/>
          <a:extLst/>
        </p:spPr>
        <p:txBody>
          <a:bodyPr wrap="square" lIns="91396" tIns="45700" rIns="91396" bIns="45700" anchor="ctr">
            <a:spAutoFit/>
          </a:bodyPr>
          <a:lstStyle/>
          <a:p>
            <a:pPr>
              <a:defRPr/>
            </a:pPr>
            <a:r>
              <a:rPr lang="ja-JP" altLang="en-US" sz="1300" i="0" dirty="0">
                <a:solidFill>
                  <a:schemeClr val="accent4"/>
                </a:solidFill>
                <a:latin typeface="+mn-ea"/>
                <a:ea typeface="+mn-ea"/>
              </a:rPr>
              <a:t>府域</a:t>
            </a:r>
            <a:r>
              <a:rPr lang="ja-JP" altLang="en-US" sz="1300" i="0" dirty="0" smtClean="0">
                <a:solidFill>
                  <a:schemeClr val="accent4"/>
                </a:solidFill>
                <a:latin typeface="+mn-ea"/>
                <a:ea typeface="+mn-ea"/>
              </a:rPr>
              <a:t>の気候変動予測</a:t>
            </a:r>
            <a:endParaRPr lang="ja-JP" altLang="en-US" sz="1300" i="0" dirty="0">
              <a:solidFill>
                <a:schemeClr val="accent4"/>
              </a:solidFill>
              <a:latin typeface="+mn-ea"/>
              <a:ea typeface="+mn-ea"/>
            </a:endParaRPr>
          </a:p>
        </p:txBody>
      </p:sp>
      <p:grpSp>
        <p:nvGrpSpPr>
          <p:cNvPr id="8" name="グループ化 7"/>
          <p:cNvGrpSpPr>
            <a:grpSpLocks noChangeAspect="1"/>
          </p:cNvGrpSpPr>
          <p:nvPr/>
        </p:nvGrpSpPr>
        <p:grpSpPr>
          <a:xfrm>
            <a:off x="5971712" y="3000400"/>
            <a:ext cx="3212699" cy="1872000"/>
            <a:chOff x="10008889" y="1268674"/>
            <a:chExt cx="3063165" cy="1784867"/>
          </a:xfrm>
        </p:grpSpPr>
        <p:pic>
          <p:nvPicPr>
            <p:cNvPr id="40" name="Picture 2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008889" y="1268674"/>
              <a:ext cx="3063165" cy="178486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grpSp>
          <p:nvGrpSpPr>
            <p:cNvPr id="7" name="グループ化 6"/>
            <p:cNvGrpSpPr/>
            <p:nvPr/>
          </p:nvGrpSpPr>
          <p:grpSpPr>
            <a:xfrm>
              <a:off x="11809089" y="2280320"/>
              <a:ext cx="1080120" cy="449756"/>
              <a:chOff x="10616151" y="3270724"/>
              <a:chExt cx="1080120" cy="449756"/>
            </a:xfrm>
          </p:grpSpPr>
          <p:sp>
            <p:nvSpPr>
              <p:cNvPr id="42" name="正方形/長方形 41"/>
              <p:cNvSpPr/>
              <p:nvPr/>
            </p:nvSpPr>
            <p:spPr>
              <a:xfrm>
                <a:off x="10616151" y="3270724"/>
                <a:ext cx="1024630" cy="431361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000"/>
              </a:p>
            </p:txBody>
          </p:sp>
          <p:grpSp>
            <p:nvGrpSpPr>
              <p:cNvPr id="43" name="グループ化 42"/>
              <p:cNvGrpSpPr/>
              <p:nvPr/>
            </p:nvGrpSpPr>
            <p:grpSpPr>
              <a:xfrm>
                <a:off x="10650903" y="3376409"/>
                <a:ext cx="397296" cy="92770"/>
                <a:chOff x="472583" y="2505468"/>
                <a:chExt cx="504056" cy="118872"/>
              </a:xfrm>
            </p:grpSpPr>
            <p:cxnSp>
              <p:nvCxnSpPr>
                <p:cNvPr id="51" name="直線コネクタ 50"/>
                <p:cNvCxnSpPr/>
                <p:nvPr/>
              </p:nvCxnSpPr>
              <p:spPr>
                <a:xfrm>
                  <a:off x="472583" y="2564904"/>
                  <a:ext cx="504056" cy="0"/>
                </a:xfrm>
                <a:prstGeom prst="line">
                  <a:avLst/>
                </a:prstGeom>
                <a:ln w="15875">
                  <a:solidFill>
                    <a:schemeClr val="bg1">
                      <a:lumMod val="5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53" name="円/楕円 52"/>
                <p:cNvSpPr>
                  <a:spLocks noChangeAspect="1"/>
                </p:cNvSpPr>
                <p:nvPr/>
              </p:nvSpPr>
              <p:spPr>
                <a:xfrm>
                  <a:off x="675052" y="2505468"/>
                  <a:ext cx="118872" cy="118872"/>
                </a:xfrm>
                <a:prstGeom prst="ellipse">
                  <a:avLst/>
                </a:prstGeom>
                <a:solidFill>
                  <a:schemeClr val="bg1">
                    <a:lumMod val="5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sz="1050"/>
                </a:p>
              </p:txBody>
            </p:sp>
          </p:grpSp>
          <p:cxnSp>
            <p:nvCxnSpPr>
              <p:cNvPr id="45" name="直線コネクタ 44"/>
              <p:cNvCxnSpPr/>
              <p:nvPr/>
            </p:nvCxnSpPr>
            <p:spPr>
              <a:xfrm>
                <a:off x="10650903" y="3592433"/>
                <a:ext cx="397296" cy="0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9" name="テキスト ボックス 48"/>
              <p:cNvSpPr txBox="1"/>
              <p:nvPr/>
            </p:nvSpPr>
            <p:spPr>
              <a:xfrm>
                <a:off x="10972996" y="3289119"/>
                <a:ext cx="723275" cy="27789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>
                  <a:lnSpc>
                    <a:spcPts val="500"/>
                  </a:lnSpc>
                </a:pPr>
                <a:r>
                  <a:rPr lang="ja-JP" altLang="en-US" sz="700" b="0" dirty="0" smtClean="0"/>
                  <a:t>各年の年平均</a:t>
                </a:r>
                <a:endParaRPr lang="en-US" altLang="ja-JP" sz="700" b="0" dirty="0" smtClean="0"/>
              </a:p>
              <a:p>
                <a:pPr>
                  <a:lnSpc>
                    <a:spcPts val="500"/>
                  </a:lnSpc>
                </a:pPr>
                <a:r>
                  <a:rPr lang="ja-JP" altLang="en-US" sz="700" b="0" dirty="0" smtClean="0"/>
                  <a:t>気温偏差</a:t>
                </a:r>
                <a:endParaRPr kumimoji="1" lang="ja-JP" altLang="en-US" sz="700" b="0" dirty="0"/>
              </a:p>
            </p:txBody>
          </p:sp>
          <p:sp>
            <p:nvSpPr>
              <p:cNvPr id="50" name="テキスト ボックス 49"/>
              <p:cNvSpPr txBox="1"/>
              <p:nvPr/>
            </p:nvSpPr>
            <p:spPr>
              <a:xfrm>
                <a:off x="10976191" y="3520425"/>
                <a:ext cx="543739" cy="20005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ja-JP" altLang="en-US" sz="700" b="0" dirty="0" smtClean="0">
                    <a:solidFill>
                      <a:srgbClr val="FF0000"/>
                    </a:solidFill>
                  </a:rPr>
                  <a:t>変化傾向</a:t>
                </a:r>
                <a:endParaRPr kumimoji="1" lang="ja-JP" altLang="en-US" sz="700" b="0" dirty="0">
                  <a:solidFill>
                    <a:srgbClr val="FF0000"/>
                  </a:solidFill>
                </a:endParaRPr>
              </a:p>
            </p:txBody>
          </p:sp>
        </p:grpSp>
      </p:grpSp>
      <p:sp>
        <p:nvSpPr>
          <p:cNvPr id="5" name="上リボン 4"/>
          <p:cNvSpPr/>
          <p:nvPr/>
        </p:nvSpPr>
        <p:spPr bwMode="auto">
          <a:xfrm>
            <a:off x="1564194" y="29934"/>
            <a:ext cx="10552686" cy="504108"/>
          </a:xfrm>
          <a:prstGeom prst="ribbon2">
            <a:avLst>
              <a:gd name="adj1" fmla="val 16667"/>
              <a:gd name="adj2" fmla="val 75000"/>
            </a:avLst>
          </a:prstGeom>
          <a:solidFill>
            <a:schemeClr val="bg1"/>
          </a:solidFill>
          <a:ln w="25400">
            <a:solidFill>
              <a:schemeClr val="tx1"/>
            </a:solidFill>
          </a:ln>
          <a:effectLst/>
          <a:extLst/>
        </p:spPr>
        <p:txBody>
          <a:bodyPr wrap="square" lIns="0" tIns="72000" rIns="0" bIns="72000" rtlCol="0" anchor="ctr">
            <a:spAutoFit/>
          </a:bodyPr>
          <a:lstStyle/>
          <a:p>
            <a:pPr algn="ctr"/>
            <a:r>
              <a:rPr lang="ja-JP" altLang="en-US" sz="1800" i="0" dirty="0" smtClean="0">
                <a:latin typeface="+mn-ea"/>
                <a:ea typeface="+mn-ea"/>
              </a:rPr>
              <a:t>気候</a:t>
            </a:r>
            <a:r>
              <a:rPr lang="ja-JP" altLang="en-US" sz="1800" i="0" dirty="0">
                <a:latin typeface="+mn-ea"/>
                <a:ea typeface="+mn-ea"/>
              </a:rPr>
              <a:t>変動の</a:t>
            </a:r>
            <a:r>
              <a:rPr lang="ja-JP" altLang="en-US" sz="1800" i="0" smtClean="0">
                <a:latin typeface="+mn-ea"/>
                <a:ea typeface="+mn-ea"/>
              </a:rPr>
              <a:t>影響への適応</a:t>
            </a:r>
            <a:r>
              <a:rPr lang="ja-JP" altLang="en-US" sz="1800" i="0" dirty="0" smtClean="0">
                <a:latin typeface="+mn-ea"/>
                <a:ea typeface="+mn-ea"/>
              </a:rPr>
              <a:t>に</a:t>
            </a:r>
            <a:r>
              <a:rPr lang="ja-JP" altLang="en-US" sz="1800" i="0" dirty="0">
                <a:latin typeface="+mn-ea"/>
                <a:ea typeface="+mn-ea"/>
              </a:rPr>
              <a:t>ついて</a:t>
            </a:r>
            <a:endParaRPr kumimoji="1" lang="ja-JP" altLang="en-US" sz="1800" i="0" dirty="0">
              <a:latin typeface="+mn-ea"/>
              <a:ea typeface="+mn-ea"/>
            </a:endParaRPr>
          </a:p>
        </p:txBody>
      </p:sp>
      <p:pic>
        <p:nvPicPr>
          <p:cNvPr id="57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6329" y="2568352"/>
            <a:ext cx="4392000" cy="24378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rgbClr val="3333CC"/>
                    </a:gs>
                    <a:gs pos="50000">
                      <a:srgbClr val="18185E"/>
                    </a:gs>
                    <a:gs pos="100000">
                      <a:srgbClr val="3333CC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bg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2" name="角丸四角形 61"/>
          <p:cNvSpPr/>
          <p:nvPr/>
        </p:nvSpPr>
        <p:spPr bwMode="auto">
          <a:xfrm>
            <a:off x="9577257" y="1048742"/>
            <a:ext cx="3744000" cy="4086363"/>
          </a:xfrm>
          <a:prstGeom prst="roundRect">
            <a:avLst>
              <a:gd name="adj" fmla="val 3478"/>
            </a:avLst>
          </a:prstGeom>
          <a:solidFill>
            <a:srgbClr val="FFCC99"/>
          </a:solidFill>
          <a:ln>
            <a:solidFill>
              <a:srgbClr val="7030A0"/>
            </a:solidFill>
          </a:ln>
          <a:effectLst/>
          <a:extLst/>
        </p:spPr>
        <p:txBody>
          <a:bodyPr lIns="36000" tIns="45700" rIns="36000" bIns="45700" rtlCol="0" anchor="t" anchorCtr="0">
            <a:spAutoFit/>
          </a:bodyPr>
          <a:lstStyle/>
          <a:p>
            <a:pPr>
              <a:spcBef>
                <a:spcPts val="0"/>
              </a:spcBef>
            </a:pPr>
            <a:r>
              <a:rPr lang="en-US" altLang="ja-JP" sz="1400" i="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1400" i="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降水量</a:t>
            </a:r>
            <a:r>
              <a:rPr lang="en-US" altLang="ja-JP" sz="1400" i="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ja-JP" altLang="en-US" sz="1400" i="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◆現状</a:t>
            </a:r>
            <a:endParaRPr lang="en-US" altLang="ja-JP" sz="1400" i="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ja-JP" altLang="en-US" sz="1400" b="0" i="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400" b="0" i="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・大阪</a:t>
            </a:r>
            <a:r>
              <a:rPr lang="ja-JP" altLang="en-US" sz="1400" b="0" i="0" dirty="0">
                <a:latin typeface="Meiryo UI" panose="020B0604030504040204" pitchFamily="50" charset="-128"/>
                <a:ea typeface="Meiryo UI" panose="020B0604030504040204" pitchFamily="50" charset="-128"/>
              </a:rPr>
              <a:t>の年降水量には変化傾向は</a:t>
            </a:r>
            <a:r>
              <a:rPr lang="ja-JP" altLang="en-US" sz="1400" b="0" i="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見られない</a:t>
            </a:r>
            <a:r>
              <a:rPr lang="ja-JP" altLang="en-US" sz="1400" b="0" i="0" dirty="0">
                <a:latin typeface="Meiryo UI" panose="020B0604030504040204" pitchFamily="50" charset="-128"/>
                <a:ea typeface="Meiryo UI" panose="020B0604030504040204" pitchFamily="50" charset="-128"/>
              </a:rPr>
              <a:t>が</a:t>
            </a:r>
            <a:r>
              <a:rPr lang="ja-JP" altLang="en-US" sz="1400" b="0" i="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、</a:t>
            </a:r>
            <a:endParaRPr lang="en-US" altLang="ja-JP" sz="1400" b="0" i="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ja-JP" altLang="en-US" sz="1400" b="0" i="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400" b="0" i="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近年</a:t>
            </a:r>
            <a:r>
              <a:rPr lang="ja-JP" altLang="en-US" sz="1400" b="0" i="0" dirty="0">
                <a:latin typeface="Meiryo UI" panose="020B0604030504040204" pitchFamily="50" charset="-128"/>
                <a:ea typeface="Meiryo UI" panose="020B0604030504040204" pitchFamily="50" charset="-128"/>
              </a:rPr>
              <a:t>、記録的豪雨が発生</a:t>
            </a:r>
            <a:endParaRPr lang="en-US" altLang="ja-JP" sz="1400" b="0" i="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ja-JP" altLang="en-US" sz="1400" i="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◆</a:t>
            </a:r>
            <a:r>
              <a:rPr lang="ja-JP" altLang="en-US" sz="1400" i="0" dirty="0">
                <a:latin typeface="Meiryo UI" panose="020B0604030504040204" pitchFamily="50" charset="-128"/>
                <a:ea typeface="Meiryo UI" panose="020B0604030504040204" pitchFamily="50" charset="-128"/>
              </a:rPr>
              <a:t>将来予測</a:t>
            </a:r>
            <a:endParaRPr lang="en-US" altLang="ja-JP" sz="1400" i="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ja-JP" altLang="en-US" sz="1400" b="0" i="0" dirty="0">
                <a:latin typeface="Meiryo UI" panose="020B0604030504040204" pitchFamily="50" charset="-128"/>
                <a:ea typeface="Meiryo UI" panose="020B0604030504040204" pitchFamily="50" charset="-128"/>
              </a:rPr>
              <a:t>　・大阪の年降水量が増加</a:t>
            </a:r>
            <a:endParaRPr lang="en-US" altLang="ja-JP" sz="1400" b="0" i="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400" b="0" i="0" dirty="0">
                <a:latin typeface="Meiryo UI" panose="020B0604030504040204" pitchFamily="50" charset="-128"/>
                <a:ea typeface="Meiryo UI" panose="020B0604030504040204" pitchFamily="50" charset="-128"/>
              </a:rPr>
              <a:t>　・</a:t>
            </a:r>
            <a:r>
              <a:rPr lang="ja-JP" altLang="en-US" sz="1400" b="0" i="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大雨</a:t>
            </a:r>
            <a:r>
              <a:rPr lang="ja-JP" altLang="en-US" sz="1400" b="0" i="0" dirty="0">
                <a:latin typeface="Meiryo UI" panose="020B0604030504040204" pitchFamily="50" charset="-128"/>
                <a:ea typeface="Meiryo UI" panose="020B0604030504040204" pitchFamily="50" charset="-128"/>
              </a:rPr>
              <a:t>（日降水量</a:t>
            </a:r>
            <a:r>
              <a:rPr lang="en-US" altLang="ja-JP" sz="1400" b="0" i="0" dirty="0">
                <a:latin typeface="Meiryo UI" panose="020B0604030504040204" pitchFamily="50" charset="-128"/>
                <a:ea typeface="Meiryo UI" panose="020B0604030504040204" pitchFamily="50" charset="-128"/>
              </a:rPr>
              <a:t>100mm</a:t>
            </a:r>
            <a:r>
              <a:rPr lang="ja-JP" altLang="en-US" sz="1400" b="0" i="0" dirty="0">
                <a:latin typeface="Meiryo UI" panose="020B0604030504040204" pitchFamily="50" charset="-128"/>
                <a:ea typeface="Meiryo UI" panose="020B0604030504040204" pitchFamily="50" charset="-128"/>
              </a:rPr>
              <a:t>以上）</a:t>
            </a:r>
            <a:r>
              <a:rPr lang="ja-JP" altLang="en-US" sz="1400" b="0" i="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の</a:t>
            </a:r>
            <a:r>
              <a:rPr lang="ja-JP" altLang="en-US" sz="1400" b="0" i="0" dirty="0">
                <a:latin typeface="Meiryo UI" panose="020B0604030504040204" pitchFamily="50" charset="-128"/>
                <a:ea typeface="Meiryo UI" panose="020B0604030504040204" pitchFamily="50" charset="-128"/>
              </a:rPr>
              <a:t>年間</a:t>
            </a:r>
            <a:r>
              <a:rPr lang="ja-JP" altLang="en-US" sz="1400" b="0" i="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日数</a:t>
            </a:r>
            <a:endParaRPr lang="en-US" altLang="ja-JP" sz="1400" b="0" i="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400" b="0" i="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400" b="0" i="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が将来気候で</a:t>
            </a:r>
            <a:r>
              <a:rPr lang="ja-JP" altLang="en-US" sz="1400" i="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２倍以上に</a:t>
            </a:r>
            <a:r>
              <a:rPr lang="ja-JP" altLang="en-US" sz="1400" b="0" i="0" dirty="0">
                <a:latin typeface="Meiryo UI" panose="020B0604030504040204" pitchFamily="50" charset="-128"/>
                <a:ea typeface="Meiryo UI" panose="020B0604030504040204" pitchFamily="50" charset="-128"/>
              </a:rPr>
              <a:t>増加</a:t>
            </a:r>
            <a:endParaRPr lang="en-US" altLang="ja-JP" sz="1400" b="0" i="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spcBef>
                <a:spcPts val="0"/>
              </a:spcBef>
            </a:pPr>
            <a:endParaRPr lang="en-US" altLang="ja-JP" sz="1400" b="0" i="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spcBef>
                <a:spcPts val="0"/>
              </a:spcBef>
            </a:pPr>
            <a:endParaRPr lang="en-US" altLang="ja-JP" sz="1400" b="0" i="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spcBef>
                <a:spcPts val="0"/>
              </a:spcBef>
            </a:pPr>
            <a:endParaRPr lang="en-US" altLang="ja-JP" sz="1400" b="0" i="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spcBef>
                <a:spcPts val="0"/>
              </a:spcBef>
            </a:pPr>
            <a:endParaRPr lang="en-US" altLang="ja-JP" sz="1400" b="0" i="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spcBef>
                <a:spcPts val="0"/>
              </a:spcBef>
            </a:pPr>
            <a:endParaRPr lang="en-US" altLang="ja-JP" sz="1400" b="0" i="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spcBef>
                <a:spcPts val="0"/>
              </a:spcBef>
            </a:pPr>
            <a:endParaRPr lang="en-US" altLang="ja-JP" sz="1400" b="0" i="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spcBef>
                <a:spcPts val="0"/>
              </a:spcBef>
            </a:pPr>
            <a:endParaRPr lang="en-US" altLang="ja-JP" sz="1400" b="0" i="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spcBef>
                <a:spcPts val="0"/>
              </a:spcBef>
            </a:pPr>
            <a:endParaRPr lang="en-US" altLang="ja-JP" sz="1400" b="0" i="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spcBef>
                <a:spcPts val="0"/>
              </a:spcBef>
            </a:pPr>
            <a:endParaRPr lang="en-US" altLang="ja-JP" sz="1400" b="0" i="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spcBef>
                <a:spcPts val="0"/>
              </a:spcBef>
            </a:pPr>
            <a:endParaRPr lang="ja-JP" altLang="en-US" sz="1400" b="0" i="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0" name="テキスト ボックス 69"/>
          <p:cNvSpPr txBox="1"/>
          <p:nvPr/>
        </p:nvSpPr>
        <p:spPr>
          <a:xfrm>
            <a:off x="9829257" y="4884292"/>
            <a:ext cx="324000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ja-JP" altLang="en-US" b="1" i="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大阪における</a:t>
            </a:r>
            <a:r>
              <a:rPr lang="ja-JP" altLang="en-US" b="1" i="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年降水量</a:t>
            </a:r>
            <a:r>
              <a:rPr lang="ja-JP" altLang="en-US" b="1" i="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の</a:t>
            </a:r>
            <a:r>
              <a:rPr lang="ja-JP" altLang="en-US" b="1" i="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変化（</a:t>
            </a:r>
            <a:r>
              <a:rPr lang="en-US" altLang="ja-JP" b="1" i="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1883</a:t>
            </a:r>
            <a:r>
              <a:rPr lang="ja-JP" altLang="en-US" b="1" i="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～</a:t>
            </a:r>
            <a:r>
              <a:rPr lang="en-US" altLang="ja-JP" b="1" i="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2014</a:t>
            </a:r>
            <a:r>
              <a:rPr lang="ja-JP" altLang="en-US" b="1" i="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年</a:t>
            </a:r>
            <a:r>
              <a:rPr lang="ja-JP" altLang="en-US" b="1" i="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）</a:t>
            </a:r>
            <a:endParaRPr lang="ja-JP" altLang="en-US" b="1" i="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grpSp>
        <p:nvGrpSpPr>
          <p:cNvPr id="9" name="グループ化 8"/>
          <p:cNvGrpSpPr>
            <a:grpSpLocks noChangeAspect="1"/>
          </p:cNvGrpSpPr>
          <p:nvPr/>
        </p:nvGrpSpPr>
        <p:grpSpPr>
          <a:xfrm>
            <a:off x="9707907" y="3000400"/>
            <a:ext cx="3482701" cy="1872000"/>
            <a:chOff x="8727158" y="5364854"/>
            <a:chExt cx="4398667" cy="2364336"/>
          </a:xfrm>
        </p:grpSpPr>
        <p:pic>
          <p:nvPicPr>
            <p:cNvPr id="66" name="Picture 2" descr="http://venus.cpd.naps.kishou.go.jp/~climatir/cgi-bin/graph/gwdb/image/anom20150901174624.png"/>
            <p:cNvPicPr>
              <a:picLocks noChangeAspect="1" noChangeArrowheads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7800" r="2359" b="4728"/>
            <a:stretch/>
          </p:blipFill>
          <p:spPr bwMode="auto">
            <a:xfrm>
              <a:off x="8727158" y="5364854"/>
              <a:ext cx="4398667" cy="2364336"/>
            </a:xfrm>
            <a:prstGeom prst="rect">
              <a:avLst/>
            </a:prstGeom>
            <a:solidFill>
              <a:srgbClr val="FFFFFF"/>
            </a:solidFill>
            <a:extLst/>
          </p:spPr>
        </p:pic>
        <p:sp>
          <p:nvSpPr>
            <p:cNvPr id="71" name="テキスト ボックス 70"/>
            <p:cNvSpPr txBox="1"/>
            <p:nvPr/>
          </p:nvSpPr>
          <p:spPr>
            <a:xfrm>
              <a:off x="9305175" y="7097422"/>
              <a:ext cx="1537076" cy="388722"/>
            </a:xfrm>
            <a:prstGeom prst="rect">
              <a:avLst/>
            </a:prstGeom>
            <a:solidFill>
              <a:schemeClr val="bg1">
                <a:alpha val="40000"/>
              </a:schemeClr>
            </a:solidFill>
            <a:ln w="12700"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ja-JP" altLang="en-US" sz="700" b="0" i="0" dirty="0" smtClean="0">
                  <a:latin typeface="+mn-ea"/>
                  <a:ea typeface="+mn-ea"/>
                </a:rPr>
                <a:t>縦棒：各年の年降水量偏差</a:t>
              </a:r>
              <a:endParaRPr lang="en-US" altLang="ja-JP" sz="700" b="0" i="0" dirty="0" smtClean="0">
                <a:latin typeface="+mn-ea"/>
                <a:ea typeface="+mn-ea"/>
              </a:endParaRPr>
            </a:p>
            <a:p>
              <a:pPr>
                <a:spcBef>
                  <a:spcPts val="0"/>
                </a:spcBef>
              </a:pPr>
              <a:r>
                <a:rPr kumimoji="1" lang="ja-JP" altLang="en-US" sz="700" b="0" i="0" dirty="0" smtClean="0">
                  <a:latin typeface="+mn-ea"/>
                  <a:ea typeface="+mn-ea"/>
                </a:rPr>
                <a:t>折れ線：</a:t>
              </a:r>
              <a:r>
                <a:rPr lang="ja-JP" altLang="en-US" sz="700" b="0" i="0" dirty="0" smtClean="0">
                  <a:latin typeface="+mn-ea"/>
                  <a:ea typeface="+mn-ea"/>
                </a:rPr>
                <a:t>５年移動平均</a:t>
              </a:r>
              <a:endParaRPr kumimoji="1" lang="ja-JP" altLang="en-US" sz="700" b="0" i="0" dirty="0">
                <a:latin typeface="+mn-ea"/>
                <a:ea typeface="+mn-ea"/>
              </a:endParaRPr>
            </a:p>
          </p:txBody>
        </p:sp>
      </p:grpSp>
      <p:sp>
        <p:nvSpPr>
          <p:cNvPr id="73" name="テキスト ボックス 72"/>
          <p:cNvSpPr txBox="1"/>
          <p:nvPr/>
        </p:nvSpPr>
        <p:spPr>
          <a:xfrm>
            <a:off x="5904061" y="4884292"/>
            <a:ext cx="334800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ja-JP" altLang="en-US" b="1" i="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大阪に</a:t>
            </a:r>
            <a:r>
              <a:rPr lang="ja-JP" altLang="en-US" b="1" i="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おける年平均気温の変化（</a:t>
            </a:r>
            <a:r>
              <a:rPr lang="en-US" altLang="ja-JP" b="1" i="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1883</a:t>
            </a:r>
            <a:r>
              <a:rPr lang="ja-JP" altLang="en-US" b="1" i="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～</a:t>
            </a:r>
            <a:r>
              <a:rPr lang="en-US" altLang="ja-JP" b="1" i="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2014</a:t>
            </a:r>
            <a:r>
              <a:rPr lang="ja-JP" altLang="en-US" b="1" i="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年</a:t>
            </a:r>
            <a:r>
              <a:rPr lang="ja-JP" altLang="en-US" b="1" i="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）</a:t>
            </a:r>
            <a:endParaRPr lang="ja-JP" altLang="en-US" b="1" i="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74" name="テキスト ボックス 73"/>
          <p:cNvSpPr txBox="1"/>
          <p:nvPr/>
        </p:nvSpPr>
        <p:spPr>
          <a:xfrm>
            <a:off x="5706061" y="5259070"/>
            <a:ext cx="7615196" cy="43088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dash"/>
          </a:ln>
        </p:spPr>
        <p:txBody>
          <a:bodyPr wrap="square" rtlCol="0">
            <a:spAutoFit/>
          </a:bodyPr>
          <a:lstStyle/>
          <a:p>
            <a:pPr algn="just"/>
            <a:r>
              <a:rPr lang="en-US" altLang="ja-JP" sz="1100" b="0" i="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100" b="0" i="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現在</a:t>
            </a:r>
            <a:r>
              <a:rPr lang="ja-JP" altLang="en-US" sz="1100" b="0" i="0" dirty="0">
                <a:latin typeface="Meiryo UI" panose="020B0604030504040204" pitchFamily="50" charset="-128"/>
                <a:ea typeface="Meiryo UI" panose="020B0604030504040204" pitchFamily="50" charset="-128"/>
              </a:rPr>
              <a:t>気候は</a:t>
            </a:r>
            <a:r>
              <a:rPr lang="en-US" altLang="ja-JP" sz="1100" b="0" i="0" dirty="0">
                <a:latin typeface="Meiryo UI" panose="020B0604030504040204" pitchFamily="50" charset="-128"/>
                <a:ea typeface="Meiryo UI" panose="020B0604030504040204" pitchFamily="50" charset="-128"/>
              </a:rPr>
              <a:t>20</a:t>
            </a:r>
            <a:r>
              <a:rPr lang="ja-JP" altLang="en-US" sz="1100" b="0" i="0" dirty="0">
                <a:latin typeface="Meiryo UI" panose="020B0604030504040204" pitchFamily="50" charset="-128"/>
                <a:ea typeface="Meiryo UI" panose="020B0604030504040204" pitchFamily="50" charset="-128"/>
              </a:rPr>
              <a:t>世紀末（</a:t>
            </a:r>
            <a:r>
              <a:rPr lang="en-US" altLang="ja-JP" sz="1100" b="0" i="0" dirty="0">
                <a:latin typeface="Meiryo UI" panose="020B0604030504040204" pitchFamily="50" charset="-128"/>
                <a:ea typeface="Meiryo UI" panose="020B0604030504040204" pitchFamily="50" charset="-128"/>
              </a:rPr>
              <a:t>1980</a:t>
            </a:r>
            <a:r>
              <a:rPr lang="ja-JP" altLang="en-US" sz="1100" b="0" i="0" dirty="0">
                <a:latin typeface="Meiryo UI" panose="020B0604030504040204" pitchFamily="50" charset="-128"/>
                <a:ea typeface="Meiryo UI" panose="020B0604030504040204" pitchFamily="50" charset="-128"/>
              </a:rPr>
              <a:t>～</a:t>
            </a:r>
            <a:r>
              <a:rPr lang="en-US" altLang="ja-JP" sz="1100" b="0" i="0" dirty="0">
                <a:latin typeface="Meiryo UI" panose="020B0604030504040204" pitchFamily="50" charset="-128"/>
                <a:ea typeface="Meiryo UI" panose="020B0604030504040204" pitchFamily="50" charset="-128"/>
              </a:rPr>
              <a:t>1999</a:t>
            </a:r>
            <a:r>
              <a:rPr lang="ja-JP" altLang="en-US" sz="1100" b="0" i="0" dirty="0">
                <a:latin typeface="Meiryo UI" panose="020B0604030504040204" pitchFamily="50" charset="-128"/>
                <a:ea typeface="Meiryo UI" panose="020B0604030504040204" pitchFamily="50" charset="-128"/>
              </a:rPr>
              <a:t>年</a:t>
            </a:r>
            <a:r>
              <a:rPr lang="ja-JP" altLang="en-US" sz="1100" b="0" i="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）、近未来</a:t>
            </a:r>
            <a:r>
              <a:rPr lang="ja-JP" altLang="en-US" sz="1100" b="0" i="0" dirty="0">
                <a:latin typeface="Meiryo UI" panose="020B0604030504040204" pitchFamily="50" charset="-128"/>
                <a:ea typeface="Meiryo UI" panose="020B0604030504040204" pitchFamily="50" charset="-128"/>
              </a:rPr>
              <a:t>気候は</a:t>
            </a:r>
            <a:r>
              <a:rPr lang="en-US" altLang="ja-JP" sz="1100" b="0" i="0" dirty="0">
                <a:latin typeface="Meiryo UI" panose="020B0604030504040204" pitchFamily="50" charset="-128"/>
                <a:ea typeface="Meiryo UI" panose="020B0604030504040204" pitchFamily="50" charset="-128"/>
              </a:rPr>
              <a:t>2016</a:t>
            </a:r>
            <a:r>
              <a:rPr lang="ja-JP" altLang="en-US" sz="1100" b="0" i="0" dirty="0">
                <a:latin typeface="Meiryo UI" panose="020B0604030504040204" pitchFamily="50" charset="-128"/>
                <a:ea typeface="Meiryo UI" panose="020B0604030504040204" pitchFamily="50" charset="-128"/>
              </a:rPr>
              <a:t>～</a:t>
            </a:r>
            <a:r>
              <a:rPr lang="en-US" altLang="ja-JP" sz="1100" b="0" i="0" dirty="0">
                <a:latin typeface="Meiryo UI" panose="020B0604030504040204" pitchFamily="50" charset="-128"/>
                <a:ea typeface="Meiryo UI" panose="020B0604030504040204" pitchFamily="50" charset="-128"/>
              </a:rPr>
              <a:t>2035</a:t>
            </a:r>
            <a:r>
              <a:rPr lang="ja-JP" altLang="en-US" sz="1100" b="0" i="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年、将来</a:t>
            </a:r>
            <a:r>
              <a:rPr lang="ja-JP" altLang="en-US" sz="1100" b="0" i="0" dirty="0">
                <a:latin typeface="Meiryo UI" panose="020B0604030504040204" pitchFamily="50" charset="-128"/>
                <a:ea typeface="Meiryo UI" panose="020B0604030504040204" pitchFamily="50" charset="-128"/>
              </a:rPr>
              <a:t>気候は</a:t>
            </a:r>
            <a:r>
              <a:rPr lang="en-US" altLang="ja-JP" sz="1100" b="0" i="0" dirty="0">
                <a:latin typeface="Meiryo UI" panose="020B0604030504040204" pitchFamily="50" charset="-128"/>
                <a:ea typeface="Meiryo UI" panose="020B0604030504040204" pitchFamily="50" charset="-128"/>
              </a:rPr>
              <a:t>21</a:t>
            </a:r>
            <a:r>
              <a:rPr lang="ja-JP" altLang="en-US" sz="1100" b="0" i="0" dirty="0">
                <a:latin typeface="Meiryo UI" panose="020B0604030504040204" pitchFamily="50" charset="-128"/>
                <a:ea typeface="Meiryo UI" panose="020B0604030504040204" pitchFamily="50" charset="-128"/>
              </a:rPr>
              <a:t>世紀</a:t>
            </a:r>
            <a:r>
              <a:rPr lang="ja-JP" altLang="en-US" sz="1100" b="0" i="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末（</a:t>
            </a:r>
            <a:r>
              <a:rPr lang="en-US" altLang="ja-JP" sz="1100" b="0" i="0" dirty="0">
                <a:latin typeface="Meiryo UI" panose="020B0604030504040204" pitchFamily="50" charset="-128"/>
                <a:ea typeface="Meiryo UI" panose="020B0604030504040204" pitchFamily="50" charset="-128"/>
              </a:rPr>
              <a:t>2076</a:t>
            </a:r>
            <a:r>
              <a:rPr lang="ja-JP" altLang="en-US" sz="1100" b="0" i="0" dirty="0">
                <a:latin typeface="Meiryo UI" panose="020B0604030504040204" pitchFamily="50" charset="-128"/>
                <a:ea typeface="Meiryo UI" panose="020B0604030504040204" pitchFamily="50" charset="-128"/>
              </a:rPr>
              <a:t>～</a:t>
            </a:r>
            <a:r>
              <a:rPr lang="en-US" altLang="ja-JP" sz="1100" b="0" i="0" dirty="0">
                <a:latin typeface="Meiryo UI" panose="020B0604030504040204" pitchFamily="50" charset="-128"/>
                <a:ea typeface="Meiryo UI" panose="020B0604030504040204" pitchFamily="50" charset="-128"/>
              </a:rPr>
              <a:t>2095</a:t>
            </a:r>
            <a:r>
              <a:rPr lang="ja-JP" altLang="en-US" sz="1100" b="0" i="0" dirty="0">
                <a:latin typeface="Meiryo UI" panose="020B0604030504040204" pitchFamily="50" charset="-128"/>
                <a:ea typeface="Meiryo UI" panose="020B0604030504040204" pitchFamily="50" charset="-128"/>
              </a:rPr>
              <a:t>年</a:t>
            </a:r>
            <a:r>
              <a:rPr lang="ja-JP" altLang="en-US" sz="1100" b="0" i="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）</a:t>
            </a:r>
            <a:endParaRPr lang="en-US" altLang="ja-JP" sz="1100" b="0" i="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just">
              <a:spcBef>
                <a:spcPts val="0"/>
              </a:spcBef>
            </a:pPr>
            <a:r>
              <a:rPr lang="en-US" altLang="ja-JP" sz="1100" b="0" i="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100" b="0" i="0" dirty="0">
                <a:latin typeface="Meiryo UI" panose="020B0604030504040204" pitchFamily="50" charset="-128"/>
                <a:ea typeface="Meiryo UI" panose="020B0604030504040204" pitchFamily="50" charset="-128"/>
              </a:rPr>
              <a:t>気候の</a:t>
            </a:r>
            <a:r>
              <a:rPr lang="ja-JP" altLang="en-US" sz="1100" b="0" i="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現状値及び</a:t>
            </a:r>
            <a:r>
              <a:rPr lang="ja-JP" altLang="en-US" sz="1100" b="0" i="0" dirty="0">
                <a:latin typeface="Meiryo UI" panose="020B0604030504040204" pitchFamily="50" charset="-128"/>
                <a:ea typeface="Meiryo UI" panose="020B0604030504040204" pitchFamily="50" charset="-128"/>
              </a:rPr>
              <a:t>予測値は大阪管区気象台より</a:t>
            </a:r>
            <a:r>
              <a:rPr lang="ja-JP" altLang="en-US" sz="1100" b="0" i="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提供</a:t>
            </a:r>
            <a:endParaRPr lang="ja-JP" altLang="en-US" sz="1100" b="0" i="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pSp>
        <p:nvGrpSpPr>
          <p:cNvPr id="12" name="グループ化 11"/>
          <p:cNvGrpSpPr/>
          <p:nvPr/>
        </p:nvGrpSpPr>
        <p:grpSpPr>
          <a:xfrm>
            <a:off x="9899199" y="6015616"/>
            <a:ext cx="3566074" cy="3397907"/>
            <a:chOff x="9899199" y="6015616"/>
            <a:chExt cx="3566074" cy="3397907"/>
          </a:xfrm>
        </p:grpSpPr>
        <p:sp>
          <p:nvSpPr>
            <p:cNvPr id="75" name="テキスト ボックス 74"/>
            <p:cNvSpPr txBox="1"/>
            <p:nvPr/>
          </p:nvSpPr>
          <p:spPr>
            <a:xfrm>
              <a:off x="10100051" y="6245523"/>
              <a:ext cx="3365222" cy="3168000"/>
            </a:xfrm>
            <a:prstGeom prst="roundRect">
              <a:avLst>
                <a:gd name="adj" fmla="val 0"/>
              </a:avLst>
            </a:prstGeom>
            <a:noFill/>
            <a:ln w="76200" cmpd="dbl">
              <a:solidFill>
                <a:schemeClr val="tx1"/>
              </a:solidFill>
            </a:ln>
          </p:spPr>
          <p:txBody>
            <a:bodyPr wrap="square" tIns="144000" bIns="144000" rtlCol="0">
              <a:spAutoFit/>
            </a:bodyPr>
            <a:lstStyle/>
            <a:p>
              <a:pPr>
                <a:spcBef>
                  <a:spcPts val="0"/>
                </a:spcBef>
              </a:pPr>
              <a:r>
                <a:rPr lang="ja-JP" altLang="en-US" sz="1400" b="0" i="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○平成</a:t>
              </a:r>
              <a:r>
                <a:rPr lang="en-US" altLang="ja-JP" sz="1400" b="0" i="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28</a:t>
              </a:r>
              <a:r>
                <a:rPr lang="ja-JP" altLang="en-US" sz="1400" b="0" i="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年</a:t>
              </a:r>
              <a:r>
                <a:rPr lang="en-US" altLang="ja-JP" sz="1400" b="0" i="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11</a:t>
              </a:r>
              <a:r>
                <a:rPr lang="ja-JP" altLang="en-US" sz="1400" b="0" i="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月</a:t>
              </a:r>
              <a:r>
                <a:rPr lang="en-US" altLang="ja-JP" sz="1400" b="0" i="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25</a:t>
              </a:r>
              <a:r>
                <a:rPr lang="ja-JP" altLang="en-US" sz="1400" b="0" i="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日</a:t>
              </a:r>
              <a:endParaRPr lang="en-US" altLang="ja-JP" sz="1400" b="0" i="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>
                <a:spcBef>
                  <a:spcPts val="0"/>
                </a:spcBef>
              </a:pPr>
              <a:r>
                <a:rPr lang="ja-JP" altLang="en-US" sz="1400" b="0" i="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　　府環境審議会に諮問</a:t>
              </a:r>
              <a:endParaRPr lang="en-US" altLang="ja-JP" sz="1400" b="0" i="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>
                <a:spcBef>
                  <a:spcPts val="0"/>
                </a:spcBef>
              </a:pPr>
              <a:endParaRPr lang="en-US" altLang="ja-JP" sz="1400" b="0" i="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>
                <a:spcBef>
                  <a:spcPts val="0"/>
                </a:spcBef>
              </a:pPr>
              <a:r>
                <a:rPr lang="ja-JP" altLang="en-US" sz="1400" b="0" i="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　　温暖化対策部会における検討</a:t>
              </a:r>
              <a:endParaRPr lang="en-US" altLang="ja-JP" sz="1400" b="0" i="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>
                <a:spcBef>
                  <a:spcPts val="0"/>
                </a:spcBef>
              </a:pPr>
              <a:r>
                <a:rPr lang="ja-JP" altLang="en-US" sz="1400" b="0" i="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</a:t>
              </a:r>
              <a:r>
                <a:rPr lang="ja-JP" altLang="en-US" sz="1400" b="0" i="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　　　　　　　　　（２～３回）</a:t>
              </a:r>
              <a:endParaRPr lang="en-US" altLang="ja-JP" sz="1400" b="0" i="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>
                <a:spcBef>
                  <a:spcPts val="0"/>
                </a:spcBef>
              </a:pPr>
              <a:endParaRPr lang="en-US" altLang="ja-JP" sz="1400" b="0" i="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>
                <a:spcBef>
                  <a:spcPts val="0"/>
                </a:spcBef>
              </a:pPr>
              <a:r>
                <a:rPr lang="ja-JP" altLang="en-US" sz="1400" b="0" i="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○</a:t>
              </a:r>
              <a:r>
                <a:rPr lang="ja-JP" altLang="en-US" sz="1400" b="0" i="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平成</a:t>
              </a:r>
              <a:r>
                <a:rPr lang="en-US" altLang="ja-JP" sz="1400" b="0" i="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29</a:t>
              </a:r>
              <a:r>
                <a:rPr lang="ja-JP" altLang="en-US" sz="1400" b="0" i="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年６月頃</a:t>
              </a:r>
              <a:endParaRPr lang="en-US" altLang="ja-JP" sz="1400" b="0" i="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>
                <a:spcBef>
                  <a:spcPts val="0"/>
                </a:spcBef>
              </a:pPr>
              <a:r>
                <a:rPr lang="ja-JP" altLang="en-US" sz="1400" b="0" i="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</a:t>
              </a:r>
              <a:r>
                <a:rPr lang="ja-JP" altLang="en-US" sz="1400" b="0" i="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　部会</a:t>
              </a:r>
              <a:r>
                <a:rPr lang="ja-JP" altLang="en-US" sz="1400" b="0" i="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報告</a:t>
              </a:r>
              <a:r>
                <a:rPr lang="ja-JP" altLang="en-US" sz="1400" b="0" i="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、府環境審議会から答申</a:t>
              </a:r>
              <a:endParaRPr lang="en-US" altLang="ja-JP" sz="1400" b="0" i="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>
                <a:spcBef>
                  <a:spcPts val="0"/>
                </a:spcBef>
              </a:pPr>
              <a:endParaRPr lang="en-US" altLang="ja-JP" sz="1400" b="0" i="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>
                <a:spcBef>
                  <a:spcPts val="0"/>
                </a:spcBef>
              </a:pPr>
              <a:r>
                <a:rPr lang="ja-JP" altLang="en-US" sz="1400" b="0" i="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その後、府で大阪府地球温暖化対策実行</a:t>
              </a:r>
              <a:endParaRPr lang="en-US" altLang="ja-JP" sz="1400" b="0" i="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>
                <a:spcBef>
                  <a:spcPts val="0"/>
                </a:spcBef>
              </a:pPr>
              <a:r>
                <a:rPr lang="ja-JP" altLang="en-US" sz="1400" b="0" i="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</a:t>
              </a:r>
              <a:r>
                <a:rPr lang="ja-JP" altLang="en-US" sz="1400" b="0" i="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計画の改定案を作成し、パブリックコメントを</a:t>
              </a:r>
              <a:endParaRPr lang="en-US" altLang="ja-JP" sz="1400" b="0" i="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>
                <a:spcBef>
                  <a:spcPts val="0"/>
                </a:spcBef>
              </a:pPr>
              <a:r>
                <a:rPr lang="ja-JP" altLang="en-US" sz="1400" b="0" i="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</a:t>
              </a:r>
              <a:r>
                <a:rPr lang="ja-JP" altLang="en-US" sz="1400" b="0" i="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経て、計画改定。府の気候変動への適応</a:t>
              </a:r>
              <a:endParaRPr lang="en-US" altLang="ja-JP" sz="1400" b="0" i="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>
                <a:spcBef>
                  <a:spcPts val="0"/>
                </a:spcBef>
              </a:pPr>
              <a:r>
                <a:rPr lang="ja-JP" altLang="en-US" sz="1400" b="0" i="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</a:t>
              </a:r>
              <a:r>
                <a:rPr lang="ja-JP" altLang="en-US" sz="1400" b="0" i="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計画と位置づけ。　</a:t>
              </a:r>
              <a:r>
                <a:rPr lang="en-US" altLang="ja-JP" sz="1400" b="0" i="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(</a:t>
              </a:r>
              <a:r>
                <a:rPr lang="ja-JP" altLang="en-US" sz="1400" b="0" i="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平成</a:t>
              </a:r>
              <a:r>
                <a:rPr lang="en-US" altLang="ja-JP" sz="1400" b="0" i="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29</a:t>
              </a:r>
              <a:r>
                <a:rPr lang="ja-JP" altLang="en-US" sz="1400" b="0" i="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年秋を予定</a:t>
              </a:r>
              <a:r>
                <a:rPr lang="en-US" altLang="ja-JP" sz="1400" b="0" i="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)</a:t>
              </a:r>
            </a:p>
          </p:txBody>
        </p:sp>
        <p:sp>
          <p:nvSpPr>
            <p:cNvPr id="77" name="角丸四角形 76"/>
            <p:cNvSpPr/>
            <p:nvPr/>
          </p:nvSpPr>
          <p:spPr bwMode="auto">
            <a:xfrm>
              <a:off x="9899199" y="6015616"/>
              <a:ext cx="1981898" cy="323448"/>
            </a:xfrm>
            <a:prstGeom prst="roundRect">
              <a:avLst/>
            </a:prstGeom>
            <a:solidFill>
              <a:srgbClr val="FFFF00"/>
            </a:solidFill>
            <a:ln>
              <a:solidFill>
                <a:srgbClr val="7030A0"/>
              </a:solidFill>
            </a:ln>
            <a:effectLst/>
            <a:extLst/>
          </p:spPr>
          <p:txBody>
            <a:bodyPr wrap="square" lIns="91396" tIns="45700" rIns="91396" bIns="45700" anchor="ctr">
              <a:spAutoFit/>
            </a:bodyPr>
            <a:lstStyle/>
            <a:p>
              <a:pPr>
                <a:defRPr/>
              </a:pPr>
              <a:r>
                <a:rPr lang="ja-JP" altLang="en-US" sz="1300" i="0" dirty="0" smtClean="0">
                  <a:solidFill>
                    <a:schemeClr val="accent4"/>
                  </a:solidFill>
                  <a:latin typeface="+mn-ea"/>
                  <a:ea typeface="+mn-ea"/>
                </a:rPr>
                <a:t>今後のスケジュール（案）</a:t>
              </a:r>
              <a:endParaRPr lang="ja-JP" altLang="en-US" sz="1300" i="0" dirty="0">
                <a:solidFill>
                  <a:schemeClr val="accent4"/>
                </a:solidFill>
                <a:latin typeface="+mn-ea"/>
                <a:ea typeface="+mn-ea"/>
              </a:endParaRPr>
            </a:p>
          </p:txBody>
        </p:sp>
        <p:sp>
          <p:nvSpPr>
            <p:cNvPr id="11" name="大かっこ 10"/>
            <p:cNvSpPr/>
            <p:nvPr/>
          </p:nvSpPr>
          <p:spPr bwMode="auto">
            <a:xfrm>
              <a:off x="10397504" y="6981390"/>
              <a:ext cx="2484000" cy="493031"/>
            </a:xfrm>
            <a:prstGeom prst="bracketPair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85" name="テキスト ボックス 84"/>
          <p:cNvSpPr txBox="1"/>
          <p:nvPr/>
        </p:nvSpPr>
        <p:spPr>
          <a:xfrm>
            <a:off x="5472807" y="6245525"/>
            <a:ext cx="4277083" cy="3168000"/>
          </a:xfrm>
          <a:prstGeom prst="roundRect">
            <a:avLst>
              <a:gd name="adj" fmla="val 0"/>
            </a:avLst>
          </a:prstGeom>
          <a:noFill/>
          <a:ln w="76200" cmpd="dbl">
            <a:solidFill>
              <a:schemeClr val="tx1"/>
            </a:solidFill>
          </a:ln>
        </p:spPr>
        <p:txBody>
          <a:bodyPr wrap="square" tIns="144000" bIns="144000" rtlCol="0">
            <a:spAutoFit/>
          </a:bodyPr>
          <a:lstStyle/>
          <a:p>
            <a:pPr>
              <a:spcBef>
                <a:spcPts val="0"/>
              </a:spcBef>
            </a:pPr>
            <a:r>
              <a:rPr lang="en-US" altLang="ja-JP" sz="1600" b="0" i="0" dirty="0" smtClean="0">
                <a:latin typeface="HG創英角ﾎﾟｯﾌﾟ体" panose="040B0A09000000000000" pitchFamily="49" charset="-128"/>
                <a:ea typeface="HG創英角ﾎﾟｯﾌﾟ体" panose="040B0A09000000000000" pitchFamily="49" charset="-128"/>
                <a:cs typeface="Meiryo UI" panose="020B0604030504040204" pitchFamily="50" charset="-128"/>
              </a:rPr>
              <a:t>21</a:t>
            </a:r>
            <a:r>
              <a:rPr lang="ja-JP" altLang="en-US" sz="1600" b="0" i="0" dirty="0">
                <a:latin typeface="HG創英角ﾎﾟｯﾌﾟ体" panose="040B0A09000000000000" pitchFamily="49" charset="-128"/>
                <a:ea typeface="HG創英角ﾎﾟｯﾌﾟ体" panose="040B0A09000000000000" pitchFamily="49" charset="-128"/>
                <a:cs typeface="Meiryo UI" panose="020B0604030504040204" pitchFamily="50" charset="-128"/>
              </a:rPr>
              <a:t>世紀末までの長期的な展望を意識しつつ</a:t>
            </a:r>
            <a:r>
              <a:rPr lang="ja-JP" altLang="en-US" sz="1600" b="0" i="0" dirty="0" smtClean="0">
                <a:latin typeface="HG創英角ﾎﾟｯﾌﾟ体" panose="040B0A09000000000000" pitchFamily="49" charset="-128"/>
                <a:ea typeface="HG創英角ﾎﾟｯﾌﾟ体" panose="040B0A09000000000000" pitchFamily="49" charset="-128"/>
                <a:cs typeface="Meiryo UI" panose="020B0604030504040204" pitchFamily="50" charset="-128"/>
              </a:rPr>
              <a:t>、府域における気候変動への「適応」の取組みの基本的方向性を検討。</a:t>
            </a:r>
            <a:endParaRPr lang="ja-JP" altLang="en-US" sz="1600" b="0" i="0" dirty="0">
              <a:latin typeface="HG創英角ﾎﾟｯﾌﾟ体" panose="040B0A09000000000000" pitchFamily="49" charset="-128"/>
              <a:ea typeface="HG創英角ﾎﾟｯﾌﾟ体" panose="040B0A09000000000000" pitchFamily="49" charset="-128"/>
              <a:cs typeface="Meiryo UI" panose="020B0604030504040204" pitchFamily="50" charset="-128"/>
            </a:endParaRPr>
          </a:p>
          <a:p>
            <a:pPr>
              <a:spcBef>
                <a:spcPts val="0"/>
              </a:spcBef>
            </a:pPr>
            <a:endParaRPr lang="en-US" altLang="ja-JP" sz="1400" b="0" i="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spcBef>
                <a:spcPts val="0"/>
              </a:spcBef>
            </a:pPr>
            <a:endParaRPr lang="en-US" altLang="ja-JP" sz="1400" b="0" i="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spcBef>
                <a:spcPts val="0"/>
              </a:spcBef>
            </a:pPr>
            <a:endParaRPr lang="en-US" altLang="ja-JP" sz="1400" b="0" i="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spcBef>
                <a:spcPts val="0"/>
              </a:spcBef>
            </a:pPr>
            <a:r>
              <a:rPr lang="ja-JP" altLang="en-US" sz="1400" b="0" i="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＜府における取組み＞</a:t>
            </a:r>
            <a:endParaRPr lang="en-US" altLang="ja-JP" sz="1400" b="0" i="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spcBef>
                <a:spcPts val="0"/>
              </a:spcBef>
            </a:pPr>
            <a:r>
              <a:rPr lang="ja-JP" altLang="en-US" sz="1400" b="0" i="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400" b="0" i="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・平成</a:t>
            </a:r>
            <a:r>
              <a:rPr lang="en-US" altLang="ja-JP" sz="1400" b="0" i="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27</a:t>
            </a:r>
            <a:r>
              <a:rPr lang="ja-JP" altLang="en-US" sz="1400" b="0" i="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年度</a:t>
            </a:r>
            <a:r>
              <a:rPr lang="ja-JP" altLang="en-US" sz="1400" b="0" i="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に</a:t>
            </a:r>
            <a:r>
              <a:rPr lang="ja-JP" altLang="en-US" sz="1400" b="0" i="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環境農林水産分野についての</a:t>
            </a:r>
            <a:endParaRPr lang="en-US" altLang="ja-JP" sz="1400" b="0" i="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spcBef>
                <a:spcPts val="0"/>
              </a:spcBef>
            </a:pPr>
            <a:r>
              <a:rPr lang="ja-JP" altLang="en-US" sz="1400" b="0" i="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400" b="0" i="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　気候変動の影響と適応策について先行的に整理</a:t>
            </a:r>
            <a:endParaRPr lang="en-US" altLang="ja-JP" sz="1400" b="0" i="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spcBef>
                <a:spcPts val="0"/>
              </a:spcBef>
            </a:pPr>
            <a:r>
              <a:rPr lang="ja-JP" altLang="en-US" sz="1400" b="0" i="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400" b="0" i="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・平成</a:t>
            </a:r>
            <a:r>
              <a:rPr lang="en-US" altLang="ja-JP" sz="1400" b="0" i="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28</a:t>
            </a:r>
            <a:r>
              <a:rPr lang="ja-JP" altLang="en-US" sz="1400" b="0" i="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年度は他分野の影響と適応策を整理中</a:t>
            </a:r>
            <a:endParaRPr lang="en-US" altLang="ja-JP" sz="1400" b="0" i="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spcBef>
                <a:spcPts val="600"/>
              </a:spcBef>
            </a:pPr>
            <a:r>
              <a:rPr lang="ja-JP" altLang="en-US" sz="1400" b="0" i="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（分野）①農業、森林・林業、水産業、②水環境・</a:t>
            </a:r>
            <a:endParaRPr lang="en-US" altLang="ja-JP" sz="1400" b="0" i="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spcBef>
                <a:spcPts val="0"/>
              </a:spcBef>
            </a:pPr>
            <a:r>
              <a:rPr lang="ja-JP" altLang="en-US" sz="1400" b="0" i="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水資源、③自然生態系、④自然災害・沿岸域、</a:t>
            </a:r>
            <a:endParaRPr lang="en-US" altLang="ja-JP" sz="1400" b="0" i="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spcBef>
                <a:spcPts val="0"/>
              </a:spcBef>
            </a:pPr>
            <a:r>
              <a:rPr lang="ja-JP" altLang="en-US" sz="1400" b="0" i="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⑤健康、⑥産業・経済活動、⑦国民生活・都市</a:t>
            </a:r>
            <a:r>
              <a:rPr lang="ja-JP" altLang="en-US" sz="1400" b="0" i="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生活</a:t>
            </a:r>
            <a:endParaRPr lang="en-US" altLang="ja-JP" sz="1400" b="0" i="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86" name="角丸四角形 85"/>
          <p:cNvSpPr/>
          <p:nvPr/>
        </p:nvSpPr>
        <p:spPr bwMode="auto">
          <a:xfrm>
            <a:off x="5328369" y="6015616"/>
            <a:ext cx="1440000" cy="323448"/>
          </a:xfrm>
          <a:prstGeom prst="roundRect">
            <a:avLst/>
          </a:prstGeom>
          <a:solidFill>
            <a:srgbClr val="FFFF00"/>
          </a:solidFill>
          <a:ln>
            <a:solidFill>
              <a:srgbClr val="7030A0"/>
            </a:solidFill>
          </a:ln>
          <a:effectLst/>
          <a:extLst/>
        </p:spPr>
        <p:txBody>
          <a:bodyPr wrap="square" lIns="91396" tIns="45700" rIns="91396" bIns="45700" anchor="ctr">
            <a:spAutoFit/>
          </a:bodyPr>
          <a:lstStyle/>
          <a:p>
            <a:pPr>
              <a:defRPr/>
            </a:pPr>
            <a:r>
              <a:rPr lang="ja-JP" altLang="en-US" sz="1300" i="0" dirty="0" smtClean="0">
                <a:solidFill>
                  <a:schemeClr val="accent4"/>
                </a:solidFill>
                <a:latin typeface="+mn-ea"/>
                <a:ea typeface="+mn-ea"/>
              </a:rPr>
              <a:t>検討内容（案）</a:t>
            </a:r>
            <a:endParaRPr lang="ja-JP" altLang="en-US" sz="1300" i="0" dirty="0">
              <a:solidFill>
                <a:schemeClr val="accent4"/>
              </a:solidFill>
              <a:latin typeface="+mn-ea"/>
              <a:ea typeface="+mn-ea"/>
            </a:endParaRPr>
          </a:p>
        </p:txBody>
      </p:sp>
      <p:sp>
        <p:nvSpPr>
          <p:cNvPr id="89" name="二等辺三角形 88"/>
          <p:cNvSpPr>
            <a:spLocks/>
          </p:cNvSpPr>
          <p:nvPr/>
        </p:nvSpPr>
        <p:spPr bwMode="auto">
          <a:xfrm rot="10800000">
            <a:off x="7488610" y="7248872"/>
            <a:ext cx="1260000" cy="396000"/>
          </a:xfrm>
          <a:prstGeom prst="triangle">
            <a:avLst>
              <a:gd name="adj" fmla="val 49738"/>
            </a:avLst>
          </a:prstGeom>
          <a:solidFill>
            <a:schemeClr val="accent4"/>
          </a:solidFill>
          <a:ln>
            <a:solidFill>
              <a:schemeClr val="tx1"/>
            </a:solidFill>
          </a:ln>
          <a:effectLst/>
          <a:extLst/>
        </p:spPr>
        <p:txBody>
          <a:bodyPr wrap="square" lIns="91396" tIns="45700" rIns="91396" bIns="45700" rtlCol="0" anchor="ctr">
            <a:spAutoFit/>
          </a:bodyPr>
          <a:lstStyle/>
          <a:p>
            <a:pPr algn="ctr"/>
            <a:endParaRPr kumimoji="1" lang="ja-JP" altLang="en-US" sz="1300" i="0" dirty="0">
              <a:solidFill>
                <a:schemeClr val="bg1"/>
              </a:solidFill>
              <a:latin typeface="+mn-ea"/>
              <a:ea typeface="+mn-ea"/>
            </a:endParaRPr>
          </a:p>
        </p:txBody>
      </p:sp>
      <p:sp>
        <p:nvSpPr>
          <p:cNvPr id="41" name="二等辺三角形 40"/>
          <p:cNvSpPr>
            <a:spLocks/>
          </p:cNvSpPr>
          <p:nvPr/>
        </p:nvSpPr>
        <p:spPr bwMode="auto">
          <a:xfrm rot="10800000" flipV="1">
            <a:off x="6516482" y="7248872"/>
            <a:ext cx="1260000" cy="396000"/>
          </a:xfrm>
          <a:prstGeom prst="triangle">
            <a:avLst>
              <a:gd name="adj" fmla="val 49738"/>
            </a:avLst>
          </a:prstGeom>
          <a:solidFill>
            <a:schemeClr val="accent4"/>
          </a:solidFill>
          <a:ln>
            <a:solidFill>
              <a:schemeClr val="tx1"/>
            </a:solidFill>
          </a:ln>
          <a:effectLst/>
          <a:extLst/>
        </p:spPr>
        <p:txBody>
          <a:bodyPr wrap="square" lIns="91396" tIns="45700" rIns="91396" bIns="45700" rtlCol="0" anchor="ctr">
            <a:spAutoFit/>
          </a:bodyPr>
          <a:lstStyle/>
          <a:p>
            <a:pPr algn="ctr"/>
            <a:endParaRPr kumimoji="1" lang="ja-JP" altLang="en-US" sz="1300" i="0" dirty="0">
              <a:solidFill>
                <a:schemeClr val="bg1"/>
              </a:solidFill>
              <a:latin typeface="+mn-ea"/>
              <a:ea typeface="+mn-ea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12457161" y="100335"/>
            <a:ext cx="1116000" cy="3077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 anchor="ctr" anchorCtr="0">
            <a:spAutoFit/>
          </a:bodyPr>
          <a:lstStyle/>
          <a:p>
            <a:r>
              <a:rPr kumimoji="1" lang="ja-JP" altLang="en-US" sz="1400" b="0" i="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資料１－２</a:t>
            </a:r>
            <a:endParaRPr kumimoji="1" lang="ja-JP" altLang="en-US" sz="1400" b="0" i="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標準デザイン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rgbClr val="9933FF"/>
        </a:solidFill>
        <a:ln>
          <a:solidFill>
            <a:srgbClr val="7030A0"/>
          </a:solidFill>
        </a:ln>
        <a:effectLst/>
        <a:extLst/>
      </a:spPr>
      <a:bodyPr lIns="91396" tIns="45700" rIns="91396" bIns="45700" anchor="ctr">
        <a:spAutoFit/>
      </a:bodyPr>
      <a:lstStyle>
        <a:defPPr algn="ctr">
          <a:defRPr sz="1300" i="0" dirty="0">
            <a:solidFill>
              <a:schemeClr val="bg1"/>
            </a:solidFill>
            <a:latin typeface="+mn-ea"/>
            <a:ea typeface="+mn-ea"/>
          </a:defRPr>
        </a:defPPr>
      </a:lstStyle>
    </a:spDef>
    <a:lnDef>
      <a:spPr bwMode="auto">
        <a:solidFill>
          <a:srgbClr val="FFCC99"/>
        </a:solidFill>
        <a:ln w="254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/>
      <a:lstStyle/>
    </a:lnDef>
  </a:objectDefaults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​​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7D37D5DC3111EA4DA248C7ACBAED65AC" ma:contentTypeVersion="0" ma:contentTypeDescription="新しいドキュメントを作成します。" ma:contentTypeScope="" ma:versionID="bec28475a50fe2f6f79db21461222815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4ed14474a1014a33b797668e927a5ba1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9DEACC25-ADFA-4A28-B1DE-77F607F11EEC}"/>
</file>

<file path=customXml/itemProps2.xml><?xml version="1.0" encoding="utf-8"?>
<ds:datastoreItem xmlns:ds="http://schemas.openxmlformats.org/officeDocument/2006/customXml" ds:itemID="{32627FAA-DACF-4943-9A00-42893DAAD6C6}"/>
</file>

<file path=customXml/itemProps3.xml><?xml version="1.0" encoding="utf-8"?>
<ds:datastoreItem xmlns:ds="http://schemas.openxmlformats.org/officeDocument/2006/customXml" ds:itemID="{CB053C98-873A-467C-8B8B-5CA5626D941A}"/>
</file>

<file path=docProps/app.xml><?xml version="1.0" encoding="utf-8"?>
<Properties xmlns="http://schemas.openxmlformats.org/officeDocument/2006/extended-properties" xmlns:vt="http://schemas.openxmlformats.org/officeDocument/2006/docPropsVTypes">
  <TotalTime>15524</TotalTime>
  <Words>223</Words>
  <Application>Microsoft Office PowerPoint</Application>
  <PresentationFormat>ユーザー設定</PresentationFormat>
  <Paragraphs>125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標準デザイン</vt:lpstr>
      <vt:lpstr>PowerPoint プレゼンテーション</vt:lpstr>
    </vt:vector>
  </TitlesOfParts>
  <Company>大阪府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みどりの風促進区域について</dc:title>
  <dc:creator>大阪府職員端末機１７年度１２月調達</dc:creator>
  <cp:lastModifiedBy>橋本　浩一</cp:lastModifiedBy>
  <cp:revision>1455</cp:revision>
  <cp:lastPrinted>2016-01-08T10:28:19Z</cp:lastPrinted>
  <dcterms:created xsi:type="dcterms:W3CDTF">2010-08-25T07:47:28Z</dcterms:created>
  <dcterms:modified xsi:type="dcterms:W3CDTF">2016-11-15T10:15:24Z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0x0101007D37D5DC3111EA4DA248C7ACBAED65AC</vt:lpwstr>
  </property>
</Properties>
</file>