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961938" cy="9601200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FFFFCC"/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1" autoAdjust="0"/>
    <p:restoredTop sz="99460" autoAdjust="0"/>
  </p:normalViewPr>
  <p:slideViewPr>
    <p:cSldViewPr>
      <p:cViewPr>
        <p:scale>
          <a:sx n="100" d="100"/>
          <a:sy n="100" d="100"/>
        </p:scale>
        <p:origin x="348" y="-72"/>
      </p:cViewPr>
      <p:guideLst>
        <p:guide orient="horz" pos="3024"/>
        <p:guide pos="4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146" y="2982597"/>
            <a:ext cx="11017647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44291" y="5440680"/>
            <a:ext cx="9073357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50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28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157719" y="537846"/>
            <a:ext cx="4082110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06886" y="537846"/>
            <a:ext cx="12034799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82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60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23904" y="6169662"/>
            <a:ext cx="11017647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23904" y="4069399"/>
            <a:ext cx="11017647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91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06887" y="3135948"/>
            <a:ext cx="8058454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181373" y="3135948"/>
            <a:ext cx="8058455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87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8097" y="384493"/>
            <a:ext cx="11665744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8097" y="2149159"/>
            <a:ext cx="572710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97" y="3044826"/>
            <a:ext cx="5727107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84486" y="2149159"/>
            <a:ext cx="572935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84486" y="3044826"/>
            <a:ext cx="5729357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37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6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0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8098" y="382270"/>
            <a:ext cx="426438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67758" y="382271"/>
            <a:ext cx="7246083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8098" y="2009141"/>
            <a:ext cx="426438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6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40630" y="6720841"/>
            <a:ext cx="7777163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40630" y="857885"/>
            <a:ext cx="7777163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40630" y="7514274"/>
            <a:ext cx="7777163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4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8097" y="384493"/>
            <a:ext cx="11665744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8097" y="2240281"/>
            <a:ext cx="11665744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8097" y="8898892"/>
            <a:ext cx="3024452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37422-5276-41F7-AFD5-762C53AC6E1B}" type="datetimeFigureOut">
              <a:rPr kumimoji="1" lang="ja-JP" altLang="en-US" smtClean="0"/>
              <a:t>2016/6/10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428662" y="8898892"/>
            <a:ext cx="4104614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89389" y="8898892"/>
            <a:ext cx="3024452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82DA-F834-4B01-AD28-F124C4E6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19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38913" y="278719"/>
            <a:ext cx="8064896" cy="369332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瀬戸内海の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環境の保全に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関する大阪府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計画のあり方について（部会報告の概要）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-11209" y="1057789"/>
            <a:ext cx="6470213" cy="221599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endParaRPr lang="en-US" altLang="ja-JP" sz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・平成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日に知事から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、変更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された基本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計画と大阪湾の状況を踏まえた「瀬戸内海の環境の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関する大阪府計画のあり方について」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諮問。瀬戸内海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環境保全計画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部会を６回開催して審議。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88900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（審議にあたっての観点）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88900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・大阪湾は、湾奥部と湾口部で、水質の状況や生物の生息環境、沿岸の陸域の利用状況が大きく異なっており、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 湾全体よりさらに細かい地域特性を考慮した検討が重要。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1400"/>
              </a:lnSpc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50" dirty="0" smtClean="0"/>
              <a:t>➔</a:t>
            </a:r>
            <a:r>
              <a:rPr lang="en-US" altLang="ja-JP" sz="1050" dirty="0" smtClean="0"/>
              <a:t>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地域特性を勘案して、大阪湾を３つのゾーンに区分。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また、大阪湾の環境を保全するという従来の観点のみならず、かつての良好な環境を取り戻す再生や、さらに新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たに豊かな環境を積極的に創り上げる創出の観点が重要。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14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50" dirty="0" smtClean="0"/>
              <a:t>➔</a:t>
            </a:r>
            <a:r>
              <a:rPr lang="en-US" altLang="ja-JP" sz="1050" dirty="0" smtClean="0"/>
              <a:t>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保全・再生・創出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の観点から見た今後目指す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べき大阪湾の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将来像を掲げ、将来像の実現に向けた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6350"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基本的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な考え方、施策の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あり方等を検討。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262240" y="1250390"/>
            <a:ext cx="6292394" cy="83456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740983" y="12019"/>
            <a:ext cx="1187890" cy="316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資料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３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-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378986"/>
              </p:ext>
            </p:extLst>
          </p:nvPr>
        </p:nvGraphicFramePr>
        <p:xfrm>
          <a:off x="6529465" y="2867788"/>
          <a:ext cx="6296665" cy="523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51"/>
                <a:gridCol w="2941559"/>
                <a:gridCol w="681755"/>
              </a:tblGrid>
              <a:tr h="163209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基本的な考え方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施策のあり方 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（新たに取り組むべき施策・これまでの取組をさらに強化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すべき施策）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重点的に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ゾーン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5980">
                <a:tc>
                  <a:txBody>
                    <a:bodyPr/>
                    <a:lstStyle/>
                    <a:p>
                      <a:r>
                        <a:rPr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多様な生物を育む場の確保</a:t>
                      </a:r>
                      <a:endParaRPr lang="en-US" altLang="ja-JP" sz="1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87313"/>
                      <a:r>
                        <a:rPr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１－１　生物の生息環境の改善</a:t>
                      </a:r>
                      <a:endParaRPr lang="en-US" altLang="ja-JP" sz="1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61938" indent="-1762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・湾奥部における生物が生息しやすい場の創出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61938" indent="-1762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・底質環境の改善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61938" indent="-176213"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61938" indent="-1762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・湾南部における「里海づくり」の推進</a:t>
                      </a: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湾奥部における生物が生息しやすい場の創出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底質環境の改善に係る調査研究と対策の実施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窪地の埋め戻しの推進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湾南部における「里海づくり」の推進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２、３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920">
                <a:tc>
                  <a:txBody>
                    <a:bodyPr/>
                    <a:lstStyle/>
                    <a:p>
                      <a:pPr marL="261938" marR="0" indent="-176213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１－２　水産資源の持続的な利用の確保</a:t>
                      </a:r>
                      <a:endParaRPr lang="en-US" altLang="ja-JP" sz="1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85725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・水産資源の増殖の推進</a:t>
                      </a:r>
                    </a:p>
                    <a:p>
                      <a:pPr marL="0" indent="85725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・水産資源の適切な管理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85725">
                        <a:lnSpc>
                          <a:spcPts val="1100"/>
                        </a:lnSpc>
                      </a:pPr>
                      <a:endParaRPr kumimoji="1" lang="ja-JP" altLang="en-US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85725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・広域的な視点を持った漁場整備</a:t>
                      </a: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⑤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栽培漁業の推進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資源管理型漁業の推進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⑦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資源管理への遊漁者の協力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⑧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広域的な漁場整備の推進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771">
                <a:tc>
                  <a:txBody>
                    <a:bodyPr/>
                    <a:lstStyle/>
                    <a:p>
                      <a:pPr marL="261938" marR="0" indent="-261938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水質の保全及び管理</a:t>
                      </a:r>
                      <a:endParaRPr lang="en-US" altLang="ja-JP" sz="1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1588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・湾奥における栄養塩類の過度な偏在の低減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1588"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・藻場・干潟等の水質浄化機能の活用、物資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循環の回復</a:t>
                      </a:r>
                    </a:p>
                    <a:p>
                      <a:pPr marL="87313" indent="-1588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・夏季の貧酸素水塊の発生の抑制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1588">
                        <a:lnSpc>
                          <a:spcPts val="1100"/>
                        </a:lnSpc>
                      </a:pPr>
                      <a:endParaRPr kumimoji="1" lang="ja-JP" altLang="en-US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・海域別・季節別の目指すべき栄養塩濃度レベ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ルの調査研究と栄養塩類の管理手法の確立</a:t>
                      </a: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・気候変動が与える影響の把握と気候変動への適応</a:t>
                      </a: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indent="-87313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marR="0" indent="-87313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⑨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湾奥部における栄養塩類の過度な偏在の解消に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marR="0" indent="-87313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係る調査研究と対策の実施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湾奥部における生物が生息しやすい場の創出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(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再掲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⑩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貧酸素水塊の発生抑制に係る調査研究と対策の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⑪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栄養塩類の適切な濃度レベル及び管理手法の調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査研究と対策の実施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⑫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気候変動への適応に係る調査研究と対策の実施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771">
                <a:tc>
                  <a:txBody>
                    <a:bodyPr/>
                    <a:lstStyle/>
                    <a:p>
                      <a:pPr marL="261938" marR="0" indent="-261938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都市の魅力を高める潤い・安心の創出</a:t>
                      </a:r>
                      <a:endParaRPr lang="en-US" altLang="ja-JP" sz="1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・海と親しめる場や機会の拡充</a:t>
                      </a: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・海と都市や産業が融合した都市景観・産業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indent="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景観の魅力の創出</a:t>
                      </a: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・沿岸域における環境保全と調和した防災・減災の推進</a:t>
                      </a: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・自然環境等の価値や大切さの理解を深める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機会の創出</a:t>
                      </a:r>
                    </a:p>
                    <a:p>
                      <a:pPr marL="180975" indent="-95250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・海の美観の保全</a:t>
                      </a: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⑬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湾奥部における海と親しめる場や機会の拡充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⑭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大阪の特徴を活かした海と都市景観・産業景観が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一体となった景観の魅力の創出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⑮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環境との調和に配慮した防災・減災対策の推進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⑯ エコツーリズムの推進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⑰ ごみの発生の抑制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１、２、３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角丸四角形 16"/>
          <p:cNvSpPr/>
          <p:nvPr/>
        </p:nvSpPr>
        <p:spPr>
          <a:xfrm>
            <a:off x="4746" y="1127431"/>
            <a:ext cx="6168571" cy="2146349"/>
          </a:xfrm>
          <a:prstGeom prst="roundRect">
            <a:avLst>
              <a:gd name="adj" fmla="val 8268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58530" y="1225501"/>
            <a:ext cx="6247820" cy="141577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endParaRPr lang="en-US" altLang="ja-JP" sz="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/>
            <a:endParaRPr lang="en-US" altLang="ja-JP" sz="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対策の実施にあたっては、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効果把握のため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データを踏まえて柔軟に対策を変更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順応的管理の考え方に基づくこと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豊かな大阪湾」の価値・機能は、多面的である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、これら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の価値・機能が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互いに両立できる関係と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なるよう、適切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にバランスさせて施策を実施すること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2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1938" indent="-87313"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・今後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社会構造の変化や産業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構造の変化が、大阪湾の水質等の環境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に影響を及ぼし得ることを考慮し、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変化に対応できる柔軟性を持った施策の策定・実施や見直しを行っていくこと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が重要。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535253" y="1187401"/>
            <a:ext cx="6265182" cy="1530046"/>
          </a:xfrm>
          <a:prstGeom prst="roundRect">
            <a:avLst>
              <a:gd name="adj" fmla="val 5829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6489541" y="825846"/>
            <a:ext cx="5400600" cy="307777"/>
            <a:chOff x="6375032" y="707580"/>
            <a:chExt cx="5400600" cy="307777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375032" y="707580"/>
              <a:ext cx="5400600" cy="3077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　将来像の実現に向けた環境保全・再生・創出の基本的な考え方、施策のあり方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28144" y="723499"/>
              <a:ext cx="209985" cy="21602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-67407" y="6251990"/>
            <a:ext cx="6279521" cy="3008123"/>
            <a:chOff x="6450452" y="1025316"/>
            <a:chExt cx="6279521" cy="2958318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6450452" y="1327392"/>
              <a:ext cx="6279521" cy="26080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ja-JP" sz="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/>
              <a:endParaRPr lang="en-US" altLang="ja-JP" sz="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/>
              <a:endParaRPr lang="en-US" altLang="ja-JP" sz="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多面的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価値・機能が最大源に発揮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された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豊か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な大阪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湾」が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実現して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200"/>
                </a:lnSpc>
              </a:pP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200"/>
                </a:lnSpc>
              </a:pP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16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大阪湾の多面的価値・機能）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200"/>
                </a:lnSpc>
              </a:pP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1600"/>
                </a:lnSpc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多様な生物を育む場が確保されている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>
                <a:lnSpc>
                  <a:spcPts val="14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・生物の生息に適した自然環境等の保全・再生・創出　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環境に配慮した護岸等による良好な海域環境の創出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>
                <a:lnSpc>
                  <a:spcPts val="14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・水産資源の持続的な利用の確保　　　　　　　　</a:t>
              </a:r>
              <a:r>
                <a:rPr lang="ja-JP" altLang="en-US" sz="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>
                <a:lnSpc>
                  <a:spcPts val="800"/>
                </a:lnSpc>
              </a:pP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 indent="-101600">
                <a:lnSpc>
                  <a:spcPts val="1600"/>
                </a:lnSpc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物質が円滑に循環し、健全な水環境が保たれている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 indent="-101600">
                <a:lnSpc>
                  <a:spcPts val="16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・水質環境基準（底層ＤＯ含む）の達成・維持  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・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底質の改善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63538" indent="-101600">
                <a:lnSpc>
                  <a:spcPts val="16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・生物生産性の確保　　　　　　　　　　　　　　　　　　　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</a:t>
              </a:r>
              <a:r>
                <a:rPr lang="ja-JP" altLang="en-US" sz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湾奥部における停滞性水域の流況の改善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363538">
                <a:lnSpc>
                  <a:spcPts val="800"/>
                </a:lnSpc>
              </a:pP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1600"/>
                </a:lnSpc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都市活動や暮らしに潤いと安心を与え、大阪の都市としての魅力を高めている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1600"/>
                </a:lnSpc>
              </a:pPr>
              <a:r>
                <a:rPr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・貴重な自然景観・文化的景観の保全　 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 </a:t>
              </a:r>
              <a:r>
                <a:rPr lang="ja-JP" altLang="en-US" sz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都市景観・産業景観という新たな魅力の創出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indent="174625">
                <a:lnSpc>
                  <a:spcPts val="16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・環境保全と調和した沿岸防災機能の強化　       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</a:t>
              </a:r>
              <a:r>
                <a:rPr lang="ja-JP" altLang="en-US" sz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海を使い、海と親しむ場や機会の拡充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と活用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6552054" y="1333093"/>
              <a:ext cx="6157056" cy="2650541"/>
            </a:xfrm>
            <a:prstGeom prst="roundRect">
              <a:avLst>
                <a:gd name="adj" fmla="val 5829"/>
              </a:avLst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494587" y="1025316"/>
              <a:ext cx="4828408" cy="3077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環境保全・再生・創出の観点から見た今後目指すべき大阪湾の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将来像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6580933" y="1055804"/>
              <a:ext cx="209985" cy="21602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5936" y="3737483"/>
            <a:ext cx="1800200" cy="30777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大阪湾のゾーニング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9034" y="3762821"/>
            <a:ext cx="20998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" y="730891"/>
            <a:ext cx="891341" cy="29238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審議経過</a:t>
            </a:r>
            <a:endParaRPr lang="en-US" altLang="ja-JP" sz="13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13262" y="3408065"/>
            <a:ext cx="1377159" cy="29238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</a:t>
            </a:r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en-US" altLang="ja-JP" sz="13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>
            <a:grpSpLocks noChangeAspect="1"/>
          </p:cNvGrpSpPr>
          <p:nvPr/>
        </p:nvGrpSpPr>
        <p:grpSpPr>
          <a:xfrm>
            <a:off x="344886" y="3737483"/>
            <a:ext cx="2576401" cy="2436613"/>
            <a:chOff x="1693030" y="829771"/>
            <a:chExt cx="5868873" cy="5550445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8750" y="1444687"/>
              <a:ext cx="5236542" cy="4881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3030" y="829771"/>
              <a:ext cx="5868873" cy="55504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グループ化 9"/>
          <p:cNvGrpSpPr/>
          <p:nvPr/>
        </p:nvGrpSpPr>
        <p:grpSpPr>
          <a:xfrm>
            <a:off x="6451612" y="8506386"/>
            <a:ext cx="6304319" cy="581513"/>
            <a:chOff x="6385747" y="8347393"/>
            <a:chExt cx="6304319" cy="58151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6385747" y="8347393"/>
              <a:ext cx="6304319" cy="581513"/>
              <a:chOff x="6408961" y="8281642"/>
              <a:chExt cx="6304319" cy="581513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6416353" y="8514342"/>
                <a:ext cx="6296927" cy="348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en-US" altLang="ja-JP" sz="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lang="en-US" altLang="ja-JP" sz="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lang="en-US" altLang="ja-JP" sz="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261938" indent="-87313"/>
                <a:endParaRPr lang="en-US" altLang="ja-JP" sz="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indent="85725">
                  <a:lnSpc>
                    <a:spcPts val="1400"/>
                  </a:lnSpc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３ に掲げる施策の進捗状況を点検する指標として、基本計画に示されている指標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37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個、独自の指標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20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個を設定。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6408961" y="8281642"/>
                <a:ext cx="2376264" cy="3077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４　施策の進捗状況の点検指標</a:t>
                </a:r>
                <a:endPara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lang="en-US" altLang="ja-JP" sz="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477228" y="8294584"/>
                <a:ext cx="209985" cy="2160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正方形/長方形 8"/>
            <p:cNvSpPr/>
            <p:nvPr/>
          </p:nvSpPr>
          <p:spPr>
            <a:xfrm>
              <a:off x="6559006" y="8689730"/>
              <a:ext cx="155700" cy="15484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6293757" y="7946201"/>
            <a:ext cx="6296927" cy="431978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indent="174625">
              <a:lnSpc>
                <a:spcPts val="1400"/>
              </a:lnSpc>
            </a:pP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74625">
              <a:lnSpc>
                <a:spcPts val="14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＊その他、これまで取り組んできた施策について、引き続き実施することが必要。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07102"/>
              </p:ext>
            </p:extLst>
          </p:nvPr>
        </p:nvGraphicFramePr>
        <p:xfrm>
          <a:off x="3032997" y="3796332"/>
          <a:ext cx="314032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4"/>
                <a:gridCol w="1782883"/>
                <a:gridCol w="874963"/>
              </a:tblGrid>
              <a:tr h="24913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ゾーン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海域の主な特徴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沿岸の陸域の主な特徴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4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・水質の窒素・</a:t>
                      </a:r>
                      <a:r>
                        <a:rPr kumimoji="1" lang="ja-JP" altLang="en-US" sz="900" b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等の濃度が高く、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濃度勾配が大きい。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・魚類等の生息にとっては厳しい環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境にある中、主成育場として利用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されている。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・産業の拠点と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しての利用が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図られている。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536">
                <a:tc>
                  <a:txBody>
                    <a:bodyPr/>
                    <a:lstStyle/>
                    <a:p>
                      <a:pPr marL="261938" marR="0" indent="-293688" algn="ctr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・水質の濃度が緩やかに変化して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いる。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・漁場としてよく利用されている。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・海水浴場や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自然とのふれ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あいの場等と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しての利用が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図られている。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862">
                <a:tc>
                  <a:txBody>
                    <a:bodyPr/>
                    <a:lstStyle/>
                    <a:p>
                      <a:pPr marL="261938" marR="0" indent="-261938" algn="ctr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・湾口部を有し、海水交換が活発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であり、水質の濃度が均一化して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900" b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いる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・漁場としてよく利用されている。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585" marR="9258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55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5586</TotalTime>
  <Words>622</Words>
  <Application>Microsoft Office PowerPoint</Application>
  <PresentationFormat>ユーザー設定</PresentationFormat>
  <Paragraphs>191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田渕　敬一</dc:creator>
  <cp:lastModifiedBy>田渕　敬一</cp:lastModifiedBy>
  <cp:revision>516</cp:revision>
  <cp:lastPrinted>2016-06-07T00:33:35Z</cp:lastPrinted>
  <dcterms:created xsi:type="dcterms:W3CDTF">2015-03-03T02:47:57Z</dcterms:created>
  <dcterms:modified xsi:type="dcterms:W3CDTF">2016-06-10T01:18:27Z</dcterms:modified>
</cp:coreProperties>
</file>