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6" r:id="rId2"/>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70756" autoAdjust="0"/>
  </p:normalViewPr>
  <p:slideViewPr>
    <p:cSldViewPr>
      <p:cViewPr>
        <p:scale>
          <a:sx n="90" d="100"/>
          <a:sy n="90" d="100"/>
        </p:scale>
        <p:origin x="-258" y="-7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E:\LIB\New!!&#24314;&#31689;&#29872;&#22659;&#12539;&#35373;&#20633;G\41%20&#22823;&#38442;&#24220;&#24314;&#31689;&#29289;&#29872;&#22659;&#37197;&#24942;&#21046;&#24230;&#12395;&#38306;&#12377;&#12427;&#26908;&#35342;&#20250;\H28&#24180;&#24230;&#23529;&#35696;&#20250;&#12539;&#37096;&#20250;\11_&#20316;&#26989;&#20013;_&#31532;1&#22238;&#37096;&#20250;\05_&#37197;&#24067;&#36039;&#26009;\&#21442;&#32771;&#36039;&#26009;&#65288;&#25163;&#25345;&#65289;\&#24314;&#31689;&#29289;&#29872;&#22659;&#37197;&#24942;&#21488;&#24115;\&#24314;&#31689;&#29289;&#29872;&#22659;&#37197;&#24942;&#35336;&#30011;&#26360;&#65288;&#22823;&#38442;&#24220;&#20869;&#65307;&#26611;&#28580;&#65289;.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400847757458601"/>
          <c:y val="8.2934362934362932E-2"/>
          <c:w val="0.72844031600586512"/>
          <c:h val="0.61514692811909799"/>
        </c:manualLayout>
      </c:layout>
      <c:lineChart>
        <c:grouping val="standard"/>
        <c:varyColors val="0"/>
        <c:ser>
          <c:idx val="2"/>
          <c:order val="1"/>
          <c:tx>
            <c:strRef>
              <c:f>参事希望!$A$8</c:f>
              <c:strCache>
                <c:ptCount val="1"/>
                <c:pt idx="0">
                  <c:v>S割合</c:v>
                </c:pt>
              </c:strCache>
            </c:strRef>
          </c:tx>
          <c:spPr>
            <a:ln w="3175">
              <a:solidFill>
                <a:schemeClr val="accent1"/>
              </a:solidFill>
            </a:ln>
          </c:spPr>
          <c:marker>
            <c:symbol val="circle"/>
            <c:size val="7"/>
            <c:spPr>
              <a:solidFill>
                <a:schemeClr val="accent1"/>
              </a:solidFill>
              <a:ln>
                <a:solidFill>
                  <a:schemeClr val="accent1"/>
                </a:solidFill>
              </a:ln>
            </c:spPr>
          </c:marker>
          <c:cat>
            <c:numRef>
              <c:f>参事希望!$B$1:$K$1</c:f>
              <c:numCache>
                <c:formatCode>General</c:formatCode>
                <c:ptCount val="10"/>
                <c:pt idx="0">
                  <c:v>2006</c:v>
                </c:pt>
                <c:pt idx="1">
                  <c:v>2007</c:v>
                </c:pt>
                <c:pt idx="2">
                  <c:v>2008</c:v>
                </c:pt>
                <c:pt idx="3">
                  <c:v>2009</c:v>
                </c:pt>
                <c:pt idx="4">
                  <c:v>2010</c:v>
                </c:pt>
                <c:pt idx="5">
                  <c:v>2011</c:v>
                </c:pt>
                <c:pt idx="6">
                  <c:v>2012</c:v>
                </c:pt>
                <c:pt idx="7">
                  <c:v>2013</c:v>
                </c:pt>
                <c:pt idx="8">
                  <c:v>2014</c:v>
                </c:pt>
                <c:pt idx="9">
                  <c:v>2015</c:v>
                </c:pt>
              </c:numCache>
            </c:numRef>
          </c:cat>
          <c:val>
            <c:numRef>
              <c:f>参事希望!$B$8:$K$8</c:f>
              <c:numCache>
                <c:formatCode>0.0%</c:formatCode>
                <c:ptCount val="10"/>
                <c:pt idx="0">
                  <c:v>2.1052631578947368E-2</c:v>
                </c:pt>
                <c:pt idx="1">
                  <c:v>8.9108910891089105E-2</c:v>
                </c:pt>
                <c:pt idx="2">
                  <c:v>4.3478260869565216E-2</c:v>
                </c:pt>
                <c:pt idx="3">
                  <c:v>9.2592592592592587E-3</c:v>
                </c:pt>
                <c:pt idx="4">
                  <c:v>0.10869565217391304</c:v>
                </c:pt>
                <c:pt idx="5">
                  <c:v>6.25E-2</c:v>
                </c:pt>
                <c:pt idx="6">
                  <c:v>5.5944055944055944E-2</c:v>
                </c:pt>
                <c:pt idx="7">
                  <c:v>3.0769230769230771E-2</c:v>
                </c:pt>
                <c:pt idx="8">
                  <c:v>1.9607843137254902E-2</c:v>
                </c:pt>
                <c:pt idx="9">
                  <c:v>1.4150943396226415E-2</c:v>
                </c:pt>
              </c:numCache>
            </c:numRef>
          </c:val>
          <c:smooth val="0"/>
        </c:ser>
        <c:ser>
          <c:idx val="3"/>
          <c:order val="2"/>
          <c:tx>
            <c:strRef>
              <c:f>参事希望!$A$9</c:f>
              <c:strCache>
                <c:ptCount val="1"/>
                <c:pt idx="0">
                  <c:v>Ａ割合</c:v>
                </c:pt>
              </c:strCache>
            </c:strRef>
          </c:tx>
          <c:spPr>
            <a:ln w="3175">
              <a:solidFill>
                <a:schemeClr val="accent1"/>
              </a:solidFill>
            </a:ln>
          </c:spPr>
          <c:marker>
            <c:symbol val="circle"/>
            <c:size val="7"/>
            <c:spPr>
              <a:noFill/>
              <a:ln>
                <a:solidFill>
                  <a:schemeClr val="accent1"/>
                </a:solidFill>
              </a:ln>
            </c:spPr>
          </c:marker>
          <c:cat>
            <c:numRef>
              <c:f>参事希望!$B$1:$K$1</c:f>
              <c:numCache>
                <c:formatCode>General</c:formatCode>
                <c:ptCount val="10"/>
                <c:pt idx="0">
                  <c:v>2006</c:v>
                </c:pt>
                <c:pt idx="1">
                  <c:v>2007</c:v>
                </c:pt>
                <c:pt idx="2">
                  <c:v>2008</c:v>
                </c:pt>
                <c:pt idx="3">
                  <c:v>2009</c:v>
                </c:pt>
                <c:pt idx="4">
                  <c:v>2010</c:v>
                </c:pt>
                <c:pt idx="5">
                  <c:v>2011</c:v>
                </c:pt>
                <c:pt idx="6">
                  <c:v>2012</c:v>
                </c:pt>
                <c:pt idx="7">
                  <c:v>2013</c:v>
                </c:pt>
                <c:pt idx="8">
                  <c:v>2014</c:v>
                </c:pt>
                <c:pt idx="9">
                  <c:v>2015</c:v>
                </c:pt>
              </c:numCache>
            </c:numRef>
          </c:cat>
          <c:val>
            <c:numRef>
              <c:f>参事希望!$B$9:$K$9</c:f>
              <c:numCache>
                <c:formatCode>0.0%</c:formatCode>
                <c:ptCount val="10"/>
                <c:pt idx="0">
                  <c:v>0.25263157894736843</c:v>
                </c:pt>
                <c:pt idx="1">
                  <c:v>0.14851485148514851</c:v>
                </c:pt>
                <c:pt idx="2">
                  <c:v>0.18260869565217391</c:v>
                </c:pt>
                <c:pt idx="3">
                  <c:v>0.25</c:v>
                </c:pt>
                <c:pt idx="4">
                  <c:v>0.33695652173913043</c:v>
                </c:pt>
                <c:pt idx="5">
                  <c:v>0.46875</c:v>
                </c:pt>
                <c:pt idx="6">
                  <c:v>0.30769230769230771</c:v>
                </c:pt>
                <c:pt idx="7">
                  <c:v>0.19230769230769232</c:v>
                </c:pt>
                <c:pt idx="8">
                  <c:v>0.2107843137254902</c:v>
                </c:pt>
                <c:pt idx="9">
                  <c:v>0.17452830188679244</c:v>
                </c:pt>
              </c:numCache>
            </c:numRef>
          </c:val>
          <c:smooth val="0"/>
        </c:ser>
        <c:ser>
          <c:idx val="4"/>
          <c:order val="3"/>
          <c:tx>
            <c:strRef>
              <c:f>参事希望!$A$10</c:f>
              <c:strCache>
                <c:ptCount val="1"/>
                <c:pt idx="0">
                  <c:v>Ｂ＋割合</c:v>
                </c:pt>
              </c:strCache>
            </c:strRef>
          </c:tx>
          <c:spPr>
            <a:ln w="3175">
              <a:solidFill>
                <a:schemeClr val="accent1"/>
              </a:solidFill>
            </a:ln>
          </c:spPr>
          <c:marker>
            <c:symbol val="square"/>
            <c:size val="7"/>
            <c:spPr>
              <a:solidFill>
                <a:schemeClr val="accent1"/>
              </a:solidFill>
              <a:ln w="28575">
                <a:solidFill>
                  <a:schemeClr val="accent1"/>
                </a:solidFill>
              </a:ln>
            </c:spPr>
          </c:marker>
          <c:cat>
            <c:numRef>
              <c:f>参事希望!$B$1:$K$1</c:f>
              <c:numCache>
                <c:formatCode>General</c:formatCode>
                <c:ptCount val="10"/>
                <c:pt idx="0">
                  <c:v>2006</c:v>
                </c:pt>
                <c:pt idx="1">
                  <c:v>2007</c:v>
                </c:pt>
                <c:pt idx="2">
                  <c:v>2008</c:v>
                </c:pt>
                <c:pt idx="3">
                  <c:v>2009</c:v>
                </c:pt>
                <c:pt idx="4">
                  <c:v>2010</c:v>
                </c:pt>
                <c:pt idx="5">
                  <c:v>2011</c:v>
                </c:pt>
                <c:pt idx="6">
                  <c:v>2012</c:v>
                </c:pt>
                <c:pt idx="7">
                  <c:v>2013</c:v>
                </c:pt>
                <c:pt idx="8">
                  <c:v>2014</c:v>
                </c:pt>
                <c:pt idx="9">
                  <c:v>2015</c:v>
                </c:pt>
              </c:numCache>
            </c:numRef>
          </c:cat>
          <c:val>
            <c:numRef>
              <c:f>参事希望!$B$10:$K$10</c:f>
              <c:numCache>
                <c:formatCode>0.0%</c:formatCode>
                <c:ptCount val="10"/>
                <c:pt idx="0">
                  <c:v>0.61052631578947369</c:v>
                </c:pt>
                <c:pt idx="1">
                  <c:v>0.64356435643564358</c:v>
                </c:pt>
                <c:pt idx="2">
                  <c:v>0.68695652173913047</c:v>
                </c:pt>
                <c:pt idx="3">
                  <c:v>0.70370370370370372</c:v>
                </c:pt>
                <c:pt idx="4">
                  <c:v>0.47826086956521741</c:v>
                </c:pt>
                <c:pt idx="5">
                  <c:v>0.40625</c:v>
                </c:pt>
                <c:pt idx="6">
                  <c:v>0.50349650349650354</c:v>
                </c:pt>
                <c:pt idx="7">
                  <c:v>0.6</c:v>
                </c:pt>
                <c:pt idx="8">
                  <c:v>0.57843137254901966</c:v>
                </c:pt>
                <c:pt idx="9">
                  <c:v>0.56132075471698117</c:v>
                </c:pt>
              </c:numCache>
            </c:numRef>
          </c:val>
          <c:smooth val="0"/>
        </c:ser>
        <c:ser>
          <c:idx val="5"/>
          <c:order val="4"/>
          <c:tx>
            <c:strRef>
              <c:f>参事希望!$A$11</c:f>
              <c:strCache>
                <c:ptCount val="1"/>
                <c:pt idx="0">
                  <c:v>Ｂ－割合</c:v>
                </c:pt>
              </c:strCache>
            </c:strRef>
          </c:tx>
          <c:spPr>
            <a:ln w="3175">
              <a:solidFill>
                <a:schemeClr val="accent1"/>
              </a:solidFill>
            </a:ln>
          </c:spPr>
          <c:marker>
            <c:symbol val="triangle"/>
            <c:size val="7"/>
            <c:spPr>
              <a:solidFill>
                <a:schemeClr val="accent1"/>
              </a:solidFill>
              <a:ln w="25400">
                <a:solidFill>
                  <a:schemeClr val="accent1"/>
                </a:solidFill>
              </a:ln>
            </c:spPr>
          </c:marker>
          <c:cat>
            <c:numRef>
              <c:f>参事希望!$B$1:$K$1</c:f>
              <c:numCache>
                <c:formatCode>General</c:formatCode>
                <c:ptCount val="10"/>
                <c:pt idx="0">
                  <c:v>2006</c:v>
                </c:pt>
                <c:pt idx="1">
                  <c:v>2007</c:v>
                </c:pt>
                <c:pt idx="2">
                  <c:v>2008</c:v>
                </c:pt>
                <c:pt idx="3">
                  <c:v>2009</c:v>
                </c:pt>
                <c:pt idx="4">
                  <c:v>2010</c:v>
                </c:pt>
                <c:pt idx="5">
                  <c:v>2011</c:v>
                </c:pt>
                <c:pt idx="6">
                  <c:v>2012</c:v>
                </c:pt>
                <c:pt idx="7">
                  <c:v>2013</c:v>
                </c:pt>
                <c:pt idx="8">
                  <c:v>2014</c:v>
                </c:pt>
                <c:pt idx="9">
                  <c:v>2015</c:v>
                </c:pt>
              </c:numCache>
            </c:numRef>
          </c:cat>
          <c:val>
            <c:numRef>
              <c:f>参事希望!$B$11:$K$11</c:f>
              <c:numCache>
                <c:formatCode>0.0%</c:formatCode>
                <c:ptCount val="10"/>
                <c:pt idx="0">
                  <c:v>0.11578947368421053</c:v>
                </c:pt>
                <c:pt idx="1">
                  <c:v>0.11881188118811881</c:v>
                </c:pt>
                <c:pt idx="2">
                  <c:v>8.6956521739130432E-2</c:v>
                </c:pt>
                <c:pt idx="3">
                  <c:v>3.7037037037037035E-2</c:v>
                </c:pt>
                <c:pt idx="4">
                  <c:v>7.6086956521739135E-2</c:v>
                </c:pt>
                <c:pt idx="5">
                  <c:v>6.25E-2</c:v>
                </c:pt>
                <c:pt idx="6">
                  <c:v>0.13286713286713286</c:v>
                </c:pt>
                <c:pt idx="7">
                  <c:v>0.17692307692307693</c:v>
                </c:pt>
                <c:pt idx="8">
                  <c:v>0.18627450980392157</c:v>
                </c:pt>
                <c:pt idx="9">
                  <c:v>0.25</c:v>
                </c:pt>
              </c:numCache>
            </c:numRef>
          </c:val>
          <c:smooth val="0"/>
        </c:ser>
        <c:ser>
          <c:idx val="0"/>
          <c:order val="5"/>
          <c:tx>
            <c:strRef>
              <c:f>参事希望!$A$12</c:f>
              <c:strCache>
                <c:ptCount val="1"/>
                <c:pt idx="0">
                  <c:v>Ｃ割合</c:v>
                </c:pt>
              </c:strCache>
            </c:strRef>
          </c:tx>
          <c:spPr>
            <a:ln w="3175"/>
          </c:spPr>
          <c:marker>
            <c:symbol val="x"/>
            <c:size val="5"/>
            <c:spPr>
              <a:ln w="19050"/>
            </c:spPr>
          </c:marker>
          <c:cat>
            <c:numRef>
              <c:f>参事希望!$B$1:$K$1</c:f>
              <c:numCache>
                <c:formatCode>General</c:formatCode>
                <c:ptCount val="10"/>
                <c:pt idx="0">
                  <c:v>2006</c:v>
                </c:pt>
                <c:pt idx="1">
                  <c:v>2007</c:v>
                </c:pt>
                <c:pt idx="2">
                  <c:v>2008</c:v>
                </c:pt>
                <c:pt idx="3">
                  <c:v>2009</c:v>
                </c:pt>
                <c:pt idx="4">
                  <c:v>2010</c:v>
                </c:pt>
                <c:pt idx="5">
                  <c:v>2011</c:v>
                </c:pt>
                <c:pt idx="6">
                  <c:v>2012</c:v>
                </c:pt>
                <c:pt idx="7">
                  <c:v>2013</c:v>
                </c:pt>
                <c:pt idx="8">
                  <c:v>2014</c:v>
                </c:pt>
                <c:pt idx="9">
                  <c:v>2015</c:v>
                </c:pt>
              </c:numCache>
            </c:numRef>
          </c:cat>
          <c:val>
            <c:numRef>
              <c:f>参事希望!$B$12:$K$12</c:f>
              <c:numCache>
                <c:formatCode>0.0%</c:formatCode>
                <c:ptCount val="10"/>
                <c:pt idx="0">
                  <c:v>0</c:v>
                </c:pt>
                <c:pt idx="1">
                  <c:v>0</c:v>
                </c:pt>
                <c:pt idx="2">
                  <c:v>0</c:v>
                </c:pt>
                <c:pt idx="3">
                  <c:v>0</c:v>
                </c:pt>
                <c:pt idx="4">
                  <c:v>0</c:v>
                </c:pt>
                <c:pt idx="5">
                  <c:v>0</c:v>
                </c:pt>
                <c:pt idx="6">
                  <c:v>0</c:v>
                </c:pt>
                <c:pt idx="7">
                  <c:v>0</c:v>
                </c:pt>
                <c:pt idx="8">
                  <c:v>4.9019607843137254E-3</c:v>
                </c:pt>
                <c:pt idx="9">
                  <c:v>0</c:v>
                </c:pt>
              </c:numCache>
            </c:numRef>
          </c:val>
          <c:smooth val="0"/>
        </c:ser>
        <c:dLbls>
          <c:showLegendKey val="0"/>
          <c:showVal val="0"/>
          <c:showCatName val="0"/>
          <c:showSerName val="0"/>
          <c:showPercent val="0"/>
          <c:showBubbleSize val="0"/>
        </c:dLbls>
        <c:marker val="1"/>
        <c:smooth val="0"/>
        <c:axId val="210723328"/>
        <c:axId val="72680000"/>
      </c:lineChart>
      <c:lineChart>
        <c:grouping val="standard"/>
        <c:varyColors val="0"/>
        <c:ser>
          <c:idx val="1"/>
          <c:order val="0"/>
          <c:tx>
            <c:strRef>
              <c:f>参事希望!$A$7</c:f>
              <c:strCache>
                <c:ptCount val="1"/>
                <c:pt idx="0">
                  <c:v>BEE値平均値</c:v>
                </c:pt>
              </c:strCache>
            </c:strRef>
          </c:tx>
          <c:spPr>
            <a:ln w="3175">
              <a:solidFill>
                <a:schemeClr val="accent1"/>
              </a:solidFill>
            </a:ln>
          </c:spPr>
          <c:marker>
            <c:symbol val="diamond"/>
            <c:size val="8"/>
            <c:spPr>
              <a:solidFill>
                <a:schemeClr val="accent1"/>
              </a:solidFill>
              <a:ln>
                <a:solidFill>
                  <a:schemeClr val="accent1"/>
                </a:solidFill>
              </a:ln>
            </c:spPr>
          </c:marker>
          <c:dLbls>
            <c:dLblPos val="t"/>
            <c:showLegendKey val="0"/>
            <c:showVal val="1"/>
            <c:showCatName val="0"/>
            <c:showSerName val="0"/>
            <c:showPercent val="0"/>
            <c:showBubbleSize val="0"/>
            <c:showLeaderLines val="0"/>
          </c:dLbls>
          <c:cat>
            <c:numRef>
              <c:f>参事希望!$B$1:$K$1</c:f>
              <c:numCache>
                <c:formatCode>General</c:formatCode>
                <c:ptCount val="10"/>
                <c:pt idx="0">
                  <c:v>2006</c:v>
                </c:pt>
                <c:pt idx="1">
                  <c:v>2007</c:v>
                </c:pt>
                <c:pt idx="2">
                  <c:v>2008</c:v>
                </c:pt>
                <c:pt idx="3">
                  <c:v>2009</c:v>
                </c:pt>
                <c:pt idx="4">
                  <c:v>2010</c:v>
                </c:pt>
                <c:pt idx="5">
                  <c:v>2011</c:v>
                </c:pt>
                <c:pt idx="6">
                  <c:v>2012</c:v>
                </c:pt>
                <c:pt idx="7">
                  <c:v>2013</c:v>
                </c:pt>
                <c:pt idx="8">
                  <c:v>2014</c:v>
                </c:pt>
                <c:pt idx="9">
                  <c:v>2015</c:v>
                </c:pt>
              </c:numCache>
            </c:numRef>
          </c:cat>
          <c:val>
            <c:numRef>
              <c:f>参事希望!$B$7:$K$7</c:f>
              <c:numCache>
                <c:formatCode>0.00</c:formatCode>
                <c:ptCount val="10"/>
                <c:pt idx="0">
                  <c:v>1.354736842105263</c:v>
                </c:pt>
                <c:pt idx="1">
                  <c:v>1.3544554455445543</c:v>
                </c:pt>
                <c:pt idx="2">
                  <c:v>1.290434782608695</c:v>
                </c:pt>
                <c:pt idx="3">
                  <c:v>1.3579439252336438</c:v>
                </c:pt>
                <c:pt idx="4">
                  <c:v>1.560869565217391</c:v>
                </c:pt>
                <c:pt idx="5">
                  <c:v>1.5208333333333333</c:v>
                </c:pt>
                <c:pt idx="6">
                  <c:v>1.4041666666666663</c:v>
                </c:pt>
                <c:pt idx="7">
                  <c:v>1.2584615384615379</c:v>
                </c:pt>
                <c:pt idx="8">
                  <c:v>1.2289215686274506</c:v>
                </c:pt>
                <c:pt idx="9">
                  <c:v>1.1909299312269515</c:v>
                </c:pt>
              </c:numCache>
            </c:numRef>
          </c:val>
          <c:smooth val="0"/>
        </c:ser>
        <c:dLbls>
          <c:showLegendKey val="0"/>
          <c:showVal val="0"/>
          <c:showCatName val="0"/>
          <c:showSerName val="0"/>
          <c:showPercent val="0"/>
          <c:showBubbleSize val="0"/>
        </c:dLbls>
        <c:marker val="1"/>
        <c:smooth val="0"/>
        <c:axId val="210723840"/>
        <c:axId val="72682304"/>
      </c:lineChart>
      <c:catAx>
        <c:axId val="210723328"/>
        <c:scaling>
          <c:orientation val="minMax"/>
        </c:scaling>
        <c:delete val="0"/>
        <c:axPos val="b"/>
        <c:numFmt formatCode="General" sourceLinked="1"/>
        <c:majorTickMark val="out"/>
        <c:minorTickMark val="none"/>
        <c:tickLblPos val="nextTo"/>
        <c:crossAx val="72680000"/>
        <c:crosses val="autoZero"/>
        <c:auto val="1"/>
        <c:lblAlgn val="ctr"/>
        <c:lblOffset val="100"/>
        <c:noMultiLvlLbl val="0"/>
      </c:catAx>
      <c:valAx>
        <c:axId val="72680000"/>
        <c:scaling>
          <c:orientation val="minMax"/>
          <c:max val="1"/>
          <c:min val="0"/>
        </c:scaling>
        <c:delete val="0"/>
        <c:axPos val="l"/>
        <c:majorGridlines/>
        <c:numFmt formatCode="0%" sourceLinked="0"/>
        <c:majorTickMark val="out"/>
        <c:minorTickMark val="none"/>
        <c:tickLblPos val="nextTo"/>
        <c:crossAx val="210723328"/>
        <c:crosses val="autoZero"/>
        <c:crossBetween val="between"/>
      </c:valAx>
      <c:valAx>
        <c:axId val="72682304"/>
        <c:scaling>
          <c:orientation val="minMax"/>
          <c:max val="1.8"/>
          <c:min val="0"/>
        </c:scaling>
        <c:delete val="0"/>
        <c:axPos val="r"/>
        <c:title>
          <c:tx>
            <c:rich>
              <a:bodyPr rot="-5400000" vert="horz"/>
              <a:lstStyle/>
              <a:p>
                <a:pPr>
                  <a:defRPr/>
                </a:pPr>
                <a:r>
                  <a:rPr lang="en-US" altLang="ja-JP"/>
                  <a:t>BEE</a:t>
                </a:r>
                <a:r>
                  <a:rPr lang="ja-JP" altLang="en-US"/>
                  <a:t>値</a:t>
                </a:r>
              </a:p>
            </c:rich>
          </c:tx>
          <c:layout/>
          <c:overlay val="0"/>
        </c:title>
        <c:numFmt formatCode="#,##0.0_);[Red]\(#,##0.0\)" sourceLinked="0"/>
        <c:majorTickMark val="out"/>
        <c:minorTickMark val="none"/>
        <c:tickLblPos val="nextTo"/>
        <c:crossAx val="210723840"/>
        <c:crosses val="max"/>
        <c:crossBetween val="between"/>
      </c:valAx>
      <c:catAx>
        <c:axId val="210723840"/>
        <c:scaling>
          <c:orientation val="minMax"/>
        </c:scaling>
        <c:delete val="1"/>
        <c:axPos val="b"/>
        <c:numFmt formatCode="General" sourceLinked="1"/>
        <c:majorTickMark val="out"/>
        <c:minorTickMark val="none"/>
        <c:tickLblPos val="nextTo"/>
        <c:crossAx val="72682304"/>
        <c:crosses val="autoZero"/>
        <c:auto val="1"/>
        <c:lblAlgn val="ctr"/>
        <c:lblOffset val="100"/>
        <c:noMultiLvlLbl val="0"/>
      </c:catAx>
    </c:plotArea>
    <c:legend>
      <c:legendPos val="b"/>
      <c:layout>
        <c:manualLayout>
          <c:xMode val="edge"/>
          <c:yMode val="edge"/>
          <c:x val="6.6500963125351753E-2"/>
          <c:y val="0.80096979965189052"/>
          <c:w val="0.84925524222704263"/>
          <c:h val="0.16030394770951373"/>
        </c:manualLayout>
      </c:layout>
      <c:overlay val="0"/>
    </c:legend>
    <c:plotVisOnly val="1"/>
    <c:dispBlanksAs val="gap"/>
    <c:showDLblsOverMax val="0"/>
  </c:chart>
  <c:spPr>
    <a:ln>
      <a:noFill/>
    </a:ln>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10FD45D8-F27E-4567-8103-9E68D315A7AD}" type="datetimeFigureOut">
              <a:rPr kumimoji="1" lang="ja-JP" altLang="en-US" smtClean="0"/>
              <a:t>2016/6/24</a:t>
            </a:fld>
            <a:endParaRPr kumimoji="1" lang="ja-JP" altLang="en-US" dirty="0"/>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006FDA77-1BB2-4267-8FFD-E8EAA26EDBBF}" type="slidenum">
              <a:rPr kumimoji="1" lang="ja-JP" altLang="en-US" smtClean="0"/>
              <a:t>‹#›</a:t>
            </a:fld>
            <a:endParaRPr kumimoji="1" lang="ja-JP" altLang="en-US" dirty="0"/>
          </a:p>
        </p:txBody>
      </p:sp>
    </p:spTree>
    <p:extLst>
      <p:ext uri="{BB962C8B-B14F-4D97-AF65-F5344CB8AC3E}">
        <p14:creationId xmlns:p14="http://schemas.microsoft.com/office/powerpoint/2010/main" val="129006383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6FDA77-1BB2-4267-8FFD-E8EAA26EDBBF}" type="slidenum">
              <a:rPr kumimoji="1" lang="ja-JP" altLang="en-US" smtClean="0"/>
              <a:t>1</a:t>
            </a:fld>
            <a:endParaRPr kumimoji="1" lang="ja-JP" altLang="en-US" dirty="0"/>
          </a:p>
        </p:txBody>
      </p:sp>
    </p:spTree>
    <p:extLst>
      <p:ext uri="{BB962C8B-B14F-4D97-AF65-F5344CB8AC3E}">
        <p14:creationId xmlns:p14="http://schemas.microsoft.com/office/powerpoint/2010/main" val="26248948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1" y="2982598"/>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1"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AEA4832-DEE3-46D9-BDDC-52CA51B1078C}" type="datetimeFigureOut">
              <a:rPr kumimoji="1" lang="ja-JP" altLang="en-US" smtClean="0"/>
              <a:t>2016/6/24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311CDA8-6031-42BE-96BA-712ACBFA6748}" type="slidenum">
              <a:rPr kumimoji="1" lang="ja-JP" altLang="en-US" smtClean="0"/>
              <a:t>‹#›</a:t>
            </a:fld>
            <a:endParaRPr kumimoji="1" lang="ja-JP" altLang="en-US" dirty="0"/>
          </a:p>
        </p:txBody>
      </p:sp>
    </p:spTree>
    <p:extLst>
      <p:ext uri="{BB962C8B-B14F-4D97-AF65-F5344CB8AC3E}">
        <p14:creationId xmlns:p14="http://schemas.microsoft.com/office/powerpoint/2010/main" val="3048072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AEA4832-DEE3-46D9-BDDC-52CA51B1078C}" type="datetimeFigureOut">
              <a:rPr kumimoji="1" lang="ja-JP" altLang="en-US" smtClean="0"/>
              <a:t>2016/6/24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311CDA8-6031-42BE-96BA-712ACBFA6748}" type="slidenum">
              <a:rPr kumimoji="1" lang="ja-JP" altLang="en-US" smtClean="0"/>
              <a:t>‹#›</a:t>
            </a:fld>
            <a:endParaRPr kumimoji="1" lang="ja-JP" altLang="en-US" dirty="0"/>
          </a:p>
        </p:txBody>
      </p:sp>
    </p:spTree>
    <p:extLst>
      <p:ext uri="{BB962C8B-B14F-4D97-AF65-F5344CB8AC3E}">
        <p14:creationId xmlns:p14="http://schemas.microsoft.com/office/powerpoint/2010/main" val="320206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6"/>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6"/>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AEA4832-DEE3-46D9-BDDC-52CA51B1078C}" type="datetimeFigureOut">
              <a:rPr kumimoji="1" lang="ja-JP" altLang="en-US" smtClean="0"/>
              <a:t>2016/6/24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311CDA8-6031-42BE-96BA-712ACBFA6748}" type="slidenum">
              <a:rPr kumimoji="1" lang="ja-JP" altLang="en-US" smtClean="0"/>
              <a:t>‹#›</a:t>
            </a:fld>
            <a:endParaRPr kumimoji="1" lang="ja-JP" altLang="en-US" dirty="0"/>
          </a:p>
        </p:txBody>
      </p:sp>
    </p:spTree>
    <p:extLst>
      <p:ext uri="{BB962C8B-B14F-4D97-AF65-F5344CB8AC3E}">
        <p14:creationId xmlns:p14="http://schemas.microsoft.com/office/powerpoint/2010/main" val="919804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AEA4832-DEE3-46D9-BDDC-52CA51B1078C}" type="datetimeFigureOut">
              <a:rPr kumimoji="1" lang="ja-JP" altLang="en-US" smtClean="0"/>
              <a:t>2016/6/24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311CDA8-6031-42BE-96BA-712ACBFA6748}" type="slidenum">
              <a:rPr kumimoji="1" lang="ja-JP" altLang="en-US" smtClean="0"/>
              <a:t>‹#›</a:t>
            </a:fld>
            <a:endParaRPr kumimoji="1" lang="ja-JP" altLang="en-US" dirty="0"/>
          </a:p>
        </p:txBody>
      </p:sp>
    </p:spTree>
    <p:extLst>
      <p:ext uri="{BB962C8B-B14F-4D97-AF65-F5344CB8AC3E}">
        <p14:creationId xmlns:p14="http://schemas.microsoft.com/office/powerpoint/2010/main" val="148040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3"/>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9"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AEA4832-DEE3-46D9-BDDC-52CA51B1078C}" type="datetimeFigureOut">
              <a:rPr kumimoji="1" lang="ja-JP" altLang="en-US" smtClean="0"/>
              <a:t>2016/6/24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311CDA8-6031-42BE-96BA-712ACBFA6748}" type="slidenum">
              <a:rPr kumimoji="1" lang="ja-JP" altLang="en-US" smtClean="0"/>
              <a:t>‹#›</a:t>
            </a:fld>
            <a:endParaRPr kumimoji="1" lang="ja-JP" altLang="en-US" dirty="0"/>
          </a:p>
        </p:txBody>
      </p:sp>
    </p:spTree>
    <p:extLst>
      <p:ext uri="{BB962C8B-B14F-4D97-AF65-F5344CB8AC3E}">
        <p14:creationId xmlns:p14="http://schemas.microsoft.com/office/powerpoint/2010/main" val="3092151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AEA4832-DEE3-46D9-BDDC-52CA51B1078C}" type="datetimeFigureOut">
              <a:rPr kumimoji="1" lang="ja-JP" altLang="en-US" smtClean="0"/>
              <a:t>2016/6/24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1311CDA8-6031-42BE-96BA-712ACBFA6748}" type="slidenum">
              <a:rPr kumimoji="1" lang="ja-JP" altLang="en-US" smtClean="0"/>
              <a:t>‹#›</a:t>
            </a:fld>
            <a:endParaRPr kumimoji="1" lang="ja-JP" altLang="en-US" dirty="0"/>
          </a:p>
        </p:txBody>
      </p:sp>
    </p:spTree>
    <p:extLst>
      <p:ext uri="{BB962C8B-B14F-4D97-AF65-F5344CB8AC3E}">
        <p14:creationId xmlns:p14="http://schemas.microsoft.com/office/powerpoint/2010/main" val="3895273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1" y="2149160"/>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1" y="3044826"/>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7" y="2149160"/>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7" y="3044826"/>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AEA4832-DEE3-46D9-BDDC-52CA51B1078C}" type="datetimeFigureOut">
              <a:rPr kumimoji="1" lang="ja-JP" altLang="en-US" smtClean="0"/>
              <a:t>2016/6/24</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1311CDA8-6031-42BE-96BA-712ACBFA6748}" type="slidenum">
              <a:rPr kumimoji="1" lang="ja-JP" altLang="en-US" smtClean="0"/>
              <a:t>‹#›</a:t>
            </a:fld>
            <a:endParaRPr kumimoji="1" lang="ja-JP" altLang="en-US" dirty="0"/>
          </a:p>
        </p:txBody>
      </p:sp>
    </p:spTree>
    <p:extLst>
      <p:ext uri="{BB962C8B-B14F-4D97-AF65-F5344CB8AC3E}">
        <p14:creationId xmlns:p14="http://schemas.microsoft.com/office/powerpoint/2010/main" val="3416561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AEA4832-DEE3-46D9-BDDC-52CA51B1078C}" type="datetimeFigureOut">
              <a:rPr kumimoji="1" lang="ja-JP" altLang="en-US" smtClean="0"/>
              <a:t>2016/6/24</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1311CDA8-6031-42BE-96BA-712ACBFA6748}" type="slidenum">
              <a:rPr kumimoji="1" lang="ja-JP" altLang="en-US" smtClean="0"/>
              <a:t>‹#›</a:t>
            </a:fld>
            <a:endParaRPr kumimoji="1" lang="ja-JP" altLang="en-US" dirty="0"/>
          </a:p>
        </p:txBody>
      </p:sp>
    </p:spTree>
    <p:extLst>
      <p:ext uri="{BB962C8B-B14F-4D97-AF65-F5344CB8AC3E}">
        <p14:creationId xmlns:p14="http://schemas.microsoft.com/office/powerpoint/2010/main" val="1009031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AEA4832-DEE3-46D9-BDDC-52CA51B1078C}" type="datetimeFigureOut">
              <a:rPr kumimoji="1" lang="ja-JP" altLang="en-US" smtClean="0"/>
              <a:t>2016/6/24</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1311CDA8-6031-42BE-96BA-712ACBFA6748}" type="slidenum">
              <a:rPr kumimoji="1" lang="ja-JP" altLang="en-US" smtClean="0"/>
              <a:t>‹#›</a:t>
            </a:fld>
            <a:endParaRPr kumimoji="1" lang="ja-JP" altLang="en-US" dirty="0"/>
          </a:p>
        </p:txBody>
      </p:sp>
    </p:spTree>
    <p:extLst>
      <p:ext uri="{BB962C8B-B14F-4D97-AF65-F5344CB8AC3E}">
        <p14:creationId xmlns:p14="http://schemas.microsoft.com/office/powerpoint/2010/main" val="1276619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1"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AEA4832-DEE3-46D9-BDDC-52CA51B1078C}" type="datetimeFigureOut">
              <a:rPr kumimoji="1" lang="ja-JP" altLang="en-US" smtClean="0"/>
              <a:t>2016/6/24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1311CDA8-6031-42BE-96BA-712ACBFA6748}" type="slidenum">
              <a:rPr kumimoji="1" lang="ja-JP" altLang="en-US" smtClean="0"/>
              <a:t>‹#›</a:t>
            </a:fld>
            <a:endParaRPr kumimoji="1" lang="ja-JP" altLang="en-US" dirty="0"/>
          </a:p>
        </p:txBody>
      </p:sp>
    </p:spTree>
    <p:extLst>
      <p:ext uri="{BB962C8B-B14F-4D97-AF65-F5344CB8AC3E}">
        <p14:creationId xmlns:p14="http://schemas.microsoft.com/office/powerpoint/2010/main" val="2500577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2"/>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ー 3"/>
          <p:cNvSpPr>
            <a:spLocks noGrp="1"/>
          </p:cNvSpPr>
          <p:nvPr>
            <p:ph type="body" sz="half" idx="2"/>
          </p:nvPr>
        </p:nvSpPr>
        <p:spPr>
          <a:xfrm>
            <a:off x="2509203" y="7514275"/>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AEA4832-DEE3-46D9-BDDC-52CA51B1078C}" type="datetimeFigureOut">
              <a:rPr kumimoji="1" lang="ja-JP" altLang="en-US" smtClean="0"/>
              <a:t>2016/6/24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1311CDA8-6031-42BE-96BA-712ACBFA6748}" type="slidenum">
              <a:rPr kumimoji="1" lang="ja-JP" altLang="en-US" smtClean="0"/>
              <a:t>‹#›</a:t>
            </a:fld>
            <a:endParaRPr kumimoji="1" lang="ja-JP" altLang="en-US" dirty="0"/>
          </a:p>
        </p:txBody>
      </p:sp>
    </p:spTree>
    <p:extLst>
      <p:ext uri="{BB962C8B-B14F-4D97-AF65-F5344CB8AC3E}">
        <p14:creationId xmlns:p14="http://schemas.microsoft.com/office/powerpoint/2010/main" val="459788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3"/>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5AEA4832-DEE3-46D9-BDDC-52CA51B1078C}" type="datetimeFigureOut">
              <a:rPr kumimoji="1" lang="ja-JP" altLang="en-US" smtClean="0"/>
              <a:t>2016/6/24</a:t>
            </a:fld>
            <a:endParaRPr kumimoji="1" lang="ja-JP" altLang="en-US" dirty="0"/>
          </a:p>
        </p:txBody>
      </p:sp>
      <p:sp>
        <p:nvSpPr>
          <p:cNvPr id="5" name="フッター プレースホルダー 4"/>
          <p:cNvSpPr>
            <a:spLocks noGrp="1"/>
          </p:cNvSpPr>
          <p:nvPr>
            <p:ph type="ftr" sz="quarter" idx="3"/>
          </p:nvPr>
        </p:nvSpPr>
        <p:spPr>
          <a:xfrm>
            <a:off x="4373880" y="8898893"/>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3"/>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1311CDA8-6031-42BE-96BA-712ACBFA6748}" type="slidenum">
              <a:rPr kumimoji="1" lang="ja-JP" altLang="en-US" smtClean="0"/>
              <a:t>‹#›</a:t>
            </a:fld>
            <a:endParaRPr kumimoji="1" lang="ja-JP" altLang="en-US" dirty="0"/>
          </a:p>
        </p:txBody>
      </p:sp>
    </p:spTree>
    <p:extLst>
      <p:ext uri="{BB962C8B-B14F-4D97-AF65-F5344CB8AC3E}">
        <p14:creationId xmlns:p14="http://schemas.microsoft.com/office/powerpoint/2010/main" val="3476975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emf"/><Relationship Id="rId5" Type="http://schemas.openxmlformats.org/officeDocument/2006/relationships/chart" Target="../charts/chart1.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AutoShape 113"/>
          <p:cNvSpPr>
            <a:spLocks noChangeArrowheads="1"/>
          </p:cNvSpPr>
          <p:nvPr/>
        </p:nvSpPr>
        <p:spPr bwMode="auto">
          <a:xfrm>
            <a:off x="8541492" y="7464896"/>
            <a:ext cx="4140000" cy="2016225"/>
          </a:xfrm>
          <a:prstGeom prst="roundRect">
            <a:avLst>
              <a:gd name="adj" fmla="val 7298"/>
            </a:avLst>
          </a:prstGeom>
          <a:solidFill>
            <a:srgbClr val="FFFFFF"/>
          </a:solidFill>
          <a:ln w="9525" algn="ctr">
            <a:solidFill>
              <a:srgbClr val="000000"/>
            </a:solidFill>
            <a:round/>
            <a:headEnd/>
            <a:tailEnd/>
          </a:ln>
          <a:effectLst>
            <a:outerShdw dist="107763" dir="2700000" algn="ctr" rotWithShape="0">
              <a:srgbClr val="808080">
                <a:alpha val="50000"/>
              </a:srgbClr>
            </a:outerShdw>
          </a:effectLst>
        </p:spPr>
        <p:txBody>
          <a:bodyPr rot="0" vert="horz" wrap="square" lIns="3600" tIns="8890" rIns="3600" bIns="8890" anchor="t" anchorCtr="0" upright="1">
            <a:noAutofit/>
          </a:bodyPr>
          <a:lstStyle/>
          <a:p>
            <a:pPr marL="177800" marR="95885" indent="-177800" algn="just">
              <a:lnSpc>
                <a:spcPts val="300"/>
              </a:lnSpc>
              <a:spcAft>
                <a:spcPts val="0"/>
              </a:spcAft>
            </a:pPr>
            <a:endParaRPr lang="en-US" altLang="ja-JP" sz="1050" kern="100" dirty="0" smtClean="0">
              <a:effectLst/>
              <a:latin typeface="Century"/>
              <a:ea typeface="ＭＳ 明朝"/>
              <a:cs typeface="Times New Roman"/>
            </a:endParaRPr>
          </a:p>
          <a:p>
            <a:pPr marL="177800" marR="95885" indent="-144000" algn="just">
              <a:lnSpc>
                <a:spcPts val="1300"/>
              </a:lnSpc>
              <a:spcAft>
                <a:spcPts val="0"/>
              </a:spcAft>
            </a:pPr>
            <a:r>
              <a:rPr lang="ja-JP" altLang="en-US" sz="1050" kern="100" dirty="0">
                <a:latin typeface="Century"/>
                <a:ea typeface="ＭＳ 明朝"/>
                <a:cs typeface="Times New Roman"/>
              </a:rPr>
              <a:t>・建築物の環境性能を評価し格付けする</a:t>
            </a:r>
            <a:r>
              <a:rPr lang="ja-JP" altLang="en-US" sz="1050" kern="100" dirty="0" smtClean="0">
                <a:latin typeface="Century"/>
                <a:ea typeface="ＭＳ 明朝"/>
                <a:cs typeface="Times New Roman"/>
              </a:rPr>
              <a:t>手法。</a:t>
            </a:r>
            <a:endParaRPr lang="en-US" altLang="ja-JP" sz="1050" kern="100" dirty="0" smtClean="0">
              <a:latin typeface="Century"/>
              <a:ea typeface="ＭＳ 明朝"/>
              <a:cs typeface="Times New Roman"/>
            </a:endParaRPr>
          </a:p>
          <a:p>
            <a:pPr marL="177800" marR="95885" indent="-144000" algn="just">
              <a:lnSpc>
                <a:spcPts val="1300"/>
              </a:lnSpc>
              <a:spcAft>
                <a:spcPts val="0"/>
              </a:spcAft>
            </a:pPr>
            <a:r>
              <a:rPr lang="ja-JP" altLang="en-US" sz="1050" kern="100" dirty="0" smtClean="0">
                <a:latin typeface="Century"/>
                <a:ea typeface="ＭＳ 明朝"/>
                <a:cs typeface="Times New Roman"/>
              </a:rPr>
              <a:t>　　建築物</a:t>
            </a:r>
            <a:r>
              <a:rPr lang="ja-JP" altLang="en-US" sz="1050" kern="100" dirty="0">
                <a:latin typeface="Century"/>
                <a:ea typeface="ＭＳ 明朝"/>
                <a:cs typeface="Times New Roman"/>
              </a:rPr>
              <a:t>の環境品質</a:t>
            </a:r>
            <a:r>
              <a:rPr lang="en-US" altLang="ja-JP" sz="1050" kern="100" dirty="0">
                <a:latin typeface="Century"/>
                <a:ea typeface="ＭＳ 明朝"/>
                <a:cs typeface="Times New Roman"/>
              </a:rPr>
              <a:t>Q</a:t>
            </a:r>
            <a:r>
              <a:rPr lang="ja-JP" altLang="en-US" sz="1050" kern="100" dirty="0">
                <a:latin typeface="Century"/>
                <a:ea typeface="ＭＳ 明朝"/>
                <a:cs typeface="Times New Roman"/>
              </a:rPr>
              <a:t>（</a:t>
            </a:r>
            <a:r>
              <a:rPr lang="en-US" altLang="ja-JP" sz="1050" kern="100" dirty="0">
                <a:latin typeface="Century"/>
                <a:ea typeface="ＭＳ 明朝"/>
                <a:cs typeface="Times New Roman"/>
              </a:rPr>
              <a:t>Quality</a:t>
            </a:r>
            <a:r>
              <a:rPr lang="ja-JP" altLang="en-US" sz="1050" kern="100" dirty="0">
                <a:latin typeface="Century"/>
                <a:ea typeface="ＭＳ 明朝"/>
                <a:cs typeface="Times New Roman"/>
              </a:rPr>
              <a:t>）のスコアを建築物の環境負荷</a:t>
            </a:r>
            <a:r>
              <a:rPr lang="en-US" altLang="ja-JP" sz="1050" kern="100" dirty="0">
                <a:latin typeface="Century"/>
                <a:ea typeface="ＭＳ 明朝"/>
                <a:cs typeface="Times New Roman"/>
              </a:rPr>
              <a:t>L</a:t>
            </a:r>
            <a:r>
              <a:rPr lang="ja-JP" altLang="en-US" sz="1050" kern="100" dirty="0">
                <a:latin typeface="Century"/>
                <a:ea typeface="ＭＳ 明朝"/>
                <a:cs typeface="Times New Roman"/>
              </a:rPr>
              <a:t>（</a:t>
            </a:r>
            <a:r>
              <a:rPr lang="en-US" altLang="ja-JP" sz="1050" kern="100" dirty="0">
                <a:latin typeface="Century"/>
                <a:ea typeface="ＭＳ 明朝"/>
                <a:cs typeface="Times New Roman"/>
              </a:rPr>
              <a:t>Load</a:t>
            </a:r>
            <a:r>
              <a:rPr lang="ja-JP" altLang="en-US" sz="1050" kern="100" dirty="0">
                <a:latin typeface="Century"/>
                <a:ea typeface="ＭＳ 明朝"/>
                <a:cs typeface="Times New Roman"/>
              </a:rPr>
              <a:t>）のスコアで除して算出される指標である、建築物の環境性能効率</a:t>
            </a:r>
            <a:r>
              <a:rPr lang="en-US" altLang="ja-JP" sz="1050" kern="100" dirty="0">
                <a:latin typeface="Century"/>
                <a:ea typeface="ＭＳ 明朝"/>
                <a:cs typeface="Times New Roman"/>
              </a:rPr>
              <a:t>BEE</a:t>
            </a:r>
            <a:r>
              <a:rPr lang="ja-JP" altLang="en-US" sz="1050" kern="100" dirty="0">
                <a:latin typeface="Century"/>
                <a:ea typeface="ＭＳ 明朝"/>
                <a:cs typeface="Times New Roman"/>
              </a:rPr>
              <a:t>（</a:t>
            </a:r>
            <a:r>
              <a:rPr lang="en-US" altLang="ja-JP" sz="1050" kern="100" dirty="0">
                <a:latin typeface="Century"/>
                <a:ea typeface="ＭＳ 明朝"/>
                <a:cs typeface="Times New Roman"/>
              </a:rPr>
              <a:t>Built Environment Efficiency</a:t>
            </a:r>
            <a:r>
              <a:rPr lang="ja-JP" altLang="en-US" sz="1050" kern="100" dirty="0">
                <a:latin typeface="Century"/>
                <a:ea typeface="ＭＳ 明朝"/>
                <a:cs typeface="Times New Roman"/>
              </a:rPr>
              <a:t>）により、</a:t>
            </a:r>
            <a:r>
              <a:rPr lang="en-US" altLang="ja-JP" sz="1050" kern="100" dirty="0">
                <a:latin typeface="Century"/>
                <a:ea typeface="ＭＳ 明朝"/>
                <a:cs typeface="Times New Roman"/>
              </a:rPr>
              <a:t>5</a:t>
            </a:r>
            <a:r>
              <a:rPr lang="ja-JP" altLang="en-US" sz="1050" kern="100" dirty="0">
                <a:latin typeface="Century"/>
                <a:ea typeface="ＭＳ 明朝"/>
                <a:cs typeface="Times New Roman"/>
              </a:rPr>
              <a:t>段階で</a:t>
            </a:r>
            <a:r>
              <a:rPr lang="ja-JP" altLang="en-US" sz="1050" kern="100" dirty="0" smtClean="0">
                <a:latin typeface="Century"/>
                <a:ea typeface="ＭＳ 明朝"/>
                <a:cs typeface="Times New Roman"/>
              </a:rPr>
              <a:t>格付けする。</a:t>
            </a:r>
            <a:endParaRPr lang="ja-JP" sz="1200" kern="100" dirty="0" smtClean="0">
              <a:effectLst/>
              <a:latin typeface="ＭＳ ゴシック" panose="020B0609070205080204" pitchFamily="49" charset="-128"/>
              <a:ea typeface="ＭＳ ゴシック" panose="020B0609070205080204" pitchFamily="49" charset="-128"/>
              <a:cs typeface="Times New Roman"/>
            </a:endParaRPr>
          </a:p>
        </p:txBody>
      </p:sp>
      <p:sp>
        <p:nvSpPr>
          <p:cNvPr id="19" name="AutoShape 113"/>
          <p:cNvSpPr>
            <a:spLocks noChangeArrowheads="1"/>
          </p:cNvSpPr>
          <p:nvPr/>
        </p:nvSpPr>
        <p:spPr bwMode="auto">
          <a:xfrm>
            <a:off x="4330800" y="909249"/>
            <a:ext cx="4140000" cy="8571871"/>
          </a:xfrm>
          <a:prstGeom prst="roundRect">
            <a:avLst>
              <a:gd name="adj" fmla="val 7298"/>
            </a:avLst>
          </a:prstGeom>
          <a:solidFill>
            <a:srgbClr val="FFFFFF"/>
          </a:solidFill>
          <a:ln w="9525" algn="ctr">
            <a:solidFill>
              <a:srgbClr val="000000"/>
            </a:solidFill>
            <a:round/>
            <a:headEnd/>
            <a:tailEnd/>
          </a:ln>
          <a:effectLst>
            <a:outerShdw dist="107763" dir="2700000" algn="ctr" rotWithShape="0">
              <a:srgbClr val="808080">
                <a:alpha val="50000"/>
              </a:srgbClr>
            </a:outerShdw>
          </a:effectLst>
        </p:spPr>
        <p:txBody>
          <a:bodyPr rot="0" vert="horz" wrap="square" lIns="3600" tIns="8890" rIns="3600" bIns="8890" anchor="t" anchorCtr="0" upright="1">
            <a:noAutofit/>
          </a:bodyPr>
          <a:lstStyle/>
          <a:p>
            <a:pPr algn="just">
              <a:lnSpc>
                <a:spcPts val="1300"/>
              </a:lnSpc>
              <a:spcBef>
                <a:spcPts val="600"/>
              </a:spcBef>
              <a:spcAft>
                <a:spcPts val="0"/>
              </a:spcAft>
            </a:pPr>
            <a:r>
              <a:rPr lang="ja-JP" altLang="en-US" sz="1200" b="1" kern="100" dirty="0">
                <a:latin typeface="ＭＳ ゴシック" panose="020B0609070205080204" pitchFamily="49" charset="-128"/>
                <a:ea typeface="ＭＳ ゴシック" panose="020B0609070205080204" pitchFamily="49" charset="-128"/>
                <a:cs typeface="Times New Roman"/>
              </a:rPr>
              <a:t>１．</a:t>
            </a:r>
            <a:r>
              <a:rPr lang="ja-JP" altLang="en-US" sz="1200" b="1" kern="100" dirty="0" smtClean="0">
                <a:latin typeface="ＭＳ ゴシック" panose="020B0609070205080204" pitchFamily="49" charset="-128"/>
                <a:ea typeface="ＭＳ ゴシック" panose="020B0609070205080204" pitchFamily="49" charset="-128"/>
                <a:cs typeface="Times New Roman"/>
              </a:rPr>
              <a:t>エネルギー</a:t>
            </a:r>
            <a:r>
              <a:rPr lang="ja-JP" altLang="en-US" sz="1200" b="1" kern="100" dirty="0">
                <a:latin typeface="ＭＳ ゴシック" panose="020B0609070205080204" pitchFamily="49" charset="-128"/>
                <a:ea typeface="ＭＳ ゴシック" panose="020B0609070205080204" pitchFamily="49" charset="-128"/>
                <a:cs typeface="Times New Roman"/>
              </a:rPr>
              <a:t>起源</a:t>
            </a:r>
            <a:r>
              <a:rPr lang="en-US" altLang="ja-JP" sz="1200" b="1" kern="100" dirty="0">
                <a:latin typeface="ＭＳ ゴシック" panose="020B0609070205080204" pitchFamily="49" charset="-128"/>
                <a:ea typeface="ＭＳ ゴシック" panose="020B0609070205080204" pitchFamily="49" charset="-128"/>
                <a:cs typeface="Times New Roman"/>
              </a:rPr>
              <a:t>CO</a:t>
            </a:r>
            <a:r>
              <a:rPr lang="en-US" altLang="ja-JP" sz="1200" b="1" kern="100" baseline="-25000" dirty="0">
                <a:latin typeface="ＭＳ ゴシック" panose="020B0609070205080204" pitchFamily="49" charset="-128"/>
                <a:ea typeface="ＭＳ ゴシック" panose="020B0609070205080204" pitchFamily="49" charset="-128"/>
                <a:cs typeface="Times New Roman"/>
              </a:rPr>
              <a:t>2</a:t>
            </a:r>
            <a:r>
              <a:rPr lang="ja-JP" altLang="en-US" sz="1200" b="1" kern="100" dirty="0">
                <a:latin typeface="ＭＳ ゴシック" panose="020B0609070205080204" pitchFamily="49" charset="-128"/>
                <a:ea typeface="ＭＳ ゴシック" panose="020B0609070205080204" pitchFamily="49" charset="-128"/>
                <a:cs typeface="Times New Roman"/>
              </a:rPr>
              <a:t>の各部門の排出量</a:t>
            </a:r>
            <a:r>
              <a:rPr lang="ja-JP" altLang="ja-JP" sz="1200" b="1" kern="100" dirty="0">
                <a:latin typeface="ＭＳ ゴシック" panose="020B0609070205080204" pitchFamily="49" charset="-128"/>
                <a:ea typeface="ＭＳ ゴシック" panose="020B0609070205080204" pitchFamily="49" charset="-128"/>
                <a:cs typeface="Times New Roman"/>
              </a:rPr>
              <a:t>の現状</a:t>
            </a:r>
            <a:endParaRPr lang="en-US" altLang="ja-JP" sz="1200" b="1" kern="100" dirty="0">
              <a:latin typeface="ＭＳ ゴシック" panose="020B0609070205080204" pitchFamily="49" charset="-128"/>
              <a:ea typeface="ＭＳ ゴシック" panose="020B0609070205080204" pitchFamily="49" charset="-128"/>
              <a:cs typeface="Times New Roman"/>
            </a:endParaRPr>
          </a:p>
          <a:p>
            <a:pPr marL="144000" indent="-457200" algn="just">
              <a:lnSpc>
                <a:spcPts val="1200"/>
              </a:lnSpc>
              <a:spcBef>
                <a:spcPts val="300"/>
              </a:spcBef>
              <a:spcAft>
                <a:spcPts val="0"/>
              </a:spcAft>
            </a:pPr>
            <a:r>
              <a:rPr lang="ja-JP" altLang="en-US" sz="1200" kern="100" dirty="0">
                <a:latin typeface="ＭＳ 明朝" panose="02020609040205080304" pitchFamily="17" charset="-128"/>
                <a:ea typeface="ＭＳ 明朝" panose="02020609040205080304" pitchFamily="17" charset="-128"/>
                <a:cs typeface="Times New Roman"/>
              </a:rPr>
              <a:t>・大阪府域における</a:t>
            </a:r>
            <a:r>
              <a:rPr lang="en-US" altLang="ja-JP" sz="1200" kern="100" dirty="0">
                <a:latin typeface="ＭＳ 明朝" panose="02020609040205080304" pitchFamily="17" charset="-128"/>
                <a:ea typeface="ＭＳ 明朝" panose="02020609040205080304" pitchFamily="17" charset="-128"/>
                <a:cs typeface="Times New Roman"/>
              </a:rPr>
              <a:t>2013</a:t>
            </a:r>
            <a:r>
              <a:rPr lang="ja-JP" altLang="en-US" sz="1200" kern="100" dirty="0">
                <a:latin typeface="ＭＳ 明朝" panose="02020609040205080304" pitchFamily="17" charset="-128"/>
                <a:ea typeface="ＭＳ 明朝" panose="02020609040205080304" pitchFamily="17" charset="-128"/>
                <a:cs typeface="Times New Roman"/>
              </a:rPr>
              <a:t>年度のエネルギー起源</a:t>
            </a:r>
            <a:r>
              <a:rPr lang="en-US" altLang="ja-JP" sz="1200" kern="100" dirty="0">
                <a:latin typeface="ＭＳ 明朝" panose="02020609040205080304" pitchFamily="17" charset="-128"/>
                <a:ea typeface="ＭＳ 明朝" panose="02020609040205080304" pitchFamily="17" charset="-128"/>
                <a:cs typeface="Times New Roman"/>
              </a:rPr>
              <a:t>CO</a:t>
            </a:r>
            <a:r>
              <a:rPr lang="en-US" altLang="ja-JP" sz="1200" kern="100" baseline="-25000" dirty="0">
                <a:latin typeface="ＭＳ 明朝" panose="02020609040205080304" pitchFamily="17" charset="-128"/>
                <a:ea typeface="ＭＳ 明朝" panose="02020609040205080304" pitchFamily="17" charset="-128"/>
                <a:cs typeface="Times New Roman"/>
              </a:rPr>
              <a:t>2</a:t>
            </a:r>
            <a:r>
              <a:rPr lang="ja-JP" altLang="en-US" sz="1200" kern="100" dirty="0">
                <a:latin typeface="ＭＳ 明朝" panose="02020609040205080304" pitchFamily="17" charset="-128"/>
                <a:ea typeface="ＭＳ 明朝" panose="02020609040205080304" pitchFamily="17" charset="-128"/>
                <a:cs typeface="Times New Roman"/>
              </a:rPr>
              <a:t>排出量は、</a:t>
            </a:r>
            <a:r>
              <a:rPr lang="en-US" altLang="ja-JP" sz="1200" kern="100" dirty="0">
                <a:latin typeface="ＭＳ 明朝" panose="02020609040205080304" pitchFamily="17" charset="-128"/>
                <a:ea typeface="ＭＳ 明朝" panose="02020609040205080304" pitchFamily="17" charset="-128"/>
                <a:cs typeface="Times New Roman"/>
              </a:rPr>
              <a:t>5,392</a:t>
            </a:r>
            <a:r>
              <a:rPr lang="ja-JP" altLang="en-US" sz="1200" kern="100" dirty="0">
                <a:latin typeface="ＭＳ 明朝" panose="02020609040205080304" pitchFamily="17" charset="-128"/>
                <a:ea typeface="ＭＳ 明朝" panose="02020609040205080304" pitchFamily="17" charset="-128"/>
                <a:cs typeface="Times New Roman"/>
              </a:rPr>
              <a:t>万</a:t>
            </a:r>
            <a:r>
              <a:rPr lang="en-US" altLang="ja-JP" sz="1200" kern="100" dirty="0">
                <a:latin typeface="ＭＳ 明朝" panose="02020609040205080304" pitchFamily="17" charset="-128"/>
                <a:ea typeface="ＭＳ 明朝" panose="02020609040205080304" pitchFamily="17" charset="-128"/>
                <a:cs typeface="Times New Roman"/>
              </a:rPr>
              <a:t>t</a:t>
            </a:r>
            <a:r>
              <a:rPr lang="ja-JP" altLang="en-US" sz="1200" kern="100" dirty="0">
                <a:latin typeface="ＭＳ 明朝" panose="02020609040205080304" pitchFamily="17" charset="-128"/>
                <a:ea typeface="ＭＳ 明朝" panose="02020609040205080304" pitchFamily="17" charset="-128"/>
                <a:cs typeface="Times New Roman"/>
              </a:rPr>
              <a:t>となり、</a:t>
            </a:r>
            <a:r>
              <a:rPr lang="en-US" altLang="ja-JP" sz="1200" kern="100" dirty="0">
                <a:latin typeface="ＭＳ 明朝" panose="02020609040205080304" pitchFamily="17" charset="-128"/>
                <a:ea typeface="ＭＳ 明朝" panose="02020609040205080304" pitchFamily="17" charset="-128"/>
                <a:cs typeface="Times New Roman"/>
              </a:rPr>
              <a:t>2005</a:t>
            </a:r>
            <a:r>
              <a:rPr lang="ja-JP" altLang="en-US" sz="1200" kern="100" dirty="0">
                <a:latin typeface="ＭＳ 明朝" panose="02020609040205080304" pitchFamily="17" charset="-128"/>
                <a:ea typeface="ＭＳ 明朝" panose="02020609040205080304" pitchFamily="17" charset="-128"/>
                <a:cs typeface="Times New Roman"/>
              </a:rPr>
              <a:t>年度と</a:t>
            </a:r>
            <a:r>
              <a:rPr lang="ja-JP" altLang="en-US" sz="1200" kern="100" dirty="0" smtClean="0">
                <a:latin typeface="ＭＳ 明朝" panose="02020609040205080304" pitchFamily="17" charset="-128"/>
                <a:ea typeface="ＭＳ 明朝" panose="02020609040205080304" pitchFamily="17" charset="-128"/>
                <a:cs typeface="Times New Roman"/>
              </a:rPr>
              <a:t>比べ</a:t>
            </a:r>
            <a:r>
              <a:rPr lang="en-US" altLang="ja-JP" sz="1200" kern="100" dirty="0" smtClean="0">
                <a:latin typeface="ＭＳ 明朝" panose="02020609040205080304" pitchFamily="17" charset="-128"/>
                <a:ea typeface="ＭＳ 明朝" panose="02020609040205080304" pitchFamily="17" charset="-128"/>
                <a:cs typeface="Times New Roman"/>
              </a:rPr>
              <a:t>6.4</a:t>
            </a:r>
            <a:r>
              <a:rPr lang="ja-JP" altLang="en-US" sz="1200" kern="100" dirty="0">
                <a:latin typeface="ＭＳ 明朝" panose="02020609040205080304" pitchFamily="17" charset="-128"/>
                <a:ea typeface="ＭＳ 明朝" panose="02020609040205080304" pitchFamily="17" charset="-128"/>
                <a:cs typeface="Times New Roman"/>
              </a:rPr>
              <a:t>％増加</a:t>
            </a:r>
            <a:r>
              <a:rPr lang="ja-JP" altLang="en-US" sz="1200" kern="100" dirty="0" smtClean="0">
                <a:latin typeface="ＭＳ 明朝" panose="02020609040205080304" pitchFamily="17" charset="-128"/>
                <a:ea typeface="ＭＳ 明朝" panose="02020609040205080304" pitchFamily="17" charset="-128"/>
                <a:cs typeface="Times New Roman"/>
              </a:rPr>
              <a:t>、業務</a:t>
            </a:r>
            <a:r>
              <a:rPr lang="ja-JP" altLang="en-US" sz="1200" kern="100" dirty="0">
                <a:latin typeface="ＭＳ 明朝" panose="02020609040205080304" pitchFamily="17" charset="-128"/>
                <a:ea typeface="ＭＳ 明朝" panose="02020609040205080304" pitchFamily="17" charset="-128"/>
                <a:cs typeface="Times New Roman"/>
              </a:rPr>
              <a:t>その他部門及び家庭部門については</a:t>
            </a:r>
            <a:r>
              <a:rPr lang="ja-JP" altLang="en-US" sz="1200" kern="100" dirty="0" smtClean="0">
                <a:latin typeface="ＭＳ 明朝" panose="02020609040205080304" pitchFamily="17" charset="-128"/>
                <a:ea typeface="ＭＳ 明朝" panose="02020609040205080304" pitchFamily="17" charset="-128"/>
                <a:cs typeface="Times New Roman"/>
              </a:rPr>
              <a:t>、</a:t>
            </a:r>
            <a:r>
              <a:rPr lang="en-US" altLang="ja-JP" sz="1200" kern="100" dirty="0" smtClean="0">
                <a:latin typeface="ＭＳ 明朝" panose="02020609040205080304" pitchFamily="17" charset="-128"/>
                <a:ea typeface="ＭＳ 明朝" panose="02020609040205080304" pitchFamily="17" charset="-128"/>
                <a:cs typeface="Times New Roman"/>
              </a:rPr>
              <a:t>24.6%</a:t>
            </a:r>
            <a:r>
              <a:rPr lang="ja-JP" altLang="en-US" sz="1200" kern="100" dirty="0" err="1" smtClean="0">
                <a:latin typeface="ＭＳ 明朝" panose="02020609040205080304" pitchFamily="17" charset="-128"/>
                <a:ea typeface="ＭＳ 明朝" panose="02020609040205080304" pitchFamily="17" charset="-128"/>
                <a:cs typeface="Times New Roman"/>
              </a:rPr>
              <a:t>、</a:t>
            </a:r>
            <a:r>
              <a:rPr lang="en-US" altLang="ja-JP" sz="1200" kern="100" dirty="0" smtClean="0">
                <a:latin typeface="ＭＳ 明朝" panose="02020609040205080304" pitchFamily="17" charset="-128"/>
                <a:ea typeface="ＭＳ 明朝" panose="02020609040205080304" pitchFamily="17" charset="-128"/>
                <a:cs typeface="Times New Roman"/>
              </a:rPr>
              <a:t>18.3%</a:t>
            </a:r>
            <a:r>
              <a:rPr lang="ja-JP" altLang="en-US" sz="1200" kern="100" dirty="0">
                <a:latin typeface="ＭＳ 明朝" panose="02020609040205080304" pitchFamily="17" charset="-128"/>
                <a:ea typeface="ＭＳ 明朝" panose="02020609040205080304" pitchFamily="17" charset="-128"/>
                <a:cs typeface="Times New Roman"/>
              </a:rPr>
              <a:t>と大幅に増加して</a:t>
            </a:r>
            <a:r>
              <a:rPr lang="ja-JP" altLang="en-US" sz="1200" kern="100" dirty="0" smtClean="0">
                <a:latin typeface="ＭＳ 明朝" panose="02020609040205080304" pitchFamily="17" charset="-128"/>
                <a:ea typeface="ＭＳ 明朝" panose="02020609040205080304" pitchFamily="17" charset="-128"/>
                <a:cs typeface="Times New Roman"/>
              </a:rPr>
              <a:t>いる。　</a:t>
            </a:r>
            <a:endParaRPr lang="en-US" altLang="ja-JP" sz="1200" kern="100" dirty="0" smtClean="0">
              <a:latin typeface="ＭＳ 明朝" panose="02020609040205080304" pitchFamily="17" charset="-128"/>
              <a:ea typeface="ＭＳ 明朝" panose="02020609040205080304" pitchFamily="17" charset="-128"/>
              <a:cs typeface="Times New Roman"/>
            </a:endParaRPr>
          </a:p>
          <a:p>
            <a:pPr marL="144000" indent="-457200" algn="just">
              <a:lnSpc>
                <a:spcPts val="1200"/>
              </a:lnSpc>
              <a:spcBef>
                <a:spcPts val="300"/>
              </a:spcBef>
              <a:spcAft>
                <a:spcPts val="0"/>
              </a:spcAft>
            </a:pPr>
            <a:endParaRPr lang="en-US" altLang="ja-JP" sz="1200" b="1" kern="100" dirty="0">
              <a:latin typeface="ＭＳ 明朝" panose="02020609040205080304" pitchFamily="17" charset="-128"/>
              <a:ea typeface="ＭＳ 明朝" panose="02020609040205080304" pitchFamily="17" charset="-128"/>
              <a:cs typeface="Times New Roman"/>
            </a:endParaRPr>
          </a:p>
          <a:p>
            <a:pPr marL="144000" indent="-457200" algn="just">
              <a:lnSpc>
                <a:spcPts val="1200"/>
              </a:lnSpc>
              <a:spcBef>
                <a:spcPts val="300"/>
              </a:spcBef>
              <a:spcAft>
                <a:spcPts val="0"/>
              </a:spcAft>
            </a:pPr>
            <a:r>
              <a:rPr lang="ja-JP" altLang="en-US" sz="1200" b="1" kern="100" dirty="0" smtClean="0">
                <a:latin typeface="ＭＳ ゴシック" panose="020B0609070205080204" pitchFamily="49" charset="-128"/>
                <a:ea typeface="ＭＳ ゴシック" panose="020B0609070205080204" pitchFamily="49" charset="-128"/>
                <a:cs typeface="Times New Roman"/>
              </a:rPr>
              <a:t>２</a:t>
            </a:r>
            <a:r>
              <a:rPr lang="ja-JP" altLang="en-US" sz="1200" b="1" kern="100" dirty="0">
                <a:latin typeface="ＭＳ ゴシック" panose="020B0609070205080204" pitchFamily="49" charset="-128"/>
                <a:ea typeface="ＭＳ ゴシック" panose="020B0609070205080204" pitchFamily="49" charset="-128"/>
                <a:cs typeface="Times New Roman"/>
              </a:rPr>
              <a:t>．</a:t>
            </a:r>
            <a:r>
              <a:rPr lang="ja-JP" altLang="ja-JP" sz="1200" b="1" kern="100" dirty="0" smtClean="0">
                <a:latin typeface="Century"/>
                <a:cs typeface="Times New Roman"/>
              </a:rPr>
              <a:t>大阪府</a:t>
            </a:r>
            <a:r>
              <a:rPr lang="ja-JP" altLang="ja-JP" sz="1200" b="1" kern="100" dirty="0">
                <a:latin typeface="Century"/>
                <a:cs typeface="Times New Roman"/>
              </a:rPr>
              <a:t>温暖化の防止等に関する条例</a:t>
            </a:r>
            <a:endParaRPr lang="en-US" altLang="ja-JP" sz="1200" b="1" kern="100" dirty="0" smtClean="0">
              <a:latin typeface="ＭＳ ゴシック" panose="020B0609070205080204" pitchFamily="49" charset="-128"/>
              <a:ea typeface="ＭＳ ゴシック" panose="020B0609070205080204" pitchFamily="49" charset="-128"/>
              <a:cs typeface="Times New Roman"/>
            </a:endParaRPr>
          </a:p>
          <a:p>
            <a:pPr marL="180000" algn="just">
              <a:lnSpc>
                <a:spcPts val="1300"/>
              </a:lnSpc>
              <a:spcBef>
                <a:spcPts val="300"/>
              </a:spcBef>
              <a:spcAft>
                <a:spcPts val="0"/>
              </a:spcAft>
            </a:pPr>
            <a:r>
              <a:rPr lang="en-US" altLang="ja-JP" sz="1200" b="1" kern="100" dirty="0" smtClean="0">
                <a:latin typeface="ＭＳ ゴシック" panose="020B0609070205080204" pitchFamily="49" charset="-128"/>
                <a:ea typeface="ＭＳ ゴシック" panose="020B0609070205080204" pitchFamily="49" charset="-128"/>
                <a:cs typeface="Times New Roman"/>
              </a:rPr>
              <a:t>(1)</a:t>
            </a:r>
            <a:r>
              <a:rPr lang="ja-JP" altLang="en-US" sz="1200" b="1" kern="100" dirty="0" smtClean="0">
                <a:latin typeface="ＭＳ ゴシック" panose="020B0609070205080204" pitchFamily="49" charset="-128"/>
                <a:ea typeface="ＭＳ ゴシック" panose="020B0609070205080204" pitchFamily="49" charset="-128"/>
                <a:cs typeface="Times New Roman"/>
              </a:rPr>
              <a:t>①</a:t>
            </a:r>
            <a:r>
              <a:rPr lang="zh-TW" altLang="en-US" sz="1200" b="1" kern="100" dirty="0" smtClean="0">
                <a:latin typeface="ＭＳ ゴシック" panose="020B0609070205080204" pitchFamily="49" charset="-128"/>
                <a:ea typeface="ＭＳ ゴシック" panose="020B0609070205080204" pitchFamily="49" charset="-128"/>
                <a:cs typeface="Times New Roman"/>
              </a:rPr>
              <a:t>大阪府建築物環境</a:t>
            </a:r>
            <a:r>
              <a:rPr lang="ja-JP" altLang="en-US" sz="1200" b="1" kern="100" dirty="0" smtClean="0">
                <a:latin typeface="ＭＳ ゴシック" panose="020B0609070205080204" pitchFamily="49" charset="-128"/>
                <a:ea typeface="ＭＳ ゴシック" panose="020B0609070205080204" pitchFamily="49" charset="-128"/>
                <a:cs typeface="Times New Roman"/>
              </a:rPr>
              <a:t>配慮計画</a:t>
            </a:r>
            <a:r>
              <a:rPr lang="zh-TW" altLang="en-US" sz="1200" b="1" kern="100" dirty="0">
                <a:latin typeface="ＭＳ ゴシック" panose="020B0609070205080204" pitchFamily="49" charset="-128"/>
                <a:ea typeface="ＭＳ ゴシック" panose="020B0609070205080204" pitchFamily="49" charset="-128"/>
                <a:cs typeface="Times New Roman"/>
              </a:rPr>
              <a:t>　届出件数</a:t>
            </a:r>
            <a:endParaRPr lang="en-US" altLang="ja-JP" sz="1200" b="1" kern="100" dirty="0" smtClean="0">
              <a:latin typeface="ＭＳ ゴシック" panose="020B0609070205080204" pitchFamily="49" charset="-128"/>
              <a:ea typeface="ＭＳ ゴシック" panose="020B0609070205080204" pitchFamily="49" charset="-128"/>
              <a:cs typeface="Times New Roman"/>
            </a:endParaRPr>
          </a:p>
          <a:p>
            <a:pPr marL="180000" algn="just">
              <a:lnSpc>
                <a:spcPts val="1300"/>
              </a:lnSpc>
              <a:spcBef>
                <a:spcPts val="600"/>
              </a:spcBef>
              <a:spcAft>
                <a:spcPts val="0"/>
              </a:spcAft>
            </a:pPr>
            <a:endParaRPr lang="en-US" altLang="ja-JP" sz="1200" b="1" kern="100" dirty="0">
              <a:latin typeface="ＭＳ ゴシック" panose="020B0609070205080204" pitchFamily="49" charset="-128"/>
              <a:ea typeface="ＭＳ ゴシック" panose="020B0609070205080204" pitchFamily="49" charset="-128"/>
              <a:cs typeface="Times New Roman"/>
            </a:endParaRPr>
          </a:p>
          <a:p>
            <a:pPr marL="180000" algn="just">
              <a:lnSpc>
                <a:spcPts val="1300"/>
              </a:lnSpc>
              <a:spcBef>
                <a:spcPts val="600"/>
              </a:spcBef>
              <a:spcAft>
                <a:spcPts val="0"/>
              </a:spcAft>
            </a:pPr>
            <a:endParaRPr lang="en-US" altLang="ja-JP" sz="1200" b="1" kern="100" dirty="0" smtClean="0">
              <a:latin typeface="ＭＳ ゴシック" panose="020B0609070205080204" pitchFamily="49" charset="-128"/>
              <a:ea typeface="ＭＳ ゴシック" panose="020B0609070205080204" pitchFamily="49" charset="-128"/>
              <a:cs typeface="Times New Roman"/>
            </a:endParaRPr>
          </a:p>
          <a:p>
            <a:pPr marL="180000" algn="just">
              <a:lnSpc>
                <a:spcPts val="1300"/>
              </a:lnSpc>
              <a:spcBef>
                <a:spcPts val="300"/>
              </a:spcBef>
            </a:pPr>
            <a:r>
              <a:rPr lang="en-US" altLang="ja-JP" sz="1200" b="1" kern="100" dirty="0" smtClean="0">
                <a:solidFill>
                  <a:schemeClr val="bg1"/>
                </a:solidFill>
                <a:latin typeface="ＭＳ ゴシック" panose="020B0609070205080204" pitchFamily="49" charset="-128"/>
                <a:ea typeface="ＭＳ ゴシック" panose="020B0609070205080204" pitchFamily="49" charset="-128"/>
                <a:cs typeface="Times New Roman"/>
              </a:rPr>
              <a:t>(1)</a:t>
            </a:r>
            <a:r>
              <a:rPr lang="ja-JP" altLang="en-US" sz="1200" b="1" kern="100" dirty="0" smtClean="0">
                <a:latin typeface="ＭＳ ゴシック" panose="020B0609070205080204" pitchFamily="49" charset="-128"/>
                <a:ea typeface="ＭＳ ゴシック" panose="020B0609070205080204" pitchFamily="49" charset="-128"/>
                <a:cs typeface="Times New Roman"/>
              </a:rPr>
              <a:t>②</a:t>
            </a:r>
            <a:r>
              <a:rPr lang="zh-TW" altLang="en-US" sz="1200" b="1" kern="100" dirty="0">
                <a:latin typeface="ＭＳ ゴシック" panose="020B0609070205080204" pitchFamily="49" charset="-128"/>
                <a:ea typeface="ＭＳ ゴシック" panose="020B0609070205080204" pitchFamily="49" charset="-128"/>
                <a:cs typeface="Times New Roman"/>
              </a:rPr>
              <a:t>大阪府建築物環境配慮　建築物環境</a:t>
            </a:r>
            <a:r>
              <a:rPr lang="zh-TW" altLang="en-US" sz="1200" b="1" kern="100" dirty="0" smtClean="0">
                <a:latin typeface="ＭＳ ゴシック" panose="020B0609070205080204" pitchFamily="49" charset="-128"/>
                <a:ea typeface="ＭＳ ゴシック" panose="020B0609070205080204" pitchFamily="49" charset="-128"/>
                <a:cs typeface="Times New Roman"/>
              </a:rPr>
              <a:t>効率</a:t>
            </a:r>
            <a:endParaRPr lang="en-US" altLang="zh-TW" sz="1200" b="1" kern="100" dirty="0" smtClean="0">
              <a:latin typeface="ＭＳ ゴシック" panose="020B0609070205080204" pitchFamily="49" charset="-128"/>
              <a:ea typeface="ＭＳ ゴシック" panose="020B0609070205080204" pitchFamily="49" charset="-128"/>
              <a:cs typeface="Times New Roman"/>
            </a:endParaRPr>
          </a:p>
          <a:p>
            <a:pPr marL="468000" indent="144000" algn="just">
              <a:lnSpc>
                <a:spcPts val="1300"/>
              </a:lnSpc>
              <a:spcBef>
                <a:spcPts val="300"/>
              </a:spcBef>
            </a:pPr>
            <a:r>
              <a:rPr lang="en-US" altLang="ja-JP" sz="1200" kern="100" dirty="0" smtClean="0">
                <a:latin typeface="ＭＳ 明朝" panose="02020609040205080304" pitchFamily="17" charset="-128"/>
                <a:ea typeface="ＭＳ 明朝" panose="02020609040205080304" pitchFamily="17" charset="-128"/>
                <a:cs typeface="Times New Roman"/>
              </a:rPr>
              <a:t>CASBEE</a:t>
            </a:r>
            <a:r>
              <a:rPr lang="ja-JP" altLang="en-US" sz="1200" kern="100" dirty="0" smtClean="0">
                <a:latin typeface="ＭＳ 明朝" panose="02020609040205080304" pitchFamily="17" charset="-128"/>
                <a:ea typeface="ＭＳ 明朝" panose="02020609040205080304" pitchFamily="17" charset="-128"/>
                <a:cs typeface="Times New Roman"/>
              </a:rPr>
              <a:t>による建築物</a:t>
            </a:r>
            <a:r>
              <a:rPr lang="ja-JP" altLang="en-US" sz="1200" kern="100" dirty="0">
                <a:latin typeface="ＭＳ 明朝" panose="02020609040205080304" pitchFamily="17" charset="-128"/>
                <a:ea typeface="ＭＳ 明朝" panose="02020609040205080304" pitchFamily="17" charset="-128"/>
                <a:cs typeface="Times New Roman"/>
              </a:rPr>
              <a:t>環境効率（</a:t>
            </a:r>
            <a:r>
              <a:rPr lang="en-US" altLang="ja-JP" sz="1200" kern="100" dirty="0">
                <a:latin typeface="ＭＳ 明朝" panose="02020609040205080304" pitchFamily="17" charset="-128"/>
                <a:ea typeface="ＭＳ 明朝" panose="02020609040205080304" pitchFamily="17" charset="-128"/>
                <a:cs typeface="Times New Roman"/>
              </a:rPr>
              <a:t>BEE</a:t>
            </a:r>
            <a:r>
              <a:rPr lang="ja-JP" altLang="en-US" sz="1200" kern="100" dirty="0">
                <a:latin typeface="ＭＳ 明朝" panose="02020609040205080304" pitchFamily="17" charset="-128"/>
                <a:ea typeface="ＭＳ 明朝" panose="02020609040205080304" pitchFamily="17" charset="-128"/>
                <a:cs typeface="Times New Roman"/>
              </a:rPr>
              <a:t>）の平均値が年々下がっている</a:t>
            </a:r>
            <a:r>
              <a:rPr lang="ja-JP" altLang="en-US" sz="1200" kern="100" dirty="0" smtClean="0">
                <a:latin typeface="ＭＳ 明朝" panose="02020609040205080304" pitchFamily="17" charset="-128"/>
                <a:ea typeface="ＭＳ 明朝" panose="02020609040205080304" pitchFamily="17" charset="-128"/>
                <a:cs typeface="Times New Roman"/>
              </a:rPr>
              <a:t>。</a:t>
            </a:r>
            <a:endParaRPr lang="en-US" altLang="ja-JP" sz="1200" kern="100" dirty="0" smtClean="0">
              <a:latin typeface="ＭＳ 明朝" panose="02020609040205080304" pitchFamily="17" charset="-128"/>
              <a:ea typeface="ＭＳ 明朝" panose="02020609040205080304" pitchFamily="17" charset="-128"/>
              <a:cs typeface="Times New Roman"/>
            </a:endParaRPr>
          </a:p>
          <a:p>
            <a:pPr marL="468000" indent="144000" algn="just">
              <a:lnSpc>
                <a:spcPts val="1300"/>
              </a:lnSpc>
              <a:spcBef>
                <a:spcPts val="300"/>
              </a:spcBef>
            </a:pPr>
            <a:endParaRPr lang="en-US" altLang="ja-JP" sz="1200" kern="100" dirty="0">
              <a:latin typeface="ＭＳ 明朝" panose="02020609040205080304" pitchFamily="17" charset="-128"/>
              <a:ea typeface="ＭＳ 明朝" panose="02020609040205080304" pitchFamily="17" charset="-128"/>
              <a:cs typeface="Times New Roman"/>
            </a:endParaRPr>
          </a:p>
          <a:p>
            <a:pPr marL="468000" indent="144000" algn="just">
              <a:lnSpc>
                <a:spcPts val="1300"/>
              </a:lnSpc>
              <a:spcBef>
                <a:spcPts val="300"/>
              </a:spcBef>
            </a:pPr>
            <a:endParaRPr lang="en-US" altLang="ja-JP" sz="1200" kern="100" dirty="0" smtClean="0">
              <a:latin typeface="ＭＳ 明朝" panose="02020609040205080304" pitchFamily="17" charset="-128"/>
              <a:ea typeface="ＭＳ 明朝" panose="02020609040205080304" pitchFamily="17" charset="-128"/>
              <a:cs typeface="Times New Roman"/>
            </a:endParaRPr>
          </a:p>
          <a:p>
            <a:pPr marL="468000" indent="144000" algn="just">
              <a:lnSpc>
                <a:spcPts val="1300"/>
              </a:lnSpc>
              <a:spcBef>
                <a:spcPts val="300"/>
              </a:spcBef>
            </a:pPr>
            <a:endParaRPr lang="en-US" altLang="ja-JP" sz="1200" kern="100" dirty="0">
              <a:latin typeface="ＭＳ 明朝" panose="02020609040205080304" pitchFamily="17" charset="-128"/>
              <a:ea typeface="ＭＳ 明朝" panose="02020609040205080304" pitchFamily="17" charset="-128"/>
              <a:cs typeface="Times New Roman"/>
            </a:endParaRPr>
          </a:p>
          <a:p>
            <a:pPr marL="468000" indent="144000" algn="just">
              <a:lnSpc>
                <a:spcPts val="1300"/>
              </a:lnSpc>
              <a:spcBef>
                <a:spcPts val="300"/>
              </a:spcBef>
            </a:pPr>
            <a:endParaRPr lang="en-US" altLang="ja-JP" sz="1200" kern="100" dirty="0" smtClean="0">
              <a:latin typeface="ＭＳ 明朝" panose="02020609040205080304" pitchFamily="17" charset="-128"/>
              <a:ea typeface="ＭＳ 明朝" panose="02020609040205080304" pitchFamily="17" charset="-128"/>
              <a:cs typeface="Times New Roman"/>
            </a:endParaRPr>
          </a:p>
          <a:p>
            <a:pPr marL="468000" indent="144000" algn="just">
              <a:lnSpc>
                <a:spcPts val="1300"/>
              </a:lnSpc>
              <a:spcBef>
                <a:spcPts val="300"/>
              </a:spcBef>
            </a:pPr>
            <a:endParaRPr lang="en-US" altLang="ja-JP" sz="1200" kern="100" dirty="0">
              <a:latin typeface="ＭＳ 明朝" panose="02020609040205080304" pitchFamily="17" charset="-128"/>
              <a:ea typeface="ＭＳ 明朝" panose="02020609040205080304" pitchFamily="17" charset="-128"/>
              <a:cs typeface="Times New Roman"/>
            </a:endParaRPr>
          </a:p>
          <a:p>
            <a:pPr marL="468000" indent="144000" algn="just">
              <a:lnSpc>
                <a:spcPts val="1300"/>
              </a:lnSpc>
              <a:spcBef>
                <a:spcPts val="300"/>
              </a:spcBef>
            </a:pPr>
            <a:endParaRPr lang="en-US" altLang="ja-JP" sz="1200" kern="100" dirty="0" smtClean="0">
              <a:latin typeface="ＭＳ 明朝" panose="02020609040205080304" pitchFamily="17" charset="-128"/>
              <a:ea typeface="ＭＳ 明朝" panose="02020609040205080304" pitchFamily="17" charset="-128"/>
              <a:cs typeface="Times New Roman"/>
            </a:endParaRPr>
          </a:p>
          <a:p>
            <a:pPr marL="468000" indent="144000" algn="just">
              <a:lnSpc>
                <a:spcPts val="1300"/>
              </a:lnSpc>
              <a:spcBef>
                <a:spcPts val="300"/>
              </a:spcBef>
            </a:pPr>
            <a:endParaRPr lang="en-US" altLang="ja-JP" sz="1200" kern="100" dirty="0">
              <a:latin typeface="ＭＳ 明朝" panose="02020609040205080304" pitchFamily="17" charset="-128"/>
              <a:ea typeface="ＭＳ 明朝" panose="02020609040205080304" pitchFamily="17" charset="-128"/>
              <a:cs typeface="Times New Roman"/>
            </a:endParaRPr>
          </a:p>
          <a:p>
            <a:pPr marL="468000" indent="144000" algn="just">
              <a:lnSpc>
                <a:spcPts val="1300"/>
              </a:lnSpc>
              <a:spcBef>
                <a:spcPts val="300"/>
              </a:spcBef>
            </a:pPr>
            <a:endParaRPr lang="en-US" altLang="ja-JP" sz="1200" kern="100" dirty="0" smtClean="0">
              <a:latin typeface="ＭＳ 明朝" panose="02020609040205080304" pitchFamily="17" charset="-128"/>
              <a:ea typeface="ＭＳ 明朝" panose="02020609040205080304" pitchFamily="17" charset="-128"/>
              <a:cs typeface="Times New Roman"/>
            </a:endParaRPr>
          </a:p>
          <a:p>
            <a:pPr marL="468000" indent="144000" algn="just">
              <a:lnSpc>
                <a:spcPts val="1300"/>
              </a:lnSpc>
              <a:spcBef>
                <a:spcPts val="300"/>
              </a:spcBef>
            </a:pPr>
            <a:endParaRPr lang="en-US" altLang="ja-JP" sz="1200" kern="100" dirty="0">
              <a:latin typeface="ＭＳ 明朝" panose="02020609040205080304" pitchFamily="17" charset="-128"/>
              <a:ea typeface="ＭＳ 明朝" panose="02020609040205080304" pitchFamily="17" charset="-128"/>
              <a:cs typeface="Times New Roman"/>
            </a:endParaRPr>
          </a:p>
          <a:p>
            <a:pPr marL="468000" indent="144000" algn="just">
              <a:lnSpc>
                <a:spcPts val="1300"/>
              </a:lnSpc>
              <a:spcBef>
                <a:spcPts val="300"/>
              </a:spcBef>
            </a:pPr>
            <a:endParaRPr lang="en-US" altLang="ja-JP" sz="1200" kern="100" dirty="0" smtClean="0">
              <a:latin typeface="ＭＳ 明朝" panose="02020609040205080304" pitchFamily="17" charset="-128"/>
              <a:ea typeface="ＭＳ 明朝" panose="02020609040205080304" pitchFamily="17" charset="-128"/>
              <a:cs typeface="Times New Roman"/>
            </a:endParaRPr>
          </a:p>
          <a:p>
            <a:pPr marL="468000" indent="144000" algn="just">
              <a:lnSpc>
                <a:spcPts val="1300"/>
              </a:lnSpc>
              <a:spcBef>
                <a:spcPts val="300"/>
              </a:spcBef>
            </a:pPr>
            <a:endParaRPr lang="en-US" altLang="ja-JP" sz="1200" kern="100" dirty="0">
              <a:latin typeface="ＭＳ 明朝" panose="02020609040205080304" pitchFamily="17" charset="-128"/>
              <a:ea typeface="ＭＳ 明朝" panose="02020609040205080304" pitchFamily="17" charset="-128"/>
              <a:cs typeface="Times New Roman"/>
            </a:endParaRPr>
          </a:p>
          <a:p>
            <a:pPr marL="468000" indent="144000" algn="just">
              <a:lnSpc>
                <a:spcPts val="1300"/>
              </a:lnSpc>
              <a:spcBef>
                <a:spcPts val="300"/>
              </a:spcBef>
            </a:pPr>
            <a:endParaRPr lang="en-US" altLang="ja-JP" sz="1200" kern="100" dirty="0" smtClean="0">
              <a:latin typeface="ＭＳ 明朝" panose="02020609040205080304" pitchFamily="17" charset="-128"/>
              <a:ea typeface="ＭＳ 明朝" panose="02020609040205080304" pitchFamily="17" charset="-128"/>
              <a:cs typeface="Times New Roman"/>
            </a:endParaRPr>
          </a:p>
          <a:p>
            <a:pPr marL="180000" algn="just">
              <a:lnSpc>
                <a:spcPts val="1300"/>
              </a:lnSpc>
              <a:spcBef>
                <a:spcPts val="600"/>
              </a:spcBef>
            </a:pPr>
            <a:endParaRPr lang="en-US" altLang="ja-JP" sz="1200" b="1" kern="100" dirty="0" smtClean="0">
              <a:latin typeface="ＭＳ ゴシック" panose="020B0609070205080204" pitchFamily="49" charset="-128"/>
              <a:ea typeface="ＭＳ ゴシック" panose="020B0609070205080204" pitchFamily="49" charset="-128"/>
              <a:cs typeface="Times New Roman"/>
            </a:endParaRPr>
          </a:p>
          <a:p>
            <a:pPr marL="180000" algn="just">
              <a:lnSpc>
                <a:spcPts val="1300"/>
              </a:lnSpc>
              <a:spcBef>
                <a:spcPts val="600"/>
              </a:spcBef>
            </a:pPr>
            <a:r>
              <a:rPr lang="ja-JP" altLang="en-US" sz="1200" b="1" kern="100" dirty="0" smtClean="0">
                <a:latin typeface="ＭＳ ゴシック" panose="020B0609070205080204" pitchFamily="49" charset="-128"/>
                <a:ea typeface="ＭＳ ゴシック" panose="020B0609070205080204" pitchFamily="49" charset="-128"/>
                <a:cs typeface="Times New Roman"/>
              </a:rPr>
              <a:t>図　大阪府内の建築物環境効率の平均値と</a:t>
            </a:r>
            <a:r>
              <a:rPr lang="en-US" altLang="ja-JP" sz="1200" b="1" kern="100" dirty="0" smtClean="0">
                <a:latin typeface="ＭＳ ゴシック" panose="020B0609070205080204" pitchFamily="49" charset="-128"/>
                <a:ea typeface="ＭＳ ゴシック" panose="020B0609070205080204" pitchFamily="49" charset="-128"/>
                <a:cs typeface="Times New Roman"/>
              </a:rPr>
              <a:t>CASBEE</a:t>
            </a:r>
            <a:r>
              <a:rPr lang="ja-JP" altLang="en-US" sz="1200" b="1" kern="100" dirty="0" smtClean="0">
                <a:latin typeface="ＭＳ ゴシック" panose="020B0609070205080204" pitchFamily="49" charset="-128"/>
                <a:ea typeface="ＭＳ ゴシック" panose="020B0609070205080204" pitchFamily="49" charset="-128"/>
                <a:cs typeface="Times New Roman"/>
              </a:rPr>
              <a:t>評価</a:t>
            </a:r>
            <a:endParaRPr lang="en-US" altLang="ja-JP" sz="1200" b="1" kern="100" dirty="0" smtClean="0">
              <a:latin typeface="ＭＳ ゴシック" panose="020B0609070205080204" pitchFamily="49" charset="-128"/>
              <a:ea typeface="ＭＳ ゴシック" panose="020B0609070205080204" pitchFamily="49" charset="-128"/>
              <a:cs typeface="Times New Roman"/>
            </a:endParaRPr>
          </a:p>
          <a:p>
            <a:pPr marL="180000" algn="just">
              <a:lnSpc>
                <a:spcPts val="1300"/>
              </a:lnSpc>
              <a:spcBef>
                <a:spcPts val="600"/>
              </a:spcBef>
            </a:pPr>
            <a:r>
              <a:rPr lang="en-US" altLang="ja-JP" sz="1200" b="1" kern="100" dirty="0" smtClean="0">
                <a:latin typeface="ＭＳ ゴシック" panose="020B0609070205080204" pitchFamily="49" charset="-128"/>
                <a:ea typeface="ＭＳ ゴシック" panose="020B0609070205080204" pitchFamily="49" charset="-128"/>
                <a:cs typeface="Times New Roman"/>
              </a:rPr>
              <a:t>(2)</a:t>
            </a:r>
            <a:r>
              <a:rPr lang="ja-JP" altLang="en-US" sz="1200" b="1" kern="100" dirty="0" smtClean="0">
                <a:latin typeface="ＭＳ ゴシック" panose="020B0609070205080204" pitchFamily="49" charset="-128"/>
                <a:ea typeface="ＭＳ ゴシック" panose="020B0609070205080204" pitchFamily="49" charset="-128"/>
                <a:cs typeface="Times New Roman"/>
              </a:rPr>
              <a:t>大阪府内</a:t>
            </a:r>
            <a:r>
              <a:rPr lang="ja-JP" altLang="ja-JP" sz="1200" b="1" kern="100" dirty="0" smtClean="0">
                <a:latin typeface="ＭＳ ゴシック" panose="020B0609070205080204" pitchFamily="49" charset="-128"/>
                <a:ea typeface="ＭＳ ゴシック" panose="020B0609070205080204" pitchFamily="49" charset="-128"/>
                <a:cs typeface="Times New Roman"/>
              </a:rPr>
              <a:t>の</a:t>
            </a:r>
            <a:r>
              <a:rPr lang="ja-JP" altLang="en-US" sz="1200" b="1" kern="100" dirty="0" smtClean="0">
                <a:latin typeface="ＭＳ ゴシック" panose="020B0609070205080204" pitchFamily="49" charset="-128"/>
                <a:ea typeface="ＭＳ ゴシック" panose="020B0609070205080204" pitchFamily="49" charset="-128"/>
                <a:cs typeface="Times New Roman"/>
              </a:rPr>
              <a:t>省エネ基準適合状況</a:t>
            </a:r>
            <a:endParaRPr lang="en-US" altLang="ja-JP" sz="1200" b="1" kern="100" dirty="0" smtClean="0">
              <a:latin typeface="ＭＳ ゴシック" panose="020B0609070205080204" pitchFamily="49" charset="-128"/>
              <a:ea typeface="ＭＳ ゴシック" panose="020B0609070205080204" pitchFamily="49" charset="-128"/>
              <a:cs typeface="Times New Roman"/>
            </a:endParaRPr>
          </a:p>
          <a:p>
            <a:pPr marL="288000" indent="-108000" algn="just">
              <a:lnSpc>
                <a:spcPts val="1200"/>
              </a:lnSpc>
              <a:spcBef>
                <a:spcPts val="300"/>
              </a:spcBef>
              <a:spcAft>
                <a:spcPts val="0"/>
              </a:spcAft>
            </a:pPr>
            <a:r>
              <a:rPr lang="ja-JP" altLang="en-US" sz="1200" kern="100" dirty="0" smtClean="0">
                <a:latin typeface="ＭＳ 明朝" panose="02020609040205080304" pitchFamily="17" charset="-128"/>
                <a:ea typeface="ＭＳ 明朝" panose="02020609040205080304" pitchFamily="17" charset="-128"/>
                <a:cs typeface="Times New Roman"/>
              </a:rPr>
              <a:t>・条例により</a:t>
            </a:r>
            <a:r>
              <a:rPr lang="en-US" altLang="ja-JP" sz="1200" kern="100" dirty="0" smtClean="0">
                <a:latin typeface="ＭＳ 明朝" panose="02020609040205080304" pitchFamily="17" charset="-128"/>
                <a:ea typeface="ＭＳ 明朝" panose="02020609040205080304" pitchFamily="17" charset="-128"/>
                <a:cs typeface="Times New Roman"/>
              </a:rPr>
              <a:t>2015</a:t>
            </a:r>
            <a:r>
              <a:rPr lang="ja-JP" altLang="en-US" sz="1200" kern="100" dirty="0" smtClean="0">
                <a:latin typeface="ＭＳ 明朝" panose="02020609040205080304" pitchFamily="17" charset="-128"/>
                <a:ea typeface="ＭＳ 明朝" panose="02020609040205080304" pitchFamily="17" charset="-128"/>
                <a:cs typeface="Times New Roman"/>
              </a:rPr>
              <a:t>年度より適合義務化した</a:t>
            </a:r>
            <a:r>
              <a:rPr lang="en-US" altLang="ja-JP" sz="1200" kern="100" dirty="0">
                <a:latin typeface="ＭＳ 明朝" panose="02020609040205080304" pitchFamily="17" charset="-128"/>
                <a:ea typeface="ＭＳ 明朝" panose="02020609040205080304" pitchFamily="17" charset="-128"/>
                <a:cs typeface="Times New Roman"/>
              </a:rPr>
              <a:t>10,000</a:t>
            </a:r>
            <a:r>
              <a:rPr lang="ja-JP" altLang="en-US" sz="1200" kern="100" dirty="0" smtClean="0">
                <a:latin typeface="ＭＳ 明朝" panose="02020609040205080304" pitchFamily="17" charset="-128"/>
                <a:ea typeface="ＭＳ 明朝" panose="02020609040205080304" pitchFamily="17" charset="-128"/>
                <a:cs typeface="Times New Roman"/>
              </a:rPr>
              <a:t>㎡以上の非住宅については、適合率</a:t>
            </a:r>
            <a:r>
              <a:rPr lang="en-US" altLang="ja-JP" sz="1200" kern="100" dirty="0" smtClean="0">
                <a:latin typeface="ＭＳ 明朝" panose="02020609040205080304" pitchFamily="17" charset="-128"/>
                <a:ea typeface="ＭＳ 明朝" panose="02020609040205080304" pitchFamily="17" charset="-128"/>
                <a:cs typeface="Times New Roman"/>
              </a:rPr>
              <a:t>100</a:t>
            </a:r>
            <a:r>
              <a:rPr lang="ja-JP" altLang="en-US" sz="1200" kern="100" dirty="0" smtClean="0">
                <a:latin typeface="ＭＳ 明朝" panose="02020609040205080304" pitchFamily="17" charset="-128"/>
                <a:ea typeface="ＭＳ 明朝" panose="02020609040205080304" pitchFamily="17" charset="-128"/>
                <a:cs typeface="Times New Roman"/>
              </a:rPr>
              <a:t>％に。</a:t>
            </a:r>
            <a:endParaRPr lang="en-US" altLang="ja-JP" sz="1200" kern="100" dirty="0" smtClean="0">
              <a:latin typeface="ＭＳ 明朝" panose="02020609040205080304" pitchFamily="17" charset="-128"/>
              <a:ea typeface="ＭＳ 明朝" panose="02020609040205080304" pitchFamily="17" charset="-128"/>
              <a:cs typeface="Times New Roman"/>
            </a:endParaRPr>
          </a:p>
          <a:p>
            <a:pPr marL="288000" indent="-108000" algn="just">
              <a:lnSpc>
                <a:spcPts val="1200"/>
              </a:lnSpc>
              <a:spcBef>
                <a:spcPts val="300"/>
              </a:spcBef>
              <a:spcAft>
                <a:spcPts val="0"/>
              </a:spcAft>
            </a:pPr>
            <a:r>
              <a:rPr lang="ja-JP" altLang="en-US" sz="1200" kern="100" dirty="0">
                <a:latin typeface="ＭＳ 明朝" panose="02020609040205080304" pitchFamily="17" charset="-128"/>
                <a:ea typeface="ＭＳ 明朝" panose="02020609040205080304" pitchFamily="17" charset="-128"/>
                <a:cs typeface="Times New Roman"/>
              </a:rPr>
              <a:t>・</a:t>
            </a:r>
            <a:r>
              <a:rPr lang="ja-JP" altLang="en-US" sz="1200" kern="100" dirty="0" smtClean="0">
                <a:latin typeface="ＭＳ 明朝" panose="02020609040205080304" pitchFamily="17" charset="-128"/>
                <a:ea typeface="ＭＳ 明朝" panose="02020609040205080304" pitchFamily="17" charset="-128"/>
                <a:cs typeface="Times New Roman"/>
              </a:rPr>
              <a:t>エネルギーの使用の合理化等に関する法律（省エネ法）に基づき、大阪府内に届出られた</a:t>
            </a:r>
            <a:r>
              <a:rPr lang="en-US" altLang="ja-JP" sz="1200" kern="100" dirty="0" smtClean="0">
                <a:latin typeface="ＭＳ 明朝" panose="02020609040205080304" pitchFamily="17" charset="-128"/>
                <a:ea typeface="ＭＳ 明朝" panose="02020609040205080304" pitchFamily="17" charset="-128"/>
                <a:cs typeface="Times New Roman"/>
              </a:rPr>
              <a:t>2,000</a:t>
            </a:r>
            <a:r>
              <a:rPr lang="ja-JP" altLang="en-US" sz="1200" kern="100" dirty="0" smtClean="0">
                <a:latin typeface="ＭＳ 明朝" panose="02020609040205080304" pitchFamily="17" charset="-128"/>
                <a:ea typeface="ＭＳ 明朝" panose="02020609040205080304" pitchFamily="17" charset="-128"/>
                <a:cs typeface="Times New Roman"/>
              </a:rPr>
              <a:t>㎡以上の新築・増改築の省エネ基準適合状況は、非住宅は高いものの住宅は低い。</a:t>
            </a:r>
            <a:endParaRPr lang="en-US" altLang="ja-JP" sz="1200" kern="100" dirty="0" smtClean="0">
              <a:latin typeface="ＭＳ 明朝" panose="02020609040205080304" pitchFamily="17" charset="-128"/>
              <a:ea typeface="ＭＳ 明朝" panose="02020609040205080304" pitchFamily="17" charset="-128"/>
              <a:cs typeface="Times New Roman"/>
            </a:endParaRPr>
          </a:p>
          <a:p>
            <a:pPr algn="ctr">
              <a:lnSpc>
                <a:spcPts val="1300"/>
              </a:lnSpc>
              <a:spcBef>
                <a:spcPts val="300"/>
              </a:spcBef>
              <a:spcAft>
                <a:spcPts val="0"/>
              </a:spcAft>
            </a:pPr>
            <a:r>
              <a:rPr lang="ja-JP" altLang="en-US" sz="1200" b="1" kern="100" dirty="0" smtClean="0">
                <a:latin typeface="ＭＳ ゴシック" panose="020B0609070205080204" pitchFamily="49" charset="-128"/>
                <a:ea typeface="ＭＳ ゴシック" panose="020B0609070205080204" pitchFamily="49" charset="-128"/>
                <a:cs typeface="Times New Roman"/>
              </a:rPr>
              <a:t>表　大阪府内における省エネ基準適合率</a:t>
            </a:r>
            <a:endParaRPr lang="en-US" altLang="ja-JP" sz="1200" b="1" kern="100" dirty="0" smtClean="0">
              <a:latin typeface="ＭＳ ゴシック" panose="020B0609070205080204" pitchFamily="49" charset="-128"/>
              <a:ea typeface="ＭＳ ゴシック" panose="020B0609070205080204" pitchFamily="49" charset="-128"/>
              <a:cs typeface="Times New Roman"/>
            </a:endParaRPr>
          </a:p>
          <a:p>
            <a:pPr algn="ctr">
              <a:lnSpc>
                <a:spcPts val="1300"/>
              </a:lnSpc>
              <a:spcBef>
                <a:spcPts val="300"/>
              </a:spcBef>
              <a:spcAft>
                <a:spcPts val="0"/>
              </a:spcAft>
            </a:pPr>
            <a:endParaRPr lang="en-US" altLang="ja-JP" sz="1200" b="1" kern="100" dirty="0" smtClean="0">
              <a:latin typeface="ＭＳ ゴシック" panose="020B0609070205080204" pitchFamily="49" charset="-128"/>
              <a:ea typeface="ＭＳ ゴシック" panose="020B0609070205080204" pitchFamily="49" charset="-128"/>
              <a:cs typeface="Times New Roman"/>
            </a:endParaRPr>
          </a:p>
          <a:p>
            <a:pPr algn="just">
              <a:lnSpc>
                <a:spcPts val="1300"/>
              </a:lnSpc>
              <a:spcBef>
                <a:spcPts val="600"/>
              </a:spcBef>
              <a:spcAft>
                <a:spcPts val="0"/>
              </a:spcAft>
            </a:pPr>
            <a:endParaRPr lang="en-US" altLang="ja-JP" sz="1400" b="1" kern="100" dirty="0">
              <a:latin typeface="ＭＳ ゴシック" panose="020B0609070205080204" pitchFamily="49" charset="-128"/>
              <a:ea typeface="ＭＳ ゴシック" panose="020B0609070205080204" pitchFamily="49" charset="-128"/>
              <a:cs typeface="Times New Roman"/>
            </a:endParaRPr>
          </a:p>
          <a:p>
            <a:pPr algn="just">
              <a:lnSpc>
                <a:spcPts val="1300"/>
              </a:lnSpc>
              <a:spcBef>
                <a:spcPts val="600"/>
              </a:spcBef>
              <a:spcAft>
                <a:spcPts val="0"/>
              </a:spcAft>
            </a:pPr>
            <a:endParaRPr lang="en-US" altLang="ja-JP" sz="1400" b="1" kern="100" dirty="0" smtClean="0">
              <a:latin typeface="ＭＳ ゴシック" panose="020B0609070205080204" pitchFamily="49" charset="-128"/>
              <a:ea typeface="ＭＳ ゴシック" panose="020B0609070205080204" pitchFamily="49" charset="-128"/>
              <a:cs typeface="Times New Roman"/>
            </a:endParaRPr>
          </a:p>
          <a:p>
            <a:pPr algn="just">
              <a:lnSpc>
                <a:spcPts val="1300"/>
              </a:lnSpc>
              <a:spcBef>
                <a:spcPts val="600"/>
              </a:spcBef>
              <a:spcAft>
                <a:spcPts val="0"/>
              </a:spcAft>
            </a:pPr>
            <a:endParaRPr lang="en-US" altLang="ja-JP" sz="1400" b="1" kern="100" dirty="0">
              <a:latin typeface="ＭＳ ゴシック" panose="020B0609070205080204" pitchFamily="49" charset="-128"/>
              <a:ea typeface="ＭＳ ゴシック" panose="020B0609070205080204" pitchFamily="49" charset="-128"/>
              <a:cs typeface="Times New Roman"/>
            </a:endParaRPr>
          </a:p>
          <a:p>
            <a:pPr algn="just">
              <a:lnSpc>
                <a:spcPts val="1300"/>
              </a:lnSpc>
              <a:spcBef>
                <a:spcPts val="600"/>
              </a:spcBef>
              <a:spcAft>
                <a:spcPts val="0"/>
              </a:spcAft>
            </a:pPr>
            <a:endParaRPr lang="en-US" altLang="ja-JP" sz="1400" b="1" kern="100" dirty="0" smtClean="0">
              <a:latin typeface="ＭＳ ゴシック" panose="020B0609070205080204" pitchFamily="49" charset="-128"/>
              <a:ea typeface="ＭＳ ゴシック" panose="020B0609070205080204" pitchFamily="49" charset="-128"/>
              <a:cs typeface="Times New Roman"/>
            </a:endParaRPr>
          </a:p>
          <a:p>
            <a:pPr algn="just">
              <a:lnSpc>
                <a:spcPts val="1300"/>
              </a:lnSpc>
              <a:spcBef>
                <a:spcPts val="600"/>
              </a:spcBef>
              <a:spcAft>
                <a:spcPts val="0"/>
              </a:spcAft>
            </a:pPr>
            <a:endParaRPr lang="en-US" altLang="ja-JP" sz="1400" b="1" kern="100" dirty="0">
              <a:latin typeface="ＭＳ ゴシック" panose="020B0609070205080204" pitchFamily="49" charset="-128"/>
              <a:ea typeface="ＭＳ ゴシック" panose="020B0609070205080204" pitchFamily="49" charset="-128"/>
              <a:cs typeface="Times New Roman"/>
            </a:endParaRPr>
          </a:p>
        </p:txBody>
      </p:sp>
      <p:sp>
        <p:nvSpPr>
          <p:cNvPr id="4" name="AutoShape 67"/>
          <p:cNvSpPr>
            <a:spLocks noChangeArrowheads="1"/>
          </p:cNvSpPr>
          <p:nvPr/>
        </p:nvSpPr>
        <p:spPr bwMode="auto">
          <a:xfrm>
            <a:off x="3072449" y="48072"/>
            <a:ext cx="6656705" cy="457200"/>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38100" cmpd="dbl" algn="ctr">
            <a:solidFill>
              <a:srgbClr val="000000"/>
            </a:solidFill>
            <a:round/>
            <a:headEnd/>
            <a:tailEnd/>
          </a:ln>
          <a:effectLst/>
          <a:extLst/>
        </p:spPr>
        <p:txBody>
          <a:bodyPr rot="0" vert="horz" wrap="square" lIns="36000" tIns="8890" rIns="36000" bIns="8890" anchor="ctr" anchorCtr="0" upright="1">
            <a:noAutofit/>
          </a:bodyPr>
          <a:lstStyle/>
          <a:p>
            <a:pPr algn="ctr">
              <a:lnSpc>
                <a:spcPts val="2400"/>
              </a:lnSpc>
              <a:spcAft>
                <a:spcPts val="0"/>
              </a:spcAft>
            </a:pPr>
            <a:r>
              <a:rPr lang="ja-JP" sz="2400" b="1" kern="100" dirty="0">
                <a:effectLst/>
                <a:latin typeface="Century"/>
                <a:ea typeface="ＭＳ ゴシック"/>
                <a:cs typeface="Times New Roman"/>
              </a:rPr>
              <a:t>建築物の環境配慮の</a:t>
            </a:r>
            <a:r>
              <a:rPr lang="ja-JP" sz="2400" b="1" kern="100" dirty="0" smtClean="0">
                <a:effectLst/>
                <a:latin typeface="Century"/>
                <a:ea typeface="ＭＳ ゴシック"/>
                <a:cs typeface="Times New Roman"/>
              </a:rPr>
              <a:t>あり方</a:t>
            </a:r>
            <a:r>
              <a:rPr lang="ja-JP" sz="2400" b="1" kern="100" smtClean="0">
                <a:effectLst/>
                <a:latin typeface="Century"/>
                <a:ea typeface="ＭＳ ゴシック"/>
                <a:cs typeface="Times New Roman"/>
              </a:rPr>
              <a:t>に</a:t>
            </a:r>
            <a:r>
              <a:rPr lang="ja-JP" sz="2400" b="1" kern="100" smtClean="0">
                <a:effectLst/>
                <a:latin typeface="Century"/>
                <a:ea typeface="ＭＳ ゴシック"/>
                <a:cs typeface="Times New Roman"/>
              </a:rPr>
              <a:t>ついて</a:t>
            </a:r>
            <a:endParaRPr lang="ja-JP" sz="1050" kern="100" dirty="0">
              <a:effectLst/>
              <a:latin typeface="Century"/>
              <a:ea typeface="ＭＳ 明朝"/>
              <a:cs typeface="Times New Roman"/>
            </a:endParaRPr>
          </a:p>
        </p:txBody>
      </p:sp>
      <p:sp>
        <p:nvSpPr>
          <p:cNvPr id="5" name="AutoShape 69"/>
          <p:cNvSpPr>
            <a:spLocks noChangeArrowheads="1"/>
          </p:cNvSpPr>
          <p:nvPr/>
        </p:nvSpPr>
        <p:spPr bwMode="auto">
          <a:xfrm>
            <a:off x="32073" y="624136"/>
            <a:ext cx="1663161" cy="285750"/>
          </a:xfrm>
          <a:prstGeom prst="roundRect">
            <a:avLst>
              <a:gd name="adj" fmla="val 16667"/>
            </a:avLst>
          </a:prstGeom>
          <a:solidFill>
            <a:srgbClr val="FFFFFF"/>
          </a:solidFill>
          <a:ln w="9525"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ctr" anchorCtr="0" upright="1">
            <a:noAutofit/>
          </a:bodyPr>
          <a:lstStyle/>
          <a:p>
            <a:pPr algn="just">
              <a:spcAft>
                <a:spcPts val="0"/>
              </a:spcAft>
            </a:pPr>
            <a:r>
              <a:rPr lang="ja-JP" sz="1400" b="1" kern="100" dirty="0">
                <a:solidFill>
                  <a:srgbClr val="000000"/>
                </a:solidFill>
                <a:effectLst/>
                <a:latin typeface="Century"/>
                <a:ea typeface="ＭＳ ゴシック"/>
                <a:cs typeface="Times New Roman"/>
              </a:rPr>
              <a:t>１．国際的な動き</a:t>
            </a:r>
            <a:endParaRPr lang="ja-JP" sz="1400" kern="100" dirty="0">
              <a:effectLst/>
              <a:latin typeface="Century"/>
              <a:ea typeface="ＭＳ 明朝"/>
              <a:cs typeface="Times New Roman"/>
            </a:endParaRPr>
          </a:p>
        </p:txBody>
      </p:sp>
      <p:sp>
        <p:nvSpPr>
          <p:cNvPr id="6" name="AutoShape 70"/>
          <p:cNvSpPr>
            <a:spLocks noChangeArrowheads="1"/>
          </p:cNvSpPr>
          <p:nvPr/>
        </p:nvSpPr>
        <p:spPr bwMode="auto">
          <a:xfrm>
            <a:off x="28552" y="912168"/>
            <a:ext cx="4140000" cy="831572"/>
          </a:xfrm>
          <a:prstGeom prst="roundRect">
            <a:avLst>
              <a:gd name="adj" fmla="val 6959"/>
            </a:avLst>
          </a:prstGeom>
          <a:solidFill>
            <a:srgbClr val="FFFFFF"/>
          </a:solidFill>
          <a:ln w="9525" algn="ctr">
            <a:solidFill>
              <a:srgbClr val="000000"/>
            </a:solidFill>
            <a:round/>
            <a:headEnd/>
            <a:tailEnd/>
          </a:ln>
          <a:effectLst>
            <a:outerShdw dist="107763" dir="2700000" algn="ctr" rotWithShape="0">
              <a:srgbClr val="808080">
                <a:alpha val="50000"/>
              </a:srgbClr>
            </a:outerShdw>
          </a:effectLst>
        </p:spPr>
        <p:txBody>
          <a:bodyPr rot="0" vert="horz" wrap="square" lIns="36000" tIns="8890" rIns="36000" bIns="8890" anchor="t" anchorCtr="0" upright="1">
            <a:noAutofit/>
          </a:bodyPr>
          <a:lstStyle/>
          <a:p>
            <a:pPr algn="just">
              <a:lnSpc>
                <a:spcPts val="1400"/>
              </a:lnSpc>
              <a:spcBef>
                <a:spcPts val="600"/>
              </a:spcBef>
              <a:spcAft>
                <a:spcPts val="0"/>
              </a:spcAft>
            </a:pPr>
            <a:r>
              <a:rPr lang="en-US" sz="1200" kern="100" dirty="0">
                <a:effectLst/>
                <a:latin typeface="ＭＳ Ｐゴシック"/>
                <a:ea typeface="ＭＳ 明朝"/>
                <a:cs typeface="Times New Roman"/>
              </a:rPr>
              <a:t> </a:t>
            </a:r>
            <a:r>
              <a:rPr lang="ja-JP" altLang="ja-JP" sz="1200" b="1" kern="100" dirty="0" smtClean="0">
                <a:latin typeface="Century"/>
                <a:cs typeface="Times New Roman"/>
              </a:rPr>
              <a:t>◇</a:t>
            </a:r>
            <a:r>
              <a:rPr lang="ja-JP" sz="1200" b="1" kern="100" dirty="0" smtClean="0">
                <a:effectLst/>
                <a:latin typeface="Century"/>
                <a:ea typeface="ＭＳ Ｐゴシック"/>
                <a:cs typeface="Times New Roman"/>
              </a:rPr>
              <a:t>気候</a:t>
            </a:r>
            <a:r>
              <a:rPr lang="ja-JP" sz="1200" b="1" kern="100" dirty="0">
                <a:effectLst/>
                <a:latin typeface="Century"/>
                <a:ea typeface="ＭＳ Ｐゴシック"/>
                <a:cs typeface="Times New Roman"/>
              </a:rPr>
              <a:t>変動枠組条約締約国会議</a:t>
            </a:r>
            <a:endParaRPr lang="ja-JP" sz="1050" kern="100" dirty="0">
              <a:effectLst/>
              <a:latin typeface="Century"/>
              <a:ea typeface="ＭＳ 明朝"/>
              <a:cs typeface="Times New Roman"/>
            </a:endParaRPr>
          </a:p>
          <a:p>
            <a:pPr marL="216000" indent="-152400" algn="just">
              <a:lnSpc>
                <a:spcPts val="1400"/>
              </a:lnSpc>
              <a:spcBef>
                <a:spcPts val="300"/>
              </a:spcBef>
              <a:spcAft>
                <a:spcPts val="0"/>
              </a:spcAft>
            </a:pPr>
            <a:r>
              <a:rPr lang="ja-JP" sz="1200" kern="1200" dirty="0">
                <a:effectLst/>
                <a:latin typeface="Century"/>
                <a:ea typeface="ＭＳ 明朝"/>
                <a:cs typeface="Times New Roman"/>
              </a:rPr>
              <a:t>・</a:t>
            </a:r>
            <a:r>
              <a:rPr lang="en-US" sz="1200" kern="1200" dirty="0" smtClean="0">
                <a:effectLst/>
                <a:latin typeface="Century"/>
                <a:ea typeface="ＭＳ 明朝"/>
                <a:cs typeface="Times New Roman"/>
              </a:rPr>
              <a:t>COP21</a:t>
            </a:r>
            <a:r>
              <a:rPr lang="en-US" altLang="ja-JP" sz="1200" kern="1200" dirty="0" smtClean="0">
                <a:effectLst/>
                <a:latin typeface="Century"/>
                <a:ea typeface="ＭＳ 明朝"/>
                <a:cs typeface="Times New Roman"/>
              </a:rPr>
              <a:t>(</a:t>
            </a:r>
            <a:r>
              <a:rPr lang="en-US" sz="1200" kern="1200" dirty="0" smtClean="0">
                <a:effectLst/>
                <a:latin typeface="Century"/>
                <a:ea typeface="ＭＳ 明朝"/>
                <a:cs typeface="Times New Roman"/>
              </a:rPr>
              <a:t>2015.12</a:t>
            </a:r>
            <a:r>
              <a:rPr lang="ja-JP" sz="1200" kern="1200" dirty="0">
                <a:effectLst/>
                <a:latin typeface="Century"/>
                <a:ea typeface="ＭＳ 明朝"/>
                <a:cs typeface="Times New Roman"/>
              </a:rPr>
              <a:t>フランス・</a:t>
            </a:r>
            <a:r>
              <a:rPr lang="ja-JP" sz="1200" kern="1200" dirty="0" smtClean="0">
                <a:effectLst/>
                <a:latin typeface="Century"/>
                <a:ea typeface="ＭＳ 明朝"/>
                <a:cs typeface="Times New Roman"/>
              </a:rPr>
              <a:t>パリ</a:t>
            </a:r>
            <a:r>
              <a:rPr lang="en-US" altLang="ja-JP" sz="1200" kern="1200" dirty="0" smtClean="0">
                <a:effectLst/>
                <a:latin typeface="Century"/>
                <a:ea typeface="ＭＳ 明朝"/>
                <a:cs typeface="Times New Roman"/>
              </a:rPr>
              <a:t>)</a:t>
            </a:r>
            <a:endParaRPr lang="ja-JP" sz="1050" kern="100" dirty="0">
              <a:effectLst/>
              <a:latin typeface="Century"/>
              <a:ea typeface="ＭＳ 明朝"/>
              <a:cs typeface="Times New Roman"/>
            </a:endParaRPr>
          </a:p>
          <a:p>
            <a:pPr marL="216000" algn="just">
              <a:lnSpc>
                <a:spcPts val="1400"/>
              </a:lnSpc>
              <a:spcAft>
                <a:spcPts val="0"/>
              </a:spcAft>
            </a:pPr>
            <a:r>
              <a:rPr lang="ja-JP" sz="1200" kern="1200" dirty="0">
                <a:effectLst/>
                <a:latin typeface="Century"/>
                <a:ea typeface="ＭＳ 明朝"/>
                <a:cs typeface="Times New Roman"/>
              </a:rPr>
              <a:t>新たな法的枠組みとなる「パリ協定」を含む</a:t>
            </a:r>
            <a:r>
              <a:rPr lang="en-US" sz="1200" kern="1200" dirty="0">
                <a:effectLst/>
                <a:latin typeface="Century"/>
                <a:ea typeface="ＭＳ 明朝"/>
                <a:cs typeface="Times New Roman"/>
              </a:rPr>
              <a:t>COP</a:t>
            </a:r>
            <a:r>
              <a:rPr lang="ja-JP" sz="1200" kern="1200" dirty="0">
                <a:effectLst/>
                <a:latin typeface="Century"/>
                <a:ea typeface="ＭＳ 明朝"/>
                <a:cs typeface="Times New Roman"/>
              </a:rPr>
              <a:t>決定が採択</a:t>
            </a:r>
            <a:endParaRPr lang="ja-JP" sz="1050" kern="100" dirty="0">
              <a:effectLst/>
              <a:latin typeface="Century"/>
              <a:ea typeface="ＭＳ 明朝"/>
              <a:cs typeface="Times New Roman"/>
            </a:endParaRPr>
          </a:p>
        </p:txBody>
      </p:sp>
      <p:sp>
        <p:nvSpPr>
          <p:cNvPr id="7" name="AutoShape 115"/>
          <p:cNvSpPr>
            <a:spLocks noChangeArrowheads="1"/>
          </p:cNvSpPr>
          <p:nvPr/>
        </p:nvSpPr>
        <p:spPr bwMode="auto">
          <a:xfrm>
            <a:off x="42739" y="1848272"/>
            <a:ext cx="1821557" cy="285750"/>
          </a:xfrm>
          <a:prstGeom prst="roundRect">
            <a:avLst>
              <a:gd name="adj" fmla="val 16667"/>
            </a:avLst>
          </a:prstGeom>
          <a:solidFill>
            <a:srgbClr val="FFFFFF"/>
          </a:solidFill>
          <a:ln w="9525"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ctr" anchorCtr="0" upright="1">
            <a:noAutofit/>
          </a:bodyPr>
          <a:lstStyle/>
          <a:p>
            <a:pPr algn="just">
              <a:spcAft>
                <a:spcPts val="0"/>
              </a:spcAft>
            </a:pPr>
            <a:r>
              <a:rPr lang="ja-JP" sz="1400" b="1" kern="100" dirty="0">
                <a:effectLst/>
                <a:latin typeface="Century"/>
                <a:ea typeface="ＭＳ ゴシック"/>
                <a:cs typeface="Times New Roman"/>
              </a:rPr>
              <a:t>２．国の</a:t>
            </a:r>
            <a:r>
              <a:rPr lang="ja-JP" sz="1400" b="1" kern="100" dirty="0" smtClean="0">
                <a:effectLst/>
                <a:latin typeface="Century"/>
                <a:ea typeface="ＭＳ ゴシック"/>
                <a:cs typeface="Times New Roman"/>
              </a:rPr>
              <a:t>動</a:t>
            </a:r>
            <a:r>
              <a:rPr lang="ja-JP" altLang="en-US" sz="1400" b="1" kern="100" dirty="0" smtClean="0">
                <a:effectLst/>
                <a:latin typeface="Century"/>
                <a:ea typeface="ＭＳ ゴシック"/>
                <a:cs typeface="Times New Roman"/>
              </a:rPr>
              <a:t>き</a:t>
            </a:r>
            <a:endParaRPr lang="ja-JP" sz="1400" kern="100" dirty="0">
              <a:effectLst/>
              <a:latin typeface="Century"/>
              <a:ea typeface="ＭＳ 明朝"/>
              <a:cs typeface="Times New Roman"/>
            </a:endParaRPr>
          </a:p>
        </p:txBody>
      </p:sp>
      <p:sp>
        <p:nvSpPr>
          <p:cNvPr id="8" name="AutoShape 113"/>
          <p:cNvSpPr>
            <a:spLocks noChangeArrowheads="1"/>
          </p:cNvSpPr>
          <p:nvPr/>
        </p:nvSpPr>
        <p:spPr bwMode="auto">
          <a:xfrm>
            <a:off x="28552" y="2136305"/>
            <a:ext cx="4140000" cy="4176463"/>
          </a:xfrm>
          <a:prstGeom prst="roundRect">
            <a:avLst>
              <a:gd name="adj" fmla="val 4777"/>
            </a:avLst>
          </a:prstGeom>
          <a:solidFill>
            <a:srgbClr val="FFFFFF"/>
          </a:solidFill>
          <a:ln w="9525" algn="ctr">
            <a:solidFill>
              <a:srgbClr val="000000"/>
            </a:solidFill>
            <a:round/>
            <a:headEnd/>
            <a:tailEnd/>
          </a:ln>
          <a:effectLst>
            <a:outerShdw dist="107763" dir="2700000" algn="ctr" rotWithShape="0">
              <a:srgbClr val="808080">
                <a:alpha val="50000"/>
              </a:srgbClr>
            </a:outerShdw>
          </a:effectLst>
        </p:spPr>
        <p:txBody>
          <a:bodyPr rot="0" vert="horz" wrap="square" lIns="74295" tIns="8890" rIns="74295" bIns="8890" anchor="t" anchorCtr="0" upright="1">
            <a:noAutofit/>
          </a:bodyPr>
          <a:lstStyle/>
          <a:p>
            <a:pPr algn="just">
              <a:lnSpc>
                <a:spcPts val="100"/>
              </a:lnSpc>
              <a:spcAft>
                <a:spcPts val="0"/>
              </a:spcAft>
            </a:pPr>
            <a:r>
              <a:rPr lang="en-US" sz="1200" kern="100" dirty="0">
                <a:effectLst/>
                <a:latin typeface="ＭＳ 明朝"/>
                <a:ea typeface="ＭＳ 明朝"/>
                <a:cs typeface="Times New Roman"/>
              </a:rPr>
              <a:t> </a:t>
            </a:r>
            <a:endParaRPr lang="ja-JP" sz="1050" kern="100" dirty="0" smtClean="0">
              <a:effectLst/>
              <a:latin typeface="Century"/>
              <a:ea typeface="ＭＳ 明朝"/>
              <a:cs typeface="Times New Roman"/>
            </a:endParaRPr>
          </a:p>
          <a:p>
            <a:pPr marL="226695" indent="-226695" algn="just">
              <a:lnSpc>
                <a:spcPts val="1400"/>
              </a:lnSpc>
              <a:spcAft>
                <a:spcPts val="0"/>
              </a:spcAft>
            </a:pPr>
            <a:r>
              <a:rPr lang="ja-JP" altLang="ja-JP" sz="1200" b="1" kern="100" dirty="0" smtClean="0">
                <a:latin typeface="Century"/>
                <a:cs typeface="Times New Roman"/>
              </a:rPr>
              <a:t>◇</a:t>
            </a:r>
            <a:r>
              <a:rPr lang="zh-CN" altLang="en-US" sz="1200" b="1" kern="100" dirty="0" smtClean="0">
                <a:effectLst/>
                <a:latin typeface="Century"/>
                <a:ea typeface="ＭＳ Ｐゴシック"/>
                <a:cs typeface="Times New Roman"/>
              </a:rPr>
              <a:t>地球温暖化対策計画</a:t>
            </a:r>
            <a:endParaRPr lang="ja-JP" sz="1050" kern="100" dirty="0" smtClean="0">
              <a:effectLst/>
              <a:latin typeface="Century"/>
              <a:ea typeface="ＭＳ 明朝"/>
              <a:cs typeface="Times New Roman"/>
            </a:endParaRPr>
          </a:p>
          <a:p>
            <a:pPr marL="216000" indent="-360000">
              <a:lnSpc>
                <a:spcPts val="1400"/>
              </a:lnSpc>
              <a:spcBef>
                <a:spcPts val="300"/>
              </a:spcBef>
              <a:spcAft>
                <a:spcPts val="0"/>
              </a:spcAft>
            </a:pPr>
            <a:r>
              <a:rPr lang="en-US" sz="1200" kern="100" dirty="0">
                <a:effectLst/>
                <a:latin typeface="ＭＳ Ｐゴシック"/>
                <a:ea typeface="ＭＳ 明朝"/>
                <a:cs typeface="Times New Roman"/>
              </a:rPr>
              <a:t> </a:t>
            </a:r>
            <a:r>
              <a:rPr lang="ja-JP" altLang="en-US" sz="1200" kern="100" dirty="0" smtClean="0">
                <a:effectLst/>
                <a:latin typeface="ＭＳ Ｐゴシック"/>
                <a:ea typeface="ＭＳ 明朝"/>
                <a:cs typeface="Times New Roman"/>
              </a:rPr>
              <a:t>・日本の約束草案及びパリ協定を踏まえ、</a:t>
            </a:r>
            <a:r>
              <a:rPr lang="en-US" altLang="ja-JP" sz="1200" kern="100" dirty="0" smtClean="0">
                <a:effectLst/>
                <a:latin typeface="ＭＳ Ｐゴシック"/>
                <a:ea typeface="ＭＳ 明朝"/>
                <a:cs typeface="Times New Roman"/>
              </a:rPr>
              <a:t>2016</a:t>
            </a:r>
            <a:r>
              <a:rPr lang="ja-JP" altLang="en-US" sz="1200" kern="100" dirty="0" smtClean="0">
                <a:effectLst/>
                <a:latin typeface="ＭＳ Ｐゴシック"/>
                <a:ea typeface="ＭＳ 明朝"/>
                <a:cs typeface="Times New Roman"/>
              </a:rPr>
              <a:t>年</a:t>
            </a:r>
            <a:r>
              <a:rPr lang="en-US" altLang="ja-JP" sz="1200" kern="100" dirty="0" smtClean="0">
                <a:effectLst/>
                <a:latin typeface="ＭＳ Ｐゴシック"/>
                <a:ea typeface="ＭＳ 明朝"/>
                <a:cs typeface="Times New Roman"/>
              </a:rPr>
              <a:t>5</a:t>
            </a:r>
            <a:r>
              <a:rPr lang="ja-JP" altLang="en-US" sz="1200" kern="100" dirty="0" smtClean="0">
                <a:effectLst/>
                <a:latin typeface="ＭＳ Ｐゴシック"/>
                <a:ea typeface="ＭＳ 明朝"/>
                <a:cs typeface="Times New Roman"/>
              </a:rPr>
              <a:t>月に地球温暖化対策計画を策定。</a:t>
            </a:r>
            <a:endParaRPr lang="en-US" altLang="ja-JP" sz="1200" kern="100" dirty="0" smtClean="0">
              <a:effectLst/>
              <a:latin typeface="ＭＳ Ｐゴシック"/>
              <a:ea typeface="ＭＳ 明朝"/>
              <a:cs typeface="Times New Roman"/>
            </a:endParaRPr>
          </a:p>
          <a:p>
            <a:pPr marL="360000" indent="-216000">
              <a:lnSpc>
                <a:spcPts val="1400"/>
              </a:lnSpc>
              <a:spcAft>
                <a:spcPts val="0"/>
              </a:spcAft>
            </a:pPr>
            <a:r>
              <a:rPr lang="en-US" altLang="ja-JP" sz="1200" kern="100" dirty="0" smtClean="0">
                <a:effectLst/>
                <a:latin typeface="ＭＳ Ｐゴシック"/>
                <a:ea typeface="ＭＳ 明朝"/>
                <a:cs typeface="Times New Roman"/>
              </a:rPr>
              <a:t>(</a:t>
            </a:r>
            <a:r>
              <a:rPr lang="ja-JP" altLang="en-US" sz="1200" kern="100" dirty="0">
                <a:latin typeface="ＭＳ Ｐゴシック"/>
                <a:ea typeface="ＭＳ 明朝"/>
                <a:cs typeface="Times New Roman"/>
              </a:rPr>
              <a:t>温室効果</a:t>
            </a:r>
            <a:r>
              <a:rPr lang="ja-JP" altLang="en-US" sz="1200" kern="100" dirty="0" smtClean="0">
                <a:latin typeface="ＭＳ Ｐゴシック"/>
                <a:ea typeface="ＭＳ 明朝"/>
                <a:cs typeface="Times New Roman"/>
              </a:rPr>
              <a:t>ガスの排出量</a:t>
            </a:r>
            <a:r>
              <a:rPr lang="ja-JP" altLang="en-US" sz="1200" kern="100" dirty="0">
                <a:latin typeface="ＭＳ Ｐゴシック"/>
                <a:ea typeface="ＭＳ 明朝"/>
                <a:cs typeface="Times New Roman"/>
              </a:rPr>
              <a:t>を</a:t>
            </a:r>
            <a:r>
              <a:rPr lang="en-US" altLang="ja-JP" sz="1200" kern="100" dirty="0" smtClean="0">
                <a:effectLst/>
                <a:latin typeface="ＭＳ Ｐゴシック"/>
                <a:ea typeface="ＭＳ 明朝"/>
                <a:cs typeface="Times New Roman"/>
              </a:rPr>
              <a:t>2030</a:t>
            </a:r>
            <a:r>
              <a:rPr lang="ja-JP" altLang="en-US" sz="1200" kern="100" dirty="0" smtClean="0">
                <a:effectLst/>
                <a:latin typeface="ＭＳ Ｐゴシック"/>
                <a:ea typeface="ＭＳ 明朝"/>
                <a:cs typeface="Times New Roman"/>
              </a:rPr>
              <a:t>年度に</a:t>
            </a:r>
            <a:r>
              <a:rPr lang="en-US" altLang="ja-JP" sz="1200" kern="100" dirty="0" smtClean="0">
                <a:effectLst/>
                <a:latin typeface="ＭＳ Ｐゴシック"/>
                <a:ea typeface="ＭＳ 明朝"/>
                <a:cs typeface="Times New Roman"/>
              </a:rPr>
              <a:t>2013</a:t>
            </a:r>
            <a:r>
              <a:rPr lang="ja-JP" altLang="en-US" sz="1200" kern="100" dirty="0" smtClean="0">
                <a:effectLst/>
                <a:latin typeface="ＭＳ Ｐゴシック"/>
                <a:ea typeface="ＭＳ 明朝"/>
                <a:cs typeface="Times New Roman"/>
              </a:rPr>
              <a:t>年度比▲</a:t>
            </a:r>
            <a:r>
              <a:rPr lang="en-US" altLang="ja-JP" sz="1200" kern="100" dirty="0" smtClean="0">
                <a:effectLst/>
                <a:latin typeface="ＭＳ Ｐゴシック"/>
                <a:ea typeface="ＭＳ 明朝"/>
                <a:cs typeface="Times New Roman"/>
              </a:rPr>
              <a:t>26.0%(2005</a:t>
            </a:r>
            <a:r>
              <a:rPr lang="ja-JP" altLang="en-US" sz="1200" kern="100" dirty="0" smtClean="0">
                <a:effectLst/>
                <a:latin typeface="ＭＳ Ｐゴシック"/>
                <a:ea typeface="ＭＳ 明朝"/>
                <a:cs typeface="Times New Roman"/>
              </a:rPr>
              <a:t>年度比▲</a:t>
            </a:r>
            <a:r>
              <a:rPr lang="en-US" altLang="ja-JP" sz="1200" kern="100" dirty="0" smtClean="0">
                <a:effectLst/>
                <a:latin typeface="ＭＳ Ｐゴシック"/>
                <a:ea typeface="ＭＳ 明朝"/>
                <a:cs typeface="Times New Roman"/>
              </a:rPr>
              <a:t>25.4%)</a:t>
            </a:r>
            <a:r>
              <a:rPr lang="ja-JP" altLang="en-US" sz="1200" kern="100" dirty="0" smtClean="0">
                <a:effectLst/>
                <a:latin typeface="ＭＳ Ｐゴシック"/>
                <a:ea typeface="ＭＳ 明朝"/>
                <a:cs typeface="Times New Roman"/>
              </a:rPr>
              <a:t>の水準にする</a:t>
            </a:r>
            <a:r>
              <a:rPr lang="en-US" altLang="ja-JP" sz="1200" kern="100" dirty="0" smtClean="0">
                <a:effectLst/>
                <a:latin typeface="ＭＳ Ｐゴシック"/>
                <a:ea typeface="ＭＳ 明朝"/>
                <a:cs typeface="Times New Roman"/>
              </a:rPr>
              <a:t>)</a:t>
            </a:r>
          </a:p>
          <a:p>
            <a:pPr marL="216000" indent="-360000">
              <a:lnSpc>
                <a:spcPts val="1400"/>
              </a:lnSpc>
              <a:spcBef>
                <a:spcPts val="600"/>
              </a:spcBef>
              <a:spcAft>
                <a:spcPts val="0"/>
              </a:spcAft>
            </a:pPr>
            <a:r>
              <a:rPr lang="ja-JP" altLang="en-US" sz="1200" kern="100" dirty="0" smtClean="0">
                <a:latin typeface="ＭＳ Ｐゴシック"/>
                <a:ea typeface="ＭＳ 明朝"/>
                <a:cs typeface="Times New Roman"/>
              </a:rPr>
              <a:t>・ビル</a:t>
            </a:r>
            <a:r>
              <a:rPr lang="ja-JP" altLang="en-US" sz="1200" kern="100" dirty="0">
                <a:latin typeface="ＭＳ Ｐゴシック"/>
                <a:ea typeface="ＭＳ 明朝"/>
                <a:cs typeface="Times New Roman"/>
              </a:rPr>
              <a:t>や住宅などの建築物におけるエネルギー消費に関わる「業務その他部門」と「家庭部門」の温室効果ガス排出削減目標は、それぞれ</a:t>
            </a:r>
            <a:r>
              <a:rPr lang="en-US" altLang="ja-JP" sz="1200" kern="100" dirty="0">
                <a:latin typeface="ＭＳ Ｐゴシック"/>
                <a:ea typeface="ＭＳ 明朝"/>
                <a:cs typeface="Times New Roman"/>
              </a:rPr>
              <a:t>2030</a:t>
            </a:r>
            <a:r>
              <a:rPr lang="ja-JP" altLang="en-US" sz="1200" kern="100" dirty="0">
                <a:latin typeface="ＭＳ Ｐゴシック"/>
                <a:ea typeface="ＭＳ 明朝"/>
                <a:cs typeface="Times New Roman"/>
              </a:rPr>
              <a:t>年度に</a:t>
            </a:r>
            <a:r>
              <a:rPr lang="en-US" altLang="ja-JP" sz="1200" kern="100" dirty="0">
                <a:latin typeface="ＭＳ Ｐゴシック"/>
                <a:ea typeface="ＭＳ 明朝"/>
                <a:cs typeface="Times New Roman"/>
              </a:rPr>
              <a:t>2013</a:t>
            </a:r>
            <a:r>
              <a:rPr lang="ja-JP" altLang="en-US" sz="1200" kern="100" dirty="0">
                <a:latin typeface="ＭＳ Ｐゴシック"/>
                <a:ea typeface="ＭＳ 明朝"/>
                <a:cs typeface="Times New Roman"/>
              </a:rPr>
              <a:t>年度比約</a:t>
            </a:r>
            <a:r>
              <a:rPr lang="en-US" altLang="ja-JP" sz="1200" kern="100" dirty="0">
                <a:latin typeface="ＭＳ Ｐゴシック"/>
                <a:ea typeface="ＭＳ 明朝"/>
                <a:cs typeface="Times New Roman"/>
              </a:rPr>
              <a:t>40</a:t>
            </a:r>
            <a:r>
              <a:rPr lang="ja-JP" altLang="en-US" sz="1200" kern="100" dirty="0">
                <a:latin typeface="ＭＳ Ｐゴシック"/>
                <a:ea typeface="ＭＳ 明朝"/>
                <a:cs typeface="Times New Roman"/>
              </a:rPr>
              <a:t>％</a:t>
            </a:r>
            <a:r>
              <a:rPr lang="ja-JP" altLang="en-US" sz="1200" kern="100" dirty="0" smtClean="0">
                <a:latin typeface="ＭＳ Ｐゴシック"/>
                <a:ea typeface="ＭＳ 明朝"/>
                <a:cs typeface="Times New Roman"/>
              </a:rPr>
              <a:t>削減。</a:t>
            </a:r>
            <a:endParaRPr lang="en-US" altLang="ja-JP" sz="1200" kern="100" dirty="0" smtClean="0">
              <a:latin typeface="ＭＳ 明朝" panose="02020609040205080304" pitchFamily="17" charset="-128"/>
              <a:ea typeface="ＭＳ 明朝" panose="02020609040205080304" pitchFamily="17" charset="-128"/>
              <a:cs typeface="Times New Roman"/>
            </a:endParaRPr>
          </a:p>
          <a:p>
            <a:pPr marL="216000" indent="-360000">
              <a:lnSpc>
                <a:spcPts val="1400"/>
              </a:lnSpc>
              <a:spcBef>
                <a:spcPts val="300"/>
              </a:spcBef>
              <a:spcAft>
                <a:spcPts val="0"/>
              </a:spcAft>
            </a:pPr>
            <a:r>
              <a:rPr lang="ja-JP" altLang="ja-JP" sz="1200" b="1" kern="100" dirty="0" smtClean="0">
                <a:latin typeface="Century"/>
                <a:cs typeface="Times New Roman"/>
              </a:rPr>
              <a:t>◇</a:t>
            </a:r>
            <a:r>
              <a:rPr lang="ja-JP" altLang="en-US" sz="1200" b="1" kern="100" dirty="0" smtClean="0">
                <a:effectLst/>
                <a:latin typeface="Century"/>
                <a:ea typeface="ＭＳ Ｐゴシック"/>
                <a:cs typeface="Times New Roman"/>
              </a:rPr>
              <a:t>建築物のエネルギー消費性能の向上に関する法律</a:t>
            </a:r>
            <a:endParaRPr lang="en-US" altLang="ja-JP" sz="1200" kern="100" dirty="0" smtClean="0">
              <a:effectLst/>
              <a:latin typeface="ＭＳ 明朝" panose="02020609040205080304" pitchFamily="17" charset="-128"/>
              <a:ea typeface="ＭＳ 明朝" panose="02020609040205080304" pitchFamily="17" charset="-128"/>
              <a:cs typeface="Times New Roman"/>
            </a:endParaRPr>
          </a:p>
          <a:p>
            <a:pPr marL="216000" indent="-180000">
              <a:lnSpc>
                <a:spcPts val="1400"/>
              </a:lnSpc>
              <a:spcBef>
                <a:spcPts val="300"/>
              </a:spcBef>
              <a:spcAft>
                <a:spcPts val="0"/>
              </a:spcAft>
            </a:pPr>
            <a:r>
              <a:rPr lang="ja-JP" altLang="en-US" sz="1200" kern="100" dirty="0" smtClean="0">
                <a:latin typeface="ＭＳ 明朝" panose="02020609040205080304" pitchFamily="17" charset="-128"/>
                <a:ea typeface="ＭＳ 明朝" panose="02020609040205080304" pitchFamily="17" charset="-128"/>
                <a:cs typeface="Times New Roman"/>
              </a:rPr>
              <a:t>・温室効果ガスの排出量の削減に当たっては、新築建築物における省エネ基準適合の推進など建築物における省エネ対策が、今後ますます重要。</a:t>
            </a:r>
            <a:endParaRPr lang="en-US" altLang="ja-JP" sz="1200" kern="100" dirty="0" smtClean="0">
              <a:latin typeface="ＭＳ 明朝" panose="02020609040205080304" pitchFamily="17" charset="-128"/>
              <a:ea typeface="ＭＳ 明朝" panose="02020609040205080304" pitchFamily="17" charset="-128"/>
              <a:cs typeface="Times New Roman"/>
            </a:endParaRPr>
          </a:p>
          <a:p>
            <a:pPr marL="216000" indent="-180000">
              <a:lnSpc>
                <a:spcPts val="1400"/>
              </a:lnSpc>
              <a:spcBef>
                <a:spcPts val="300"/>
              </a:spcBef>
              <a:spcAft>
                <a:spcPts val="0"/>
              </a:spcAft>
            </a:pPr>
            <a:r>
              <a:rPr lang="ja-JP" altLang="en-US" sz="1200" kern="100" dirty="0">
                <a:latin typeface="ＭＳ 明朝" panose="02020609040205080304" pitchFamily="17" charset="-128"/>
                <a:ea typeface="ＭＳ 明朝" panose="02020609040205080304" pitchFamily="17" charset="-128"/>
                <a:cs typeface="Times New Roman"/>
              </a:rPr>
              <a:t>・</a:t>
            </a:r>
            <a:r>
              <a:rPr lang="ja-JP" altLang="en-US" sz="1200" kern="100" dirty="0" smtClean="0">
                <a:latin typeface="ＭＳ 明朝" panose="02020609040205080304" pitchFamily="17" charset="-128"/>
                <a:ea typeface="ＭＳ 明朝" panose="02020609040205080304" pitchFamily="17" charset="-128"/>
                <a:cs typeface="Times New Roman"/>
              </a:rPr>
              <a:t>建築物のエネルギー消費性能の向上に関する法律（建築物省エネ法）に基づく省エネ基準適合義務・推進</a:t>
            </a:r>
            <a:r>
              <a:rPr lang="ja-JP" altLang="en-US" sz="1200" kern="100" dirty="0" smtClean="0">
                <a:latin typeface="ＭＳ Ｐ明朝"/>
                <a:ea typeface="ＭＳ 明朝"/>
                <a:cs typeface="Times New Roman"/>
              </a:rPr>
              <a:t>など</a:t>
            </a:r>
            <a:r>
              <a:rPr lang="ja-JP" altLang="en-US" sz="1200" kern="100" dirty="0">
                <a:latin typeface="ＭＳ Ｐ明朝"/>
                <a:ea typeface="ＭＳ 明朝"/>
                <a:cs typeface="Times New Roman"/>
              </a:rPr>
              <a:t>により</a:t>
            </a:r>
            <a:r>
              <a:rPr lang="ja-JP" altLang="en-US" sz="1200" kern="100" dirty="0" smtClean="0">
                <a:latin typeface="ＭＳ Ｐ明朝"/>
                <a:ea typeface="ＭＳ 明朝"/>
                <a:cs typeface="Times New Roman"/>
              </a:rPr>
              <a:t>、建築物における省エネ対策を推進。</a:t>
            </a:r>
            <a:endParaRPr lang="en-US" altLang="ja-JP" sz="1200" kern="100" dirty="0" smtClean="0">
              <a:latin typeface="ＭＳ Ｐ明朝"/>
              <a:ea typeface="ＭＳ 明朝"/>
              <a:cs typeface="Times New Roman"/>
            </a:endParaRPr>
          </a:p>
          <a:p>
            <a:pPr marL="216000" indent="-180000">
              <a:lnSpc>
                <a:spcPts val="1400"/>
              </a:lnSpc>
              <a:spcBef>
                <a:spcPts val="300"/>
              </a:spcBef>
              <a:spcAft>
                <a:spcPts val="0"/>
              </a:spcAft>
            </a:pPr>
            <a:r>
              <a:rPr lang="ja-JP" altLang="en-US" sz="1200" kern="100" dirty="0" smtClean="0">
                <a:latin typeface="ＭＳ 明朝" panose="02020609040205080304" pitchFamily="17" charset="-128"/>
                <a:ea typeface="ＭＳ 明朝" panose="02020609040205080304" pitchFamily="17" charset="-128"/>
                <a:cs typeface="Times New Roman"/>
              </a:rPr>
              <a:t>・</a:t>
            </a:r>
            <a:r>
              <a:rPr lang="en-US" altLang="ja-JP" sz="1200" kern="100" dirty="0" smtClean="0">
                <a:latin typeface="ＭＳ 明朝" panose="02020609040205080304" pitchFamily="17" charset="-128"/>
                <a:ea typeface="ＭＳ 明朝" panose="02020609040205080304" pitchFamily="17" charset="-128"/>
                <a:cs typeface="Times New Roman"/>
              </a:rPr>
              <a:t>2017</a:t>
            </a:r>
            <a:r>
              <a:rPr lang="ja-JP" altLang="en-US" sz="1200" kern="100" dirty="0" smtClean="0">
                <a:latin typeface="ＭＳ 明朝" panose="02020609040205080304" pitchFamily="17" charset="-128"/>
                <a:ea typeface="ＭＳ 明朝" panose="02020609040205080304" pitchFamily="17" charset="-128"/>
                <a:cs typeface="Times New Roman"/>
              </a:rPr>
              <a:t>年</a:t>
            </a:r>
            <a:r>
              <a:rPr lang="en-US" altLang="ja-JP" sz="1200" kern="100" dirty="0" smtClean="0">
                <a:latin typeface="ＭＳ 明朝" panose="02020609040205080304" pitchFamily="17" charset="-128"/>
                <a:ea typeface="ＭＳ 明朝" panose="02020609040205080304" pitchFamily="17" charset="-128"/>
                <a:cs typeface="Times New Roman"/>
              </a:rPr>
              <a:t>4</a:t>
            </a:r>
            <a:r>
              <a:rPr lang="ja-JP" altLang="en-US" sz="1200" kern="100" dirty="0" smtClean="0">
                <a:latin typeface="ＭＳ 明朝" panose="02020609040205080304" pitchFamily="17" charset="-128"/>
                <a:ea typeface="ＭＳ 明朝" panose="02020609040205080304" pitchFamily="17" charset="-128"/>
                <a:cs typeface="Times New Roman"/>
              </a:rPr>
              <a:t>月より、非住宅（</a:t>
            </a:r>
            <a:r>
              <a:rPr lang="en-US" altLang="ja-JP" sz="1200" kern="100" dirty="0" smtClean="0">
                <a:latin typeface="ＭＳ 明朝" panose="02020609040205080304" pitchFamily="17" charset="-128"/>
                <a:ea typeface="ＭＳ 明朝" panose="02020609040205080304" pitchFamily="17" charset="-128"/>
                <a:cs typeface="Times New Roman"/>
              </a:rPr>
              <a:t>2,000</a:t>
            </a:r>
            <a:r>
              <a:rPr lang="ja-JP" altLang="en-US" sz="1200" kern="100" dirty="0" smtClean="0">
                <a:latin typeface="ＭＳ 明朝" panose="02020609040205080304" pitchFamily="17" charset="-128"/>
                <a:ea typeface="ＭＳ 明朝" panose="02020609040205080304" pitchFamily="17" charset="-128"/>
                <a:cs typeface="Times New Roman"/>
              </a:rPr>
              <a:t>㎡以上）の新築時等に省エネ基準適合義務化（建築基準法と連動）を予定。</a:t>
            </a:r>
            <a:endParaRPr lang="en-US" altLang="ja-JP" sz="1200" kern="100" dirty="0" smtClean="0">
              <a:latin typeface="ＭＳ 明朝" panose="02020609040205080304" pitchFamily="17" charset="-128"/>
              <a:ea typeface="ＭＳ 明朝" panose="02020609040205080304" pitchFamily="17" charset="-128"/>
              <a:cs typeface="Times New Roman"/>
            </a:endParaRPr>
          </a:p>
          <a:p>
            <a:pPr marL="108000" indent="-360000">
              <a:lnSpc>
                <a:spcPts val="1400"/>
              </a:lnSpc>
              <a:spcBef>
                <a:spcPts val="300"/>
              </a:spcBef>
            </a:pPr>
            <a:r>
              <a:rPr lang="en-US" altLang="ja-JP" sz="1050" kern="100" dirty="0">
                <a:latin typeface="Century"/>
                <a:ea typeface="ＭＳ 明朝"/>
                <a:cs typeface="Times New Roman"/>
              </a:rPr>
              <a:t>【</a:t>
            </a:r>
            <a:r>
              <a:rPr lang="ja-JP" altLang="en-US" sz="1050" kern="100" dirty="0">
                <a:latin typeface="Century"/>
                <a:ea typeface="ＭＳ 明朝"/>
                <a:cs typeface="Times New Roman"/>
              </a:rPr>
              <a:t>参考</a:t>
            </a:r>
            <a:r>
              <a:rPr lang="en-US" altLang="ja-JP" sz="1050" kern="100" dirty="0" smtClean="0">
                <a:latin typeface="Century"/>
                <a:ea typeface="ＭＳ 明朝"/>
                <a:cs typeface="Times New Roman"/>
              </a:rPr>
              <a:t>】</a:t>
            </a:r>
            <a:r>
              <a:rPr lang="ja-JP" altLang="en-US" sz="1050" kern="100" dirty="0" smtClean="0">
                <a:latin typeface="Century"/>
                <a:ea typeface="ＭＳ 明朝"/>
                <a:cs typeface="Times New Roman"/>
              </a:rPr>
              <a:t>建築物省エネ法において義務化する省エネ基準は、断熱性能等の外皮性能や建築設備の効率性及び再生可能エネルギーの利用などを踏まえた総合化したエネルギー消費量の基準</a:t>
            </a:r>
            <a:endParaRPr lang="en-US" altLang="ja-JP" sz="1050" kern="100" dirty="0">
              <a:effectLst/>
              <a:latin typeface="Century"/>
              <a:ea typeface="ＭＳ 明朝"/>
              <a:cs typeface="Times New Roman"/>
            </a:endParaRPr>
          </a:p>
          <a:p>
            <a:pPr marL="216000" indent="-180000">
              <a:lnSpc>
                <a:spcPts val="1400"/>
              </a:lnSpc>
              <a:spcBef>
                <a:spcPts val="600"/>
              </a:spcBef>
              <a:spcAft>
                <a:spcPts val="0"/>
              </a:spcAft>
            </a:pPr>
            <a:endParaRPr lang="en-US" altLang="ja-JP" sz="1050" kern="100" dirty="0" smtClean="0">
              <a:latin typeface="Century"/>
              <a:ea typeface="ＭＳ 明朝"/>
              <a:cs typeface="Times New Roman"/>
            </a:endParaRPr>
          </a:p>
          <a:p>
            <a:pPr marL="216000" indent="-180000">
              <a:lnSpc>
                <a:spcPts val="1400"/>
              </a:lnSpc>
              <a:spcBef>
                <a:spcPts val="600"/>
              </a:spcBef>
              <a:spcAft>
                <a:spcPts val="0"/>
              </a:spcAft>
            </a:pPr>
            <a:endParaRPr lang="en-US" altLang="ja-JP" sz="1050" kern="100" dirty="0">
              <a:effectLst/>
              <a:latin typeface="Century"/>
              <a:ea typeface="ＭＳ 明朝"/>
              <a:cs typeface="Times New Roman"/>
            </a:endParaRPr>
          </a:p>
          <a:p>
            <a:pPr marL="216000" indent="-180000">
              <a:lnSpc>
                <a:spcPts val="1400"/>
              </a:lnSpc>
              <a:spcBef>
                <a:spcPts val="600"/>
              </a:spcBef>
              <a:spcAft>
                <a:spcPts val="0"/>
              </a:spcAft>
            </a:pPr>
            <a:endParaRPr lang="en-US" altLang="ja-JP" sz="1050" kern="100" dirty="0" smtClean="0">
              <a:latin typeface="Century"/>
              <a:ea typeface="ＭＳ 明朝"/>
              <a:cs typeface="Times New Roman"/>
            </a:endParaRPr>
          </a:p>
          <a:p>
            <a:pPr marL="216000" indent="-180000">
              <a:lnSpc>
                <a:spcPts val="1400"/>
              </a:lnSpc>
              <a:spcBef>
                <a:spcPts val="600"/>
              </a:spcBef>
              <a:spcAft>
                <a:spcPts val="0"/>
              </a:spcAft>
            </a:pPr>
            <a:endParaRPr lang="en-US" altLang="ja-JP" sz="1050" kern="100" dirty="0">
              <a:effectLst/>
              <a:latin typeface="Century"/>
              <a:ea typeface="ＭＳ 明朝"/>
              <a:cs typeface="Times New Roman"/>
            </a:endParaRPr>
          </a:p>
          <a:p>
            <a:pPr marL="216000" indent="-180000">
              <a:lnSpc>
                <a:spcPts val="1400"/>
              </a:lnSpc>
              <a:spcBef>
                <a:spcPts val="600"/>
              </a:spcBef>
              <a:spcAft>
                <a:spcPts val="0"/>
              </a:spcAft>
            </a:pPr>
            <a:endParaRPr lang="en-US" altLang="ja-JP" sz="1050" kern="100" dirty="0" smtClean="0">
              <a:latin typeface="Century"/>
              <a:ea typeface="ＭＳ 明朝"/>
              <a:cs typeface="Times New Roman"/>
            </a:endParaRPr>
          </a:p>
        </p:txBody>
      </p:sp>
      <p:sp>
        <p:nvSpPr>
          <p:cNvPr id="13" name="AutoShape 115"/>
          <p:cNvSpPr>
            <a:spLocks noChangeArrowheads="1"/>
          </p:cNvSpPr>
          <p:nvPr/>
        </p:nvSpPr>
        <p:spPr bwMode="auto">
          <a:xfrm>
            <a:off x="8561040" y="3864496"/>
            <a:ext cx="2664296" cy="281940"/>
          </a:xfrm>
          <a:prstGeom prst="roundRect">
            <a:avLst>
              <a:gd name="adj" fmla="val 16667"/>
            </a:avLst>
          </a:prstGeom>
          <a:solidFill>
            <a:srgbClr val="FFFFFF"/>
          </a:solidFill>
          <a:ln w="9525"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3600" tIns="8890" rIns="3600" bIns="8890" anchor="ctr" anchorCtr="0" upright="1">
            <a:noAutofit/>
          </a:bodyPr>
          <a:lstStyle/>
          <a:p>
            <a:pPr algn="just">
              <a:spcAft>
                <a:spcPts val="0"/>
              </a:spcAft>
            </a:pPr>
            <a:r>
              <a:rPr lang="ja-JP" altLang="en-US" sz="1400" b="1" kern="100" dirty="0">
                <a:latin typeface="Century"/>
                <a:ea typeface="ＭＳ ゴシック"/>
                <a:cs typeface="Times New Roman"/>
              </a:rPr>
              <a:t>５</a:t>
            </a:r>
            <a:r>
              <a:rPr lang="ja-JP" sz="1400" b="1" kern="100" dirty="0" smtClean="0">
                <a:effectLst/>
                <a:latin typeface="Century"/>
                <a:ea typeface="ＭＳ ゴシック"/>
                <a:cs typeface="Times New Roman"/>
              </a:rPr>
              <a:t>．</a:t>
            </a:r>
            <a:r>
              <a:rPr lang="ja-JP" sz="1400" b="1" kern="100" dirty="0">
                <a:effectLst/>
                <a:latin typeface="Century"/>
                <a:ea typeface="ＭＳ ゴシック"/>
                <a:cs typeface="Times New Roman"/>
              </a:rPr>
              <a:t>検討内容とスケジュール</a:t>
            </a:r>
            <a:endParaRPr lang="ja-JP" sz="1400" kern="100" dirty="0">
              <a:effectLst/>
              <a:latin typeface="Century"/>
              <a:ea typeface="ＭＳ 明朝"/>
              <a:cs typeface="Times New Roman"/>
            </a:endParaRPr>
          </a:p>
        </p:txBody>
      </p:sp>
      <p:sp>
        <p:nvSpPr>
          <p:cNvPr id="14" name="AutoShape 113"/>
          <p:cNvSpPr>
            <a:spLocks noChangeArrowheads="1"/>
          </p:cNvSpPr>
          <p:nvPr/>
        </p:nvSpPr>
        <p:spPr bwMode="auto">
          <a:xfrm>
            <a:off x="8561040" y="4146436"/>
            <a:ext cx="4140000" cy="2945480"/>
          </a:xfrm>
          <a:prstGeom prst="roundRect">
            <a:avLst>
              <a:gd name="adj" fmla="val 7298"/>
            </a:avLst>
          </a:prstGeom>
          <a:solidFill>
            <a:srgbClr val="FFFFFF"/>
          </a:solidFill>
          <a:ln w="9525" algn="ctr">
            <a:solidFill>
              <a:srgbClr val="000000"/>
            </a:solidFill>
            <a:round/>
            <a:headEnd/>
            <a:tailEnd/>
          </a:ln>
          <a:effectLst>
            <a:outerShdw dist="107763" dir="2700000" algn="ctr" rotWithShape="0">
              <a:srgbClr val="808080">
                <a:alpha val="50000"/>
              </a:srgbClr>
            </a:outerShdw>
          </a:effectLst>
        </p:spPr>
        <p:txBody>
          <a:bodyPr rot="0" vert="horz" wrap="square" lIns="3600" tIns="8890" rIns="3600" bIns="8890" anchor="t" anchorCtr="0" upright="1">
            <a:noAutofit/>
          </a:bodyPr>
          <a:lstStyle/>
          <a:p>
            <a:pPr marL="165100" marR="95885" indent="-165100" algn="just">
              <a:lnSpc>
                <a:spcPts val="1500"/>
              </a:lnSpc>
              <a:spcAft>
                <a:spcPts val="0"/>
              </a:spcAft>
            </a:pPr>
            <a:r>
              <a:rPr lang="ja-JP" sz="1200" kern="100" dirty="0" smtClean="0">
                <a:effectLst/>
                <a:latin typeface="ＭＳ ゴシック" panose="020B0609070205080204" pitchFamily="49" charset="-128"/>
                <a:ea typeface="ＭＳ ゴシック" panose="020B0609070205080204" pitchFamily="49" charset="-128"/>
                <a:cs typeface="Times New Roman"/>
              </a:rPr>
              <a:t>○</a:t>
            </a:r>
            <a:r>
              <a:rPr lang="ja-JP" sz="1200" b="1" kern="100" dirty="0" smtClean="0">
                <a:effectLst/>
                <a:latin typeface="ＭＳ ゴシック" panose="020B0609070205080204" pitchFamily="49" charset="-128"/>
                <a:ea typeface="ＭＳ ゴシック" panose="020B0609070205080204" pitchFamily="49" charset="-128"/>
                <a:cs typeface="Times New Roman"/>
              </a:rPr>
              <a:t>国における地球温暖化対策の目標</a:t>
            </a:r>
            <a:r>
              <a:rPr lang="ja-JP" altLang="en-US" sz="1200" b="1" kern="100" dirty="0" smtClean="0">
                <a:latin typeface="ＭＳ ゴシック" panose="020B0609070205080204" pitchFamily="49" charset="-128"/>
                <a:ea typeface="ＭＳ ゴシック" panose="020B0609070205080204" pitchFamily="49" charset="-128"/>
                <a:cs typeface="Times New Roman"/>
              </a:rPr>
              <a:t>及び計画</a:t>
            </a:r>
            <a:r>
              <a:rPr lang="ja-JP" sz="1200" b="1" kern="100" dirty="0" smtClean="0">
                <a:effectLst/>
                <a:latin typeface="ＭＳ ゴシック" panose="020B0609070205080204" pitchFamily="49" charset="-128"/>
                <a:ea typeface="ＭＳ ゴシック" panose="020B0609070205080204" pitchFamily="49" charset="-128"/>
                <a:cs typeface="Times New Roman"/>
              </a:rPr>
              <a:t>が表明されたこと等を踏まえ、大阪府における</a:t>
            </a:r>
            <a:r>
              <a:rPr lang="ja-JP" altLang="en-US" sz="1200" b="1" kern="100" dirty="0" smtClean="0">
                <a:latin typeface="ＭＳ ゴシック" panose="020B0609070205080204" pitchFamily="49" charset="-128"/>
                <a:ea typeface="ＭＳ ゴシック" panose="020B0609070205080204" pitchFamily="49" charset="-128"/>
                <a:cs typeface="Times New Roman"/>
              </a:rPr>
              <a:t>建築物の環境配慮</a:t>
            </a:r>
            <a:r>
              <a:rPr lang="ja-JP" sz="1200" b="1" kern="100" dirty="0" smtClean="0">
                <a:effectLst/>
                <a:latin typeface="ＭＳ ゴシック" panose="020B0609070205080204" pitchFamily="49" charset="-128"/>
                <a:ea typeface="ＭＳ ゴシック" panose="020B0609070205080204" pitchFamily="49" charset="-128"/>
                <a:cs typeface="Times New Roman"/>
              </a:rPr>
              <a:t>のあり方について検討</a:t>
            </a:r>
            <a:endParaRPr lang="en-US" altLang="ja-JP" sz="1200" kern="100" dirty="0">
              <a:latin typeface="ＭＳ ゴシック" panose="020B0609070205080204" pitchFamily="49" charset="-128"/>
              <a:ea typeface="ＭＳ ゴシック" panose="020B0609070205080204" pitchFamily="49" charset="-128"/>
              <a:cs typeface="Times New Roman"/>
            </a:endParaRPr>
          </a:p>
          <a:p>
            <a:pPr marL="165100" marR="95885" indent="-165100" algn="just">
              <a:lnSpc>
                <a:spcPts val="1600"/>
              </a:lnSpc>
              <a:spcAft>
                <a:spcPts val="0"/>
              </a:spcAft>
            </a:pPr>
            <a:r>
              <a:rPr lang="ja-JP" sz="1200" b="1" kern="100" dirty="0" smtClean="0">
                <a:effectLst/>
                <a:latin typeface="Century"/>
                <a:ea typeface="ＭＳ Ｐゴシック"/>
                <a:cs typeface="Times New Roman"/>
              </a:rPr>
              <a:t>◇</a:t>
            </a:r>
            <a:r>
              <a:rPr lang="ja-JP" sz="1200" b="1" kern="100" dirty="0">
                <a:effectLst/>
                <a:latin typeface="Century"/>
                <a:ea typeface="ＭＳ Ｐゴシック"/>
                <a:cs typeface="Times New Roman"/>
              </a:rPr>
              <a:t>主な検討</a:t>
            </a:r>
            <a:r>
              <a:rPr lang="ja-JP" sz="1200" b="1" kern="100" dirty="0" smtClean="0">
                <a:effectLst/>
                <a:latin typeface="Century"/>
                <a:ea typeface="ＭＳ Ｐゴシック"/>
                <a:cs typeface="Times New Roman"/>
              </a:rPr>
              <a:t>事項</a:t>
            </a:r>
            <a:r>
              <a:rPr lang="en-US" altLang="ja-JP" sz="1200" b="1" kern="100" dirty="0" smtClean="0">
                <a:effectLst/>
                <a:latin typeface="Century"/>
                <a:ea typeface="ＭＳ Ｐゴシック"/>
                <a:cs typeface="Times New Roman"/>
              </a:rPr>
              <a:t>(</a:t>
            </a:r>
            <a:r>
              <a:rPr lang="ja-JP" sz="1200" b="1" kern="100" dirty="0" smtClean="0">
                <a:effectLst/>
                <a:latin typeface="Century"/>
                <a:ea typeface="ＭＳ Ｐゴシック"/>
                <a:cs typeface="Times New Roman"/>
              </a:rPr>
              <a:t>案</a:t>
            </a:r>
            <a:r>
              <a:rPr lang="en-US" altLang="ja-JP" sz="1200" b="1" kern="100" dirty="0" smtClean="0">
                <a:effectLst/>
                <a:latin typeface="Century"/>
                <a:ea typeface="ＭＳ Ｐゴシック"/>
                <a:cs typeface="Times New Roman"/>
              </a:rPr>
              <a:t>)</a:t>
            </a:r>
            <a:endParaRPr lang="ja-JP" sz="1050" kern="100" dirty="0">
              <a:effectLst/>
              <a:latin typeface="Century"/>
              <a:ea typeface="ＭＳ 明朝"/>
              <a:cs typeface="Times New Roman"/>
            </a:endParaRPr>
          </a:p>
          <a:p>
            <a:pPr marL="432000" marR="95885" indent="-177800" algn="just">
              <a:lnSpc>
                <a:spcPts val="1500"/>
              </a:lnSpc>
              <a:spcAft>
                <a:spcPts val="0"/>
              </a:spcAft>
            </a:pPr>
            <a:r>
              <a:rPr lang="ja-JP" sz="1200" kern="100" dirty="0" smtClean="0">
                <a:effectLst/>
                <a:latin typeface="ＭＳ ゴシック" panose="020B0609070205080204" pitchFamily="49" charset="-128"/>
                <a:ea typeface="ＭＳ ゴシック" panose="020B0609070205080204" pitchFamily="49" charset="-128"/>
                <a:cs typeface="Times New Roman"/>
              </a:rPr>
              <a:t>・</a:t>
            </a:r>
            <a:r>
              <a:rPr lang="ja-JP" altLang="en-US" sz="1200" kern="100" dirty="0" smtClean="0">
                <a:effectLst/>
                <a:latin typeface="ＭＳ ゴシック" panose="020B0609070205080204" pitchFamily="49" charset="-128"/>
                <a:ea typeface="ＭＳ ゴシック" panose="020B0609070205080204" pitchFamily="49" charset="-128"/>
                <a:cs typeface="Times New Roman"/>
              </a:rPr>
              <a:t>大阪府温暖化の防止等に関する条例と建築物のエネルギー消費性能基準への適合義務に関すること</a:t>
            </a:r>
            <a:endParaRPr lang="en-US" altLang="ja-JP" sz="1200" kern="100" dirty="0" smtClean="0">
              <a:effectLst/>
              <a:latin typeface="ＭＳ ゴシック" panose="020B0609070205080204" pitchFamily="49" charset="-128"/>
              <a:ea typeface="ＭＳ ゴシック" panose="020B0609070205080204" pitchFamily="49" charset="-128"/>
              <a:cs typeface="Times New Roman"/>
            </a:endParaRPr>
          </a:p>
          <a:p>
            <a:pPr marL="432000" marR="95885" indent="-177800" algn="just">
              <a:lnSpc>
                <a:spcPts val="1500"/>
              </a:lnSpc>
              <a:spcAft>
                <a:spcPts val="0"/>
              </a:spcAft>
            </a:pPr>
            <a:r>
              <a:rPr lang="ja-JP" sz="1200" kern="100" dirty="0" smtClean="0">
                <a:effectLst/>
                <a:latin typeface="ＭＳ ゴシック" panose="020B0609070205080204" pitchFamily="49" charset="-128"/>
                <a:ea typeface="ＭＳ ゴシック" panose="020B0609070205080204" pitchFamily="49" charset="-128"/>
                <a:cs typeface="Times New Roman"/>
              </a:rPr>
              <a:t>・</a:t>
            </a:r>
            <a:r>
              <a:rPr lang="ja-JP" altLang="en-US" sz="1200" kern="100" dirty="0" smtClean="0">
                <a:effectLst/>
                <a:latin typeface="ＭＳ ゴシック" panose="020B0609070205080204" pitchFamily="49" charset="-128"/>
                <a:ea typeface="ＭＳ ゴシック" panose="020B0609070205080204" pitchFamily="49" charset="-128"/>
                <a:cs typeface="Times New Roman"/>
              </a:rPr>
              <a:t>建築物環境配慮性能表示</a:t>
            </a:r>
            <a:r>
              <a:rPr lang="ja-JP" sz="1200" kern="100" dirty="0" smtClean="0">
                <a:effectLst/>
                <a:latin typeface="ＭＳ ゴシック" panose="020B0609070205080204" pitchFamily="49" charset="-128"/>
                <a:ea typeface="ＭＳ ゴシック" panose="020B0609070205080204" pitchFamily="49" charset="-128"/>
                <a:cs typeface="Times New Roman"/>
              </a:rPr>
              <a:t>に</a:t>
            </a:r>
            <a:r>
              <a:rPr lang="ja-JP" sz="1200" kern="100" dirty="0">
                <a:effectLst/>
                <a:latin typeface="ＭＳ ゴシック" panose="020B0609070205080204" pitchFamily="49" charset="-128"/>
                <a:ea typeface="ＭＳ ゴシック" panose="020B0609070205080204" pitchFamily="49" charset="-128"/>
                <a:cs typeface="Times New Roman"/>
              </a:rPr>
              <a:t>関する</a:t>
            </a:r>
            <a:r>
              <a:rPr lang="ja-JP" sz="1200" kern="100" dirty="0" smtClean="0">
                <a:effectLst/>
                <a:latin typeface="ＭＳ ゴシック" panose="020B0609070205080204" pitchFamily="49" charset="-128"/>
                <a:ea typeface="ＭＳ ゴシック" panose="020B0609070205080204" pitchFamily="49" charset="-128"/>
                <a:cs typeface="Times New Roman"/>
              </a:rPr>
              <a:t>こと</a:t>
            </a:r>
            <a:endParaRPr lang="ja-JP" sz="1200" kern="100" dirty="0">
              <a:effectLst/>
              <a:latin typeface="ＭＳ ゴシック" panose="020B0609070205080204" pitchFamily="49" charset="-128"/>
              <a:ea typeface="ＭＳ ゴシック" panose="020B0609070205080204" pitchFamily="49" charset="-128"/>
              <a:cs typeface="Times New Roman"/>
            </a:endParaRPr>
          </a:p>
          <a:p>
            <a:pPr marL="153035" marR="95885" indent="-153035" algn="just">
              <a:lnSpc>
                <a:spcPts val="1600"/>
              </a:lnSpc>
              <a:spcAft>
                <a:spcPts val="0"/>
              </a:spcAft>
            </a:pPr>
            <a:r>
              <a:rPr lang="ja-JP" sz="1200" b="1" kern="100" dirty="0">
                <a:effectLst/>
                <a:latin typeface="Century"/>
                <a:ea typeface="ＭＳ Ｐゴシック"/>
                <a:cs typeface="Times New Roman"/>
              </a:rPr>
              <a:t>◇</a:t>
            </a:r>
            <a:r>
              <a:rPr lang="ja-JP" sz="1200" b="1" kern="100" dirty="0" smtClean="0">
                <a:effectLst/>
                <a:latin typeface="Century"/>
                <a:ea typeface="ＭＳ Ｐゴシック"/>
                <a:cs typeface="Times New Roman"/>
              </a:rPr>
              <a:t>スケジュール</a:t>
            </a:r>
            <a:r>
              <a:rPr lang="en-US" altLang="ja-JP" sz="1200" b="1" kern="100" dirty="0" smtClean="0">
                <a:effectLst/>
                <a:latin typeface="Century"/>
                <a:ea typeface="ＭＳ Ｐゴシック"/>
                <a:cs typeface="Times New Roman"/>
              </a:rPr>
              <a:t>(</a:t>
            </a:r>
            <a:r>
              <a:rPr lang="ja-JP" sz="1200" b="1" kern="100" dirty="0" smtClean="0">
                <a:effectLst/>
                <a:latin typeface="Century"/>
                <a:ea typeface="ＭＳ Ｐゴシック"/>
                <a:cs typeface="Times New Roman"/>
              </a:rPr>
              <a:t>案</a:t>
            </a:r>
            <a:r>
              <a:rPr lang="en-US" altLang="ja-JP" sz="1200" b="1" kern="100" dirty="0" smtClean="0">
                <a:effectLst/>
                <a:latin typeface="Century"/>
                <a:ea typeface="ＭＳ Ｐゴシック"/>
                <a:cs typeface="Times New Roman"/>
              </a:rPr>
              <a:t>)</a:t>
            </a:r>
            <a:endParaRPr lang="ja-JP" sz="1050" kern="100" dirty="0">
              <a:effectLst/>
              <a:latin typeface="Century"/>
              <a:ea typeface="ＭＳ 明朝"/>
              <a:cs typeface="Times New Roman"/>
            </a:endParaRPr>
          </a:p>
          <a:p>
            <a:pPr marL="152400" marR="95885" indent="-152400" algn="just">
              <a:lnSpc>
                <a:spcPts val="1600"/>
              </a:lnSpc>
              <a:spcAft>
                <a:spcPts val="0"/>
              </a:spcAft>
            </a:pPr>
            <a:r>
              <a:rPr lang="en-US" sz="1200" u="sng" kern="100" dirty="0" smtClean="0">
                <a:effectLst/>
                <a:latin typeface="ＭＳ Ｐゴシック"/>
                <a:ea typeface="ＭＳ 明朝"/>
                <a:cs typeface="Times New Roman"/>
              </a:rPr>
              <a:t>2016</a:t>
            </a:r>
            <a:r>
              <a:rPr lang="ja-JP" sz="1200" u="sng" kern="100" dirty="0" smtClean="0">
                <a:effectLst/>
                <a:latin typeface="Century"/>
                <a:ea typeface="ＭＳ Ｐゴシック"/>
                <a:cs typeface="Times New Roman"/>
              </a:rPr>
              <a:t>年</a:t>
            </a:r>
            <a:endParaRPr lang="ja-JP" sz="1050" kern="100" dirty="0">
              <a:effectLst/>
              <a:latin typeface="Century"/>
              <a:ea typeface="ＭＳ 明朝"/>
              <a:cs typeface="Times New Roman"/>
            </a:endParaRPr>
          </a:p>
          <a:p>
            <a:pPr marL="590550" marR="95885" indent="-457200" algn="just">
              <a:lnSpc>
                <a:spcPts val="1400"/>
              </a:lnSpc>
              <a:spcAft>
                <a:spcPts val="0"/>
              </a:spcAft>
            </a:pPr>
            <a:r>
              <a:rPr lang="en-US" sz="1200" kern="100" dirty="0">
                <a:effectLst/>
                <a:latin typeface="ＭＳ Ｐゴシック"/>
                <a:ea typeface="ＭＳ 明朝"/>
                <a:cs typeface="Times New Roman"/>
              </a:rPr>
              <a:t>6</a:t>
            </a:r>
            <a:r>
              <a:rPr lang="ja-JP" sz="1200" kern="100" dirty="0">
                <a:effectLst/>
                <a:latin typeface="Century"/>
                <a:ea typeface="ＭＳ Ｐゴシック"/>
                <a:cs typeface="Times New Roman"/>
              </a:rPr>
              <a:t>月　</a:t>
            </a:r>
            <a:r>
              <a:rPr lang="ja-JP" sz="1200" kern="100" dirty="0" smtClean="0">
                <a:effectLst/>
                <a:latin typeface="Century"/>
                <a:ea typeface="ＭＳ Ｐゴシック"/>
                <a:cs typeface="Times New Roman"/>
              </a:rPr>
              <a:t>環境審</a:t>
            </a:r>
            <a:r>
              <a:rPr lang="ja-JP" sz="1200" kern="100" dirty="0">
                <a:effectLst/>
                <a:latin typeface="Century"/>
                <a:ea typeface="ＭＳ Ｐゴシック"/>
                <a:cs typeface="Times New Roman"/>
              </a:rPr>
              <a:t>議会に諮問　</a:t>
            </a:r>
            <a:r>
              <a:rPr lang="ja-JP" sz="1200" kern="100" dirty="0" smtClean="0">
                <a:effectLst/>
                <a:latin typeface="Century"/>
                <a:ea typeface="ＭＳ Ｐゴシック"/>
                <a:cs typeface="Times New Roman"/>
              </a:rPr>
              <a:t>「</a:t>
            </a:r>
            <a:r>
              <a:rPr lang="ja-JP" altLang="en-US" sz="1200" kern="100" dirty="0" smtClean="0">
                <a:latin typeface="Century"/>
                <a:ea typeface="ＭＳ Ｐゴシック"/>
                <a:cs typeface="Times New Roman"/>
              </a:rPr>
              <a:t>建築物の環境配慮のあり方について</a:t>
            </a:r>
            <a:r>
              <a:rPr lang="ja-JP" sz="1200" kern="100" dirty="0" smtClean="0">
                <a:effectLst/>
                <a:latin typeface="Century"/>
                <a:ea typeface="ＭＳ Ｐゴシック"/>
                <a:cs typeface="Times New Roman"/>
              </a:rPr>
              <a:t>」 </a:t>
            </a:r>
            <a:endParaRPr lang="en-US" altLang="ja-JP" sz="1200" kern="100" dirty="0" smtClean="0">
              <a:effectLst/>
              <a:latin typeface="Century"/>
              <a:ea typeface="ＭＳ Ｐゴシック"/>
              <a:cs typeface="Times New Roman"/>
            </a:endParaRPr>
          </a:p>
          <a:p>
            <a:pPr marL="468000" marR="95885" algn="just">
              <a:lnSpc>
                <a:spcPts val="1400"/>
              </a:lnSpc>
              <a:spcAft>
                <a:spcPts val="0"/>
              </a:spcAft>
            </a:pPr>
            <a:r>
              <a:rPr lang="ja-JP" sz="1200" kern="100" dirty="0" smtClean="0">
                <a:effectLst/>
                <a:latin typeface="Century"/>
                <a:ea typeface="ＭＳ Ｐゴシック"/>
                <a:cs typeface="Times New Roman"/>
              </a:rPr>
              <a:t>温暖化対策部会で審議・検討</a:t>
            </a:r>
            <a:r>
              <a:rPr lang="en-US" altLang="ja-JP" sz="1200" kern="100" dirty="0" smtClean="0">
                <a:effectLst/>
                <a:latin typeface="Century"/>
                <a:ea typeface="ＭＳ Ｐゴシック"/>
                <a:cs typeface="Times New Roman"/>
              </a:rPr>
              <a:t>(</a:t>
            </a:r>
            <a:r>
              <a:rPr lang="en-US" altLang="ja-JP" sz="1200" kern="100" dirty="0" smtClean="0">
                <a:latin typeface="Century"/>
                <a:ea typeface="ＭＳ Ｐゴシック"/>
                <a:cs typeface="Times New Roman"/>
              </a:rPr>
              <a:t>3</a:t>
            </a:r>
            <a:r>
              <a:rPr lang="ja-JP" sz="1200" kern="100" dirty="0" smtClean="0">
                <a:effectLst/>
                <a:latin typeface="Century"/>
                <a:ea typeface="ＭＳ Ｐゴシック"/>
                <a:cs typeface="Times New Roman"/>
              </a:rPr>
              <a:t>回</a:t>
            </a:r>
            <a:r>
              <a:rPr lang="ja-JP" altLang="en-US" sz="1200" kern="100" dirty="0" smtClean="0">
                <a:effectLst/>
                <a:latin typeface="Century"/>
                <a:ea typeface="ＭＳ Ｐゴシック"/>
                <a:cs typeface="Times New Roman"/>
              </a:rPr>
              <a:t>程度</a:t>
            </a:r>
            <a:r>
              <a:rPr lang="en-US" altLang="ja-JP" sz="1200" kern="100" dirty="0" smtClean="0">
                <a:effectLst/>
                <a:latin typeface="Century"/>
                <a:ea typeface="ＭＳ Ｐゴシック"/>
                <a:cs typeface="Times New Roman"/>
              </a:rPr>
              <a:t>)</a:t>
            </a:r>
            <a:endParaRPr lang="ja-JP" sz="1050" kern="100" dirty="0" smtClean="0">
              <a:effectLst/>
              <a:latin typeface="Century"/>
              <a:ea typeface="ＭＳ 明朝"/>
              <a:cs typeface="Times New Roman"/>
            </a:endParaRPr>
          </a:p>
          <a:p>
            <a:pPr marL="142875" marR="95885" indent="-76200" algn="just">
              <a:lnSpc>
                <a:spcPts val="1600"/>
              </a:lnSpc>
            </a:pPr>
            <a:r>
              <a:rPr lang="en-US" sz="1200" kern="100" dirty="0" smtClean="0">
                <a:effectLst/>
                <a:latin typeface="ＭＳ Ｐゴシック"/>
                <a:ea typeface="ＭＳ 明朝"/>
                <a:cs typeface="Times New Roman"/>
              </a:rPr>
              <a:t>11</a:t>
            </a:r>
            <a:r>
              <a:rPr lang="ja-JP" sz="1200" kern="100" dirty="0" smtClean="0">
                <a:effectLst/>
                <a:latin typeface="Century"/>
                <a:ea typeface="ＭＳ Ｐゴシック"/>
                <a:cs typeface="Times New Roman"/>
              </a:rPr>
              <a:t>月</a:t>
            </a:r>
            <a:r>
              <a:rPr lang="ja-JP" altLang="en-US" sz="1200" kern="100" dirty="0">
                <a:latin typeface="Century"/>
                <a:ea typeface="ＭＳ Ｐゴシック"/>
                <a:cs typeface="Times New Roman"/>
              </a:rPr>
              <a:t>頃</a:t>
            </a:r>
            <a:r>
              <a:rPr lang="ja-JP" sz="1200" kern="100" dirty="0">
                <a:effectLst/>
                <a:latin typeface="Century"/>
                <a:ea typeface="ＭＳ Ｐゴシック"/>
                <a:cs typeface="Times New Roman"/>
              </a:rPr>
              <a:t>　</a:t>
            </a:r>
            <a:r>
              <a:rPr lang="ja-JP" sz="1200" kern="100" dirty="0" smtClean="0">
                <a:effectLst/>
                <a:latin typeface="Century"/>
                <a:ea typeface="ＭＳ Ｐゴシック"/>
                <a:cs typeface="Times New Roman"/>
              </a:rPr>
              <a:t>環境審</a:t>
            </a:r>
            <a:r>
              <a:rPr lang="ja-JP" sz="1200" kern="100" dirty="0">
                <a:effectLst/>
                <a:latin typeface="Century"/>
                <a:ea typeface="ＭＳ Ｐゴシック"/>
                <a:cs typeface="Times New Roman"/>
              </a:rPr>
              <a:t>議会から</a:t>
            </a:r>
            <a:r>
              <a:rPr lang="ja-JP" sz="1200" kern="100" dirty="0" smtClean="0">
                <a:effectLst/>
                <a:latin typeface="Century"/>
                <a:ea typeface="ＭＳ Ｐゴシック"/>
                <a:cs typeface="Times New Roman"/>
              </a:rPr>
              <a:t>答申</a:t>
            </a:r>
            <a:r>
              <a:rPr lang="ja-JP" altLang="en-US" sz="1200" kern="100" dirty="0" smtClean="0">
                <a:effectLst/>
                <a:latin typeface="Century"/>
                <a:ea typeface="ＭＳ Ｐゴシック"/>
                <a:cs typeface="Times New Roman"/>
              </a:rPr>
              <a:t>　</a:t>
            </a:r>
            <a:endParaRPr lang="en-US" altLang="ja-JP" sz="1200" kern="100" dirty="0">
              <a:latin typeface="Century"/>
              <a:ea typeface="ＭＳ Ｐゴシック"/>
              <a:cs typeface="Times New Roman"/>
            </a:endParaRPr>
          </a:p>
          <a:p>
            <a:pPr marR="95885" indent="-76200" algn="just">
              <a:lnSpc>
                <a:spcPts val="1600"/>
              </a:lnSpc>
            </a:pPr>
            <a:r>
              <a:rPr lang="en-US" altLang="ja-JP" sz="1200" u="sng" kern="100" dirty="0" smtClean="0">
                <a:latin typeface="ＭＳ Ｐゴシック"/>
                <a:ea typeface="ＭＳ 明朝"/>
                <a:cs typeface="Times New Roman"/>
              </a:rPr>
              <a:t>2017</a:t>
            </a:r>
            <a:r>
              <a:rPr lang="ja-JP" altLang="ja-JP" sz="1200" u="sng" kern="100" dirty="0" smtClean="0">
                <a:latin typeface="Century"/>
                <a:cs typeface="Times New Roman"/>
              </a:rPr>
              <a:t>年</a:t>
            </a:r>
            <a:endParaRPr lang="ja-JP" altLang="ja-JP" sz="1050" kern="100" dirty="0">
              <a:latin typeface="Century"/>
              <a:ea typeface="ＭＳ 明朝"/>
              <a:cs typeface="Times New Roman"/>
            </a:endParaRPr>
          </a:p>
          <a:p>
            <a:pPr marL="142875" marR="95885" indent="-76200" algn="just">
              <a:lnSpc>
                <a:spcPts val="1600"/>
              </a:lnSpc>
            </a:pPr>
            <a:r>
              <a:rPr lang="en-US" altLang="ja-JP" sz="1200" kern="100" dirty="0" smtClean="0">
                <a:latin typeface="Century"/>
                <a:ea typeface="ＭＳ Ｐゴシック"/>
                <a:cs typeface="Times New Roman"/>
              </a:rPr>
              <a:t> </a:t>
            </a:r>
            <a:r>
              <a:rPr lang="en-US" altLang="ja-JP" sz="1200" kern="100" dirty="0" smtClean="0">
                <a:latin typeface="+mn-ea"/>
                <a:cs typeface="Times New Roman"/>
              </a:rPr>
              <a:t>4</a:t>
            </a:r>
            <a:r>
              <a:rPr lang="ja-JP" altLang="en-US" sz="1200" kern="100" dirty="0" smtClean="0">
                <a:latin typeface="+mn-ea"/>
                <a:cs typeface="Times New Roman"/>
              </a:rPr>
              <a:t>月    改正条例施行</a:t>
            </a:r>
            <a:endParaRPr lang="ja-JP" sz="1050" kern="100" dirty="0">
              <a:effectLst/>
              <a:latin typeface="+mn-ea"/>
              <a:cs typeface="Times New Roman"/>
            </a:endParaRPr>
          </a:p>
        </p:txBody>
      </p:sp>
      <p:sp>
        <p:nvSpPr>
          <p:cNvPr id="17" name="AutoShape 78"/>
          <p:cNvSpPr>
            <a:spLocks noChangeArrowheads="1"/>
          </p:cNvSpPr>
          <p:nvPr/>
        </p:nvSpPr>
        <p:spPr bwMode="auto">
          <a:xfrm>
            <a:off x="8561040" y="624136"/>
            <a:ext cx="4140000" cy="3078342"/>
          </a:xfrm>
          <a:prstGeom prst="roundRect">
            <a:avLst>
              <a:gd name="adj" fmla="val 4120"/>
            </a:avLst>
          </a:prstGeom>
          <a:solidFill>
            <a:srgbClr val="FFFFFF"/>
          </a:solidFill>
          <a:ln w="9525" algn="ctr">
            <a:solidFill>
              <a:srgbClr val="000000"/>
            </a:solidFill>
            <a:round/>
            <a:headEnd/>
            <a:tailEnd/>
          </a:ln>
          <a:effectLst>
            <a:outerShdw dist="107763" dir="2700000" algn="ctr" rotWithShape="0">
              <a:srgbClr val="808080">
                <a:alpha val="50000"/>
              </a:srgbClr>
            </a:outerShdw>
          </a:effectLst>
        </p:spPr>
        <p:txBody>
          <a:bodyPr rot="0" vert="horz" wrap="square" lIns="72000" tIns="8890" rIns="36000" bIns="8890" anchor="t" anchorCtr="0" upright="1">
            <a:noAutofit/>
          </a:bodyPr>
          <a:lstStyle/>
          <a:p>
            <a:pPr marL="180000" algn="just">
              <a:lnSpc>
                <a:spcPts val="1400"/>
              </a:lnSpc>
            </a:pPr>
            <a:r>
              <a:rPr lang="en-US" altLang="ja-JP" sz="1200" b="1" kern="100" dirty="0" smtClean="0">
                <a:latin typeface="ＭＳ ゴシック" panose="020B0609070205080204" pitchFamily="49" charset="-128"/>
                <a:ea typeface="ＭＳ ゴシック" panose="020B0609070205080204" pitchFamily="49" charset="-128"/>
                <a:cs typeface="Times New Roman"/>
              </a:rPr>
              <a:t>(3)</a:t>
            </a:r>
            <a:r>
              <a:rPr lang="ja-JP" altLang="en-US" sz="1200" b="1" kern="100" dirty="0" smtClean="0">
                <a:latin typeface="ＭＳ ゴシック" panose="020B0609070205080204" pitchFamily="49" charset="-128"/>
                <a:ea typeface="ＭＳ ゴシック" panose="020B0609070205080204" pitchFamily="49" charset="-128"/>
                <a:cs typeface="Times New Roman"/>
              </a:rPr>
              <a:t> 大阪府</a:t>
            </a:r>
            <a:r>
              <a:rPr lang="ja-JP" altLang="en-US" sz="1200" b="1" kern="100" dirty="0">
                <a:latin typeface="ＭＳ ゴシック" panose="020B0609070205080204" pitchFamily="49" charset="-128"/>
                <a:ea typeface="ＭＳ ゴシック" panose="020B0609070205080204" pitchFamily="49" charset="-128"/>
                <a:cs typeface="Times New Roman"/>
              </a:rPr>
              <a:t>建築物環境性能</a:t>
            </a:r>
            <a:r>
              <a:rPr lang="ja-JP" altLang="en-US" sz="1200" b="1" kern="100" dirty="0" smtClean="0">
                <a:latin typeface="ＭＳ ゴシック" panose="020B0609070205080204" pitchFamily="49" charset="-128"/>
                <a:ea typeface="ＭＳ ゴシック" panose="020B0609070205080204" pitchFamily="49" charset="-128"/>
                <a:cs typeface="Times New Roman"/>
              </a:rPr>
              <a:t>表示</a:t>
            </a:r>
            <a:endParaRPr lang="en-US" altLang="ja-JP" sz="1200" b="1" kern="100" dirty="0" smtClean="0">
              <a:latin typeface="ＭＳ ゴシック" panose="020B0609070205080204" pitchFamily="49" charset="-128"/>
              <a:ea typeface="ＭＳ ゴシック" panose="020B0609070205080204" pitchFamily="49" charset="-128"/>
              <a:cs typeface="Times New Roman"/>
            </a:endParaRPr>
          </a:p>
          <a:p>
            <a:pPr marL="288000" indent="-108000" algn="just">
              <a:lnSpc>
                <a:spcPts val="1400"/>
              </a:lnSpc>
            </a:pPr>
            <a:r>
              <a:rPr lang="ja-JP" altLang="en-US" sz="1200" kern="100" dirty="0" smtClean="0">
                <a:latin typeface="ＭＳ 明朝" panose="02020609040205080304" pitchFamily="17" charset="-128"/>
                <a:ea typeface="ＭＳ 明朝" panose="02020609040205080304" pitchFamily="17" charset="-128"/>
                <a:cs typeface="Times New Roman"/>
              </a:rPr>
              <a:t>・</a:t>
            </a:r>
            <a:r>
              <a:rPr lang="ja-JP" altLang="en-US" sz="1200" kern="100" dirty="0">
                <a:latin typeface="ＭＳ 明朝" panose="02020609040205080304" pitchFamily="17" charset="-128"/>
                <a:ea typeface="ＭＳ 明朝" panose="02020609040205080304" pitchFamily="17" charset="-128"/>
                <a:cs typeface="Times New Roman"/>
              </a:rPr>
              <a:t>性能表示を義務化して</a:t>
            </a:r>
            <a:r>
              <a:rPr lang="ja-JP" altLang="en-US" sz="1200" kern="100" dirty="0" smtClean="0">
                <a:latin typeface="ＭＳ 明朝" panose="02020609040205080304" pitchFamily="17" charset="-128"/>
                <a:ea typeface="ＭＳ 明朝" panose="02020609040205080304" pitchFamily="17" charset="-128"/>
                <a:cs typeface="Times New Roman"/>
              </a:rPr>
              <a:t>いるの</a:t>
            </a:r>
            <a:r>
              <a:rPr lang="ja-JP" altLang="en-US" sz="1200" kern="100" dirty="0">
                <a:latin typeface="ＭＳ 明朝" panose="02020609040205080304" pitchFamily="17" charset="-128"/>
                <a:ea typeface="ＭＳ 明朝" panose="02020609040205080304" pitchFamily="17" charset="-128"/>
                <a:cs typeface="Times New Roman"/>
              </a:rPr>
              <a:t>は、販売又は賃貸にかかる一定条件の広告を行う</a:t>
            </a:r>
            <a:r>
              <a:rPr lang="ja-JP" altLang="en-US" sz="1200" kern="100" dirty="0" smtClean="0">
                <a:latin typeface="ＭＳ 明朝" panose="02020609040205080304" pitchFamily="17" charset="-128"/>
                <a:ea typeface="ＭＳ 明朝" panose="02020609040205080304" pitchFamily="17" charset="-128"/>
                <a:cs typeface="Times New Roman"/>
              </a:rPr>
              <a:t>ときのため、大阪府内の建築物環境性能表示届出件数は、建築物環境配慮計画の件数の１割弱となっている。</a:t>
            </a:r>
            <a:endParaRPr lang="en-US" altLang="ja-JP" sz="1200" kern="100" dirty="0">
              <a:latin typeface="ＭＳ 明朝" panose="02020609040205080304" pitchFamily="17" charset="-128"/>
              <a:ea typeface="ＭＳ 明朝" panose="02020609040205080304" pitchFamily="17" charset="-128"/>
              <a:cs typeface="Times New Roman"/>
            </a:endParaRPr>
          </a:p>
          <a:p>
            <a:pPr algn="just">
              <a:lnSpc>
                <a:spcPts val="1400"/>
              </a:lnSpc>
              <a:spcBef>
                <a:spcPts val="600"/>
              </a:spcBef>
            </a:pPr>
            <a:r>
              <a:rPr lang="ja-JP" altLang="en-US" sz="1200" b="1" kern="100" dirty="0" smtClean="0">
                <a:latin typeface="ＭＳ ゴシック" panose="020B0609070205080204" pitchFamily="49" charset="-128"/>
                <a:ea typeface="ＭＳ ゴシック" panose="020B0609070205080204" pitchFamily="49" charset="-128"/>
                <a:cs typeface="Times New Roman"/>
              </a:rPr>
              <a:t>　　　 　　届出件数</a:t>
            </a:r>
            <a:endParaRPr lang="en-US" altLang="ja-JP" sz="1200" b="1" kern="100" dirty="0" smtClean="0">
              <a:latin typeface="ＭＳ ゴシック" panose="020B0609070205080204" pitchFamily="49" charset="-128"/>
              <a:ea typeface="ＭＳ ゴシック" panose="020B0609070205080204" pitchFamily="49" charset="-128"/>
              <a:cs typeface="Times New Roman"/>
            </a:endParaRPr>
          </a:p>
          <a:p>
            <a:pPr algn="just">
              <a:lnSpc>
                <a:spcPts val="1400"/>
              </a:lnSpc>
            </a:pPr>
            <a:endParaRPr lang="en-US" altLang="ja-JP" sz="1200" b="1" kern="100" dirty="0">
              <a:latin typeface="ＭＳ ゴシック" panose="020B0609070205080204" pitchFamily="49" charset="-128"/>
              <a:ea typeface="ＭＳ ゴシック" panose="020B0609070205080204" pitchFamily="49" charset="-128"/>
              <a:cs typeface="Times New Roman"/>
            </a:endParaRPr>
          </a:p>
          <a:p>
            <a:pPr algn="just">
              <a:lnSpc>
                <a:spcPts val="1400"/>
              </a:lnSpc>
            </a:pPr>
            <a:endParaRPr lang="en-US" altLang="ja-JP" sz="1200" b="1" kern="100" dirty="0" smtClean="0">
              <a:latin typeface="ＭＳ ゴシック" panose="020B0609070205080204" pitchFamily="49" charset="-128"/>
              <a:ea typeface="ＭＳ ゴシック" panose="020B0609070205080204" pitchFamily="49" charset="-128"/>
              <a:cs typeface="Times New Roman"/>
            </a:endParaRPr>
          </a:p>
          <a:p>
            <a:pPr algn="just">
              <a:lnSpc>
                <a:spcPts val="1400"/>
              </a:lnSpc>
            </a:pPr>
            <a:endParaRPr lang="en-US" altLang="ja-JP" sz="1200" b="1" kern="100" dirty="0">
              <a:latin typeface="ＭＳ ゴシック" panose="020B0609070205080204" pitchFamily="49" charset="-128"/>
              <a:ea typeface="ＭＳ ゴシック" panose="020B0609070205080204" pitchFamily="49" charset="-128"/>
              <a:cs typeface="Times New Roman"/>
            </a:endParaRPr>
          </a:p>
          <a:p>
            <a:pPr algn="just">
              <a:lnSpc>
                <a:spcPts val="1400"/>
              </a:lnSpc>
              <a:spcBef>
                <a:spcPts val="600"/>
              </a:spcBef>
              <a:spcAft>
                <a:spcPts val="0"/>
              </a:spcAft>
            </a:pPr>
            <a:endParaRPr lang="en-US" altLang="ja-JP" sz="1200" kern="100" dirty="0" smtClean="0">
              <a:latin typeface="ＭＳ ゴシック" panose="020B0609070205080204" pitchFamily="49" charset="-128"/>
              <a:ea typeface="ＭＳ ゴシック" panose="020B0609070205080204" pitchFamily="49" charset="-128"/>
              <a:cs typeface="Times New Roman"/>
            </a:endParaRPr>
          </a:p>
          <a:p>
            <a:pPr marL="180000" algn="just">
              <a:lnSpc>
                <a:spcPts val="1400"/>
              </a:lnSpc>
              <a:spcBef>
                <a:spcPts val="600"/>
              </a:spcBef>
            </a:pPr>
            <a:endParaRPr lang="en-US" altLang="ja-JP" sz="1200" b="1" kern="100" dirty="0" smtClean="0">
              <a:latin typeface="ＭＳ ゴシック" panose="020B0609070205080204" pitchFamily="49" charset="-128"/>
              <a:ea typeface="ＭＳ ゴシック" panose="020B0609070205080204" pitchFamily="49" charset="-128"/>
              <a:cs typeface="Times New Roman"/>
            </a:endParaRPr>
          </a:p>
          <a:p>
            <a:pPr marL="180000" algn="just">
              <a:lnSpc>
                <a:spcPts val="1400"/>
              </a:lnSpc>
            </a:pPr>
            <a:r>
              <a:rPr lang="en-US" altLang="ja-JP" sz="1200" b="1" kern="100" dirty="0" smtClean="0">
                <a:latin typeface="ＭＳ ゴシック" panose="020B0609070205080204" pitchFamily="49" charset="-128"/>
                <a:ea typeface="ＭＳ ゴシック" panose="020B0609070205080204" pitchFamily="49" charset="-128"/>
                <a:cs typeface="Times New Roman"/>
              </a:rPr>
              <a:t>(4)</a:t>
            </a:r>
            <a:r>
              <a:rPr lang="ja-JP" altLang="en-US" sz="1200" b="1" kern="100" dirty="0">
                <a:latin typeface="ＭＳ ゴシック" panose="020B0609070205080204" pitchFamily="49" charset="-128"/>
                <a:ea typeface="ＭＳ ゴシック" panose="020B0609070205080204" pitchFamily="49" charset="-128"/>
                <a:cs typeface="Times New Roman"/>
              </a:rPr>
              <a:t> 再生可能エネルギー利用設備の</a:t>
            </a:r>
            <a:r>
              <a:rPr lang="ja-JP" altLang="en-US" sz="1200" b="1" kern="100" dirty="0" smtClean="0">
                <a:latin typeface="ＭＳ ゴシック" panose="020B0609070205080204" pitchFamily="49" charset="-128"/>
                <a:ea typeface="ＭＳ ゴシック" panose="020B0609070205080204" pitchFamily="49" charset="-128"/>
                <a:cs typeface="Times New Roman"/>
              </a:rPr>
              <a:t>導入件数</a:t>
            </a:r>
            <a:endParaRPr lang="en-US" altLang="ja-JP" sz="1200" kern="100" dirty="0" smtClean="0">
              <a:latin typeface="ＭＳ ゴシック" panose="020B0609070205080204" pitchFamily="49" charset="-128"/>
              <a:ea typeface="ＭＳ ゴシック" panose="020B0609070205080204" pitchFamily="49" charset="-128"/>
              <a:cs typeface="Times New Roman"/>
            </a:endParaRPr>
          </a:p>
          <a:p>
            <a:pPr algn="just">
              <a:lnSpc>
                <a:spcPts val="1400"/>
              </a:lnSpc>
              <a:spcBef>
                <a:spcPts val="600"/>
              </a:spcBef>
              <a:spcAft>
                <a:spcPts val="0"/>
              </a:spcAft>
            </a:pPr>
            <a:endParaRPr lang="en-US" altLang="ja-JP" sz="1200" kern="100" dirty="0">
              <a:latin typeface="ＭＳ ゴシック" panose="020B0609070205080204" pitchFamily="49" charset="-128"/>
              <a:ea typeface="ＭＳ ゴシック" panose="020B0609070205080204" pitchFamily="49" charset="-128"/>
              <a:cs typeface="Times New Roman"/>
            </a:endParaRPr>
          </a:p>
          <a:p>
            <a:pPr algn="just">
              <a:lnSpc>
                <a:spcPts val="1400"/>
              </a:lnSpc>
              <a:spcBef>
                <a:spcPts val="600"/>
              </a:spcBef>
              <a:spcAft>
                <a:spcPts val="0"/>
              </a:spcAft>
            </a:pPr>
            <a:endParaRPr lang="en-US" altLang="ja-JP" sz="1200" kern="100" dirty="0" smtClean="0">
              <a:latin typeface="ＭＳ ゴシック" panose="020B0609070205080204" pitchFamily="49" charset="-128"/>
              <a:ea typeface="ＭＳ ゴシック" panose="020B0609070205080204" pitchFamily="49" charset="-128"/>
              <a:cs typeface="Times New Roman"/>
            </a:endParaRPr>
          </a:p>
          <a:p>
            <a:pPr algn="just">
              <a:lnSpc>
                <a:spcPts val="1400"/>
              </a:lnSpc>
              <a:spcBef>
                <a:spcPts val="600"/>
              </a:spcBef>
              <a:spcAft>
                <a:spcPts val="0"/>
              </a:spcAft>
            </a:pPr>
            <a:endParaRPr lang="en-US" altLang="ja-JP" sz="1200" kern="100" dirty="0" smtClean="0">
              <a:latin typeface="ＭＳ ゴシック" panose="020B0609070205080204" pitchFamily="49" charset="-128"/>
              <a:ea typeface="ＭＳ ゴシック" panose="020B0609070205080204" pitchFamily="49" charset="-128"/>
              <a:cs typeface="Times New Roman"/>
            </a:endParaRPr>
          </a:p>
          <a:p>
            <a:pPr algn="just">
              <a:lnSpc>
                <a:spcPts val="1400"/>
              </a:lnSpc>
              <a:spcBef>
                <a:spcPts val="600"/>
              </a:spcBef>
              <a:spcAft>
                <a:spcPts val="0"/>
              </a:spcAft>
            </a:pPr>
            <a:endParaRPr lang="en-US" altLang="ja-JP" sz="1200" kern="100" dirty="0" smtClean="0">
              <a:latin typeface="ＭＳ ゴシック" panose="020B0609070205080204" pitchFamily="49" charset="-128"/>
              <a:ea typeface="ＭＳ ゴシック" panose="020B0609070205080204" pitchFamily="49" charset="-128"/>
              <a:cs typeface="Times New Roman"/>
            </a:endParaRPr>
          </a:p>
          <a:p>
            <a:pPr algn="just">
              <a:lnSpc>
                <a:spcPts val="1400"/>
              </a:lnSpc>
              <a:spcBef>
                <a:spcPts val="300"/>
              </a:spcBef>
              <a:spcAft>
                <a:spcPts val="0"/>
              </a:spcAft>
            </a:pPr>
            <a:endParaRPr lang="ja-JP" sz="1200" kern="100" dirty="0">
              <a:effectLst/>
              <a:latin typeface="ＭＳ ゴシック" panose="020B0609070205080204" pitchFamily="49" charset="-128"/>
              <a:ea typeface="ＭＳ ゴシック" panose="020B0609070205080204" pitchFamily="49" charset="-128"/>
              <a:cs typeface="Times New Roman"/>
            </a:endParaRPr>
          </a:p>
        </p:txBody>
      </p:sp>
      <p:pic>
        <p:nvPicPr>
          <p:cNvPr id="1026" name="Picture 2"/>
          <p:cNvPicPr>
            <a:picLocks noChangeAspect="1" noChangeArrowheads="1"/>
          </p:cNvPicPr>
          <p:nvPr/>
        </p:nvPicPr>
        <p:blipFill>
          <a:blip r:embed="rId3" cstate="print">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10757496" y="1560240"/>
            <a:ext cx="1908000" cy="1193379"/>
          </a:xfrm>
          <a:prstGeom prst="rect">
            <a:avLst/>
          </a:prstGeom>
          <a:noFill/>
          <a:ln w="0">
            <a:noFill/>
            <a:miter lim="800000"/>
            <a:headEnd/>
            <a:tailEnd/>
          </a:ln>
          <a:extLst>
            <a:ext uri="{909E8E84-426E-40DD-AFC4-6F175D3DCCD1}">
              <a14:hiddenFill xmlns:a14="http://schemas.microsoft.com/office/drawing/2010/main">
                <a:solidFill>
                  <a:schemeClr val="accent1"/>
                </a:solidFill>
              </a14:hiddenFill>
            </a:ext>
          </a:extLst>
        </p:spPr>
      </p:pic>
      <p:graphicFrame>
        <p:nvGraphicFramePr>
          <p:cNvPr id="10" name="表 9"/>
          <p:cNvGraphicFramePr>
            <a:graphicFrameLocks noGrp="1"/>
          </p:cNvGraphicFramePr>
          <p:nvPr>
            <p:extLst>
              <p:ext uri="{D42A27DB-BD31-4B8C-83A1-F6EECF244321}">
                <p14:modId xmlns:p14="http://schemas.microsoft.com/office/powerpoint/2010/main" val="1594619228"/>
              </p:ext>
            </p:extLst>
          </p:nvPr>
        </p:nvGraphicFramePr>
        <p:xfrm>
          <a:off x="8993088" y="1848272"/>
          <a:ext cx="1728192" cy="752066"/>
        </p:xfrm>
        <a:graphic>
          <a:graphicData uri="http://schemas.openxmlformats.org/drawingml/2006/table">
            <a:tbl>
              <a:tblPr firstRow="1" bandRow="1">
                <a:tableStyleId>{5940675A-B579-460E-94D1-54222C63F5DA}</a:tableStyleId>
              </a:tblPr>
              <a:tblGrid>
                <a:gridCol w="576064"/>
                <a:gridCol w="576064"/>
                <a:gridCol w="576064"/>
              </a:tblGrid>
              <a:tr h="449017">
                <a:tc>
                  <a:txBody>
                    <a:bodyPr/>
                    <a:lstStyle/>
                    <a:p>
                      <a:pPr algn="ctr">
                        <a:lnSpc>
                          <a:spcPts val="900"/>
                        </a:lnSpc>
                      </a:pPr>
                      <a:r>
                        <a:rPr lang="en-US" altLang="ja-JP" sz="1050" kern="100" dirty="0" smtClean="0">
                          <a:latin typeface="ＭＳ ゴシック" panose="020B0609070205080204" pitchFamily="49" charset="-128"/>
                          <a:ea typeface="ＭＳ ゴシック" panose="020B0609070205080204" pitchFamily="49" charset="-128"/>
                          <a:cs typeface="Times New Roman"/>
                        </a:rPr>
                        <a:t>2013</a:t>
                      </a:r>
                      <a:r>
                        <a:rPr lang="ja-JP" altLang="en-US" sz="1050" kern="100" dirty="0" smtClean="0">
                          <a:latin typeface="ＭＳ ゴシック" panose="020B0609070205080204" pitchFamily="49" charset="-128"/>
                          <a:ea typeface="ＭＳ ゴシック" panose="020B0609070205080204" pitchFamily="49" charset="-128"/>
                          <a:cs typeface="Times New Roman"/>
                        </a:rPr>
                        <a:t>年度</a:t>
                      </a:r>
                      <a:endParaRPr kumimoji="1" lang="ja-JP" altLang="en-US" sz="1050" dirty="0">
                        <a:latin typeface="ＭＳ ゴシック" panose="020B0609070205080204" pitchFamily="49" charset="-128"/>
                        <a:ea typeface="ＭＳ ゴシック" panose="020B0609070205080204" pitchFamily="49" charset="-128"/>
                      </a:endParaRPr>
                    </a:p>
                  </a:txBody>
                  <a:tcPr anchor="ctr"/>
                </a:tc>
                <a:tc>
                  <a:txBody>
                    <a:bodyPr/>
                    <a:lstStyle/>
                    <a:p>
                      <a:pPr algn="ctr">
                        <a:lnSpc>
                          <a:spcPts val="900"/>
                        </a:lnSpc>
                      </a:pPr>
                      <a:r>
                        <a:rPr lang="en-US" altLang="ja-JP" sz="1050" kern="100" dirty="0" smtClean="0">
                          <a:latin typeface="ＭＳ ゴシック" panose="020B0609070205080204" pitchFamily="49" charset="-128"/>
                          <a:ea typeface="ＭＳ ゴシック" panose="020B0609070205080204" pitchFamily="49" charset="-128"/>
                          <a:cs typeface="Times New Roman"/>
                        </a:rPr>
                        <a:t>2014</a:t>
                      </a:r>
                      <a:r>
                        <a:rPr lang="ja-JP" altLang="en-US" sz="1050" kern="100" dirty="0" smtClean="0">
                          <a:latin typeface="ＭＳ ゴシック" panose="020B0609070205080204" pitchFamily="49" charset="-128"/>
                          <a:ea typeface="ＭＳ ゴシック" panose="020B0609070205080204" pitchFamily="49" charset="-128"/>
                          <a:cs typeface="Times New Roman"/>
                        </a:rPr>
                        <a:t>年度</a:t>
                      </a:r>
                      <a:endParaRPr kumimoji="1" lang="ja-JP" altLang="en-US" sz="1050" dirty="0">
                        <a:latin typeface="ＭＳ ゴシック" panose="020B0609070205080204" pitchFamily="49" charset="-128"/>
                        <a:ea typeface="ＭＳ ゴシック" panose="020B0609070205080204" pitchFamily="49" charset="-128"/>
                      </a:endParaRPr>
                    </a:p>
                  </a:txBody>
                  <a:tcPr anchor="ctr"/>
                </a:tc>
                <a:tc>
                  <a:txBody>
                    <a:bodyPr/>
                    <a:lstStyle/>
                    <a:p>
                      <a:pPr algn="ctr">
                        <a:lnSpc>
                          <a:spcPts val="900"/>
                        </a:lnSpc>
                      </a:pPr>
                      <a:r>
                        <a:rPr lang="en-US" altLang="ja-JP" sz="1050" kern="100" dirty="0" smtClean="0">
                          <a:latin typeface="ＭＳ ゴシック" panose="020B0609070205080204" pitchFamily="49" charset="-128"/>
                          <a:ea typeface="ＭＳ ゴシック" panose="020B0609070205080204" pitchFamily="49" charset="-128"/>
                          <a:cs typeface="Times New Roman"/>
                        </a:rPr>
                        <a:t>2015</a:t>
                      </a:r>
                      <a:r>
                        <a:rPr lang="ja-JP" altLang="en-US" sz="1050" kern="100" dirty="0" smtClean="0">
                          <a:latin typeface="ＭＳ ゴシック" panose="020B0609070205080204" pitchFamily="49" charset="-128"/>
                          <a:ea typeface="ＭＳ ゴシック" panose="020B0609070205080204" pitchFamily="49" charset="-128"/>
                          <a:cs typeface="Times New Roman"/>
                        </a:rPr>
                        <a:t>年度</a:t>
                      </a:r>
                      <a:endParaRPr kumimoji="1" lang="ja-JP" altLang="en-US" sz="1050" dirty="0">
                        <a:latin typeface="ＭＳ ゴシック" panose="020B0609070205080204" pitchFamily="49" charset="-128"/>
                        <a:ea typeface="ＭＳ ゴシック" panose="020B0609070205080204" pitchFamily="49" charset="-128"/>
                      </a:endParaRPr>
                    </a:p>
                  </a:txBody>
                  <a:tcPr anchor="ctr"/>
                </a:tc>
              </a:tr>
              <a:tr h="303049">
                <a:tc>
                  <a:txBody>
                    <a:bodyPr/>
                    <a:lstStyle/>
                    <a:p>
                      <a:pPr algn="ctr">
                        <a:lnSpc>
                          <a:spcPts val="900"/>
                        </a:lnSpc>
                      </a:pPr>
                      <a:r>
                        <a:rPr lang="en-US" altLang="ja-JP" sz="1050" kern="100" dirty="0" smtClean="0">
                          <a:latin typeface="ＭＳ ゴシック" panose="020B0609070205080204" pitchFamily="49" charset="-128"/>
                          <a:ea typeface="ＭＳ ゴシック" panose="020B0609070205080204" pitchFamily="49" charset="-128"/>
                          <a:cs typeface="Times New Roman"/>
                        </a:rPr>
                        <a:t>44</a:t>
                      </a:r>
                      <a:r>
                        <a:rPr lang="ja-JP" altLang="en-US" sz="1050" kern="100" dirty="0" smtClean="0">
                          <a:latin typeface="ＭＳ ゴシック" panose="020B0609070205080204" pitchFamily="49" charset="-128"/>
                          <a:ea typeface="ＭＳ ゴシック" panose="020B0609070205080204" pitchFamily="49" charset="-128"/>
                          <a:cs typeface="Times New Roman"/>
                        </a:rPr>
                        <a:t>件</a:t>
                      </a:r>
                      <a:endParaRPr kumimoji="1" lang="ja-JP" altLang="en-US" sz="1050" dirty="0">
                        <a:latin typeface="ＭＳ ゴシック" panose="020B0609070205080204" pitchFamily="49" charset="-128"/>
                        <a:ea typeface="ＭＳ ゴシック" panose="020B0609070205080204" pitchFamily="49" charset="-128"/>
                      </a:endParaRPr>
                    </a:p>
                  </a:txBody>
                  <a:tcPr anchor="ctr"/>
                </a:tc>
                <a:tc>
                  <a:txBody>
                    <a:bodyPr/>
                    <a:lstStyle/>
                    <a:p>
                      <a:pPr algn="ctr">
                        <a:lnSpc>
                          <a:spcPts val="900"/>
                        </a:lnSpc>
                      </a:pPr>
                      <a:r>
                        <a:rPr lang="en-US" altLang="ja-JP" sz="1050" kern="100" dirty="0" smtClean="0">
                          <a:latin typeface="ＭＳ ゴシック" panose="020B0609070205080204" pitchFamily="49" charset="-128"/>
                          <a:ea typeface="ＭＳ ゴシック" panose="020B0609070205080204" pitchFamily="49" charset="-128"/>
                          <a:cs typeface="Times New Roman"/>
                        </a:rPr>
                        <a:t>41</a:t>
                      </a:r>
                      <a:r>
                        <a:rPr lang="ja-JP" altLang="en-US" sz="1050" kern="100" dirty="0" smtClean="0">
                          <a:latin typeface="ＭＳ ゴシック" panose="020B0609070205080204" pitchFamily="49" charset="-128"/>
                          <a:ea typeface="ＭＳ ゴシック" panose="020B0609070205080204" pitchFamily="49" charset="-128"/>
                          <a:cs typeface="Times New Roman"/>
                        </a:rPr>
                        <a:t>件</a:t>
                      </a:r>
                      <a:endParaRPr kumimoji="1" lang="ja-JP" altLang="en-US" sz="1050" dirty="0">
                        <a:latin typeface="ＭＳ ゴシック" panose="020B0609070205080204" pitchFamily="49" charset="-128"/>
                        <a:ea typeface="ＭＳ ゴシック" panose="020B0609070205080204" pitchFamily="49" charset="-128"/>
                      </a:endParaRPr>
                    </a:p>
                  </a:txBody>
                  <a:tcPr anchor="ctr"/>
                </a:tc>
                <a:tc>
                  <a:txBody>
                    <a:bodyPr/>
                    <a:lstStyle/>
                    <a:p>
                      <a:pPr algn="ctr">
                        <a:lnSpc>
                          <a:spcPts val="900"/>
                        </a:lnSpc>
                      </a:pPr>
                      <a:r>
                        <a:rPr lang="en-US" altLang="ja-JP" sz="1050" kern="100" dirty="0" smtClean="0">
                          <a:latin typeface="ＭＳ ゴシック" panose="020B0609070205080204" pitchFamily="49" charset="-128"/>
                          <a:ea typeface="ＭＳ ゴシック" panose="020B0609070205080204" pitchFamily="49" charset="-128"/>
                          <a:cs typeface="Times New Roman"/>
                        </a:rPr>
                        <a:t>36</a:t>
                      </a:r>
                      <a:r>
                        <a:rPr lang="ja-JP" altLang="en-US" sz="1050" kern="100" dirty="0" smtClean="0">
                          <a:latin typeface="ＭＳ ゴシック" panose="020B0609070205080204" pitchFamily="49" charset="-128"/>
                          <a:ea typeface="ＭＳ ゴシック" panose="020B0609070205080204" pitchFamily="49" charset="-128"/>
                          <a:cs typeface="Times New Roman"/>
                        </a:rPr>
                        <a:t>件</a:t>
                      </a:r>
                      <a:endParaRPr kumimoji="1" lang="ja-JP" altLang="en-US" sz="1050" dirty="0">
                        <a:latin typeface="ＭＳ ゴシック" panose="020B0609070205080204" pitchFamily="49" charset="-128"/>
                        <a:ea typeface="ＭＳ ゴシック" panose="020B0609070205080204" pitchFamily="49" charset="-128"/>
                      </a:endParaRPr>
                    </a:p>
                  </a:txBody>
                  <a:tcPr anchor="ctr"/>
                </a:tc>
              </a:tr>
            </a:tbl>
          </a:graphicData>
        </a:graphic>
      </p:graphicFrame>
      <p:cxnSp>
        <p:nvCxnSpPr>
          <p:cNvPr id="21" name="直線矢印コネクタ 20"/>
          <p:cNvCxnSpPr/>
          <p:nvPr/>
        </p:nvCxnSpPr>
        <p:spPr>
          <a:xfrm>
            <a:off x="6976864" y="3648472"/>
            <a:ext cx="616531" cy="108012"/>
          </a:xfrm>
          <a:prstGeom prst="straightConnector1">
            <a:avLst/>
          </a:prstGeom>
          <a:ln w="41275">
            <a:tailEnd type="arrow"/>
          </a:ln>
        </p:spPr>
        <p:style>
          <a:lnRef idx="1">
            <a:schemeClr val="accent1"/>
          </a:lnRef>
          <a:fillRef idx="0">
            <a:schemeClr val="accent1"/>
          </a:fillRef>
          <a:effectRef idx="0">
            <a:schemeClr val="accent1"/>
          </a:effectRef>
          <a:fontRef idx="minor">
            <a:schemeClr val="tx1"/>
          </a:fontRef>
        </p:style>
      </p:cxnSp>
      <p:graphicFrame>
        <p:nvGraphicFramePr>
          <p:cNvPr id="23" name="グラフ 22"/>
          <p:cNvGraphicFramePr>
            <a:graphicFrameLocks/>
          </p:cNvGraphicFramePr>
          <p:nvPr>
            <p:extLst>
              <p:ext uri="{D42A27DB-BD31-4B8C-83A1-F6EECF244321}">
                <p14:modId xmlns:p14="http://schemas.microsoft.com/office/powerpoint/2010/main" val="612708845"/>
              </p:ext>
            </p:extLst>
          </p:nvPr>
        </p:nvGraphicFramePr>
        <p:xfrm>
          <a:off x="4743083" y="3300350"/>
          <a:ext cx="3708200" cy="3012418"/>
        </p:xfrm>
        <a:graphic>
          <a:graphicData uri="http://schemas.openxmlformats.org/drawingml/2006/chart">
            <c:chart xmlns:c="http://schemas.openxmlformats.org/drawingml/2006/chart" xmlns:r="http://schemas.openxmlformats.org/officeDocument/2006/relationships" r:id="rId5"/>
          </a:graphicData>
        </a:graphic>
      </p:graphicFrame>
      <p:sp>
        <p:nvSpPr>
          <p:cNvPr id="20" name="AutoShape 79"/>
          <p:cNvSpPr>
            <a:spLocks noChangeArrowheads="1"/>
          </p:cNvSpPr>
          <p:nvPr/>
        </p:nvSpPr>
        <p:spPr bwMode="auto">
          <a:xfrm>
            <a:off x="4312568" y="624135"/>
            <a:ext cx="2016224" cy="285115"/>
          </a:xfrm>
          <a:prstGeom prst="roundRect">
            <a:avLst>
              <a:gd name="adj" fmla="val 16667"/>
            </a:avLst>
          </a:prstGeom>
          <a:solidFill>
            <a:srgbClr val="FFFFFF"/>
          </a:solidFill>
          <a:ln w="9525"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ctr" anchorCtr="0" upright="1">
            <a:noAutofit/>
          </a:bodyPr>
          <a:lstStyle/>
          <a:p>
            <a:pPr algn="just">
              <a:spcAft>
                <a:spcPts val="0"/>
              </a:spcAft>
            </a:pPr>
            <a:r>
              <a:rPr lang="ja-JP" altLang="en-US" sz="1400" b="1" kern="100" dirty="0">
                <a:solidFill>
                  <a:srgbClr val="000000"/>
                </a:solidFill>
                <a:latin typeface="Century"/>
                <a:ea typeface="ＭＳ ゴシック"/>
                <a:cs typeface="Times New Roman"/>
              </a:rPr>
              <a:t>４．</a:t>
            </a:r>
            <a:r>
              <a:rPr lang="ja-JP" altLang="en-US" sz="1400" b="1" kern="100" dirty="0" smtClean="0">
                <a:solidFill>
                  <a:srgbClr val="000000"/>
                </a:solidFill>
                <a:latin typeface="Century"/>
                <a:ea typeface="ＭＳ ゴシック"/>
                <a:cs typeface="Times New Roman"/>
              </a:rPr>
              <a:t>大阪府域の状況</a:t>
            </a:r>
            <a:endParaRPr lang="ja-JP" sz="1400" kern="100" dirty="0">
              <a:effectLst/>
              <a:latin typeface="Century"/>
              <a:ea typeface="ＭＳ 明朝"/>
              <a:cs typeface="Times New Roman"/>
            </a:endParaRPr>
          </a:p>
        </p:txBody>
      </p:sp>
      <p:graphicFrame>
        <p:nvGraphicFramePr>
          <p:cNvPr id="2" name="表 1"/>
          <p:cNvGraphicFramePr>
            <a:graphicFrameLocks noGrp="1"/>
          </p:cNvGraphicFramePr>
          <p:nvPr>
            <p:extLst>
              <p:ext uri="{D42A27DB-BD31-4B8C-83A1-F6EECF244321}">
                <p14:modId xmlns:p14="http://schemas.microsoft.com/office/powerpoint/2010/main" val="1127274773"/>
              </p:ext>
            </p:extLst>
          </p:nvPr>
        </p:nvGraphicFramePr>
        <p:xfrm>
          <a:off x="4960641" y="2424336"/>
          <a:ext cx="3258255" cy="502920"/>
        </p:xfrm>
        <a:graphic>
          <a:graphicData uri="http://schemas.openxmlformats.org/drawingml/2006/table">
            <a:tbl>
              <a:tblPr firstRow="1" bandRow="1">
                <a:tableStyleId>{5940675A-B579-460E-94D1-54222C63F5DA}</a:tableStyleId>
              </a:tblPr>
              <a:tblGrid>
                <a:gridCol w="1086085"/>
                <a:gridCol w="1086085"/>
                <a:gridCol w="1086085"/>
              </a:tblGrid>
              <a:tr h="136546">
                <a:tc>
                  <a:txBody>
                    <a:bodyPr/>
                    <a:lstStyle/>
                    <a:p>
                      <a:pPr algn="ctr"/>
                      <a:r>
                        <a:rPr kumimoji="1" lang="en-US" altLang="ja-JP" sz="1050" dirty="0" smtClean="0"/>
                        <a:t>2013</a:t>
                      </a:r>
                      <a:r>
                        <a:rPr kumimoji="1" lang="ja-JP" altLang="en-US" sz="1050" dirty="0" smtClean="0"/>
                        <a:t>年度</a:t>
                      </a:r>
                      <a:endParaRPr kumimoji="1" lang="ja-JP" altLang="en-US" sz="1050" dirty="0"/>
                    </a:p>
                  </a:txBody>
                  <a:tcPr anchor="ctr"/>
                </a:tc>
                <a:tc>
                  <a:txBody>
                    <a:bodyPr/>
                    <a:lstStyle/>
                    <a:p>
                      <a:pPr algn="ctr"/>
                      <a:r>
                        <a:rPr kumimoji="1" lang="en-US" altLang="ja-JP" sz="1050" dirty="0" smtClean="0"/>
                        <a:t>2014</a:t>
                      </a:r>
                      <a:r>
                        <a:rPr kumimoji="1" lang="ja-JP" altLang="en-US" sz="1050" dirty="0" smtClean="0"/>
                        <a:t>年度</a:t>
                      </a:r>
                      <a:endParaRPr kumimoji="1" lang="ja-JP" altLang="en-US" sz="1050" dirty="0"/>
                    </a:p>
                  </a:txBody>
                  <a:tcPr anchor="ctr"/>
                </a:tc>
                <a:tc>
                  <a:txBody>
                    <a:bodyPr/>
                    <a:lstStyle/>
                    <a:p>
                      <a:pPr algn="ctr"/>
                      <a:r>
                        <a:rPr kumimoji="1" lang="en-US" altLang="ja-JP" sz="1050" dirty="0" smtClean="0"/>
                        <a:t>2015</a:t>
                      </a:r>
                      <a:r>
                        <a:rPr kumimoji="1" lang="ja-JP" altLang="en-US" sz="1050" dirty="0" smtClean="0"/>
                        <a:t>年度</a:t>
                      </a:r>
                      <a:endParaRPr kumimoji="1" lang="ja-JP" altLang="en-US" sz="1050" dirty="0"/>
                    </a:p>
                  </a:txBody>
                  <a:tcPr anchor="ctr"/>
                </a:tc>
              </a:tr>
              <a:tr h="215456">
                <a:tc>
                  <a:txBody>
                    <a:bodyPr/>
                    <a:lstStyle/>
                    <a:p>
                      <a:pPr algn="ctr"/>
                      <a:r>
                        <a:rPr kumimoji="1" lang="en-US" altLang="ja-JP" sz="1050" dirty="0" smtClean="0"/>
                        <a:t>489</a:t>
                      </a:r>
                      <a:r>
                        <a:rPr kumimoji="1" lang="ja-JP" altLang="en-US" sz="1050" dirty="0" smtClean="0"/>
                        <a:t>件</a:t>
                      </a:r>
                      <a:endParaRPr kumimoji="1" lang="ja-JP" altLang="en-US" sz="1050" dirty="0"/>
                    </a:p>
                  </a:txBody>
                  <a:tcPr anchor="ctr"/>
                </a:tc>
                <a:tc>
                  <a:txBody>
                    <a:bodyPr/>
                    <a:lstStyle/>
                    <a:p>
                      <a:pPr algn="ctr"/>
                      <a:r>
                        <a:rPr kumimoji="1" lang="en-US" altLang="ja-JP" sz="1050" dirty="0" smtClean="0"/>
                        <a:t>450</a:t>
                      </a:r>
                      <a:r>
                        <a:rPr kumimoji="1" lang="ja-JP" altLang="en-US" sz="1050" dirty="0" smtClean="0"/>
                        <a:t>件</a:t>
                      </a:r>
                      <a:endParaRPr kumimoji="1" lang="ja-JP" altLang="en-US" sz="1050" dirty="0"/>
                    </a:p>
                  </a:txBody>
                  <a:tcPr anchor="ctr"/>
                </a:tc>
                <a:tc>
                  <a:txBody>
                    <a:bodyPr/>
                    <a:lstStyle/>
                    <a:p>
                      <a:pPr algn="ctr"/>
                      <a:r>
                        <a:rPr kumimoji="1" lang="en-US" altLang="ja-JP" sz="1050" dirty="0" smtClean="0"/>
                        <a:t>365</a:t>
                      </a:r>
                      <a:r>
                        <a:rPr kumimoji="1" lang="ja-JP" altLang="en-US" sz="1050" dirty="0" smtClean="0"/>
                        <a:t>件</a:t>
                      </a:r>
                      <a:endParaRPr kumimoji="1" lang="ja-JP" altLang="en-US" sz="1050" dirty="0"/>
                    </a:p>
                  </a:txBody>
                  <a:tcPr anchor="ctr"/>
                </a:tc>
              </a:tr>
            </a:tbl>
          </a:graphicData>
        </a:graphic>
      </p:graphicFrame>
      <p:graphicFrame>
        <p:nvGraphicFramePr>
          <p:cNvPr id="22" name="表 21"/>
          <p:cNvGraphicFramePr>
            <a:graphicFrameLocks noGrp="1"/>
          </p:cNvGraphicFramePr>
          <p:nvPr>
            <p:extLst>
              <p:ext uri="{D42A27DB-BD31-4B8C-83A1-F6EECF244321}">
                <p14:modId xmlns:p14="http://schemas.microsoft.com/office/powerpoint/2010/main" val="3117114402"/>
              </p:ext>
            </p:extLst>
          </p:nvPr>
        </p:nvGraphicFramePr>
        <p:xfrm>
          <a:off x="4456586" y="7833966"/>
          <a:ext cx="3888430" cy="1431130"/>
        </p:xfrm>
        <a:graphic>
          <a:graphicData uri="http://schemas.openxmlformats.org/drawingml/2006/table">
            <a:tbl>
              <a:tblPr firstRow="1" bandRow="1">
                <a:tableStyleId>{5940675A-B579-460E-94D1-54222C63F5DA}</a:tableStyleId>
              </a:tblPr>
              <a:tblGrid>
                <a:gridCol w="648070"/>
                <a:gridCol w="540060"/>
                <a:gridCol w="540060"/>
                <a:gridCol w="540060"/>
                <a:gridCol w="540060"/>
                <a:gridCol w="540060"/>
                <a:gridCol w="540060"/>
              </a:tblGrid>
              <a:tr h="245078">
                <a:tc rowSpan="3">
                  <a:txBody>
                    <a:bodyPr/>
                    <a:lstStyle/>
                    <a:p>
                      <a:pPr algn="ctr">
                        <a:lnSpc>
                          <a:spcPts val="900"/>
                        </a:lnSpc>
                      </a:pPr>
                      <a:r>
                        <a:rPr kumimoji="1" lang="ja-JP" altLang="en-US" sz="900" dirty="0" smtClean="0">
                          <a:latin typeface="ＭＳ ゴシック" panose="020B0609070205080204" pitchFamily="49" charset="-128"/>
                          <a:ea typeface="ＭＳ ゴシック" panose="020B0609070205080204" pitchFamily="49" charset="-128"/>
                        </a:rPr>
                        <a:t>大阪府内</a:t>
                      </a:r>
                      <a:endParaRPr kumimoji="1" lang="ja-JP" altLang="en-US" sz="900" dirty="0">
                        <a:latin typeface="ＭＳ ゴシック" panose="020B0609070205080204" pitchFamily="49" charset="-128"/>
                        <a:ea typeface="ＭＳ ゴシック" panose="020B0609070205080204" pitchFamily="49" charset="-128"/>
                      </a:endParaRPr>
                    </a:p>
                  </a:txBody>
                  <a:tcPr anchor="ctr"/>
                </a:tc>
                <a:tc gridSpan="2">
                  <a:txBody>
                    <a:bodyPr/>
                    <a:lstStyle/>
                    <a:p>
                      <a:pPr marL="0" marR="0" indent="0" algn="ctr" defTabSz="1280160" rtl="0" eaLnBrk="1" fontAlgn="auto" latinLnBrk="0" hangingPunct="1">
                        <a:lnSpc>
                          <a:spcPts val="900"/>
                        </a:lnSpc>
                        <a:spcBef>
                          <a:spcPts val="0"/>
                        </a:spcBef>
                        <a:spcAft>
                          <a:spcPts val="0"/>
                        </a:spcAft>
                        <a:buClrTx/>
                        <a:buSzTx/>
                        <a:buFontTx/>
                        <a:buNone/>
                        <a:tabLst/>
                        <a:defRPr/>
                      </a:pPr>
                      <a:r>
                        <a:rPr kumimoji="1" lang="en-US" altLang="ja-JP" sz="900" dirty="0" smtClean="0">
                          <a:latin typeface="ＭＳ ゴシック" panose="020B0609070205080204" pitchFamily="49" charset="-128"/>
                          <a:ea typeface="ＭＳ ゴシック" panose="020B0609070205080204" pitchFamily="49" charset="-128"/>
                        </a:rPr>
                        <a:t>10,000</a:t>
                      </a:r>
                      <a:r>
                        <a:rPr kumimoji="1" lang="ja-JP" altLang="en-US" sz="900" dirty="0" smtClean="0">
                          <a:latin typeface="ＭＳ ゴシック" panose="020B0609070205080204" pitchFamily="49" charset="-128"/>
                          <a:ea typeface="ＭＳ ゴシック" panose="020B0609070205080204" pitchFamily="49" charset="-128"/>
                        </a:rPr>
                        <a:t>㎡以上</a:t>
                      </a:r>
                    </a:p>
                  </a:txBody>
                  <a:tcPr anchor="ctr"/>
                </a:tc>
                <a:tc hMerge="1">
                  <a:txBody>
                    <a:bodyPr/>
                    <a:lstStyle/>
                    <a:p>
                      <a:pPr marL="0" marR="0" indent="0" algn="ctr" defTabSz="1280160" rtl="0" eaLnBrk="1" fontAlgn="auto" latinLnBrk="0" hangingPunct="1">
                        <a:lnSpc>
                          <a:spcPts val="900"/>
                        </a:lnSpc>
                        <a:spcBef>
                          <a:spcPts val="0"/>
                        </a:spcBef>
                        <a:spcAft>
                          <a:spcPts val="0"/>
                        </a:spcAft>
                        <a:buClrTx/>
                        <a:buSzTx/>
                        <a:buFontTx/>
                        <a:buNone/>
                        <a:tabLst/>
                        <a:defRPr/>
                      </a:pPr>
                      <a:endParaRPr kumimoji="1" lang="ja-JP" altLang="en-US" sz="900" dirty="0" smtClean="0">
                        <a:latin typeface="ＭＳ ゴシック" panose="020B0609070205080204" pitchFamily="49" charset="-128"/>
                        <a:ea typeface="ＭＳ ゴシック" panose="020B0609070205080204" pitchFamily="49" charset="-128"/>
                      </a:endParaRPr>
                    </a:p>
                  </a:txBody>
                  <a:tcPr anchor="ctr"/>
                </a:tc>
                <a:tc gridSpan="4">
                  <a:txBody>
                    <a:bodyPr/>
                    <a:lstStyle/>
                    <a:p>
                      <a:pPr marL="0" marR="0" indent="0" algn="ctr" defTabSz="1280160" rtl="0" eaLnBrk="1" fontAlgn="auto" latinLnBrk="0" hangingPunct="1">
                        <a:lnSpc>
                          <a:spcPts val="900"/>
                        </a:lnSpc>
                        <a:spcBef>
                          <a:spcPts val="0"/>
                        </a:spcBef>
                        <a:spcAft>
                          <a:spcPts val="0"/>
                        </a:spcAft>
                        <a:buClrTx/>
                        <a:buSzTx/>
                        <a:buFontTx/>
                        <a:buNone/>
                        <a:tabLst/>
                        <a:defRPr/>
                      </a:pPr>
                      <a:r>
                        <a:rPr kumimoji="1" lang="en-US" altLang="ja-JP" sz="900" dirty="0" smtClean="0">
                          <a:latin typeface="ＭＳ ゴシック" panose="020B0609070205080204" pitchFamily="49" charset="-128"/>
                          <a:ea typeface="ＭＳ ゴシック" panose="020B0609070205080204" pitchFamily="49" charset="-128"/>
                        </a:rPr>
                        <a:t>2,000</a:t>
                      </a:r>
                      <a:r>
                        <a:rPr kumimoji="1" lang="ja-JP" altLang="en-US" sz="900" dirty="0" smtClean="0">
                          <a:latin typeface="ＭＳ ゴシック" panose="020B0609070205080204" pitchFamily="49" charset="-128"/>
                          <a:ea typeface="ＭＳ ゴシック" panose="020B0609070205080204" pitchFamily="49" charset="-128"/>
                        </a:rPr>
                        <a:t>㎡以上</a:t>
                      </a:r>
                    </a:p>
                  </a:txBody>
                  <a:tcPr anchor="ctr"/>
                </a:tc>
                <a:tc hMerge="1">
                  <a:txBody>
                    <a:bodyPr/>
                    <a:lstStyle/>
                    <a:p>
                      <a:endParaRPr kumimoji="1" lang="ja-JP" altLang="en-US"/>
                    </a:p>
                  </a:txBody>
                  <a:tcPr/>
                </a:tc>
                <a:tc hMerge="1">
                  <a:txBody>
                    <a:bodyPr/>
                    <a:lstStyle/>
                    <a:p>
                      <a:pPr algn="ctr">
                        <a:lnSpc>
                          <a:spcPts val="900"/>
                        </a:lnSpc>
                      </a:pPr>
                      <a:endParaRPr kumimoji="1" lang="ja-JP" altLang="en-US" sz="900" dirty="0">
                        <a:latin typeface="ＭＳ ゴシック" panose="020B0609070205080204" pitchFamily="49" charset="-128"/>
                        <a:ea typeface="ＭＳ ゴシック" panose="020B0609070205080204" pitchFamily="49" charset="-128"/>
                      </a:endParaRPr>
                    </a:p>
                  </a:txBody>
                  <a:tcPr anchor="ctr"/>
                </a:tc>
                <a:tc hMerge="1">
                  <a:txBody>
                    <a:bodyPr/>
                    <a:lstStyle/>
                    <a:p>
                      <a:endParaRPr kumimoji="1" lang="ja-JP" altLang="en-US"/>
                    </a:p>
                  </a:txBody>
                  <a:tcPr/>
                </a:tc>
              </a:tr>
              <a:tr h="245078">
                <a:tc vMerge="1">
                  <a:txBody>
                    <a:bodyPr/>
                    <a:lstStyle/>
                    <a:p>
                      <a:pPr algn="ctr">
                        <a:lnSpc>
                          <a:spcPts val="900"/>
                        </a:lnSpc>
                      </a:pPr>
                      <a:endParaRPr kumimoji="1" lang="ja-JP" altLang="en-US" sz="900" dirty="0">
                        <a:latin typeface="ＭＳ ゴシック" panose="020B0609070205080204" pitchFamily="49" charset="-128"/>
                        <a:ea typeface="ＭＳ ゴシック" panose="020B0609070205080204" pitchFamily="49" charset="-128"/>
                      </a:endParaRPr>
                    </a:p>
                  </a:txBody>
                  <a:tcPr anchor="ctr"/>
                </a:tc>
                <a:tc gridSpan="2">
                  <a:txBody>
                    <a:bodyPr/>
                    <a:lstStyle/>
                    <a:p>
                      <a:pPr algn="ctr">
                        <a:lnSpc>
                          <a:spcPts val="900"/>
                        </a:lnSpc>
                      </a:pPr>
                      <a:r>
                        <a:rPr kumimoji="1" lang="ja-JP" altLang="en-US" sz="900" dirty="0" smtClean="0">
                          <a:latin typeface="ＭＳ ゴシック" panose="020B0609070205080204" pitchFamily="49" charset="-128"/>
                          <a:ea typeface="ＭＳ ゴシック" panose="020B0609070205080204" pitchFamily="49" charset="-128"/>
                        </a:rPr>
                        <a:t>非住宅</a:t>
                      </a:r>
                      <a:endParaRPr kumimoji="1" lang="ja-JP" altLang="en-US" sz="900" dirty="0">
                        <a:latin typeface="ＭＳ ゴシック" panose="020B0609070205080204" pitchFamily="49" charset="-128"/>
                        <a:ea typeface="ＭＳ ゴシック" panose="020B0609070205080204" pitchFamily="49" charset="-128"/>
                      </a:endParaRPr>
                    </a:p>
                  </a:txBody>
                  <a:tcPr anchor="ctr"/>
                </a:tc>
                <a:tc hMerge="1">
                  <a:txBody>
                    <a:bodyPr/>
                    <a:lstStyle/>
                    <a:p>
                      <a:pPr algn="ctr">
                        <a:lnSpc>
                          <a:spcPts val="900"/>
                        </a:lnSpc>
                      </a:pPr>
                      <a:endParaRPr kumimoji="1" lang="ja-JP" altLang="en-US" sz="900" dirty="0">
                        <a:latin typeface="ＭＳ ゴシック" panose="020B0609070205080204" pitchFamily="49" charset="-128"/>
                        <a:ea typeface="ＭＳ ゴシック" panose="020B0609070205080204" pitchFamily="49" charset="-128"/>
                      </a:endParaRPr>
                    </a:p>
                  </a:txBody>
                  <a:tcPr anchor="ctr"/>
                </a:tc>
                <a:tc gridSpan="2">
                  <a:txBody>
                    <a:bodyPr/>
                    <a:lstStyle/>
                    <a:p>
                      <a:pPr algn="ctr">
                        <a:lnSpc>
                          <a:spcPts val="900"/>
                        </a:lnSpc>
                      </a:pPr>
                      <a:r>
                        <a:rPr kumimoji="1" lang="ja-JP" altLang="en-US" sz="900" dirty="0" smtClean="0">
                          <a:latin typeface="ＭＳ ゴシック" panose="020B0609070205080204" pitchFamily="49" charset="-128"/>
                          <a:ea typeface="ＭＳ ゴシック" panose="020B0609070205080204" pitchFamily="49" charset="-128"/>
                        </a:rPr>
                        <a:t>非住宅</a:t>
                      </a:r>
                      <a:endParaRPr kumimoji="1" lang="ja-JP" altLang="en-US" sz="900" dirty="0">
                        <a:latin typeface="ＭＳ ゴシック" panose="020B0609070205080204" pitchFamily="49" charset="-128"/>
                        <a:ea typeface="ＭＳ ゴシック" panose="020B0609070205080204" pitchFamily="49" charset="-128"/>
                      </a:endParaRPr>
                    </a:p>
                  </a:txBody>
                  <a:tcPr anchor="ctr"/>
                </a:tc>
                <a:tc hMerge="1">
                  <a:txBody>
                    <a:bodyPr/>
                    <a:lstStyle/>
                    <a:p>
                      <a:pPr algn="ctr">
                        <a:lnSpc>
                          <a:spcPts val="900"/>
                        </a:lnSpc>
                      </a:pPr>
                      <a:endParaRPr kumimoji="1" lang="ja-JP" altLang="en-US" sz="1050" dirty="0">
                        <a:latin typeface="ＭＳ ゴシック" panose="020B0609070205080204" pitchFamily="49" charset="-128"/>
                        <a:ea typeface="ＭＳ ゴシック" panose="020B0609070205080204" pitchFamily="49" charset="-128"/>
                      </a:endParaRPr>
                    </a:p>
                  </a:txBody>
                  <a:tcPr anchor="ctr"/>
                </a:tc>
                <a:tc gridSpan="2">
                  <a:txBody>
                    <a:bodyPr/>
                    <a:lstStyle/>
                    <a:p>
                      <a:pPr algn="ctr">
                        <a:lnSpc>
                          <a:spcPts val="900"/>
                        </a:lnSpc>
                      </a:pPr>
                      <a:r>
                        <a:rPr kumimoji="1" lang="ja-JP" altLang="en-US" sz="900" dirty="0" smtClean="0">
                          <a:latin typeface="ＭＳ ゴシック" panose="020B0609070205080204" pitchFamily="49" charset="-128"/>
                          <a:ea typeface="ＭＳ ゴシック" panose="020B0609070205080204" pitchFamily="49" charset="-128"/>
                        </a:rPr>
                        <a:t>住宅</a:t>
                      </a:r>
                      <a:endParaRPr kumimoji="1" lang="ja-JP" altLang="en-US" sz="900" dirty="0">
                        <a:latin typeface="ＭＳ ゴシック" panose="020B0609070205080204" pitchFamily="49" charset="-128"/>
                        <a:ea typeface="ＭＳ ゴシック" panose="020B0609070205080204" pitchFamily="49" charset="-128"/>
                      </a:endParaRPr>
                    </a:p>
                  </a:txBody>
                  <a:tcPr anchor="ctr"/>
                </a:tc>
                <a:tc hMerge="1">
                  <a:txBody>
                    <a:bodyPr/>
                    <a:lstStyle/>
                    <a:p>
                      <a:pPr algn="ctr">
                        <a:lnSpc>
                          <a:spcPts val="900"/>
                        </a:lnSpc>
                      </a:pPr>
                      <a:endParaRPr kumimoji="1" lang="ja-JP" altLang="en-US" sz="1050" dirty="0">
                        <a:latin typeface="ＭＳ ゴシック" panose="020B0609070205080204" pitchFamily="49" charset="-128"/>
                        <a:ea typeface="ＭＳ ゴシック" panose="020B0609070205080204" pitchFamily="49" charset="-128"/>
                      </a:endParaRPr>
                    </a:p>
                  </a:txBody>
                  <a:tcPr anchor="ctr"/>
                </a:tc>
              </a:tr>
              <a:tr h="245078">
                <a:tc vMerge="1">
                  <a:txBody>
                    <a:bodyPr/>
                    <a:lstStyle/>
                    <a:p>
                      <a:pPr algn="ctr">
                        <a:lnSpc>
                          <a:spcPts val="900"/>
                        </a:lnSpc>
                      </a:pPr>
                      <a:endParaRPr kumimoji="1" lang="ja-JP" altLang="en-US" sz="1050" dirty="0">
                        <a:latin typeface="ＭＳ ゴシック" panose="020B0609070205080204" pitchFamily="49" charset="-128"/>
                        <a:ea typeface="ＭＳ ゴシック" panose="020B0609070205080204" pitchFamily="49" charset="-128"/>
                      </a:endParaRPr>
                    </a:p>
                  </a:txBody>
                  <a:tcPr anchor="ctr"/>
                </a:tc>
                <a:tc>
                  <a:txBody>
                    <a:bodyPr/>
                    <a:lstStyle/>
                    <a:p>
                      <a:pPr algn="ctr">
                        <a:lnSpc>
                          <a:spcPts val="900"/>
                        </a:lnSpc>
                      </a:pPr>
                      <a:r>
                        <a:rPr kumimoji="1" lang="ja-JP" altLang="en-US" sz="900" dirty="0" smtClean="0">
                          <a:latin typeface="ＭＳ ゴシック" panose="020B0609070205080204" pitchFamily="49" charset="-128"/>
                          <a:ea typeface="ＭＳ ゴシック" panose="020B0609070205080204" pitchFamily="49" charset="-128"/>
                        </a:rPr>
                        <a:t>届出</a:t>
                      </a:r>
                      <a:endParaRPr kumimoji="1" lang="ja-JP" altLang="en-US" sz="900" dirty="0">
                        <a:latin typeface="ＭＳ ゴシック" panose="020B0609070205080204" pitchFamily="49" charset="-128"/>
                        <a:ea typeface="ＭＳ ゴシック" panose="020B0609070205080204" pitchFamily="49" charset="-128"/>
                      </a:endParaRPr>
                    </a:p>
                  </a:txBody>
                  <a:tcPr anchor="ctr"/>
                </a:tc>
                <a:tc>
                  <a:txBody>
                    <a:bodyPr/>
                    <a:lstStyle/>
                    <a:p>
                      <a:pPr algn="ctr">
                        <a:lnSpc>
                          <a:spcPts val="900"/>
                        </a:lnSpc>
                      </a:pPr>
                      <a:r>
                        <a:rPr kumimoji="1" lang="ja-JP" altLang="en-US" sz="900" dirty="0" smtClean="0">
                          <a:latin typeface="ＭＳ ゴシック" panose="020B0609070205080204" pitchFamily="49" charset="-128"/>
                          <a:ea typeface="ＭＳ ゴシック" panose="020B0609070205080204" pitchFamily="49" charset="-128"/>
                        </a:rPr>
                        <a:t>適合率</a:t>
                      </a:r>
                      <a:endParaRPr kumimoji="1" lang="ja-JP" altLang="en-US" sz="900" dirty="0">
                        <a:latin typeface="ＭＳ ゴシック" panose="020B0609070205080204" pitchFamily="49" charset="-128"/>
                        <a:ea typeface="ＭＳ ゴシック" panose="020B0609070205080204" pitchFamily="49" charset="-128"/>
                      </a:endParaRPr>
                    </a:p>
                  </a:txBody>
                  <a:tcPr anchor="ctr"/>
                </a:tc>
                <a:tc>
                  <a:txBody>
                    <a:bodyPr/>
                    <a:lstStyle/>
                    <a:p>
                      <a:pPr algn="ctr">
                        <a:lnSpc>
                          <a:spcPts val="900"/>
                        </a:lnSpc>
                      </a:pPr>
                      <a:r>
                        <a:rPr kumimoji="1" lang="ja-JP" altLang="en-US" sz="900" dirty="0" smtClean="0">
                          <a:latin typeface="ＭＳ ゴシック" panose="020B0609070205080204" pitchFamily="49" charset="-128"/>
                          <a:ea typeface="ＭＳ ゴシック" panose="020B0609070205080204" pitchFamily="49" charset="-128"/>
                        </a:rPr>
                        <a:t>届出</a:t>
                      </a:r>
                      <a:endParaRPr kumimoji="1" lang="ja-JP" altLang="en-US" sz="900" dirty="0">
                        <a:latin typeface="ＭＳ ゴシック" panose="020B0609070205080204" pitchFamily="49" charset="-128"/>
                        <a:ea typeface="ＭＳ ゴシック" panose="020B0609070205080204" pitchFamily="49" charset="-128"/>
                      </a:endParaRPr>
                    </a:p>
                  </a:txBody>
                  <a:tcPr anchor="ctr"/>
                </a:tc>
                <a:tc>
                  <a:txBody>
                    <a:bodyPr/>
                    <a:lstStyle/>
                    <a:p>
                      <a:r>
                        <a:rPr lang="ja-JP" altLang="en-US" sz="900" dirty="0" smtClean="0">
                          <a:latin typeface="ＭＳ ゴシック" panose="020B0609070205080204" pitchFamily="49" charset="-128"/>
                          <a:ea typeface="ＭＳ ゴシック" panose="020B0609070205080204" pitchFamily="49" charset="-128"/>
                        </a:rPr>
                        <a:t>適合率</a:t>
                      </a:r>
                      <a:endParaRPr lang="ja-JP" altLang="en-US" sz="900" dirty="0">
                        <a:latin typeface="ＭＳ ゴシック" panose="020B0609070205080204" pitchFamily="49" charset="-128"/>
                        <a:ea typeface="ＭＳ ゴシック" panose="020B0609070205080204" pitchFamily="49" charset="-128"/>
                      </a:endParaRPr>
                    </a:p>
                  </a:txBody>
                  <a:tcPr anchor="ctr"/>
                </a:tc>
                <a:tc>
                  <a:txBody>
                    <a:bodyPr/>
                    <a:lstStyle/>
                    <a:p>
                      <a:pPr algn="ctr">
                        <a:lnSpc>
                          <a:spcPts val="900"/>
                        </a:lnSpc>
                      </a:pPr>
                      <a:r>
                        <a:rPr kumimoji="1" lang="ja-JP" altLang="en-US" sz="900" dirty="0" smtClean="0">
                          <a:latin typeface="ＭＳ ゴシック" panose="020B0609070205080204" pitchFamily="49" charset="-128"/>
                          <a:ea typeface="ＭＳ ゴシック" panose="020B0609070205080204" pitchFamily="49" charset="-128"/>
                        </a:rPr>
                        <a:t>届出</a:t>
                      </a:r>
                      <a:endParaRPr kumimoji="1" lang="ja-JP" altLang="en-US" sz="900" dirty="0">
                        <a:latin typeface="ＭＳ ゴシック" panose="020B0609070205080204" pitchFamily="49" charset="-128"/>
                        <a:ea typeface="ＭＳ ゴシック" panose="020B0609070205080204" pitchFamily="49" charset="-128"/>
                      </a:endParaRPr>
                    </a:p>
                  </a:txBody>
                  <a:tcPr anchor="ctr"/>
                </a:tc>
                <a:tc>
                  <a:txBody>
                    <a:bodyPr/>
                    <a:lstStyle/>
                    <a:p>
                      <a:r>
                        <a:rPr lang="ja-JP" altLang="en-US" sz="900" dirty="0" smtClean="0">
                          <a:latin typeface="ＭＳ ゴシック" panose="020B0609070205080204" pitchFamily="49" charset="-128"/>
                          <a:ea typeface="ＭＳ ゴシック" panose="020B0609070205080204" pitchFamily="49" charset="-128"/>
                        </a:rPr>
                        <a:t>適合率</a:t>
                      </a:r>
                      <a:endParaRPr lang="ja-JP" altLang="en-US" sz="900" dirty="0">
                        <a:latin typeface="ＭＳ ゴシック" panose="020B0609070205080204" pitchFamily="49" charset="-128"/>
                        <a:ea typeface="ＭＳ ゴシック" panose="020B0609070205080204" pitchFamily="49" charset="-128"/>
                      </a:endParaRPr>
                    </a:p>
                  </a:txBody>
                  <a:tcPr anchor="ctr"/>
                </a:tc>
              </a:tr>
              <a:tr h="245078">
                <a:tc>
                  <a:txBody>
                    <a:bodyPr/>
                    <a:lstStyle/>
                    <a:p>
                      <a:pPr algn="ctr">
                        <a:lnSpc>
                          <a:spcPts val="900"/>
                        </a:lnSpc>
                      </a:pPr>
                      <a:r>
                        <a:rPr lang="en-US" altLang="ja-JP" sz="900" kern="100" dirty="0" smtClean="0">
                          <a:latin typeface="ＭＳ ゴシック" panose="020B0609070205080204" pitchFamily="49" charset="-128"/>
                          <a:ea typeface="ＭＳ ゴシック" panose="020B0609070205080204" pitchFamily="49" charset="-128"/>
                          <a:cs typeface="Times New Roman"/>
                        </a:rPr>
                        <a:t>2013</a:t>
                      </a:r>
                      <a:r>
                        <a:rPr lang="ja-JP" altLang="en-US" sz="900" kern="100" dirty="0" smtClean="0">
                          <a:latin typeface="ＭＳ ゴシック" panose="020B0609070205080204" pitchFamily="49" charset="-128"/>
                          <a:ea typeface="ＭＳ ゴシック" panose="020B0609070205080204" pitchFamily="49" charset="-128"/>
                          <a:cs typeface="Times New Roman"/>
                        </a:rPr>
                        <a:t>年度</a:t>
                      </a:r>
                      <a:endParaRPr kumimoji="1" lang="ja-JP" altLang="en-US" sz="900" dirty="0">
                        <a:latin typeface="ＭＳ ゴシック" panose="020B0609070205080204" pitchFamily="49" charset="-128"/>
                        <a:ea typeface="ＭＳ ゴシック" panose="020B0609070205080204" pitchFamily="49" charset="-128"/>
                      </a:endParaRPr>
                    </a:p>
                  </a:txBody>
                  <a:tcPr anchor="ctr"/>
                </a:tc>
                <a:tc>
                  <a:txBody>
                    <a:bodyPr/>
                    <a:lstStyle/>
                    <a:p>
                      <a:pPr algn="ctr">
                        <a:spcAft>
                          <a:spcPts val="0"/>
                        </a:spcAft>
                      </a:pPr>
                      <a:r>
                        <a:rPr lang="en-US" altLang="ja-JP" sz="900" kern="100" dirty="0" smtClean="0">
                          <a:effectLst/>
                          <a:latin typeface="ＭＳ ゴシック" panose="020B0609070205080204" pitchFamily="49" charset="-128"/>
                          <a:ea typeface="ＭＳ ゴシック" panose="020B0609070205080204" pitchFamily="49" charset="-128"/>
                          <a:cs typeface="Times New Roman"/>
                        </a:rPr>
                        <a:t>55</a:t>
                      </a:r>
                      <a:r>
                        <a:rPr lang="ja-JP" altLang="en-US" sz="900" kern="100" dirty="0" smtClean="0">
                          <a:effectLst/>
                          <a:latin typeface="ＭＳ ゴシック" panose="020B0609070205080204" pitchFamily="49" charset="-128"/>
                          <a:ea typeface="ＭＳ ゴシック" panose="020B0609070205080204" pitchFamily="49" charset="-128"/>
                          <a:cs typeface="Times New Roman"/>
                        </a:rPr>
                        <a:t>件</a:t>
                      </a:r>
                      <a:endParaRPr lang="ja-JP" sz="900" kern="100" dirty="0">
                        <a:effectLst/>
                        <a:latin typeface="ＭＳ ゴシック" panose="020B0609070205080204" pitchFamily="49" charset="-128"/>
                        <a:ea typeface="ＭＳ ゴシック" panose="020B0609070205080204" pitchFamily="49" charset="-128"/>
                        <a:cs typeface="Times New Roman"/>
                      </a:endParaRPr>
                    </a:p>
                  </a:txBody>
                  <a:tcPr marL="68580" marR="68580" marT="0" marB="0" anchor="ctr"/>
                </a:tc>
                <a:tc>
                  <a:txBody>
                    <a:bodyPr/>
                    <a:lstStyle/>
                    <a:p>
                      <a:pPr algn="ctr">
                        <a:spcAft>
                          <a:spcPts val="0"/>
                        </a:spcAft>
                      </a:pPr>
                      <a:r>
                        <a:rPr lang="en-US" altLang="ja-JP" sz="900" kern="100" dirty="0" smtClean="0">
                          <a:effectLst/>
                          <a:latin typeface="ＭＳ ゴシック" panose="020B0609070205080204" pitchFamily="49" charset="-128"/>
                          <a:ea typeface="ＭＳ ゴシック" panose="020B0609070205080204" pitchFamily="49" charset="-128"/>
                          <a:cs typeface="Times New Roman"/>
                        </a:rPr>
                        <a:t>93</a:t>
                      </a:r>
                      <a:r>
                        <a:rPr lang="ja-JP" altLang="en-US" sz="900" kern="100" dirty="0" smtClean="0">
                          <a:effectLst/>
                          <a:latin typeface="ＭＳ ゴシック" panose="020B0609070205080204" pitchFamily="49" charset="-128"/>
                          <a:ea typeface="ＭＳ ゴシック" panose="020B0609070205080204" pitchFamily="49" charset="-128"/>
                          <a:cs typeface="Times New Roman"/>
                        </a:rPr>
                        <a:t>％</a:t>
                      </a:r>
                      <a:endParaRPr lang="ja-JP" sz="900" kern="100" dirty="0">
                        <a:effectLst/>
                        <a:latin typeface="ＭＳ ゴシック" panose="020B0609070205080204" pitchFamily="49" charset="-128"/>
                        <a:ea typeface="ＭＳ ゴシック" panose="020B0609070205080204" pitchFamily="49" charset="-128"/>
                        <a:cs typeface="Times New Roman"/>
                      </a:endParaRPr>
                    </a:p>
                  </a:txBody>
                  <a:tcPr marL="68580" marR="68580" marT="0" marB="0" anchor="ctr"/>
                </a:tc>
                <a:tc>
                  <a:txBody>
                    <a:bodyPr/>
                    <a:lstStyle/>
                    <a:p>
                      <a:pPr algn="ctr">
                        <a:spcAft>
                          <a:spcPts val="0"/>
                        </a:spcAft>
                      </a:pPr>
                      <a:r>
                        <a:rPr lang="en-US" sz="900" kern="100" dirty="0" smtClean="0">
                          <a:effectLst/>
                          <a:latin typeface="ＭＳ ゴシック" panose="020B0609070205080204" pitchFamily="49" charset="-128"/>
                          <a:ea typeface="ＭＳ ゴシック" panose="020B0609070205080204" pitchFamily="49" charset="-128"/>
                          <a:cs typeface="Times New Roman"/>
                        </a:rPr>
                        <a:t>310</a:t>
                      </a:r>
                      <a:r>
                        <a:rPr lang="ja-JP" sz="900" kern="100" dirty="0" smtClean="0">
                          <a:effectLst/>
                          <a:latin typeface="ＭＳ ゴシック" panose="020B0609070205080204" pitchFamily="49" charset="-128"/>
                          <a:ea typeface="ＭＳ ゴシック" panose="020B0609070205080204" pitchFamily="49" charset="-128"/>
                          <a:cs typeface="Times New Roman"/>
                        </a:rPr>
                        <a:t>件</a:t>
                      </a:r>
                      <a:endParaRPr lang="ja-JP" sz="900" kern="100" dirty="0">
                        <a:effectLst/>
                        <a:latin typeface="ＭＳ ゴシック" panose="020B0609070205080204" pitchFamily="49" charset="-128"/>
                        <a:ea typeface="ＭＳ ゴシック" panose="020B0609070205080204" pitchFamily="49" charset="-128"/>
                        <a:cs typeface="Times New Roman"/>
                      </a:endParaRPr>
                    </a:p>
                  </a:txBody>
                  <a:tcPr marL="68580" marR="68580" marT="0" marB="0" anchor="ctr"/>
                </a:tc>
                <a:tc>
                  <a:txBody>
                    <a:bodyPr/>
                    <a:lstStyle/>
                    <a:p>
                      <a:pPr algn="ctr"/>
                      <a:r>
                        <a:rPr lang="en-US" altLang="ja-JP" sz="900" dirty="0" smtClean="0">
                          <a:latin typeface="ＭＳ ゴシック" panose="020B0609070205080204" pitchFamily="49" charset="-128"/>
                          <a:ea typeface="ＭＳ ゴシック" panose="020B0609070205080204" pitchFamily="49" charset="-128"/>
                        </a:rPr>
                        <a:t>96</a:t>
                      </a:r>
                      <a:r>
                        <a:rPr lang="ja-JP" altLang="en-US" sz="900" dirty="0" smtClean="0">
                          <a:latin typeface="ＭＳ ゴシック" panose="020B0609070205080204" pitchFamily="49" charset="-128"/>
                          <a:ea typeface="ＭＳ ゴシック" panose="020B0609070205080204" pitchFamily="49" charset="-128"/>
                        </a:rPr>
                        <a:t>％</a:t>
                      </a:r>
                      <a:endParaRPr lang="ja-JP" altLang="en-US" sz="900" dirty="0">
                        <a:latin typeface="ＭＳ ゴシック" panose="020B0609070205080204" pitchFamily="49" charset="-128"/>
                        <a:ea typeface="ＭＳ ゴシック" panose="020B0609070205080204" pitchFamily="49" charset="-128"/>
                      </a:endParaRPr>
                    </a:p>
                  </a:txBody>
                  <a:tcPr marL="68580" marR="68580" marT="0" marB="0" anchor="ctr"/>
                </a:tc>
                <a:tc>
                  <a:txBody>
                    <a:bodyPr/>
                    <a:lstStyle/>
                    <a:p>
                      <a:pPr algn="ctr">
                        <a:spcAft>
                          <a:spcPts val="0"/>
                        </a:spcAft>
                      </a:pPr>
                      <a:r>
                        <a:rPr lang="en-US" altLang="ja-JP" sz="900" kern="100" dirty="0" smtClean="0">
                          <a:effectLst/>
                          <a:latin typeface="ＭＳ ゴシック" panose="020B0609070205080204" pitchFamily="49" charset="-128"/>
                          <a:ea typeface="ＭＳ ゴシック" panose="020B0609070205080204" pitchFamily="49" charset="-128"/>
                          <a:cs typeface="Times New Roman"/>
                        </a:rPr>
                        <a:t>262</a:t>
                      </a:r>
                      <a:r>
                        <a:rPr lang="ja-JP" altLang="en-US" sz="900" kern="100" dirty="0" smtClean="0">
                          <a:effectLst/>
                          <a:latin typeface="ＭＳ ゴシック" panose="020B0609070205080204" pitchFamily="49" charset="-128"/>
                          <a:ea typeface="ＭＳ ゴシック" panose="020B0609070205080204" pitchFamily="49" charset="-128"/>
                          <a:cs typeface="Times New Roman"/>
                        </a:rPr>
                        <a:t>件</a:t>
                      </a:r>
                      <a:endParaRPr lang="ja-JP" sz="900" kern="100" dirty="0">
                        <a:effectLst/>
                        <a:latin typeface="ＭＳ ゴシック" panose="020B0609070205080204" pitchFamily="49" charset="-128"/>
                        <a:ea typeface="ＭＳ ゴシック" panose="020B0609070205080204" pitchFamily="49" charset="-128"/>
                        <a:cs typeface="Times New Roman"/>
                      </a:endParaRPr>
                    </a:p>
                  </a:txBody>
                  <a:tcPr marL="68580" marR="68580" marT="0" marB="0" anchor="ctr"/>
                </a:tc>
                <a:tc>
                  <a:txBody>
                    <a:bodyPr/>
                    <a:lstStyle/>
                    <a:p>
                      <a:pPr algn="ctr"/>
                      <a:r>
                        <a:rPr lang="en-US" altLang="ja-JP" sz="900" smtClean="0">
                          <a:latin typeface="ＭＳ ゴシック" panose="020B0609070205080204" pitchFamily="49" charset="-128"/>
                          <a:ea typeface="ＭＳ ゴシック" panose="020B0609070205080204" pitchFamily="49" charset="-128"/>
                        </a:rPr>
                        <a:t>19</a:t>
                      </a:r>
                      <a:r>
                        <a:rPr lang="ja-JP" altLang="en-US" sz="900" smtClean="0">
                          <a:latin typeface="ＭＳ ゴシック" panose="020B0609070205080204" pitchFamily="49" charset="-128"/>
                          <a:ea typeface="ＭＳ ゴシック" panose="020B0609070205080204" pitchFamily="49" charset="-128"/>
                        </a:rPr>
                        <a:t>％</a:t>
                      </a:r>
                      <a:endParaRPr lang="ja-JP" altLang="en-US" sz="900" dirty="0">
                        <a:latin typeface="ＭＳ ゴシック" panose="020B0609070205080204" pitchFamily="49" charset="-128"/>
                        <a:ea typeface="ＭＳ ゴシック" panose="020B0609070205080204" pitchFamily="49" charset="-128"/>
                      </a:endParaRPr>
                    </a:p>
                  </a:txBody>
                  <a:tcPr marL="68580" marR="68580" marT="0" marB="0" anchor="ctr"/>
                </a:tc>
              </a:tr>
              <a:tr h="245078">
                <a:tc>
                  <a:txBody>
                    <a:bodyPr/>
                    <a:lstStyle/>
                    <a:p>
                      <a:pPr algn="ctr">
                        <a:lnSpc>
                          <a:spcPts val="900"/>
                        </a:lnSpc>
                      </a:pPr>
                      <a:r>
                        <a:rPr lang="en-US" altLang="ja-JP" sz="900" kern="100" dirty="0" smtClean="0">
                          <a:latin typeface="ＭＳ ゴシック" panose="020B0609070205080204" pitchFamily="49" charset="-128"/>
                          <a:ea typeface="ＭＳ ゴシック" panose="020B0609070205080204" pitchFamily="49" charset="-128"/>
                          <a:cs typeface="Times New Roman"/>
                        </a:rPr>
                        <a:t>2014</a:t>
                      </a:r>
                      <a:r>
                        <a:rPr lang="ja-JP" altLang="en-US" sz="900" kern="100" dirty="0" smtClean="0">
                          <a:latin typeface="ＭＳ ゴシック" panose="020B0609070205080204" pitchFamily="49" charset="-128"/>
                          <a:ea typeface="ＭＳ ゴシック" panose="020B0609070205080204" pitchFamily="49" charset="-128"/>
                          <a:cs typeface="Times New Roman"/>
                        </a:rPr>
                        <a:t>年度</a:t>
                      </a:r>
                      <a:endParaRPr kumimoji="1" lang="ja-JP" altLang="en-US" sz="900" dirty="0">
                        <a:latin typeface="ＭＳ ゴシック" panose="020B0609070205080204" pitchFamily="49" charset="-128"/>
                        <a:ea typeface="ＭＳ ゴシック" panose="020B0609070205080204" pitchFamily="49" charset="-128"/>
                      </a:endParaRPr>
                    </a:p>
                  </a:txBody>
                  <a:tcPr anchor="ctr"/>
                </a:tc>
                <a:tc>
                  <a:txBody>
                    <a:bodyPr/>
                    <a:lstStyle/>
                    <a:p>
                      <a:pPr algn="ctr">
                        <a:spcAft>
                          <a:spcPts val="0"/>
                        </a:spcAft>
                      </a:pPr>
                      <a:r>
                        <a:rPr lang="en-US" altLang="ja-JP" sz="900" kern="100" dirty="0" smtClean="0">
                          <a:effectLst/>
                          <a:latin typeface="ＭＳ ゴシック" panose="020B0609070205080204" pitchFamily="49" charset="-128"/>
                          <a:ea typeface="ＭＳ ゴシック" panose="020B0609070205080204" pitchFamily="49" charset="-128"/>
                          <a:cs typeface="Times New Roman"/>
                        </a:rPr>
                        <a:t>39</a:t>
                      </a:r>
                      <a:r>
                        <a:rPr lang="ja-JP" altLang="en-US" sz="900" kern="100" dirty="0" smtClean="0">
                          <a:effectLst/>
                          <a:latin typeface="ＭＳ ゴシック" panose="020B0609070205080204" pitchFamily="49" charset="-128"/>
                          <a:ea typeface="ＭＳ ゴシック" panose="020B0609070205080204" pitchFamily="49" charset="-128"/>
                          <a:cs typeface="Times New Roman"/>
                        </a:rPr>
                        <a:t>件</a:t>
                      </a:r>
                      <a:endParaRPr lang="ja-JP" sz="900" kern="100" dirty="0">
                        <a:effectLst/>
                        <a:latin typeface="ＭＳ ゴシック" panose="020B0609070205080204" pitchFamily="49" charset="-128"/>
                        <a:ea typeface="ＭＳ ゴシック" panose="020B0609070205080204" pitchFamily="49" charset="-128"/>
                        <a:cs typeface="Times New Roman"/>
                      </a:endParaRPr>
                    </a:p>
                  </a:txBody>
                  <a:tcPr marL="68580" marR="68580" marT="0" marB="0" anchor="ctr"/>
                </a:tc>
                <a:tc>
                  <a:txBody>
                    <a:bodyPr/>
                    <a:lstStyle/>
                    <a:p>
                      <a:pPr algn="ctr">
                        <a:spcAft>
                          <a:spcPts val="0"/>
                        </a:spcAft>
                      </a:pPr>
                      <a:r>
                        <a:rPr lang="en-US" altLang="ja-JP" sz="900" kern="100" dirty="0" smtClean="0">
                          <a:effectLst/>
                          <a:latin typeface="ＭＳ ゴシック" panose="020B0609070205080204" pitchFamily="49" charset="-128"/>
                          <a:ea typeface="ＭＳ ゴシック" panose="020B0609070205080204" pitchFamily="49" charset="-128"/>
                          <a:cs typeface="Times New Roman"/>
                        </a:rPr>
                        <a:t>97</a:t>
                      </a:r>
                      <a:r>
                        <a:rPr lang="ja-JP" altLang="en-US" sz="900" kern="100" dirty="0" smtClean="0">
                          <a:effectLst/>
                          <a:latin typeface="ＭＳ ゴシック" panose="020B0609070205080204" pitchFamily="49" charset="-128"/>
                          <a:ea typeface="ＭＳ ゴシック" panose="020B0609070205080204" pitchFamily="49" charset="-128"/>
                          <a:cs typeface="Times New Roman"/>
                        </a:rPr>
                        <a:t>％</a:t>
                      </a:r>
                      <a:endParaRPr lang="ja-JP" sz="900" kern="100" dirty="0">
                        <a:effectLst/>
                        <a:latin typeface="ＭＳ ゴシック" panose="020B0609070205080204" pitchFamily="49" charset="-128"/>
                        <a:ea typeface="ＭＳ ゴシック" panose="020B0609070205080204" pitchFamily="49" charset="-128"/>
                        <a:cs typeface="Times New Roman"/>
                      </a:endParaRPr>
                    </a:p>
                  </a:txBody>
                  <a:tcPr marL="68580" marR="68580" marT="0" marB="0" anchor="ctr"/>
                </a:tc>
                <a:tc>
                  <a:txBody>
                    <a:bodyPr/>
                    <a:lstStyle/>
                    <a:p>
                      <a:pPr algn="ctr">
                        <a:spcAft>
                          <a:spcPts val="0"/>
                        </a:spcAft>
                      </a:pPr>
                      <a:r>
                        <a:rPr lang="en-US" altLang="ja-JP" sz="900" kern="100" dirty="0" smtClean="0">
                          <a:effectLst/>
                          <a:latin typeface="ＭＳ ゴシック" panose="020B0609070205080204" pitchFamily="49" charset="-128"/>
                          <a:ea typeface="ＭＳ ゴシック" panose="020B0609070205080204" pitchFamily="49" charset="-128"/>
                          <a:cs typeface="Times New Roman"/>
                        </a:rPr>
                        <a:t>196</a:t>
                      </a:r>
                      <a:r>
                        <a:rPr lang="ja-JP" sz="900" kern="100" dirty="0" smtClean="0">
                          <a:effectLst/>
                          <a:latin typeface="ＭＳ ゴシック" panose="020B0609070205080204" pitchFamily="49" charset="-128"/>
                          <a:ea typeface="ＭＳ ゴシック" panose="020B0609070205080204" pitchFamily="49" charset="-128"/>
                          <a:cs typeface="Times New Roman"/>
                        </a:rPr>
                        <a:t>件</a:t>
                      </a:r>
                      <a:endParaRPr lang="ja-JP" sz="900" kern="100" dirty="0">
                        <a:effectLst/>
                        <a:latin typeface="ＭＳ ゴシック" panose="020B0609070205080204" pitchFamily="49" charset="-128"/>
                        <a:ea typeface="ＭＳ ゴシック" panose="020B0609070205080204" pitchFamily="49" charset="-128"/>
                        <a:cs typeface="Times New Roman"/>
                      </a:endParaRPr>
                    </a:p>
                  </a:txBody>
                  <a:tcPr marL="68580" marR="68580" marT="0" marB="0" anchor="ctr"/>
                </a:tc>
                <a:tc>
                  <a:txBody>
                    <a:bodyPr/>
                    <a:lstStyle/>
                    <a:p>
                      <a:pPr algn="ctr"/>
                      <a:r>
                        <a:rPr lang="en-US" altLang="ja-JP" sz="900" dirty="0" smtClean="0">
                          <a:latin typeface="ＭＳ ゴシック" panose="020B0609070205080204" pitchFamily="49" charset="-128"/>
                          <a:ea typeface="ＭＳ ゴシック" panose="020B0609070205080204" pitchFamily="49" charset="-128"/>
                        </a:rPr>
                        <a:t>97</a:t>
                      </a:r>
                      <a:r>
                        <a:rPr lang="ja-JP" altLang="en-US" sz="900" dirty="0" smtClean="0">
                          <a:latin typeface="ＭＳ ゴシック" panose="020B0609070205080204" pitchFamily="49" charset="-128"/>
                          <a:ea typeface="ＭＳ ゴシック" panose="020B0609070205080204" pitchFamily="49" charset="-128"/>
                        </a:rPr>
                        <a:t>％</a:t>
                      </a:r>
                      <a:endParaRPr lang="ja-JP" altLang="en-US" sz="900" dirty="0">
                        <a:latin typeface="ＭＳ ゴシック" panose="020B0609070205080204" pitchFamily="49" charset="-128"/>
                        <a:ea typeface="ＭＳ ゴシック" panose="020B0609070205080204" pitchFamily="49" charset="-128"/>
                      </a:endParaRPr>
                    </a:p>
                  </a:txBody>
                  <a:tcPr marL="68580" marR="68580" marT="0" marB="0" anchor="ctr"/>
                </a:tc>
                <a:tc>
                  <a:txBody>
                    <a:bodyPr/>
                    <a:lstStyle/>
                    <a:p>
                      <a:pPr algn="ctr">
                        <a:spcAft>
                          <a:spcPts val="0"/>
                        </a:spcAft>
                      </a:pPr>
                      <a:r>
                        <a:rPr lang="en-US" altLang="ja-JP" sz="900" kern="100" dirty="0" smtClean="0">
                          <a:effectLst/>
                          <a:latin typeface="ＭＳ ゴシック" panose="020B0609070205080204" pitchFamily="49" charset="-128"/>
                          <a:ea typeface="ＭＳ ゴシック" panose="020B0609070205080204" pitchFamily="49" charset="-128"/>
                          <a:cs typeface="Times New Roman"/>
                        </a:rPr>
                        <a:t>269</a:t>
                      </a:r>
                      <a:r>
                        <a:rPr lang="ja-JP" altLang="en-US" sz="900" kern="100" dirty="0" smtClean="0">
                          <a:effectLst/>
                          <a:latin typeface="ＭＳ ゴシック" panose="020B0609070205080204" pitchFamily="49" charset="-128"/>
                          <a:ea typeface="ＭＳ ゴシック" panose="020B0609070205080204" pitchFamily="49" charset="-128"/>
                          <a:cs typeface="Times New Roman"/>
                        </a:rPr>
                        <a:t>件</a:t>
                      </a:r>
                      <a:endParaRPr lang="ja-JP" sz="900" kern="100" dirty="0">
                        <a:effectLst/>
                        <a:latin typeface="ＭＳ ゴシック" panose="020B0609070205080204" pitchFamily="49" charset="-128"/>
                        <a:ea typeface="ＭＳ ゴシック" panose="020B0609070205080204" pitchFamily="49" charset="-128"/>
                        <a:cs typeface="Times New Roman"/>
                      </a:endParaRPr>
                    </a:p>
                  </a:txBody>
                  <a:tcPr marL="68580" marR="68580" marT="0" marB="0" anchor="ctr"/>
                </a:tc>
                <a:tc>
                  <a:txBody>
                    <a:bodyPr/>
                    <a:lstStyle/>
                    <a:p>
                      <a:pPr algn="ctr"/>
                      <a:r>
                        <a:rPr lang="en-US" altLang="ja-JP" sz="900" dirty="0" smtClean="0">
                          <a:latin typeface="ＭＳ ゴシック" panose="020B0609070205080204" pitchFamily="49" charset="-128"/>
                          <a:ea typeface="ＭＳ ゴシック" panose="020B0609070205080204" pitchFamily="49" charset="-128"/>
                        </a:rPr>
                        <a:t>19</a:t>
                      </a:r>
                      <a:r>
                        <a:rPr lang="ja-JP" altLang="en-US" sz="900" dirty="0" smtClean="0">
                          <a:latin typeface="ＭＳ ゴシック" panose="020B0609070205080204" pitchFamily="49" charset="-128"/>
                          <a:ea typeface="ＭＳ ゴシック" panose="020B0609070205080204" pitchFamily="49" charset="-128"/>
                        </a:rPr>
                        <a:t>％</a:t>
                      </a:r>
                      <a:endParaRPr lang="ja-JP" altLang="en-US" sz="900" dirty="0">
                        <a:latin typeface="ＭＳ ゴシック" panose="020B0609070205080204" pitchFamily="49" charset="-128"/>
                        <a:ea typeface="ＭＳ ゴシック" panose="020B0609070205080204" pitchFamily="49" charset="-128"/>
                      </a:endParaRPr>
                    </a:p>
                  </a:txBody>
                  <a:tcPr marL="68580" marR="68580" marT="0" marB="0" anchor="ctr"/>
                </a:tc>
              </a:tr>
              <a:tr h="142762">
                <a:tc>
                  <a:txBody>
                    <a:bodyPr/>
                    <a:lstStyle/>
                    <a:p>
                      <a:pPr marL="0" marR="0" indent="0" algn="ctr" defTabSz="1280160" rtl="0" eaLnBrk="1" fontAlgn="auto" latinLnBrk="0" hangingPunct="1">
                        <a:lnSpc>
                          <a:spcPts val="900"/>
                        </a:lnSpc>
                        <a:spcBef>
                          <a:spcPts val="0"/>
                        </a:spcBef>
                        <a:spcAft>
                          <a:spcPts val="0"/>
                        </a:spcAft>
                        <a:buClrTx/>
                        <a:buSzTx/>
                        <a:buFontTx/>
                        <a:buNone/>
                        <a:tabLst/>
                        <a:defRPr/>
                      </a:pPr>
                      <a:r>
                        <a:rPr lang="en-US" altLang="ja-JP" sz="900" kern="100" dirty="0" smtClean="0">
                          <a:latin typeface="ＭＳ ゴシック" panose="020B0609070205080204" pitchFamily="49" charset="-128"/>
                          <a:ea typeface="ＭＳ ゴシック" panose="020B0609070205080204" pitchFamily="49" charset="-128"/>
                          <a:cs typeface="Times New Roman"/>
                        </a:rPr>
                        <a:t>2015</a:t>
                      </a:r>
                      <a:r>
                        <a:rPr lang="ja-JP" altLang="en-US" sz="900" kern="100" dirty="0" smtClean="0">
                          <a:latin typeface="ＭＳ ゴシック" panose="020B0609070205080204" pitchFamily="49" charset="-128"/>
                          <a:ea typeface="ＭＳ ゴシック" panose="020B0609070205080204" pitchFamily="49" charset="-128"/>
                          <a:cs typeface="Times New Roman"/>
                        </a:rPr>
                        <a:t>年度</a:t>
                      </a:r>
                      <a:endParaRPr kumimoji="1" lang="ja-JP" altLang="en-US" sz="900" dirty="0">
                        <a:latin typeface="ＭＳ ゴシック" panose="020B0609070205080204" pitchFamily="49" charset="-128"/>
                        <a:ea typeface="ＭＳ ゴシック" panose="020B0609070205080204" pitchFamily="49" charset="-128"/>
                      </a:endParaRPr>
                    </a:p>
                  </a:txBody>
                  <a:tcPr anchor="ctr"/>
                </a:tc>
                <a:tc>
                  <a:txBody>
                    <a:bodyPr/>
                    <a:lstStyle/>
                    <a:p>
                      <a:pPr algn="ctr">
                        <a:spcAft>
                          <a:spcPts val="0"/>
                        </a:spcAft>
                      </a:pPr>
                      <a:r>
                        <a:rPr lang="en-US" altLang="ja-JP" sz="900" kern="100" dirty="0" smtClean="0">
                          <a:effectLst/>
                          <a:latin typeface="ＭＳ ゴシック" panose="020B0609070205080204" pitchFamily="49" charset="-128"/>
                          <a:ea typeface="ＭＳ ゴシック" panose="020B0609070205080204" pitchFamily="49" charset="-128"/>
                          <a:cs typeface="Times New Roman"/>
                        </a:rPr>
                        <a:t>40</a:t>
                      </a:r>
                      <a:r>
                        <a:rPr lang="ja-JP" altLang="en-US" sz="900" kern="100" dirty="0" smtClean="0">
                          <a:effectLst/>
                          <a:latin typeface="ＭＳ ゴシック" panose="020B0609070205080204" pitchFamily="49" charset="-128"/>
                          <a:ea typeface="ＭＳ ゴシック" panose="020B0609070205080204" pitchFamily="49" charset="-128"/>
                          <a:cs typeface="Times New Roman"/>
                        </a:rPr>
                        <a:t>件</a:t>
                      </a:r>
                      <a:endParaRPr lang="ja-JP" sz="900" kern="100" dirty="0">
                        <a:effectLst/>
                        <a:latin typeface="ＭＳ ゴシック" panose="020B0609070205080204" pitchFamily="49" charset="-128"/>
                        <a:ea typeface="ＭＳ ゴシック" panose="020B0609070205080204" pitchFamily="49" charset="-128"/>
                        <a:cs typeface="Times New Roman"/>
                      </a:endParaRPr>
                    </a:p>
                  </a:txBody>
                  <a:tcPr marL="68580" marR="68580" marT="0" marB="0" anchor="ctr"/>
                </a:tc>
                <a:tc>
                  <a:txBody>
                    <a:bodyPr/>
                    <a:lstStyle/>
                    <a:p>
                      <a:pPr algn="ctr">
                        <a:spcAft>
                          <a:spcPts val="0"/>
                        </a:spcAft>
                      </a:pPr>
                      <a:r>
                        <a:rPr lang="en-US" altLang="ja-JP" sz="900" kern="100" dirty="0" smtClean="0">
                          <a:effectLst/>
                          <a:latin typeface="ＭＳ ゴシック" panose="020B0609070205080204" pitchFamily="49" charset="-128"/>
                          <a:ea typeface="ＭＳ ゴシック" panose="020B0609070205080204" pitchFamily="49" charset="-128"/>
                          <a:cs typeface="Times New Roman"/>
                        </a:rPr>
                        <a:t>100</a:t>
                      </a:r>
                      <a:r>
                        <a:rPr lang="ja-JP" altLang="en-US" sz="900" kern="100" dirty="0" smtClean="0">
                          <a:effectLst/>
                          <a:latin typeface="ＭＳ ゴシック" panose="020B0609070205080204" pitchFamily="49" charset="-128"/>
                          <a:ea typeface="ＭＳ ゴシック" panose="020B0609070205080204" pitchFamily="49" charset="-128"/>
                          <a:cs typeface="Times New Roman"/>
                        </a:rPr>
                        <a:t>％</a:t>
                      </a:r>
                      <a:endParaRPr lang="ja-JP" sz="900" kern="100" dirty="0">
                        <a:effectLst/>
                        <a:latin typeface="ＭＳ ゴシック" panose="020B0609070205080204" pitchFamily="49" charset="-128"/>
                        <a:ea typeface="ＭＳ ゴシック" panose="020B0609070205080204" pitchFamily="49" charset="-128"/>
                        <a:cs typeface="Times New Roman"/>
                      </a:endParaRPr>
                    </a:p>
                  </a:txBody>
                  <a:tcPr marL="68580" marR="68580" marT="0" marB="0" anchor="ctr"/>
                </a:tc>
                <a:tc>
                  <a:txBody>
                    <a:bodyPr/>
                    <a:lstStyle/>
                    <a:p>
                      <a:pPr algn="ctr">
                        <a:spcAft>
                          <a:spcPts val="0"/>
                        </a:spcAft>
                      </a:pPr>
                      <a:r>
                        <a:rPr lang="en-US" sz="900" kern="100" dirty="0" smtClean="0">
                          <a:effectLst/>
                          <a:latin typeface="ＭＳ ゴシック" panose="020B0609070205080204" pitchFamily="49" charset="-128"/>
                          <a:ea typeface="ＭＳ ゴシック" panose="020B0609070205080204" pitchFamily="49" charset="-128"/>
                          <a:cs typeface="Times New Roman"/>
                        </a:rPr>
                        <a:t>216</a:t>
                      </a:r>
                      <a:r>
                        <a:rPr lang="ja-JP" sz="900" kern="100" dirty="0" smtClean="0">
                          <a:effectLst/>
                          <a:latin typeface="ＭＳ ゴシック" panose="020B0609070205080204" pitchFamily="49" charset="-128"/>
                          <a:ea typeface="ＭＳ ゴシック" panose="020B0609070205080204" pitchFamily="49" charset="-128"/>
                          <a:cs typeface="Times New Roman"/>
                        </a:rPr>
                        <a:t>件</a:t>
                      </a:r>
                      <a:endParaRPr lang="ja-JP" sz="900" kern="100" dirty="0">
                        <a:effectLst/>
                        <a:latin typeface="ＭＳ ゴシック" panose="020B0609070205080204" pitchFamily="49" charset="-128"/>
                        <a:ea typeface="ＭＳ ゴシック" panose="020B0609070205080204" pitchFamily="49" charset="-128"/>
                        <a:cs typeface="Times New Roman"/>
                      </a:endParaRPr>
                    </a:p>
                  </a:txBody>
                  <a:tcPr marL="68580" marR="68580" marT="0" marB="0" anchor="ctr"/>
                </a:tc>
                <a:tc>
                  <a:txBody>
                    <a:bodyPr/>
                    <a:lstStyle/>
                    <a:p>
                      <a:pPr algn="ctr"/>
                      <a:r>
                        <a:rPr lang="en-US" altLang="ja-JP" sz="900" dirty="0" smtClean="0">
                          <a:latin typeface="ＭＳ ゴシック" panose="020B0609070205080204" pitchFamily="49" charset="-128"/>
                          <a:ea typeface="ＭＳ ゴシック" panose="020B0609070205080204" pitchFamily="49" charset="-128"/>
                        </a:rPr>
                        <a:t>94</a:t>
                      </a:r>
                      <a:r>
                        <a:rPr lang="ja-JP" altLang="en-US" sz="900" dirty="0" smtClean="0">
                          <a:latin typeface="ＭＳ ゴシック" panose="020B0609070205080204" pitchFamily="49" charset="-128"/>
                          <a:ea typeface="ＭＳ ゴシック" panose="020B0609070205080204" pitchFamily="49" charset="-128"/>
                        </a:rPr>
                        <a:t>％</a:t>
                      </a:r>
                      <a:endParaRPr lang="ja-JP" altLang="en-US" sz="900" dirty="0">
                        <a:latin typeface="ＭＳ ゴシック" panose="020B0609070205080204" pitchFamily="49" charset="-128"/>
                        <a:ea typeface="ＭＳ ゴシック" panose="020B0609070205080204" pitchFamily="49" charset="-128"/>
                      </a:endParaRPr>
                    </a:p>
                  </a:txBody>
                  <a:tcPr marL="68580" marR="68580" marT="0" marB="0" anchor="ctr"/>
                </a:tc>
                <a:tc>
                  <a:txBody>
                    <a:bodyPr/>
                    <a:lstStyle/>
                    <a:p>
                      <a:pPr algn="ctr">
                        <a:spcAft>
                          <a:spcPts val="0"/>
                        </a:spcAft>
                      </a:pPr>
                      <a:r>
                        <a:rPr lang="en-US" altLang="ja-JP" sz="900" kern="100" dirty="0" smtClean="0">
                          <a:effectLst/>
                          <a:latin typeface="ＭＳ ゴシック" panose="020B0609070205080204" pitchFamily="49" charset="-128"/>
                          <a:ea typeface="ＭＳ ゴシック" panose="020B0609070205080204" pitchFamily="49" charset="-128"/>
                          <a:cs typeface="Times New Roman"/>
                        </a:rPr>
                        <a:t>158</a:t>
                      </a:r>
                      <a:r>
                        <a:rPr lang="ja-JP" altLang="en-US" sz="900" kern="100" dirty="0" smtClean="0">
                          <a:effectLst/>
                          <a:latin typeface="ＭＳ ゴシック" panose="020B0609070205080204" pitchFamily="49" charset="-128"/>
                          <a:ea typeface="ＭＳ ゴシック" panose="020B0609070205080204" pitchFamily="49" charset="-128"/>
                          <a:cs typeface="Times New Roman"/>
                        </a:rPr>
                        <a:t>件</a:t>
                      </a:r>
                      <a:endParaRPr lang="ja-JP" sz="900" kern="100" dirty="0">
                        <a:effectLst/>
                        <a:latin typeface="ＭＳ ゴシック" panose="020B0609070205080204" pitchFamily="49" charset="-128"/>
                        <a:ea typeface="ＭＳ ゴシック" panose="020B0609070205080204" pitchFamily="49" charset="-128"/>
                        <a:cs typeface="Times New Roman"/>
                      </a:endParaRPr>
                    </a:p>
                  </a:txBody>
                  <a:tcPr marL="68580" marR="68580" marT="0" marB="0" anchor="ctr"/>
                </a:tc>
                <a:tc>
                  <a:txBody>
                    <a:bodyPr/>
                    <a:lstStyle/>
                    <a:p>
                      <a:pPr algn="ctr"/>
                      <a:r>
                        <a:rPr lang="en-US" altLang="ja-JP" sz="900" dirty="0" smtClean="0">
                          <a:latin typeface="ＭＳ ゴシック" panose="020B0609070205080204" pitchFamily="49" charset="-128"/>
                          <a:ea typeface="ＭＳ ゴシック" panose="020B0609070205080204" pitchFamily="49" charset="-128"/>
                        </a:rPr>
                        <a:t>13</a:t>
                      </a:r>
                      <a:r>
                        <a:rPr lang="ja-JP" altLang="en-US" sz="900" dirty="0" smtClean="0">
                          <a:latin typeface="ＭＳ ゴシック" panose="020B0609070205080204" pitchFamily="49" charset="-128"/>
                          <a:ea typeface="ＭＳ ゴシック" panose="020B0609070205080204" pitchFamily="49" charset="-128"/>
                        </a:rPr>
                        <a:t>％</a:t>
                      </a:r>
                      <a:endParaRPr lang="ja-JP" altLang="en-US" sz="900" dirty="0">
                        <a:latin typeface="ＭＳ ゴシック" panose="020B0609070205080204" pitchFamily="49" charset="-128"/>
                        <a:ea typeface="ＭＳ ゴシック" panose="020B0609070205080204" pitchFamily="49" charset="-128"/>
                      </a:endParaRPr>
                    </a:p>
                  </a:txBody>
                  <a:tcPr marL="68580" marR="68580" marT="0" marB="0" anchor="ctr"/>
                </a:tc>
              </a:tr>
            </a:tbl>
          </a:graphicData>
        </a:graphic>
      </p:graphicFrame>
      <p:sp>
        <p:nvSpPr>
          <p:cNvPr id="24" name="AutoShape 79"/>
          <p:cNvSpPr>
            <a:spLocks noChangeArrowheads="1"/>
          </p:cNvSpPr>
          <p:nvPr/>
        </p:nvSpPr>
        <p:spPr bwMode="auto">
          <a:xfrm>
            <a:off x="58205" y="6345764"/>
            <a:ext cx="1980619" cy="327044"/>
          </a:xfrm>
          <a:prstGeom prst="roundRect">
            <a:avLst>
              <a:gd name="adj" fmla="val 16667"/>
            </a:avLst>
          </a:prstGeom>
          <a:solidFill>
            <a:srgbClr val="FFFFFF"/>
          </a:solidFill>
          <a:ln w="9525"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ctr" anchorCtr="0" upright="1">
            <a:noAutofit/>
          </a:bodyPr>
          <a:lstStyle/>
          <a:p>
            <a:pPr algn="just">
              <a:spcAft>
                <a:spcPts val="0"/>
              </a:spcAft>
            </a:pPr>
            <a:r>
              <a:rPr lang="ja-JP" sz="1400" b="1" kern="100" dirty="0">
                <a:solidFill>
                  <a:srgbClr val="000000"/>
                </a:solidFill>
                <a:effectLst/>
                <a:latin typeface="Century"/>
                <a:ea typeface="ＭＳ ゴシック"/>
                <a:cs typeface="Times New Roman"/>
              </a:rPr>
              <a:t>３．大阪府</a:t>
            </a:r>
            <a:r>
              <a:rPr lang="ja-JP" sz="1400" b="1" kern="100" dirty="0" smtClean="0">
                <a:solidFill>
                  <a:srgbClr val="000000"/>
                </a:solidFill>
                <a:effectLst/>
                <a:latin typeface="Century"/>
                <a:ea typeface="ＭＳ ゴシック"/>
                <a:cs typeface="Times New Roman"/>
              </a:rPr>
              <a:t>の</a:t>
            </a:r>
            <a:r>
              <a:rPr lang="ja-JP" altLang="en-US" sz="1400" b="1" kern="100" dirty="0">
                <a:solidFill>
                  <a:srgbClr val="000000"/>
                </a:solidFill>
                <a:latin typeface="Century"/>
                <a:ea typeface="ＭＳ ゴシック"/>
                <a:cs typeface="Times New Roman"/>
              </a:rPr>
              <a:t>動き</a:t>
            </a:r>
            <a:endParaRPr lang="ja-JP" sz="1400" kern="100" dirty="0">
              <a:effectLst/>
              <a:latin typeface="Century"/>
              <a:ea typeface="ＭＳ 明朝"/>
              <a:cs typeface="Times New Roman"/>
            </a:endParaRPr>
          </a:p>
        </p:txBody>
      </p:sp>
      <p:sp>
        <p:nvSpPr>
          <p:cNvPr id="25" name="AutoShape 78"/>
          <p:cNvSpPr>
            <a:spLocks noChangeArrowheads="1"/>
          </p:cNvSpPr>
          <p:nvPr/>
        </p:nvSpPr>
        <p:spPr bwMode="auto">
          <a:xfrm>
            <a:off x="40833" y="6672806"/>
            <a:ext cx="4140000" cy="2808315"/>
          </a:xfrm>
          <a:prstGeom prst="roundRect">
            <a:avLst>
              <a:gd name="adj" fmla="val 4120"/>
            </a:avLst>
          </a:prstGeom>
          <a:solidFill>
            <a:srgbClr val="FFFFFF"/>
          </a:solidFill>
          <a:ln w="9525" algn="ctr">
            <a:solidFill>
              <a:srgbClr val="000000"/>
            </a:solidFill>
            <a:round/>
            <a:headEnd/>
            <a:tailEnd/>
          </a:ln>
          <a:effectLst>
            <a:outerShdw dist="107763" dir="2700000" algn="ctr" rotWithShape="0">
              <a:srgbClr val="808080">
                <a:alpha val="50000"/>
              </a:srgbClr>
            </a:outerShdw>
          </a:effectLst>
        </p:spPr>
        <p:txBody>
          <a:bodyPr rot="0" vert="horz" wrap="square" lIns="72000" tIns="8890" rIns="36000" bIns="8890" anchor="t" anchorCtr="0" upright="1">
            <a:noAutofit/>
          </a:bodyPr>
          <a:lstStyle/>
          <a:p>
            <a:pPr algn="just">
              <a:lnSpc>
                <a:spcPts val="1400"/>
              </a:lnSpc>
              <a:spcBef>
                <a:spcPts val="600"/>
              </a:spcBef>
              <a:spcAft>
                <a:spcPts val="0"/>
              </a:spcAft>
            </a:pPr>
            <a:r>
              <a:rPr lang="ja-JP" altLang="en-US" sz="1200" b="1" kern="100" dirty="0">
                <a:latin typeface="Century"/>
                <a:ea typeface="ＭＳ Ｐゴシック"/>
                <a:cs typeface="Times New Roman"/>
              </a:rPr>
              <a:t>１．</a:t>
            </a:r>
            <a:r>
              <a:rPr lang="zh-CN" altLang="en-US" sz="1200" b="1" kern="100" dirty="0" smtClean="0">
                <a:effectLst/>
                <a:latin typeface="Century"/>
                <a:ea typeface="ＭＳ Ｐゴシック"/>
                <a:cs typeface="Times New Roman"/>
              </a:rPr>
              <a:t>大阪府地球温暖化対策実行計画</a:t>
            </a:r>
            <a:r>
              <a:rPr lang="ja-JP" altLang="en-US" sz="1200" b="1" kern="100" dirty="0">
                <a:latin typeface="Century"/>
                <a:ea typeface="ＭＳ Ｐゴシック"/>
                <a:cs typeface="Times New Roman"/>
              </a:rPr>
              <a:t>（</a:t>
            </a:r>
            <a:r>
              <a:rPr lang="zh-CN" altLang="en-US" sz="1200" b="1" kern="100" dirty="0" smtClean="0">
                <a:effectLst/>
                <a:latin typeface="Century"/>
                <a:ea typeface="ＭＳ Ｐゴシック"/>
                <a:cs typeface="Times New Roman"/>
              </a:rPr>
              <a:t>区域施策編</a:t>
            </a:r>
            <a:r>
              <a:rPr lang="ja-JP" altLang="en-US" sz="1200" b="1" kern="100" dirty="0">
                <a:latin typeface="Century"/>
                <a:ea typeface="ＭＳ Ｐゴシック"/>
                <a:cs typeface="Times New Roman"/>
              </a:rPr>
              <a:t>）</a:t>
            </a:r>
            <a:endParaRPr lang="en-US" altLang="zh-CN" sz="1200" b="1" kern="100" dirty="0" smtClean="0">
              <a:effectLst/>
              <a:latin typeface="Century"/>
              <a:ea typeface="ＭＳ Ｐゴシック"/>
              <a:cs typeface="Times New Roman"/>
            </a:endParaRPr>
          </a:p>
          <a:p>
            <a:pPr marL="216000" algn="just">
              <a:lnSpc>
                <a:spcPts val="1400"/>
              </a:lnSpc>
              <a:spcAft>
                <a:spcPts val="0"/>
              </a:spcAft>
            </a:pPr>
            <a:r>
              <a:rPr lang="ja-JP" altLang="en-US" sz="1200" kern="100" dirty="0">
                <a:latin typeface="Century"/>
                <a:ea typeface="ＭＳ 明朝"/>
                <a:cs typeface="Times New Roman"/>
              </a:rPr>
              <a:t>（</a:t>
            </a:r>
            <a:r>
              <a:rPr lang="en-US" sz="1200" kern="100" dirty="0" smtClean="0">
                <a:effectLst/>
                <a:latin typeface="Century"/>
                <a:ea typeface="ＭＳ 明朝"/>
                <a:cs typeface="Times New Roman"/>
              </a:rPr>
              <a:t>2015</a:t>
            </a:r>
            <a:r>
              <a:rPr lang="ja-JP" sz="1200" kern="100" dirty="0" smtClean="0">
                <a:effectLst/>
                <a:latin typeface="Century"/>
                <a:ea typeface="ＭＳ 明朝"/>
                <a:cs typeface="Times New Roman"/>
              </a:rPr>
              <a:t>年</a:t>
            </a:r>
            <a:r>
              <a:rPr lang="en-US" sz="1200" kern="100" dirty="0">
                <a:effectLst/>
                <a:latin typeface="Century"/>
                <a:ea typeface="ＭＳ 明朝"/>
                <a:cs typeface="Times New Roman"/>
              </a:rPr>
              <a:t>3</a:t>
            </a:r>
            <a:r>
              <a:rPr lang="ja-JP" sz="1200" kern="100" dirty="0">
                <a:effectLst/>
                <a:latin typeface="Century"/>
                <a:ea typeface="ＭＳ 明朝"/>
                <a:cs typeface="Times New Roman"/>
              </a:rPr>
              <a:t>月</a:t>
            </a:r>
            <a:r>
              <a:rPr lang="ja-JP" sz="1200" kern="100" dirty="0" smtClean="0">
                <a:effectLst/>
                <a:latin typeface="Century"/>
                <a:ea typeface="ＭＳ 明朝"/>
                <a:cs typeface="Times New Roman"/>
              </a:rPr>
              <a:t>策定</a:t>
            </a:r>
            <a:r>
              <a:rPr lang="ja-JP" altLang="en-US" sz="1200" kern="100" dirty="0">
                <a:latin typeface="Century"/>
                <a:ea typeface="ＭＳ 明朝"/>
                <a:cs typeface="Times New Roman"/>
              </a:rPr>
              <a:t>）</a:t>
            </a:r>
            <a:endParaRPr lang="ja-JP" sz="1050" kern="100" dirty="0">
              <a:effectLst/>
              <a:latin typeface="Century"/>
              <a:ea typeface="ＭＳ 明朝"/>
              <a:cs typeface="Times New Roman"/>
            </a:endParaRPr>
          </a:p>
          <a:p>
            <a:pPr marL="432000" indent="-360000" algn="just">
              <a:lnSpc>
                <a:spcPts val="1400"/>
              </a:lnSpc>
              <a:spcAft>
                <a:spcPts val="0"/>
              </a:spcAft>
            </a:pPr>
            <a:r>
              <a:rPr lang="ja-JP" sz="1200" kern="100" dirty="0" smtClean="0">
                <a:effectLst/>
                <a:latin typeface="Century"/>
                <a:ea typeface="ＭＳ 明朝"/>
                <a:cs typeface="Times New Roman"/>
              </a:rPr>
              <a:t>目標</a:t>
            </a:r>
            <a:r>
              <a:rPr lang="en-US" sz="1200" kern="100" dirty="0" smtClean="0">
                <a:effectLst/>
                <a:latin typeface="ＭＳ 明朝"/>
                <a:ea typeface="ＭＳ 明朝"/>
                <a:cs typeface="Times New Roman"/>
              </a:rPr>
              <a:t> </a:t>
            </a:r>
            <a:r>
              <a:rPr lang="en-US" altLang="ja-JP" sz="1200" kern="100" dirty="0" smtClean="0">
                <a:effectLst/>
                <a:latin typeface="ＭＳ 明朝"/>
                <a:ea typeface="ＭＳ 明朝"/>
                <a:cs typeface="Times New Roman"/>
              </a:rPr>
              <a:t>2020</a:t>
            </a:r>
            <a:r>
              <a:rPr lang="ja-JP" altLang="en-US" sz="1200" kern="100" dirty="0" smtClean="0">
                <a:effectLst/>
                <a:latin typeface="ＭＳ 明朝"/>
                <a:ea typeface="ＭＳ 明朝"/>
                <a:cs typeface="Times New Roman"/>
              </a:rPr>
              <a:t>年度までに温室効果ガス排出量を</a:t>
            </a:r>
            <a:r>
              <a:rPr lang="en-US" altLang="ja-JP" sz="1200" kern="100" dirty="0" smtClean="0">
                <a:effectLst/>
                <a:latin typeface="ＭＳ 明朝"/>
                <a:ea typeface="ＭＳ 明朝"/>
                <a:cs typeface="Times New Roman"/>
              </a:rPr>
              <a:t>2005</a:t>
            </a:r>
            <a:r>
              <a:rPr lang="ja-JP" altLang="en-US" sz="1200" kern="100" dirty="0" smtClean="0">
                <a:effectLst/>
                <a:latin typeface="ＭＳ 明朝"/>
                <a:ea typeface="ＭＳ 明朝"/>
                <a:cs typeface="Times New Roman"/>
              </a:rPr>
              <a:t>年度</a:t>
            </a:r>
            <a:endParaRPr lang="en-US" altLang="ja-JP" sz="1200" kern="100" dirty="0" smtClean="0">
              <a:effectLst/>
              <a:latin typeface="ＭＳ 明朝"/>
              <a:ea typeface="ＭＳ 明朝"/>
              <a:cs typeface="Times New Roman"/>
            </a:endParaRPr>
          </a:p>
          <a:p>
            <a:pPr marL="432000" indent="-360000" algn="just">
              <a:lnSpc>
                <a:spcPts val="1400"/>
              </a:lnSpc>
              <a:spcAft>
                <a:spcPts val="0"/>
              </a:spcAft>
            </a:pPr>
            <a:r>
              <a:rPr lang="en-US" altLang="ja-JP" sz="1200" kern="100" dirty="0">
                <a:latin typeface="ＭＳ 明朝"/>
                <a:ea typeface="ＭＳ 明朝"/>
                <a:cs typeface="Times New Roman"/>
              </a:rPr>
              <a:t> </a:t>
            </a:r>
            <a:r>
              <a:rPr lang="en-US" altLang="ja-JP" sz="1200" kern="100" dirty="0" smtClean="0">
                <a:latin typeface="ＭＳ 明朝"/>
                <a:ea typeface="ＭＳ 明朝"/>
                <a:cs typeface="Times New Roman"/>
              </a:rPr>
              <a:t>    </a:t>
            </a:r>
            <a:r>
              <a:rPr lang="ja-JP" altLang="en-US" sz="1200" kern="100" dirty="0" smtClean="0">
                <a:effectLst/>
                <a:latin typeface="ＭＳ 明朝"/>
                <a:ea typeface="ＭＳ 明朝"/>
                <a:cs typeface="Times New Roman"/>
              </a:rPr>
              <a:t>比で７</a:t>
            </a:r>
            <a:r>
              <a:rPr lang="en-US" altLang="ja-JP" sz="1200" kern="100" dirty="0" smtClean="0">
                <a:effectLst/>
                <a:latin typeface="ＭＳ 明朝"/>
                <a:ea typeface="ＭＳ 明朝"/>
                <a:cs typeface="Times New Roman"/>
              </a:rPr>
              <a:t>%</a:t>
            </a:r>
            <a:r>
              <a:rPr lang="ja-JP" altLang="en-US" sz="1200" kern="100" dirty="0" smtClean="0">
                <a:effectLst/>
                <a:latin typeface="ＭＳ 明朝"/>
                <a:ea typeface="ＭＳ 明朝"/>
                <a:cs typeface="Times New Roman"/>
              </a:rPr>
              <a:t>削減</a:t>
            </a:r>
            <a:endParaRPr lang="en-US" altLang="ja-JP" sz="1200" kern="100" dirty="0" smtClean="0">
              <a:effectLst/>
              <a:latin typeface="ＭＳ 明朝"/>
              <a:ea typeface="ＭＳ 明朝"/>
              <a:cs typeface="Times New Roman"/>
            </a:endParaRPr>
          </a:p>
          <a:p>
            <a:pPr>
              <a:lnSpc>
                <a:spcPts val="1400"/>
              </a:lnSpc>
              <a:spcAft>
                <a:spcPts val="0"/>
              </a:spcAft>
            </a:pPr>
            <a:r>
              <a:rPr lang="ja-JP" altLang="en-US" sz="1200" b="1" kern="100" dirty="0">
                <a:latin typeface="Century"/>
                <a:ea typeface="ＭＳ Ｐゴシック"/>
                <a:cs typeface="Times New Roman"/>
              </a:rPr>
              <a:t>２．</a:t>
            </a:r>
            <a:r>
              <a:rPr lang="ja-JP" sz="1200" b="1" kern="100" dirty="0" smtClean="0">
                <a:effectLst/>
                <a:latin typeface="Century"/>
                <a:ea typeface="ＭＳ Ｐゴシック"/>
                <a:cs typeface="Times New Roman"/>
              </a:rPr>
              <a:t>大阪府温暖化の防止等に関する条例</a:t>
            </a:r>
            <a:r>
              <a:rPr lang="ja-JP" altLang="en-US" sz="1000" kern="100" dirty="0" smtClean="0">
                <a:latin typeface="Century"/>
                <a:ea typeface="ＭＳ 明朝"/>
                <a:cs typeface="Times New Roman"/>
              </a:rPr>
              <a:t>（</a:t>
            </a:r>
            <a:r>
              <a:rPr lang="en-US" sz="1000" kern="100" dirty="0" smtClean="0">
                <a:effectLst/>
                <a:latin typeface="Century"/>
                <a:ea typeface="ＭＳ 明朝"/>
                <a:cs typeface="Times New Roman"/>
              </a:rPr>
              <a:t>2006</a:t>
            </a:r>
            <a:r>
              <a:rPr lang="ja-JP" sz="1000" kern="100" dirty="0" smtClean="0">
                <a:effectLst/>
                <a:latin typeface="Century"/>
                <a:ea typeface="ＭＳ 明朝"/>
                <a:cs typeface="Times New Roman"/>
              </a:rPr>
              <a:t>年</a:t>
            </a:r>
            <a:r>
              <a:rPr lang="en-US" sz="1000" kern="100" dirty="0" smtClean="0">
                <a:effectLst/>
                <a:latin typeface="Century"/>
                <a:ea typeface="ＭＳ 明朝"/>
                <a:cs typeface="Times New Roman"/>
              </a:rPr>
              <a:t>4</a:t>
            </a:r>
            <a:r>
              <a:rPr lang="ja-JP" sz="1000" kern="100" dirty="0" smtClean="0">
                <a:effectLst/>
                <a:latin typeface="Century"/>
                <a:ea typeface="ＭＳ 明朝"/>
                <a:cs typeface="Times New Roman"/>
              </a:rPr>
              <a:t>月</a:t>
            </a:r>
            <a:r>
              <a:rPr lang="ja-JP" altLang="en-US" sz="1000" kern="100" dirty="0" smtClean="0">
                <a:latin typeface="Century"/>
                <a:ea typeface="ＭＳ 明朝"/>
                <a:cs typeface="Times New Roman"/>
              </a:rPr>
              <a:t>施行</a:t>
            </a:r>
            <a:r>
              <a:rPr lang="ja-JP" altLang="en-US" sz="1000" kern="100" dirty="0" smtClean="0">
                <a:effectLst/>
                <a:latin typeface="Century"/>
                <a:ea typeface="ＭＳ 明朝"/>
                <a:cs typeface="Times New Roman"/>
              </a:rPr>
              <a:t>）</a:t>
            </a:r>
            <a:endParaRPr lang="en-US" sz="1000" kern="100" dirty="0" smtClean="0">
              <a:latin typeface="Century"/>
              <a:ea typeface="ＭＳ 明朝"/>
              <a:cs typeface="Times New Roman"/>
            </a:endParaRPr>
          </a:p>
          <a:p>
            <a:pPr marL="360000" marR="34290" indent="-98425" algn="just">
              <a:lnSpc>
                <a:spcPts val="1400"/>
              </a:lnSpc>
              <a:spcAft>
                <a:spcPts val="0"/>
              </a:spcAft>
            </a:pPr>
            <a:r>
              <a:rPr lang="ja-JP" altLang="en-US" sz="1000" kern="100" dirty="0" smtClean="0">
                <a:effectLst/>
                <a:latin typeface="Century"/>
                <a:ea typeface="ＭＳ 明朝"/>
                <a:cs typeface="Times New Roman"/>
              </a:rPr>
              <a:t>（</a:t>
            </a:r>
            <a:r>
              <a:rPr lang="en-US" sz="1000" kern="100" dirty="0" smtClean="0">
                <a:effectLst/>
                <a:latin typeface="Century"/>
                <a:ea typeface="ＭＳ 明朝"/>
                <a:cs typeface="Times New Roman"/>
              </a:rPr>
              <a:t>2012</a:t>
            </a:r>
            <a:r>
              <a:rPr lang="ja-JP" sz="1000" kern="100" dirty="0" smtClean="0">
                <a:effectLst/>
                <a:latin typeface="Century"/>
                <a:ea typeface="ＭＳ 明朝"/>
                <a:cs typeface="Times New Roman"/>
              </a:rPr>
              <a:t>年</a:t>
            </a:r>
            <a:r>
              <a:rPr lang="ja-JP" altLang="en-US" sz="1000" kern="100" dirty="0" smtClean="0">
                <a:latin typeface="Century"/>
                <a:ea typeface="ＭＳ 明朝"/>
                <a:cs typeface="Times New Roman"/>
              </a:rPr>
              <a:t>７</a:t>
            </a:r>
            <a:r>
              <a:rPr lang="ja-JP" sz="1000" kern="100" dirty="0" smtClean="0">
                <a:effectLst/>
                <a:latin typeface="Century"/>
                <a:ea typeface="ＭＳ 明朝"/>
                <a:cs typeface="Times New Roman"/>
              </a:rPr>
              <a:t>月</a:t>
            </a:r>
            <a:r>
              <a:rPr lang="ja-JP" altLang="en-US" sz="1000" kern="100" dirty="0" smtClean="0">
                <a:effectLst/>
                <a:latin typeface="Century"/>
                <a:ea typeface="ＭＳ 明朝"/>
                <a:cs typeface="Times New Roman"/>
              </a:rPr>
              <a:t>及び</a:t>
            </a:r>
            <a:r>
              <a:rPr lang="en-US" altLang="ja-JP" sz="1000" kern="100" dirty="0" smtClean="0">
                <a:effectLst/>
                <a:latin typeface="Century"/>
                <a:ea typeface="ＭＳ 明朝"/>
                <a:cs typeface="Times New Roman"/>
              </a:rPr>
              <a:t>2015</a:t>
            </a:r>
            <a:r>
              <a:rPr lang="ja-JP" altLang="en-US" sz="1000" kern="100" dirty="0" smtClean="0">
                <a:effectLst/>
                <a:latin typeface="Century"/>
                <a:ea typeface="ＭＳ 明朝"/>
                <a:cs typeface="Times New Roman"/>
              </a:rPr>
              <a:t>年</a:t>
            </a:r>
            <a:r>
              <a:rPr lang="en-US" altLang="ja-JP" sz="1000" kern="100" dirty="0" smtClean="0">
                <a:effectLst/>
                <a:latin typeface="Century"/>
                <a:ea typeface="ＭＳ 明朝"/>
                <a:cs typeface="Times New Roman"/>
              </a:rPr>
              <a:t>4</a:t>
            </a:r>
            <a:r>
              <a:rPr lang="ja-JP" altLang="en-US" sz="1000" kern="100" dirty="0" smtClean="0">
                <a:effectLst/>
                <a:latin typeface="Century"/>
                <a:ea typeface="ＭＳ 明朝"/>
                <a:cs typeface="Times New Roman"/>
              </a:rPr>
              <a:t>月</a:t>
            </a:r>
            <a:r>
              <a:rPr lang="ja-JP" altLang="en-US" sz="1000" kern="100" dirty="0" smtClean="0">
                <a:latin typeface="Century"/>
                <a:ea typeface="ＭＳ 明朝"/>
                <a:cs typeface="Times New Roman"/>
              </a:rPr>
              <a:t>改正施行）</a:t>
            </a:r>
            <a:endParaRPr lang="ja-JP" sz="1000" kern="100" dirty="0" smtClean="0">
              <a:effectLst/>
              <a:latin typeface="Century"/>
              <a:ea typeface="ＭＳ 明朝"/>
              <a:cs typeface="Times New Roman"/>
            </a:endParaRPr>
          </a:p>
          <a:p>
            <a:pPr marL="285750" marR="33655" indent="-152400" algn="just">
              <a:lnSpc>
                <a:spcPts val="1500"/>
              </a:lnSpc>
              <a:spcAft>
                <a:spcPts val="0"/>
              </a:spcAft>
            </a:pPr>
            <a:r>
              <a:rPr lang="en-US" altLang="ja-JP" sz="1200" b="1" kern="100" dirty="0" smtClean="0">
                <a:effectLst/>
                <a:latin typeface="Century"/>
                <a:ea typeface="ＭＳ 明朝"/>
                <a:cs typeface="Times New Roman"/>
              </a:rPr>
              <a:t>(1) </a:t>
            </a:r>
            <a:r>
              <a:rPr lang="ja-JP" sz="1200" b="1" kern="100" dirty="0" smtClean="0">
                <a:effectLst/>
                <a:latin typeface="Century"/>
                <a:ea typeface="ＭＳ 明朝"/>
                <a:cs typeface="Times New Roman"/>
              </a:rPr>
              <a:t>建築物の環境配慮計画の届出</a:t>
            </a:r>
            <a:r>
              <a:rPr lang="ja-JP" altLang="en-US" sz="1200" b="1" kern="100" dirty="0" smtClean="0">
                <a:effectLst/>
                <a:latin typeface="Century"/>
                <a:ea typeface="ＭＳ 明朝"/>
                <a:cs typeface="Times New Roman"/>
              </a:rPr>
              <a:t>対象引下げ</a:t>
            </a:r>
            <a:endParaRPr lang="en-US" altLang="ja-JP" sz="1200" b="1" kern="100" dirty="0" smtClean="0">
              <a:effectLst/>
              <a:latin typeface="Century"/>
              <a:ea typeface="ＭＳ 明朝"/>
              <a:cs typeface="Times New Roman"/>
            </a:endParaRPr>
          </a:p>
          <a:p>
            <a:pPr marL="540000" marR="33655" indent="-152400" algn="just">
              <a:lnSpc>
                <a:spcPts val="1500"/>
              </a:lnSpc>
              <a:spcAft>
                <a:spcPts val="0"/>
              </a:spcAft>
            </a:pPr>
            <a:r>
              <a:rPr lang="ja-JP" altLang="en-US" sz="1200" b="1" kern="100" dirty="0" smtClean="0">
                <a:effectLst/>
                <a:latin typeface="Century"/>
                <a:ea typeface="ＭＳ 明朝"/>
                <a:cs typeface="Times New Roman"/>
              </a:rPr>
              <a:t>（</a:t>
            </a:r>
            <a:r>
              <a:rPr lang="en-US" altLang="ja-JP" sz="1200" b="1" kern="100" dirty="0" smtClean="0">
                <a:effectLst/>
                <a:latin typeface="Century"/>
                <a:ea typeface="ＭＳ 明朝"/>
                <a:cs typeface="Times New Roman"/>
              </a:rPr>
              <a:t>5,000</a:t>
            </a:r>
            <a:r>
              <a:rPr lang="ja-JP" altLang="en-US" sz="1200" b="1" kern="100" dirty="0" smtClean="0">
                <a:effectLst/>
                <a:latin typeface="Century"/>
                <a:ea typeface="ＭＳ 明朝"/>
                <a:cs typeface="Times New Roman"/>
              </a:rPr>
              <a:t>㎡から</a:t>
            </a:r>
            <a:r>
              <a:rPr lang="en-US" altLang="ja-JP" sz="1200" b="1" kern="100" dirty="0" smtClean="0">
                <a:effectLst/>
                <a:latin typeface="Century"/>
                <a:ea typeface="ＭＳ 明朝"/>
                <a:cs typeface="Times New Roman"/>
              </a:rPr>
              <a:t>2,000</a:t>
            </a:r>
            <a:r>
              <a:rPr lang="ja-JP" altLang="en-US" sz="1200" b="1" kern="100" dirty="0" smtClean="0">
                <a:effectLst/>
                <a:latin typeface="Century"/>
                <a:ea typeface="ＭＳ 明朝"/>
                <a:cs typeface="Times New Roman"/>
              </a:rPr>
              <a:t>㎡へ）</a:t>
            </a:r>
            <a:endParaRPr lang="en-US" altLang="ja-JP" sz="1200" b="1" kern="100" dirty="0" smtClean="0">
              <a:effectLst/>
              <a:latin typeface="Century"/>
              <a:ea typeface="ＭＳ 明朝"/>
              <a:cs typeface="Times New Roman"/>
            </a:endParaRPr>
          </a:p>
          <a:p>
            <a:pPr marL="285750" marR="33655" indent="-152400" algn="just">
              <a:lnSpc>
                <a:spcPts val="1500"/>
              </a:lnSpc>
              <a:spcAft>
                <a:spcPts val="0"/>
              </a:spcAft>
            </a:pPr>
            <a:r>
              <a:rPr lang="en-US" altLang="ja-JP" sz="1200" b="1" kern="100" dirty="0" smtClean="0">
                <a:latin typeface="Century"/>
                <a:ea typeface="ＭＳ 明朝"/>
                <a:cs typeface="Times New Roman"/>
              </a:rPr>
              <a:t>(2) </a:t>
            </a:r>
            <a:r>
              <a:rPr lang="ja-JP" altLang="en-US" sz="1200" b="1" kern="100" dirty="0" smtClean="0">
                <a:latin typeface="Century"/>
                <a:ea typeface="ＭＳ 明朝"/>
                <a:cs typeface="Times New Roman"/>
              </a:rPr>
              <a:t>非住宅</a:t>
            </a:r>
            <a:r>
              <a:rPr lang="ja-JP" altLang="en-US" sz="1200" b="1" kern="100" dirty="0">
                <a:latin typeface="Century"/>
                <a:ea typeface="ＭＳ 明朝"/>
                <a:cs typeface="Times New Roman"/>
              </a:rPr>
              <a:t>（</a:t>
            </a:r>
            <a:r>
              <a:rPr lang="en-US" altLang="ja-JP" sz="1200" b="1" kern="100" dirty="0">
                <a:latin typeface="Century"/>
                <a:ea typeface="ＭＳ 明朝"/>
                <a:cs typeface="Times New Roman"/>
              </a:rPr>
              <a:t>10,000</a:t>
            </a:r>
            <a:r>
              <a:rPr lang="ja-JP" altLang="en-US" sz="1200" b="1" kern="100" dirty="0">
                <a:latin typeface="Century"/>
                <a:ea typeface="ＭＳ 明朝"/>
                <a:cs typeface="Times New Roman"/>
              </a:rPr>
              <a:t>㎡以上）</a:t>
            </a:r>
            <a:r>
              <a:rPr lang="ja-JP" altLang="ja-JP" sz="1200" b="1" kern="100" dirty="0">
                <a:latin typeface="Century"/>
                <a:ea typeface="ＭＳ 明朝"/>
                <a:cs typeface="Times New Roman"/>
              </a:rPr>
              <a:t>省エネ基準への適合</a:t>
            </a:r>
            <a:r>
              <a:rPr lang="ja-JP" altLang="ja-JP" sz="1200" b="1" kern="100" dirty="0" smtClean="0">
                <a:latin typeface="Century"/>
                <a:ea typeface="ＭＳ 明朝"/>
                <a:cs typeface="Times New Roman"/>
              </a:rPr>
              <a:t>義務</a:t>
            </a:r>
            <a:r>
              <a:rPr lang="ja-JP" altLang="en-US" sz="1200" b="1" kern="100" dirty="0" smtClean="0">
                <a:latin typeface="Century"/>
                <a:ea typeface="ＭＳ 明朝"/>
                <a:cs typeface="Times New Roman"/>
              </a:rPr>
              <a:t>化</a:t>
            </a:r>
            <a:endParaRPr lang="en-US" altLang="ja-JP" sz="900" kern="100" dirty="0" smtClean="0">
              <a:latin typeface="ＭＳ 明朝" panose="02020609040205080304" pitchFamily="17" charset="-128"/>
              <a:ea typeface="ＭＳ 明朝" panose="02020609040205080304" pitchFamily="17" charset="-128"/>
              <a:cs typeface="Times New Roman"/>
            </a:endParaRPr>
          </a:p>
          <a:p>
            <a:pPr marL="285750" marR="33655" indent="-152400" algn="just">
              <a:lnSpc>
                <a:spcPts val="1200"/>
              </a:lnSpc>
              <a:spcAft>
                <a:spcPts val="0"/>
              </a:spcAft>
            </a:pPr>
            <a:r>
              <a:rPr lang="ja-JP" altLang="en-US" sz="1100" kern="100" dirty="0" smtClean="0">
                <a:latin typeface="ＭＳ 明朝" panose="02020609040205080304" pitchFamily="17" charset="-128"/>
                <a:ea typeface="ＭＳ 明朝" panose="02020609040205080304" pitchFamily="17" charset="-128"/>
                <a:cs typeface="Times New Roman"/>
              </a:rPr>
              <a:t>（省エネ基準）</a:t>
            </a:r>
            <a:endParaRPr lang="en-US" altLang="ja-JP" sz="1100" kern="100" dirty="0" smtClean="0">
              <a:latin typeface="ＭＳ 明朝" panose="02020609040205080304" pitchFamily="17" charset="-128"/>
              <a:ea typeface="ＭＳ 明朝" panose="02020609040205080304" pitchFamily="17" charset="-128"/>
              <a:cs typeface="Times New Roman"/>
            </a:endParaRPr>
          </a:p>
          <a:p>
            <a:pPr marL="285750" marR="33655" indent="-152400" algn="just">
              <a:lnSpc>
                <a:spcPts val="1100"/>
              </a:lnSpc>
              <a:spcAft>
                <a:spcPts val="0"/>
              </a:spcAft>
            </a:pPr>
            <a:r>
              <a:rPr lang="ja-JP" altLang="en-US" sz="1100" kern="100" dirty="0" smtClean="0">
                <a:latin typeface="ＭＳ 明朝" panose="02020609040205080304" pitchFamily="17" charset="-128"/>
                <a:ea typeface="ＭＳ 明朝" panose="02020609040205080304" pitchFamily="17" charset="-128"/>
                <a:cs typeface="Times New Roman"/>
              </a:rPr>
              <a:t>・</a:t>
            </a:r>
            <a:r>
              <a:rPr lang="ja-JP" altLang="en-US" sz="1100" kern="100" dirty="0">
                <a:latin typeface="ＭＳ 明朝" panose="02020609040205080304" pitchFamily="17" charset="-128"/>
                <a:ea typeface="ＭＳ 明朝" panose="02020609040205080304" pitchFamily="17" charset="-128"/>
                <a:cs typeface="Times New Roman"/>
              </a:rPr>
              <a:t>断熱・日射遮蔽性能を求める外皮の</a:t>
            </a:r>
            <a:r>
              <a:rPr lang="ja-JP" altLang="en-US" sz="1100" kern="100" dirty="0" smtClean="0">
                <a:latin typeface="ＭＳ 明朝" panose="02020609040205080304" pitchFamily="17" charset="-128"/>
                <a:ea typeface="ＭＳ 明朝" panose="02020609040205080304" pitchFamily="17" charset="-128"/>
                <a:cs typeface="Times New Roman"/>
              </a:rPr>
              <a:t>基準</a:t>
            </a:r>
            <a:endParaRPr lang="en-US" altLang="ja-JP" sz="1100" kern="100" dirty="0" smtClean="0">
              <a:latin typeface="ＭＳ 明朝" panose="02020609040205080304" pitchFamily="17" charset="-128"/>
              <a:ea typeface="ＭＳ 明朝" panose="02020609040205080304" pitchFamily="17" charset="-128"/>
              <a:cs typeface="Times New Roman"/>
            </a:endParaRPr>
          </a:p>
          <a:p>
            <a:pPr marL="285750" marR="33655" indent="-152400" algn="just">
              <a:lnSpc>
                <a:spcPts val="1100"/>
              </a:lnSpc>
              <a:spcAft>
                <a:spcPts val="0"/>
              </a:spcAft>
            </a:pPr>
            <a:r>
              <a:rPr lang="ja-JP" altLang="en-US" sz="1100" kern="100" dirty="0" smtClean="0">
                <a:latin typeface="ＭＳ 明朝" panose="02020609040205080304" pitchFamily="17" charset="-128"/>
                <a:ea typeface="ＭＳ 明朝" panose="02020609040205080304" pitchFamily="17" charset="-128"/>
                <a:cs typeface="Times New Roman"/>
              </a:rPr>
              <a:t>・</a:t>
            </a:r>
            <a:r>
              <a:rPr lang="ja-JP" altLang="en-US" sz="1100" kern="100" dirty="0">
                <a:latin typeface="ＭＳ 明朝" panose="02020609040205080304" pitchFamily="17" charset="-128"/>
                <a:ea typeface="ＭＳ 明朝" panose="02020609040205080304" pitchFamily="17" charset="-128"/>
                <a:cs typeface="Times New Roman"/>
              </a:rPr>
              <a:t>外皮</a:t>
            </a:r>
            <a:r>
              <a:rPr lang="ja-JP" altLang="en-US" sz="1100" kern="100" dirty="0" smtClean="0">
                <a:latin typeface="ＭＳ 明朝" panose="02020609040205080304" pitchFamily="17" charset="-128"/>
                <a:ea typeface="ＭＳ 明朝" panose="02020609040205080304" pitchFamily="17" charset="-128"/>
                <a:cs typeface="Times New Roman"/>
              </a:rPr>
              <a:t>性能や建築</a:t>
            </a:r>
            <a:r>
              <a:rPr lang="ja-JP" altLang="en-US" sz="1100" kern="100" dirty="0">
                <a:latin typeface="ＭＳ 明朝" panose="02020609040205080304" pitchFamily="17" charset="-128"/>
                <a:ea typeface="ＭＳ 明朝" panose="02020609040205080304" pitchFamily="17" charset="-128"/>
                <a:cs typeface="Times New Roman"/>
              </a:rPr>
              <a:t>設備の効率性及び再生エネルギーの利用などを踏まえた総合化したエネルギー消費量の</a:t>
            </a:r>
            <a:r>
              <a:rPr lang="ja-JP" altLang="en-US" sz="1100" kern="100" dirty="0" smtClean="0">
                <a:latin typeface="ＭＳ 明朝" panose="02020609040205080304" pitchFamily="17" charset="-128"/>
                <a:ea typeface="ＭＳ 明朝" panose="02020609040205080304" pitchFamily="17" charset="-128"/>
                <a:cs typeface="Times New Roman"/>
              </a:rPr>
              <a:t>基準</a:t>
            </a:r>
            <a:endParaRPr lang="en-US" altLang="ja-JP" sz="1100" kern="100" dirty="0" smtClean="0">
              <a:latin typeface="ＭＳ 明朝" panose="02020609040205080304" pitchFamily="17" charset="-128"/>
              <a:ea typeface="ＭＳ 明朝" panose="02020609040205080304" pitchFamily="17" charset="-128"/>
              <a:cs typeface="Times New Roman"/>
            </a:endParaRPr>
          </a:p>
          <a:p>
            <a:pPr marL="285750" marR="33655" indent="-152400" algn="just">
              <a:lnSpc>
                <a:spcPts val="1500"/>
              </a:lnSpc>
              <a:spcAft>
                <a:spcPts val="0"/>
              </a:spcAft>
            </a:pPr>
            <a:r>
              <a:rPr lang="en-US" altLang="ja-JP" sz="1200" b="1" kern="100" dirty="0">
                <a:latin typeface="Century"/>
                <a:ea typeface="ＭＳ 明朝"/>
                <a:cs typeface="Times New Roman"/>
              </a:rPr>
              <a:t>(3) </a:t>
            </a:r>
            <a:r>
              <a:rPr lang="ja-JP" altLang="en-US" sz="1200" b="1" kern="100" dirty="0">
                <a:latin typeface="Century"/>
                <a:ea typeface="ＭＳ 明朝"/>
                <a:cs typeface="Times New Roman"/>
              </a:rPr>
              <a:t>販売又は賃貸にかかる一定条件の広告を行うときは、</a:t>
            </a:r>
            <a:r>
              <a:rPr lang="ja-JP" altLang="ja-JP" sz="1200" b="1" kern="100" dirty="0">
                <a:latin typeface="Century"/>
                <a:ea typeface="ＭＳ 明朝"/>
                <a:cs typeface="Times New Roman"/>
              </a:rPr>
              <a:t>環境性能表示</a:t>
            </a:r>
            <a:r>
              <a:rPr lang="ja-JP" altLang="en-US" sz="1200" b="1" kern="100" dirty="0">
                <a:latin typeface="Century"/>
                <a:ea typeface="ＭＳ 明朝"/>
                <a:cs typeface="Times New Roman"/>
              </a:rPr>
              <a:t>を</a:t>
            </a:r>
            <a:r>
              <a:rPr lang="ja-JP" altLang="ja-JP" sz="1200" b="1" kern="100" dirty="0">
                <a:latin typeface="Century"/>
                <a:ea typeface="ＭＳ 明朝"/>
                <a:cs typeface="Times New Roman"/>
              </a:rPr>
              <a:t>義務</a:t>
            </a:r>
            <a:r>
              <a:rPr lang="ja-JP" altLang="en-US" sz="1200" b="1" kern="100" dirty="0">
                <a:latin typeface="Century"/>
                <a:ea typeface="ＭＳ 明朝"/>
                <a:cs typeface="Times New Roman"/>
              </a:rPr>
              <a:t>化</a:t>
            </a:r>
            <a:endParaRPr lang="en-US" altLang="ja-JP" sz="1200" b="1" kern="100" dirty="0">
              <a:latin typeface="Century"/>
              <a:ea typeface="ＭＳ 明朝"/>
              <a:cs typeface="Times New Roman"/>
            </a:endParaRPr>
          </a:p>
          <a:p>
            <a:pPr marL="285750" marR="33655" indent="-152400" algn="just">
              <a:lnSpc>
                <a:spcPts val="1500"/>
              </a:lnSpc>
              <a:spcAft>
                <a:spcPts val="0"/>
              </a:spcAft>
            </a:pPr>
            <a:r>
              <a:rPr lang="en-US" altLang="ja-JP" sz="1200" b="1" kern="100" dirty="0">
                <a:latin typeface="Century"/>
                <a:ea typeface="ＭＳ 明朝"/>
                <a:cs typeface="Times New Roman"/>
              </a:rPr>
              <a:t>(4) </a:t>
            </a:r>
            <a:r>
              <a:rPr lang="ja-JP" altLang="ja-JP" sz="1200" b="1" kern="100" dirty="0">
                <a:latin typeface="Century"/>
                <a:ea typeface="ＭＳ 明朝"/>
                <a:cs typeface="Times New Roman"/>
              </a:rPr>
              <a:t>再生可能エネルギー利用設備の導入の検討</a:t>
            </a:r>
            <a:r>
              <a:rPr lang="ja-JP" altLang="en-US" sz="1200" b="1" kern="100" dirty="0">
                <a:latin typeface="Century"/>
                <a:ea typeface="ＭＳ 明朝"/>
                <a:cs typeface="Times New Roman"/>
              </a:rPr>
              <a:t>義務化</a:t>
            </a:r>
            <a:endParaRPr lang="en-US" altLang="ja-JP" sz="1200" b="1" kern="100" dirty="0" smtClean="0">
              <a:effectLst/>
              <a:latin typeface="Century"/>
              <a:ea typeface="ＭＳ 明朝"/>
              <a:cs typeface="Times New Roman"/>
            </a:endParaRPr>
          </a:p>
        </p:txBody>
      </p:sp>
      <p:graphicFrame>
        <p:nvGraphicFramePr>
          <p:cNvPr id="15" name="表 14"/>
          <p:cNvGraphicFramePr>
            <a:graphicFrameLocks noGrp="1"/>
          </p:cNvGraphicFramePr>
          <p:nvPr>
            <p:extLst>
              <p:ext uri="{D42A27DB-BD31-4B8C-83A1-F6EECF244321}">
                <p14:modId xmlns:p14="http://schemas.microsoft.com/office/powerpoint/2010/main" val="322393009"/>
              </p:ext>
            </p:extLst>
          </p:nvPr>
        </p:nvGraphicFramePr>
        <p:xfrm>
          <a:off x="9065095" y="3072408"/>
          <a:ext cx="3456383" cy="502920"/>
        </p:xfrm>
        <a:graphic>
          <a:graphicData uri="http://schemas.openxmlformats.org/drawingml/2006/table">
            <a:tbl>
              <a:tblPr firstRow="1" bandRow="1">
                <a:tableStyleId>{5940675A-B579-460E-94D1-54222C63F5DA}</a:tableStyleId>
              </a:tblPr>
              <a:tblGrid>
                <a:gridCol w="812249"/>
                <a:gridCol w="881378"/>
                <a:gridCol w="881378"/>
                <a:gridCol w="881378"/>
              </a:tblGrid>
              <a:tr h="234026">
                <a:tc>
                  <a:txBody>
                    <a:bodyPr/>
                    <a:lstStyle/>
                    <a:p>
                      <a:pPr algn="ctr"/>
                      <a:endParaRPr kumimoji="1" lang="ja-JP" altLang="en-US" sz="105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1050" dirty="0" smtClean="0">
                          <a:latin typeface="ＭＳ ゴシック" panose="020B0609070205080204" pitchFamily="49" charset="-128"/>
                          <a:ea typeface="ＭＳ ゴシック" panose="020B0609070205080204" pitchFamily="49" charset="-128"/>
                        </a:rPr>
                        <a:t>太陽光</a:t>
                      </a:r>
                      <a:endParaRPr kumimoji="1" lang="ja-JP" altLang="en-US" sz="105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1050" dirty="0" smtClean="0">
                          <a:latin typeface="ＭＳ ゴシック" panose="020B0609070205080204" pitchFamily="49" charset="-128"/>
                          <a:ea typeface="ＭＳ ゴシック" panose="020B0609070205080204" pitchFamily="49" charset="-128"/>
                        </a:rPr>
                        <a:t>太陽熱</a:t>
                      </a:r>
                      <a:endParaRPr kumimoji="1" lang="ja-JP" altLang="en-US" sz="105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1050" dirty="0" smtClean="0">
                          <a:latin typeface="ＭＳ ゴシック" panose="020B0609070205080204" pitchFamily="49" charset="-128"/>
                          <a:ea typeface="ＭＳ ゴシック" panose="020B0609070205080204" pitchFamily="49" charset="-128"/>
                        </a:rPr>
                        <a:t>その他</a:t>
                      </a:r>
                      <a:endParaRPr kumimoji="1" lang="ja-JP" altLang="en-US" sz="1050" dirty="0">
                        <a:latin typeface="ＭＳ ゴシック" panose="020B0609070205080204" pitchFamily="49" charset="-128"/>
                        <a:ea typeface="ＭＳ ゴシック" panose="020B0609070205080204" pitchFamily="49" charset="-128"/>
                      </a:endParaRPr>
                    </a:p>
                  </a:txBody>
                  <a:tcPr anchor="ctr"/>
                </a:tc>
              </a:tr>
              <a:tr h="234026">
                <a:tc>
                  <a:txBody>
                    <a:bodyPr/>
                    <a:lstStyle/>
                    <a:p>
                      <a:pPr algn="ctr"/>
                      <a:r>
                        <a:rPr kumimoji="1" lang="en-US" altLang="ja-JP" sz="1050" dirty="0" smtClean="0">
                          <a:latin typeface="ＭＳ ゴシック" panose="020B0609070205080204" pitchFamily="49" charset="-128"/>
                          <a:ea typeface="ＭＳ ゴシック" panose="020B0609070205080204" pitchFamily="49" charset="-128"/>
                        </a:rPr>
                        <a:t>2015</a:t>
                      </a:r>
                      <a:r>
                        <a:rPr kumimoji="1" lang="ja-JP" altLang="en-US" sz="1050" dirty="0" smtClean="0">
                          <a:latin typeface="ＭＳ ゴシック" panose="020B0609070205080204" pitchFamily="49" charset="-128"/>
                          <a:ea typeface="ＭＳ ゴシック" panose="020B0609070205080204" pitchFamily="49" charset="-128"/>
                        </a:rPr>
                        <a:t>年度</a:t>
                      </a:r>
                      <a:endParaRPr kumimoji="1" lang="ja-JP" altLang="en-US" sz="105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1050" dirty="0" smtClean="0">
                          <a:latin typeface="ＭＳ ゴシック" panose="020B0609070205080204" pitchFamily="49" charset="-128"/>
                          <a:ea typeface="ＭＳ ゴシック" panose="020B0609070205080204" pitchFamily="49" charset="-128"/>
                        </a:rPr>
                        <a:t>31</a:t>
                      </a:r>
                      <a:r>
                        <a:rPr kumimoji="1" lang="ja-JP" altLang="en-US" sz="1050" dirty="0" smtClean="0">
                          <a:latin typeface="ＭＳ ゴシック" panose="020B0609070205080204" pitchFamily="49" charset="-128"/>
                          <a:ea typeface="ＭＳ ゴシック" panose="020B0609070205080204" pitchFamily="49" charset="-128"/>
                        </a:rPr>
                        <a:t>件</a:t>
                      </a:r>
                      <a:endParaRPr kumimoji="1" lang="ja-JP" altLang="en-US" sz="105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1050" dirty="0" smtClean="0">
                          <a:latin typeface="ＭＳ ゴシック" panose="020B0609070205080204" pitchFamily="49" charset="-128"/>
                          <a:ea typeface="ＭＳ ゴシック" panose="020B0609070205080204" pitchFamily="49" charset="-128"/>
                        </a:rPr>
                        <a:t>１件</a:t>
                      </a:r>
                      <a:endParaRPr kumimoji="1" lang="ja-JP" altLang="en-US" sz="105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1050" dirty="0" smtClean="0">
                          <a:latin typeface="ＭＳ ゴシック" panose="020B0609070205080204" pitchFamily="49" charset="-128"/>
                          <a:ea typeface="ＭＳ ゴシック" panose="020B0609070205080204" pitchFamily="49" charset="-128"/>
                        </a:rPr>
                        <a:t>３件</a:t>
                      </a:r>
                      <a:endParaRPr kumimoji="1" lang="ja-JP" altLang="en-US" sz="1050" dirty="0">
                        <a:latin typeface="ＭＳ ゴシック" panose="020B0609070205080204" pitchFamily="49" charset="-128"/>
                        <a:ea typeface="ＭＳ ゴシック" panose="020B0609070205080204" pitchFamily="49" charset="-128"/>
                      </a:endParaRPr>
                    </a:p>
                  </a:txBody>
                  <a:tcPr anchor="ctr"/>
                </a:tc>
              </a:tr>
            </a:tbl>
          </a:graphicData>
        </a:graphic>
      </p:graphicFrame>
      <p:sp>
        <p:nvSpPr>
          <p:cNvPr id="26" name="AutoShape 115"/>
          <p:cNvSpPr>
            <a:spLocks noChangeArrowheads="1"/>
          </p:cNvSpPr>
          <p:nvPr/>
        </p:nvSpPr>
        <p:spPr bwMode="auto">
          <a:xfrm>
            <a:off x="8561040" y="7176864"/>
            <a:ext cx="4120452" cy="281940"/>
          </a:xfrm>
          <a:prstGeom prst="roundRect">
            <a:avLst>
              <a:gd name="adj" fmla="val 16667"/>
            </a:avLst>
          </a:prstGeom>
          <a:solidFill>
            <a:srgbClr val="FFFFFF"/>
          </a:solidFill>
          <a:ln w="9525"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3600" tIns="8890" rIns="3600" bIns="8890" anchor="ctr" anchorCtr="0" upright="1">
            <a:noAutofit/>
          </a:bodyPr>
          <a:lstStyle/>
          <a:p>
            <a:pPr algn="just">
              <a:spcAft>
                <a:spcPts val="0"/>
              </a:spcAft>
            </a:pPr>
            <a:r>
              <a:rPr lang="ja-JP" altLang="en-US" sz="1400" b="1" kern="100" dirty="0" smtClean="0">
                <a:latin typeface="ＭＳ ゴシック" panose="020B0609070205080204" pitchFamily="49" charset="-128"/>
                <a:ea typeface="ＭＳ ゴシック" panose="020B0609070205080204" pitchFamily="49" charset="-128"/>
                <a:cs typeface="Times New Roman"/>
              </a:rPr>
              <a:t>参考</a:t>
            </a:r>
            <a:r>
              <a:rPr lang="ja-JP" altLang="en-US" sz="1400" b="1" kern="100" dirty="0">
                <a:latin typeface="ＭＳ ゴシック" panose="020B0609070205080204" pitchFamily="49" charset="-128"/>
                <a:ea typeface="ＭＳ ゴシック" panose="020B0609070205080204" pitchFamily="49" charset="-128"/>
                <a:cs typeface="Times New Roman"/>
              </a:rPr>
              <a:t>：建築環境総合性能評価システム（</a:t>
            </a:r>
            <a:r>
              <a:rPr lang="en-US" altLang="ja-JP" sz="1400" b="1" kern="100" dirty="0" smtClean="0">
                <a:latin typeface="ＭＳ ゴシック" panose="020B0609070205080204" pitchFamily="49" charset="-128"/>
                <a:ea typeface="ＭＳ ゴシック" panose="020B0609070205080204" pitchFamily="49" charset="-128"/>
                <a:cs typeface="Times New Roman"/>
              </a:rPr>
              <a:t>CASBEE</a:t>
            </a:r>
            <a:r>
              <a:rPr lang="ja-JP" altLang="en-US" sz="1400" b="1" kern="100" dirty="0" smtClean="0">
                <a:latin typeface="ＭＳ ゴシック" panose="020B0609070205080204" pitchFamily="49" charset="-128"/>
                <a:ea typeface="ＭＳ ゴシック" panose="020B0609070205080204" pitchFamily="49" charset="-128"/>
                <a:cs typeface="Times New Roman"/>
              </a:rPr>
              <a:t>）　</a:t>
            </a:r>
            <a:endParaRPr lang="ja-JP" sz="1400" b="1" kern="100" dirty="0">
              <a:effectLst/>
              <a:latin typeface="ＭＳ ゴシック" panose="020B0609070205080204" pitchFamily="49" charset="-128"/>
              <a:ea typeface="ＭＳ ゴシック" panose="020B0609070205080204" pitchFamily="49" charset="-128"/>
              <a:cs typeface="Times New Roman"/>
            </a:endParaRPr>
          </a:p>
        </p:txBody>
      </p:sp>
      <p:pic>
        <p:nvPicPr>
          <p:cNvPr id="28" name="図 27"/>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537376" y="8366523"/>
            <a:ext cx="2951984" cy="1114597"/>
          </a:xfrm>
          <a:prstGeom prst="rect">
            <a:avLst/>
          </a:prstGeom>
          <a:noFill/>
          <a:ln>
            <a:noFill/>
          </a:ln>
        </p:spPr>
      </p:pic>
      <p:pic>
        <p:nvPicPr>
          <p:cNvPr id="29" name="図 28"/>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1470157" y="8345066"/>
            <a:ext cx="1134682" cy="1064046"/>
          </a:xfrm>
          <a:prstGeom prst="rect">
            <a:avLst/>
          </a:prstGeom>
          <a:noFill/>
          <a:ln>
            <a:noFill/>
          </a:ln>
        </p:spPr>
      </p:pic>
      <p:sp>
        <p:nvSpPr>
          <p:cNvPr id="27" name="Text Box 2"/>
          <p:cNvSpPr txBox="1">
            <a:spLocks noChangeArrowheads="1"/>
          </p:cNvSpPr>
          <p:nvPr/>
        </p:nvSpPr>
        <p:spPr bwMode="auto">
          <a:xfrm>
            <a:off x="11538990" y="48072"/>
            <a:ext cx="1162050" cy="377825"/>
          </a:xfrm>
          <a:prstGeom prst="rect">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algn="ctr" fontAlgn="base">
              <a:lnSpc>
                <a:spcPts val="2400"/>
              </a:lnSpc>
              <a:spcAft>
                <a:spcPts val="0"/>
              </a:spcAft>
            </a:pPr>
            <a:r>
              <a:rPr lang="ja-JP" sz="1400" kern="1200" dirty="0" smtClean="0">
                <a:solidFill>
                  <a:srgbClr val="000000"/>
                </a:solidFill>
                <a:effectLst/>
                <a:latin typeface="ＭＳ Ｐゴシック"/>
                <a:ea typeface="ＭＳ ゴシック"/>
                <a:cs typeface="ＭＳ Ｐゴシック"/>
              </a:rPr>
              <a:t>資料</a:t>
            </a:r>
            <a:r>
              <a:rPr lang="ja-JP" altLang="en-US" sz="1400" kern="1200" dirty="0" smtClean="0">
                <a:solidFill>
                  <a:srgbClr val="000000"/>
                </a:solidFill>
                <a:effectLst/>
                <a:latin typeface="ＭＳ Ｐゴシック"/>
                <a:ea typeface="ＭＳ ゴシック"/>
                <a:cs typeface="ＭＳ Ｐゴシック"/>
              </a:rPr>
              <a:t>２</a:t>
            </a:r>
            <a:r>
              <a:rPr lang="en-US" sz="1400" kern="1200" dirty="0" smtClean="0">
                <a:solidFill>
                  <a:srgbClr val="000000"/>
                </a:solidFill>
                <a:effectLst/>
                <a:latin typeface="ＭＳ Ｐゴシック"/>
                <a:ea typeface="ＭＳ ゴシック"/>
                <a:cs typeface="ＭＳ Ｐゴシック"/>
              </a:rPr>
              <a:t>-</a:t>
            </a:r>
            <a:r>
              <a:rPr lang="ja-JP" altLang="en-US" sz="1400" dirty="0">
                <a:solidFill>
                  <a:srgbClr val="000000"/>
                </a:solidFill>
                <a:latin typeface="ＭＳ Ｐゴシック"/>
                <a:ea typeface="ＭＳ ゴシック"/>
                <a:cs typeface="ＭＳ Ｐゴシック"/>
              </a:rPr>
              <a:t>２</a:t>
            </a:r>
            <a:endParaRPr lang="ja-JP" sz="1200" dirty="0">
              <a:effectLst/>
              <a:latin typeface="ＭＳ Ｐゴシック"/>
              <a:cs typeface="ＭＳ Ｐゴシック"/>
            </a:endParaRPr>
          </a:p>
        </p:txBody>
      </p:sp>
    </p:spTree>
    <p:extLst>
      <p:ext uri="{BB962C8B-B14F-4D97-AF65-F5344CB8AC3E}">
        <p14:creationId xmlns:p14="http://schemas.microsoft.com/office/powerpoint/2010/main" val="9352115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525</Words>
  <Application>Microsoft Office PowerPoint</Application>
  <PresentationFormat>A3 297x420 mm</PresentationFormat>
  <Paragraphs>149</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2016-06-09T08:27:33Z</dcterms:created>
  <dcterms:modified xsi:type="dcterms:W3CDTF">2016-06-24T11:26:51Z</dcterms:modified>
</cp:coreProperties>
</file>