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801600" cy="9601200" type="A3"/>
  <p:notesSz cx="9939338" cy="1436846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32" autoAdjust="0"/>
    <p:restoredTop sz="99460" autoAdjust="0"/>
  </p:normalViewPr>
  <p:slideViewPr>
    <p:cSldViewPr>
      <p:cViewPr>
        <p:scale>
          <a:sx n="70" d="100"/>
          <a:sy n="70" d="100"/>
        </p:scale>
        <p:origin x="-816" y="114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0"/>
            <a:ext cx="4306737" cy="718309"/>
          </a:xfrm>
          <a:prstGeom prst="rect">
            <a:avLst/>
          </a:prstGeom>
        </p:spPr>
        <p:txBody>
          <a:bodyPr vert="horz" lIns="132677" tIns="66338" rIns="132677" bIns="66338" rtlCol="0"/>
          <a:lstStyle>
            <a:lvl1pPr algn="l">
              <a:defRPr sz="1700"/>
            </a:lvl1pPr>
          </a:lstStyle>
          <a:p>
            <a:endParaRPr kumimoji="1" lang="ja-JP" altLang="en-US"/>
          </a:p>
        </p:txBody>
      </p:sp>
      <p:sp>
        <p:nvSpPr>
          <p:cNvPr id="3" name="日付プレースホルダー 2"/>
          <p:cNvSpPr>
            <a:spLocks noGrp="1"/>
          </p:cNvSpPr>
          <p:nvPr>
            <p:ph type="dt" idx="1"/>
          </p:nvPr>
        </p:nvSpPr>
        <p:spPr>
          <a:xfrm>
            <a:off x="5630293" y="0"/>
            <a:ext cx="4306737" cy="718309"/>
          </a:xfrm>
          <a:prstGeom prst="rect">
            <a:avLst/>
          </a:prstGeom>
        </p:spPr>
        <p:txBody>
          <a:bodyPr vert="horz" lIns="132677" tIns="66338" rIns="132677" bIns="66338" rtlCol="0"/>
          <a:lstStyle>
            <a:lvl1pPr algn="r">
              <a:defRPr sz="1700"/>
            </a:lvl1pPr>
          </a:lstStyle>
          <a:p>
            <a:fld id="{145C0994-D65D-40B9-A7CC-8AA98EBDFCC5}" type="datetimeFigureOut">
              <a:rPr kumimoji="1" lang="ja-JP" altLang="en-US" smtClean="0"/>
              <a:t>2014/11/12</a:t>
            </a:fld>
            <a:endParaRPr kumimoji="1" lang="ja-JP" altLang="en-US"/>
          </a:p>
        </p:txBody>
      </p:sp>
      <p:sp>
        <p:nvSpPr>
          <p:cNvPr id="4" name="スライド イメージ プレースホルダー 3"/>
          <p:cNvSpPr>
            <a:spLocks noGrp="1" noRot="1" noChangeAspect="1"/>
          </p:cNvSpPr>
          <p:nvPr>
            <p:ph type="sldImg" idx="2"/>
          </p:nvPr>
        </p:nvSpPr>
        <p:spPr>
          <a:xfrm>
            <a:off x="1377950" y="1077913"/>
            <a:ext cx="7183438" cy="5386387"/>
          </a:xfrm>
          <a:prstGeom prst="rect">
            <a:avLst/>
          </a:prstGeom>
          <a:noFill/>
          <a:ln w="12700">
            <a:solidFill>
              <a:prstClr val="black"/>
            </a:solidFill>
          </a:ln>
        </p:spPr>
        <p:txBody>
          <a:bodyPr vert="horz" lIns="132677" tIns="66338" rIns="132677" bIns="66338" rtlCol="0" anchor="ctr"/>
          <a:lstStyle/>
          <a:p>
            <a:endParaRPr lang="ja-JP" altLang="en-US"/>
          </a:p>
        </p:txBody>
      </p:sp>
      <p:sp>
        <p:nvSpPr>
          <p:cNvPr id="5" name="ノート プレースホルダー 4"/>
          <p:cNvSpPr>
            <a:spLocks noGrp="1"/>
          </p:cNvSpPr>
          <p:nvPr>
            <p:ph type="body" sz="quarter" idx="3"/>
          </p:nvPr>
        </p:nvSpPr>
        <p:spPr>
          <a:xfrm>
            <a:off x="994408" y="6825077"/>
            <a:ext cx="7950543" cy="6464776"/>
          </a:xfrm>
          <a:prstGeom prst="rect">
            <a:avLst/>
          </a:prstGeom>
        </p:spPr>
        <p:txBody>
          <a:bodyPr vert="horz" lIns="132677" tIns="66338" rIns="132677" bIns="6633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0" y="13647860"/>
            <a:ext cx="4306737" cy="718308"/>
          </a:xfrm>
          <a:prstGeom prst="rect">
            <a:avLst/>
          </a:prstGeom>
        </p:spPr>
        <p:txBody>
          <a:bodyPr vert="horz" lIns="132677" tIns="66338" rIns="132677" bIns="66338"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30293" y="13647860"/>
            <a:ext cx="4306737" cy="718308"/>
          </a:xfrm>
          <a:prstGeom prst="rect">
            <a:avLst/>
          </a:prstGeom>
        </p:spPr>
        <p:txBody>
          <a:bodyPr vert="horz" lIns="132677" tIns="66338" rIns="132677" bIns="66338" rtlCol="0" anchor="b"/>
          <a:lstStyle>
            <a:lvl1pPr algn="r">
              <a:defRPr sz="1700"/>
            </a:lvl1pPr>
          </a:lstStyle>
          <a:p>
            <a:fld id="{2012274B-1369-4869-B6D8-42146416501A}" type="slidenum">
              <a:rPr kumimoji="1" lang="ja-JP" altLang="en-US" smtClean="0"/>
              <a:t>‹#›</a:t>
            </a:fld>
            <a:endParaRPr kumimoji="1" lang="ja-JP" altLang="en-US"/>
          </a:p>
        </p:txBody>
      </p:sp>
    </p:spTree>
    <p:extLst>
      <p:ext uri="{BB962C8B-B14F-4D97-AF65-F5344CB8AC3E}">
        <p14:creationId xmlns:p14="http://schemas.microsoft.com/office/powerpoint/2010/main" val="27991499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C0205B9-E8AB-4949-B6D3-CF9E3563E97C}" type="datetimeFigureOut">
              <a:rPr kumimoji="1" lang="ja-JP" altLang="en-US" smtClean="0"/>
              <a:t>2014/11/12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6D29FB-B93F-4839-8DC5-9454341E6227}" type="slidenum">
              <a:rPr kumimoji="1" lang="ja-JP" altLang="en-US" smtClean="0"/>
              <a:t>‹#›</a:t>
            </a:fld>
            <a:endParaRPr kumimoji="1" lang="ja-JP" altLang="en-US"/>
          </a:p>
        </p:txBody>
      </p:sp>
    </p:spTree>
    <p:extLst>
      <p:ext uri="{BB962C8B-B14F-4D97-AF65-F5344CB8AC3E}">
        <p14:creationId xmlns:p14="http://schemas.microsoft.com/office/powerpoint/2010/main" val="1239160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0205B9-E8AB-4949-B6D3-CF9E3563E97C}" type="datetimeFigureOut">
              <a:rPr kumimoji="1" lang="ja-JP" altLang="en-US" smtClean="0"/>
              <a:t>2014/11/12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6D29FB-B93F-4839-8DC5-9454341E6227}" type="slidenum">
              <a:rPr kumimoji="1" lang="ja-JP" altLang="en-US" smtClean="0"/>
              <a:t>‹#›</a:t>
            </a:fld>
            <a:endParaRPr kumimoji="1" lang="ja-JP" altLang="en-US"/>
          </a:p>
        </p:txBody>
      </p:sp>
    </p:spTree>
    <p:extLst>
      <p:ext uri="{BB962C8B-B14F-4D97-AF65-F5344CB8AC3E}">
        <p14:creationId xmlns:p14="http://schemas.microsoft.com/office/powerpoint/2010/main" val="3395920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0205B9-E8AB-4949-B6D3-CF9E3563E97C}" type="datetimeFigureOut">
              <a:rPr kumimoji="1" lang="ja-JP" altLang="en-US" smtClean="0"/>
              <a:t>2014/11/12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6D29FB-B93F-4839-8DC5-9454341E6227}" type="slidenum">
              <a:rPr kumimoji="1" lang="ja-JP" altLang="en-US" smtClean="0"/>
              <a:t>‹#›</a:t>
            </a:fld>
            <a:endParaRPr kumimoji="1" lang="ja-JP" altLang="en-US"/>
          </a:p>
        </p:txBody>
      </p:sp>
    </p:spTree>
    <p:extLst>
      <p:ext uri="{BB962C8B-B14F-4D97-AF65-F5344CB8AC3E}">
        <p14:creationId xmlns:p14="http://schemas.microsoft.com/office/powerpoint/2010/main" val="1814523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0205B9-E8AB-4949-B6D3-CF9E3563E97C}" type="datetimeFigureOut">
              <a:rPr kumimoji="1" lang="ja-JP" altLang="en-US" smtClean="0"/>
              <a:t>2014/11/12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6D29FB-B93F-4839-8DC5-9454341E6227}" type="slidenum">
              <a:rPr kumimoji="1" lang="ja-JP" altLang="en-US" smtClean="0"/>
              <a:t>‹#›</a:t>
            </a:fld>
            <a:endParaRPr kumimoji="1" lang="ja-JP" altLang="en-US"/>
          </a:p>
        </p:txBody>
      </p:sp>
    </p:spTree>
    <p:extLst>
      <p:ext uri="{BB962C8B-B14F-4D97-AF65-F5344CB8AC3E}">
        <p14:creationId xmlns:p14="http://schemas.microsoft.com/office/powerpoint/2010/main" val="2305235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C0205B9-E8AB-4949-B6D3-CF9E3563E97C}" type="datetimeFigureOut">
              <a:rPr kumimoji="1" lang="ja-JP" altLang="en-US" smtClean="0"/>
              <a:t>2014/11/12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6D29FB-B93F-4839-8DC5-9454341E6227}" type="slidenum">
              <a:rPr kumimoji="1" lang="ja-JP" altLang="en-US" smtClean="0"/>
              <a:t>‹#›</a:t>
            </a:fld>
            <a:endParaRPr kumimoji="1" lang="ja-JP" altLang="en-US"/>
          </a:p>
        </p:txBody>
      </p:sp>
    </p:spTree>
    <p:extLst>
      <p:ext uri="{BB962C8B-B14F-4D97-AF65-F5344CB8AC3E}">
        <p14:creationId xmlns:p14="http://schemas.microsoft.com/office/powerpoint/2010/main" val="3475096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C0205B9-E8AB-4949-B6D3-CF9E3563E97C}" type="datetimeFigureOut">
              <a:rPr kumimoji="1" lang="ja-JP" altLang="en-US" smtClean="0"/>
              <a:t>2014/11/12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66D29FB-B93F-4839-8DC5-9454341E6227}" type="slidenum">
              <a:rPr kumimoji="1" lang="ja-JP" altLang="en-US" smtClean="0"/>
              <a:t>‹#›</a:t>
            </a:fld>
            <a:endParaRPr kumimoji="1" lang="ja-JP" altLang="en-US"/>
          </a:p>
        </p:txBody>
      </p:sp>
    </p:spTree>
    <p:extLst>
      <p:ext uri="{BB962C8B-B14F-4D97-AF65-F5344CB8AC3E}">
        <p14:creationId xmlns:p14="http://schemas.microsoft.com/office/powerpoint/2010/main" val="2061977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C0205B9-E8AB-4949-B6D3-CF9E3563E97C}" type="datetimeFigureOut">
              <a:rPr kumimoji="1" lang="ja-JP" altLang="en-US" smtClean="0"/>
              <a:t>2014/11/12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66D29FB-B93F-4839-8DC5-9454341E6227}" type="slidenum">
              <a:rPr kumimoji="1" lang="ja-JP" altLang="en-US" smtClean="0"/>
              <a:t>‹#›</a:t>
            </a:fld>
            <a:endParaRPr kumimoji="1" lang="ja-JP" altLang="en-US"/>
          </a:p>
        </p:txBody>
      </p:sp>
    </p:spTree>
    <p:extLst>
      <p:ext uri="{BB962C8B-B14F-4D97-AF65-F5344CB8AC3E}">
        <p14:creationId xmlns:p14="http://schemas.microsoft.com/office/powerpoint/2010/main" val="3558609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0205B9-E8AB-4949-B6D3-CF9E3563E97C}" type="datetimeFigureOut">
              <a:rPr kumimoji="1" lang="ja-JP" altLang="en-US" smtClean="0"/>
              <a:t>2014/11/12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66D29FB-B93F-4839-8DC5-9454341E6227}" type="slidenum">
              <a:rPr kumimoji="1" lang="ja-JP" altLang="en-US" smtClean="0"/>
              <a:t>‹#›</a:t>
            </a:fld>
            <a:endParaRPr kumimoji="1" lang="ja-JP" altLang="en-US"/>
          </a:p>
        </p:txBody>
      </p:sp>
    </p:spTree>
    <p:extLst>
      <p:ext uri="{BB962C8B-B14F-4D97-AF65-F5344CB8AC3E}">
        <p14:creationId xmlns:p14="http://schemas.microsoft.com/office/powerpoint/2010/main" val="3005556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0205B9-E8AB-4949-B6D3-CF9E3563E97C}" type="datetimeFigureOut">
              <a:rPr kumimoji="1" lang="ja-JP" altLang="en-US" smtClean="0"/>
              <a:t>2014/11/12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66D29FB-B93F-4839-8DC5-9454341E6227}" type="slidenum">
              <a:rPr kumimoji="1" lang="ja-JP" altLang="en-US" smtClean="0"/>
              <a:t>‹#›</a:t>
            </a:fld>
            <a:endParaRPr kumimoji="1" lang="ja-JP" altLang="en-US"/>
          </a:p>
        </p:txBody>
      </p:sp>
    </p:spTree>
    <p:extLst>
      <p:ext uri="{BB962C8B-B14F-4D97-AF65-F5344CB8AC3E}">
        <p14:creationId xmlns:p14="http://schemas.microsoft.com/office/powerpoint/2010/main" val="3126304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0205B9-E8AB-4949-B6D3-CF9E3563E97C}" type="datetimeFigureOut">
              <a:rPr kumimoji="1" lang="ja-JP" altLang="en-US" smtClean="0"/>
              <a:t>2014/11/12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66D29FB-B93F-4839-8DC5-9454341E6227}" type="slidenum">
              <a:rPr kumimoji="1" lang="ja-JP" altLang="en-US" smtClean="0"/>
              <a:t>‹#›</a:t>
            </a:fld>
            <a:endParaRPr kumimoji="1" lang="ja-JP" altLang="en-US"/>
          </a:p>
        </p:txBody>
      </p:sp>
    </p:spTree>
    <p:extLst>
      <p:ext uri="{BB962C8B-B14F-4D97-AF65-F5344CB8AC3E}">
        <p14:creationId xmlns:p14="http://schemas.microsoft.com/office/powerpoint/2010/main" val="2962335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0205B9-E8AB-4949-B6D3-CF9E3563E97C}" type="datetimeFigureOut">
              <a:rPr kumimoji="1" lang="ja-JP" altLang="en-US" smtClean="0"/>
              <a:t>2014/11/12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66D29FB-B93F-4839-8DC5-9454341E6227}" type="slidenum">
              <a:rPr kumimoji="1" lang="ja-JP" altLang="en-US" smtClean="0"/>
              <a:t>‹#›</a:t>
            </a:fld>
            <a:endParaRPr kumimoji="1" lang="ja-JP" altLang="en-US"/>
          </a:p>
        </p:txBody>
      </p:sp>
    </p:spTree>
    <p:extLst>
      <p:ext uri="{BB962C8B-B14F-4D97-AF65-F5344CB8AC3E}">
        <p14:creationId xmlns:p14="http://schemas.microsoft.com/office/powerpoint/2010/main" val="3657901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1C0205B9-E8AB-4949-B6D3-CF9E3563E97C}" type="datetimeFigureOut">
              <a:rPr kumimoji="1" lang="ja-JP" altLang="en-US" smtClean="0"/>
              <a:t>2014/11/12</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66D29FB-B93F-4839-8DC5-9454341E6227}" type="slidenum">
              <a:rPr kumimoji="1" lang="ja-JP" altLang="en-US" smtClean="0"/>
              <a:t>‹#›</a:t>
            </a:fld>
            <a:endParaRPr kumimoji="1" lang="ja-JP" altLang="en-US"/>
          </a:p>
        </p:txBody>
      </p:sp>
    </p:spTree>
    <p:extLst>
      <p:ext uri="{BB962C8B-B14F-4D97-AF65-F5344CB8AC3E}">
        <p14:creationId xmlns:p14="http://schemas.microsoft.com/office/powerpoint/2010/main" val="4230247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ref.osaka.lg.jp/midori/dosya/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64096" y="3252428"/>
            <a:ext cx="12673408" cy="6268943"/>
          </a:xfrm>
          <a:prstGeom prst="roundRect">
            <a:avLst>
              <a:gd name="adj" fmla="val 1852"/>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118236" y="3072408"/>
            <a:ext cx="4050316" cy="3600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smtClean="0">
                <a:latin typeface="HGPｺﾞｼｯｸE" panose="020B0900000000000000" pitchFamily="50" charset="-128"/>
                <a:ea typeface="HGPｺﾞｼｯｸE" panose="020B0900000000000000" pitchFamily="50" charset="-128"/>
              </a:rPr>
              <a:t>条例案の概要（抜粋）</a:t>
            </a:r>
            <a:endParaRPr kumimoji="1" lang="ja-JP" altLang="en-US" sz="1800" dirty="0">
              <a:latin typeface="HGPｺﾞｼｯｸE" panose="020B0900000000000000" pitchFamily="50" charset="-128"/>
              <a:ea typeface="HGPｺﾞｼｯｸE" panose="020B0900000000000000"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155816788"/>
              </p:ext>
            </p:extLst>
          </p:nvPr>
        </p:nvGraphicFramePr>
        <p:xfrm>
          <a:off x="168063" y="3792488"/>
          <a:ext cx="6128300" cy="5527866"/>
        </p:xfrm>
        <a:graphic>
          <a:graphicData uri="http://schemas.openxmlformats.org/drawingml/2006/table">
            <a:tbl>
              <a:tblPr firstRow="1" bandRow="1">
                <a:tableStyleId>{69CF1AB2-1976-4502-BF36-3FF5EA218861}</a:tableStyleId>
              </a:tblPr>
              <a:tblGrid>
                <a:gridCol w="904145"/>
                <a:gridCol w="5224155"/>
              </a:tblGrid>
              <a:tr h="492224">
                <a:tc>
                  <a:txBody>
                    <a:bodyPr/>
                    <a:lstStyle/>
                    <a:p>
                      <a:pPr marL="0" marR="0" lvl="0" indent="0" algn="just" defTabSz="1280160" rtl="0" eaLnBrk="1" fontAlgn="auto" latinLnBrk="0" hangingPunct="1">
                        <a:lnSpc>
                          <a:spcPts val="17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dk1"/>
                          </a:solidFill>
                          <a:effectLst/>
                          <a:uLnTx/>
                          <a:uFillTx/>
                          <a:latin typeface="Meiryo UI" panose="020B0604030504040204" pitchFamily="50" charset="-128"/>
                          <a:ea typeface="Meiryo UI" panose="020B0604030504040204" pitchFamily="50" charset="-128"/>
                          <a:cs typeface="Meiryo UI" panose="020B0604030504040204" pitchFamily="50" charset="-128"/>
                        </a:rPr>
                        <a:t>目的</a:t>
                      </a:r>
                      <a:endPar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2000" marR="36000" anchor="ctr"/>
                </a:tc>
                <a:tc>
                  <a:txBody>
                    <a:bodyPr/>
                    <a:lstStyle/>
                    <a:p>
                      <a:pPr marL="95250" marR="0" lvl="0" indent="-95250" algn="just" defTabSz="1280160" rtl="0" eaLnBrk="1" fontAlgn="auto" latinLnBrk="0" hangingPunct="1">
                        <a:lnSpc>
                          <a:spcPts val="1700"/>
                        </a:lnSpc>
                        <a:spcBef>
                          <a:spcPts val="0"/>
                        </a:spcBef>
                        <a:spcAft>
                          <a:spcPts val="0"/>
                        </a:spcAft>
                        <a:buClrTx/>
                        <a:buSzTx/>
                        <a:buFontTx/>
                        <a:buNone/>
                        <a:tabLst/>
                        <a:defRPr/>
                      </a:pPr>
                      <a:r>
                        <a:rPr kumimoji="1" lang="ja-JP" altLang="en-US" sz="12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・土砂の埋立て等について必要な規制を定めることにより、土砂の埋立て等の適正化を図り、もって災害の発生の防止及び生活環境の保全に資することを目的とする</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r h="796777">
                <a:tc>
                  <a:txBody>
                    <a:bodyPr/>
                    <a:lstStyle/>
                    <a:p>
                      <a:pPr marL="0" marR="0" lvl="0" indent="0" algn="just" defTabSz="1280160" rtl="0" eaLnBrk="1" fontAlgn="auto" latinLnBrk="0" hangingPunct="1">
                        <a:lnSpc>
                          <a:spcPts val="1700"/>
                        </a:lnSpc>
                        <a:spcBef>
                          <a:spcPts val="0"/>
                        </a:spcBef>
                        <a:spcAft>
                          <a:spcPts val="0"/>
                        </a:spcAft>
                        <a:buClrTx/>
                        <a:buSzTx/>
                        <a:buFontTx/>
                        <a:buNone/>
                        <a:tabLst/>
                        <a:defRPr/>
                      </a:pPr>
                      <a:r>
                        <a:rPr kumimoji="1" lang="ja-JP" altLang="en-US" sz="12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責務</a:t>
                      </a:r>
                      <a:endParaRPr kumimoji="1" lang="en-US" altLang="ja-JP" sz="12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2000" marR="36000" anchor="ctr"/>
                </a:tc>
                <a:tc>
                  <a:txBody>
                    <a:bodyPr/>
                    <a:lstStyle/>
                    <a:p>
                      <a:pPr marL="87313" marR="0" lvl="0" indent="-87313" algn="just" defTabSz="1280160" rtl="0" eaLnBrk="1" fontAlgn="auto" latinLnBrk="0" hangingPunct="1">
                        <a:lnSpc>
                          <a:spcPts val="1700"/>
                        </a:lnSpc>
                        <a:spcBef>
                          <a:spcPts val="0"/>
                        </a:spcBef>
                        <a:spcAft>
                          <a:spcPts val="0"/>
                        </a:spcAft>
                        <a:buClrTx/>
                        <a:buSzTx/>
                        <a:buFontTx/>
                        <a:buNone/>
                        <a:tabLst/>
                        <a:defRPr/>
                      </a:pPr>
                      <a:r>
                        <a:rPr kumimoji="1" lang="ja-JP" altLang="en-US" sz="12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・府、土砂の埋立て</a:t>
                      </a:r>
                      <a:r>
                        <a:rPr kumimoji="1" lang="ja-JP" altLang="en-US" sz="12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等を行う者、土砂を発生させる</a:t>
                      </a:r>
                      <a:r>
                        <a:rPr kumimoji="1" lang="ja-JP" altLang="en-US" sz="12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者（建設工事の発注者及び請負人であって、建設工事に伴って土砂を発生させるものをいう。）及び土地所有者に</a:t>
                      </a:r>
                      <a:r>
                        <a:rPr kumimoji="1" lang="ja-JP" altLang="en-US" sz="12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ついて、それぞれの責務を</a:t>
                      </a:r>
                      <a:r>
                        <a:rPr kumimoji="1" lang="ja-JP" altLang="en-US" sz="12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規定</a:t>
                      </a:r>
                      <a:endParaRPr kumimoji="1" lang="en-US" altLang="ja-JP" sz="12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r h="504056">
                <a:tc>
                  <a:txBody>
                    <a:bodyPr/>
                    <a:lstStyle/>
                    <a:p>
                      <a:r>
                        <a:rPr kumimoji="1" lang="ja-JP" altLang="en-US" sz="1200" b="1"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土砂の埋立て</a:t>
                      </a:r>
                      <a:r>
                        <a:rPr kumimoji="1" lang="ja-JP" altLang="en-US" sz="1200" b="1"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等</a:t>
                      </a:r>
                      <a:r>
                        <a:rPr kumimoji="1" lang="ja-JP" altLang="en-US" sz="1200" b="1"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の許可</a:t>
                      </a:r>
                      <a:endParaRPr kumimoji="1" lang="ja-JP" altLang="en-US" sz="1200" b="1" u="none" dirty="0">
                        <a:latin typeface="Meiryo UI" panose="020B0604030504040204" pitchFamily="50" charset="-128"/>
                        <a:ea typeface="Meiryo UI" panose="020B0604030504040204" pitchFamily="50" charset="-128"/>
                        <a:cs typeface="Meiryo UI" panose="020B0604030504040204" pitchFamily="50" charset="-128"/>
                      </a:endParaRPr>
                    </a:p>
                  </a:txBody>
                  <a:tcPr marL="72000" marR="36000" anchor="ctr"/>
                </a:tc>
                <a:tc>
                  <a:txBody>
                    <a:bodyPr/>
                    <a:lstStyle/>
                    <a:p>
                      <a:pPr marL="0" marR="0" lvl="0" indent="0" algn="l" defTabSz="1280160" rtl="0" eaLnBrk="1" fontAlgn="auto" latinLnBrk="0" hangingPunct="1">
                        <a:lnSpc>
                          <a:spcPts val="1700"/>
                        </a:lnSpc>
                        <a:spcBef>
                          <a:spcPts val="0"/>
                        </a:spcBef>
                        <a:spcAft>
                          <a:spcPts val="0"/>
                        </a:spcAft>
                        <a:buClrTx/>
                        <a:buSzTx/>
                        <a:buFontTx/>
                        <a:buNone/>
                        <a:tabLst/>
                        <a:defRPr/>
                      </a:pPr>
                      <a:r>
                        <a:rPr kumimoji="1" lang="ja-JP" altLang="en-US" sz="1200" b="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・面積が</a:t>
                      </a:r>
                      <a:r>
                        <a:rPr kumimoji="1" lang="en-US" altLang="ja-JP" sz="1200" b="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3,000</a:t>
                      </a:r>
                      <a:r>
                        <a:rPr kumimoji="1" lang="ja-JP" altLang="en-US" sz="1200" b="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㎡以上の埋立て等を行う場合は許可が必要。許可期間は３年（他の場所への搬出を目的として行う一時堆積の場合は許可期限は設けない）</a:t>
                      </a:r>
                      <a:endPar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r h="792088">
                <a:tc>
                  <a:txBody>
                    <a:bodyPr/>
                    <a:lstStyle/>
                    <a:p>
                      <a:r>
                        <a:rPr kumimoji="1" lang="ja-JP" altLang="en-US" sz="1200" b="1" u="none" dirty="0" smtClean="0">
                          <a:latin typeface="Meiryo UI" panose="020B0604030504040204" pitchFamily="50" charset="-128"/>
                          <a:ea typeface="Meiryo UI" panose="020B0604030504040204" pitchFamily="50" charset="-128"/>
                          <a:cs typeface="Meiryo UI" panose="020B0604030504040204" pitchFamily="50" charset="-128"/>
                        </a:rPr>
                        <a:t>土地所有者の同意及び住民への周知</a:t>
                      </a:r>
                      <a:endParaRPr kumimoji="1" lang="ja-JP" altLang="en-US" sz="1200" b="1" u="none" dirty="0">
                        <a:latin typeface="Meiryo UI" panose="020B0604030504040204" pitchFamily="50" charset="-128"/>
                        <a:ea typeface="Meiryo UI" panose="020B0604030504040204" pitchFamily="50" charset="-128"/>
                        <a:cs typeface="Meiryo UI" panose="020B0604030504040204" pitchFamily="50" charset="-128"/>
                      </a:endParaRPr>
                    </a:p>
                  </a:txBody>
                  <a:tcPr marL="72000" marR="36000" anchor="ctr"/>
                </a:tc>
                <a:tc>
                  <a:txBody>
                    <a:bodyPr/>
                    <a:lstStyle/>
                    <a:p>
                      <a:pPr marL="87313" marR="0" lvl="0" indent="-87313" algn="l" defTabSz="1280160" rtl="0" eaLnBrk="1" fontAlgn="auto" latinLnBrk="0" hangingPunct="1">
                        <a:lnSpc>
                          <a:spcPts val="1700"/>
                        </a:lnSpc>
                        <a:spcBef>
                          <a:spcPts val="0"/>
                        </a:spcBef>
                        <a:spcAft>
                          <a:spcPts val="0"/>
                        </a:spcAft>
                        <a:buClrTx/>
                        <a:buSzTx/>
                        <a:buFontTx/>
                        <a:buNone/>
                        <a:tabLst/>
                        <a:defRPr/>
                      </a:pPr>
                      <a:r>
                        <a:rPr kumimoji="1" lang="ja-JP" altLang="en-US" sz="1200" b="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・許可を受ける場合は、土砂の埋立て等を行う土地所有者の同意が必要</a:t>
                      </a:r>
                      <a:endParaRPr kumimoji="1" lang="en-US" altLang="ja-JP" sz="1200" b="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7313" marR="0" lvl="0" indent="-87313" algn="l" defTabSz="1280160" rtl="0" eaLnBrk="1" fontAlgn="auto" latinLnBrk="0" hangingPunct="1">
                        <a:lnSpc>
                          <a:spcPts val="1700"/>
                        </a:lnSpc>
                        <a:spcBef>
                          <a:spcPts val="0"/>
                        </a:spcBef>
                        <a:spcAft>
                          <a:spcPts val="0"/>
                        </a:spcAft>
                        <a:buClrTx/>
                        <a:buSzTx/>
                        <a:buFontTx/>
                        <a:buNone/>
                        <a:tabLst/>
                        <a:defRPr/>
                      </a:pPr>
                      <a:r>
                        <a:rPr kumimoji="1" lang="ja-JP" altLang="en-US" sz="1200" b="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・許可申請の前に、埋立て等の概要を周辺住民に対し説明会の開催等により周知</a:t>
                      </a:r>
                      <a:endParaRPr kumimoji="1" lang="en-US" altLang="ja-JP" sz="1200" b="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7313" marR="0" lvl="0" indent="-87313" algn="l" defTabSz="1280160" rtl="0" eaLnBrk="1" fontAlgn="auto" latinLnBrk="0" hangingPunct="1">
                        <a:lnSpc>
                          <a:spcPts val="1700"/>
                        </a:lnSpc>
                        <a:spcBef>
                          <a:spcPts val="0"/>
                        </a:spcBef>
                        <a:spcAft>
                          <a:spcPts val="0"/>
                        </a:spcAft>
                        <a:buClrTx/>
                        <a:buSzTx/>
                        <a:buFontTx/>
                        <a:buNone/>
                        <a:tabLst/>
                        <a:defRPr/>
                      </a:pPr>
                      <a:r>
                        <a:rPr kumimoji="1" lang="ja-JP" altLang="en-US" sz="1200" b="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　周知した内容については、許可申請書に添付</a:t>
                      </a:r>
                      <a:endParaRPr kumimoji="1" lang="en-US" altLang="ja-JP" sz="12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r h="821163">
                <a:tc>
                  <a:txBody>
                    <a:bodyPr/>
                    <a:lstStyle/>
                    <a:p>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許可申請手続き</a:t>
                      </a:r>
                      <a:endParaRPr kumimoji="1" lang="ja-JP" altLang="en-US" sz="1200" b="1" u="none" dirty="0">
                        <a:latin typeface="Meiryo UI" panose="020B0604030504040204" pitchFamily="50" charset="-128"/>
                        <a:ea typeface="Meiryo UI" panose="020B0604030504040204" pitchFamily="50" charset="-128"/>
                        <a:cs typeface="Meiryo UI" panose="020B0604030504040204" pitchFamily="50" charset="-128"/>
                      </a:endParaRPr>
                    </a:p>
                  </a:txBody>
                  <a:tcPr marL="72000" marR="36000" anchor="ctr"/>
                </a:tc>
                <a:tc>
                  <a:txBody>
                    <a:bodyPr/>
                    <a:lstStyle/>
                    <a:p>
                      <a:pPr marL="95250" marR="0" lvl="0" indent="-95250" algn="just" defTabSz="1280160" rtl="0" eaLnBrk="1" fontAlgn="auto" latinLnBrk="0" hangingPunct="1">
                        <a:lnSpc>
                          <a:spcPts val="17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許可を受ける場合は、土砂の埋立て等の目的や内容、埋立て等の区域の位置、面積及び堆積の構造、搬入する土砂の量、土砂の搬入に関する計画、災害の発生の防止及び生活環境を保全するための措置内容などの書面や図面などを提出</a:t>
                      </a:r>
                      <a:endParaRPr kumimoji="1" lang="en-US" altLang="ja-JP"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r h="1152128">
                <a:tc>
                  <a:txBody>
                    <a:bodyPr/>
                    <a:lstStyle/>
                    <a:p>
                      <a:r>
                        <a:rPr kumimoji="1" lang="ja-JP" altLang="en-US" sz="1200" b="1" u="none" dirty="0" smtClean="0">
                          <a:latin typeface="Meiryo UI" panose="020B0604030504040204" pitchFamily="50" charset="-128"/>
                          <a:ea typeface="Meiryo UI" panose="020B0604030504040204" pitchFamily="50" charset="-128"/>
                          <a:cs typeface="Meiryo UI" panose="020B0604030504040204" pitchFamily="50" charset="-128"/>
                        </a:rPr>
                        <a:t>許可の基準</a:t>
                      </a:r>
                      <a:endParaRPr kumimoji="1" lang="ja-JP" altLang="en-US" sz="1200" b="1" u="none" dirty="0">
                        <a:latin typeface="Meiryo UI" panose="020B0604030504040204" pitchFamily="50" charset="-128"/>
                        <a:ea typeface="Meiryo UI" panose="020B0604030504040204" pitchFamily="50" charset="-128"/>
                        <a:cs typeface="Meiryo UI" panose="020B0604030504040204" pitchFamily="50" charset="-128"/>
                      </a:endParaRPr>
                    </a:p>
                  </a:txBody>
                  <a:tcPr marL="72000" marR="36000" anchor="ctr"/>
                </a:tc>
                <a:tc>
                  <a:txBody>
                    <a:bodyPr/>
                    <a:lstStyle/>
                    <a:p>
                      <a:pPr marL="95250" marR="0" lvl="0" indent="-95250" algn="just" defTabSz="1280160" rtl="0" eaLnBrk="1" fontAlgn="auto" latinLnBrk="0" hangingPunct="1">
                        <a:lnSpc>
                          <a:spcPts val="1700"/>
                        </a:lnSpc>
                        <a:spcBef>
                          <a:spcPts val="0"/>
                        </a:spcBef>
                        <a:spcAft>
                          <a:spcPts val="0"/>
                        </a:spcAft>
                        <a:buClrTx/>
                        <a:buSzTx/>
                        <a:buFontTx/>
                        <a:buNone/>
                        <a:tabLst/>
                        <a:defRPr/>
                      </a:pPr>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・許可申請をしようとする者（役員や使用人を含む）が、本条例に違反して命令を受けた場合</a:t>
                      </a:r>
                      <a:r>
                        <a:rPr kumimoji="1" lang="en-US" altLang="ja-JP"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一定期間）や暴力団員等に該当する場合は許可をしない</a:t>
                      </a:r>
                    </a:p>
                    <a:p>
                      <a:pPr marL="0" marR="0" lvl="0" indent="0" algn="just" defTabSz="1280160" rtl="0" eaLnBrk="1" fontAlgn="auto" latinLnBrk="0" hangingPunct="1">
                        <a:lnSpc>
                          <a:spcPts val="1700"/>
                        </a:lnSpc>
                        <a:spcBef>
                          <a:spcPts val="0"/>
                        </a:spcBef>
                        <a:spcAft>
                          <a:spcPts val="0"/>
                        </a:spcAft>
                        <a:buClrTx/>
                        <a:buSzTx/>
                        <a:buFontTx/>
                        <a:buNone/>
                        <a:tabLst/>
                        <a:defRPr/>
                      </a:pPr>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・埋立て等を適正に行うに足りる資力を有することが必要</a:t>
                      </a:r>
                    </a:p>
                    <a:p>
                      <a:pPr marL="0" marR="0" lvl="0" indent="0" algn="l" defTabSz="1280160" rtl="0" eaLnBrk="1" fontAlgn="auto" latinLnBrk="0" hangingPunct="1">
                        <a:lnSpc>
                          <a:spcPts val="1700"/>
                        </a:lnSpc>
                        <a:spcBef>
                          <a:spcPts val="0"/>
                        </a:spcBef>
                        <a:spcAft>
                          <a:spcPts val="0"/>
                        </a:spcAft>
                        <a:buClrTx/>
                        <a:buSzTx/>
                        <a:buFontTx/>
                        <a:buNone/>
                        <a:tabLst/>
                        <a:defRPr/>
                      </a:pPr>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・災害の発生を防止するため、規則で定める構造上の基準に適合することが必要</a:t>
                      </a:r>
                      <a:endParaRPr kumimoji="1" lang="en-US" altLang="ja-JP"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1280160" rtl="0" eaLnBrk="1" fontAlgn="auto" latinLnBrk="0" hangingPunct="1">
                        <a:lnSpc>
                          <a:spcPts val="1700"/>
                        </a:lnSpc>
                        <a:spcBef>
                          <a:spcPts val="0"/>
                        </a:spcBef>
                        <a:spcAft>
                          <a:spcPts val="0"/>
                        </a:spcAft>
                        <a:buClrTx/>
                        <a:buSzTx/>
                        <a:buFontTx/>
                        <a:buNone/>
                        <a:tabLst/>
                        <a:defRPr/>
                      </a:pPr>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など</a:t>
                      </a:r>
                    </a:p>
                  </a:txBody>
                  <a:tcPr anchor="ctr"/>
                </a:tc>
              </a:tr>
              <a:tr h="917292">
                <a:tc>
                  <a:txBody>
                    <a:bodyPr/>
                    <a:lstStyle/>
                    <a:p>
                      <a:r>
                        <a:rPr kumimoji="1" lang="ja-JP" altLang="en-US" sz="1200" b="1" u="none" dirty="0" smtClean="0">
                          <a:latin typeface="Meiryo UI" panose="020B0604030504040204" pitchFamily="50" charset="-128"/>
                          <a:ea typeface="Meiryo UI" panose="020B0604030504040204" pitchFamily="50" charset="-128"/>
                          <a:cs typeface="Meiryo UI" panose="020B0604030504040204" pitchFamily="50" charset="-128"/>
                        </a:rPr>
                        <a:t>許可を受けた者の義務</a:t>
                      </a:r>
                      <a:endParaRPr kumimoji="1" lang="ja-JP" altLang="en-US" sz="1200" b="1" u="none" dirty="0">
                        <a:latin typeface="Meiryo UI" panose="020B0604030504040204" pitchFamily="50" charset="-128"/>
                        <a:ea typeface="Meiryo UI" panose="020B0604030504040204" pitchFamily="50" charset="-128"/>
                        <a:cs typeface="Meiryo UI" panose="020B0604030504040204" pitchFamily="50" charset="-128"/>
                      </a:endParaRPr>
                    </a:p>
                  </a:txBody>
                  <a:tcPr marL="72000" marR="36000" anchor="ctr"/>
                </a:tc>
                <a:tc>
                  <a:txBody>
                    <a:bodyPr/>
                    <a:lstStyle/>
                    <a:p>
                      <a:pPr marL="0" marR="0" lvl="0" indent="0" algn="just" defTabSz="1280160" rtl="0" eaLnBrk="1" fontAlgn="auto" latinLnBrk="0" hangingPunct="1">
                        <a:lnSpc>
                          <a:spcPts val="1700"/>
                        </a:lnSpc>
                        <a:spcBef>
                          <a:spcPts val="0"/>
                        </a:spcBef>
                        <a:spcAft>
                          <a:spcPts val="0"/>
                        </a:spcAft>
                        <a:buClrTx/>
                        <a:buSzTx/>
                        <a:buFontTx/>
                        <a:buNone/>
                        <a:tabLst/>
                        <a:defRPr/>
                      </a:pPr>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・搬入する土砂の発生元及び汚染のおそれがないことの確認、報告</a:t>
                      </a:r>
                    </a:p>
                    <a:p>
                      <a:pPr marL="0" marR="0" lvl="0" indent="0" algn="just" defTabSz="1280160" rtl="0" eaLnBrk="1" fontAlgn="auto" latinLnBrk="0" hangingPunct="1">
                        <a:lnSpc>
                          <a:spcPts val="1700"/>
                        </a:lnSpc>
                        <a:spcBef>
                          <a:spcPts val="0"/>
                        </a:spcBef>
                        <a:spcAft>
                          <a:spcPts val="0"/>
                        </a:spcAft>
                        <a:buClrTx/>
                        <a:buSzTx/>
                        <a:buFontTx/>
                        <a:buNone/>
                        <a:tabLst/>
                        <a:defRPr/>
                      </a:pPr>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・搬入した土砂の量の報告（定期的）</a:t>
                      </a:r>
                    </a:p>
                    <a:p>
                      <a:pPr marL="0" marR="0" lvl="0" indent="0" algn="just" defTabSz="1280160" rtl="0" eaLnBrk="1" fontAlgn="auto" latinLnBrk="0" hangingPunct="1">
                        <a:lnSpc>
                          <a:spcPts val="1700"/>
                        </a:lnSpc>
                        <a:spcBef>
                          <a:spcPts val="0"/>
                        </a:spcBef>
                        <a:spcAft>
                          <a:spcPts val="0"/>
                        </a:spcAft>
                        <a:buClrTx/>
                        <a:buSzTx/>
                        <a:buFontTx/>
                        <a:buNone/>
                        <a:tabLst/>
                        <a:defRPr/>
                      </a:pPr>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・埋立て等区域の排水の水質検査、報告（定期的、完了時等）</a:t>
                      </a:r>
                    </a:p>
                    <a:p>
                      <a:pPr marL="0" marR="0" lvl="0" indent="0" algn="just" defTabSz="1280160" rtl="0" eaLnBrk="1" fontAlgn="auto" latinLnBrk="0" hangingPunct="1">
                        <a:lnSpc>
                          <a:spcPts val="1700"/>
                        </a:lnSpc>
                        <a:spcBef>
                          <a:spcPts val="0"/>
                        </a:spcBef>
                        <a:spcAft>
                          <a:spcPts val="0"/>
                        </a:spcAft>
                        <a:buClrTx/>
                        <a:buSzTx/>
                        <a:buFontTx/>
                        <a:buNone/>
                        <a:tabLst/>
                        <a:defRPr/>
                      </a:pPr>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・搬入した土砂の量などを記載した土砂管理台帳の作成　　　など</a:t>
                      </a:r>
                    </a:p>
                  </a:txBody>
                  <a:tcPr anchor="ctr"/>
                </a:tc>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2337243504"/>
              </p:ext>
            </p:extLst>
          </p:nvPr>
        </p:nvGraphicFramePr>
        <p:xfrm>
          <a:off x="6356598" y="3792838"/>
          <a:ext cx="6265356" cy="5532702"/>
        </p:xfrm>
        <a:graphic>
          <a:graphicData uri="http://schemas.openxmlformats.org/drawingml/2006/table">
            <a:tbl>
              <a:tblPr firstRow="1" bandRow="1">
                <a:tableStyleId>{69CF1AB2-1976-4502-BF36-3FF5EA218861}</a:tableStyleId>
              </a:tblPr>
              <a:tblGrid>
                <a:gridCol w="980306"/>
                <a:gridCol w="5285050"/>
              </a:tblGrid>
              <a:tr h="520381">
                <a:tc>
                  <a:txBody>
                    <a:bodyPr/>
                    <a:lstStyle/>
                    <a:p>
                      <a:r>
                        <a:rPr kumimoji="1" lang="ja-JP" altLang="en-US" sz="1200" b="1" u="none" dirty="0" smtClean="0">
                          <a:latin typeface="Meiryo UI" panose="020B0604030504040204" pitchFamily="50" charset="-128"/>
                          <a:ea typeface="Meiryo UI" panose="020B0604030504040204" pitchFamily="50" charset="-128"/>
                          <a:cs typeface="Meiryo UI" panose="020B0604030504040204" pitchFamily="50" charset="-128"/>
                        </a:rPr>
                        <a:t>命令、許可取消し、氏名等の公表</a:t>
                      </a:r>
                    </a:p>
                  </a:txBody>
                  <a:tcPr marL="72000" marR="36000" anchor="ctr"/>
                </a:tc>
                <a:tc>
                  <a:txBody>
                    <a:bodyPr/>
                    <a:lstStyle/>
                    <a:p>
                      <a:pPr marL="95250" marR="0" lvl="0" indent="-95250" algn="l" defTabSz="1280160" rtl="0" eaLnBrk="1" fontAlgn="auto" latinLnBrk="0" hangingPunct="1">
                        <a:lnSpc>
                          <a:spcPts val="1700"/>
                        </a:lnSpc>
                        <a:spcBef>
                          <a:spcPts val="0"/>
                        </a:spcBef>
                        <a:spcAft>
                          <a:spcPts val="0"/>
                        </a:spcAft>
                        <a:buClrTx/>
                        <a:buSzTx/>
                        <a:buFontTx/>
                        <a:buNone/>
                        <a:tabLst/>
                        <a:defRPr/>
                      </a:pPr>
                      <a:r>
                        <a:rPr kumimoji="1" lang="ja-JP" altLang="en-US" sz="1200" b="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・知事は、災害の発生を防止するため緊急の必要があると認めるときなどは、必要な措置を講ずるよう命ずることができる</a:t>
                      </a:r>
                    </a:p>
                    <a:p>
                      <a:pPr marL="95250" marR="0" lvl="0" indent="-95250" algn="l" defTabSz="1280160" rtl="0" eaLnBrk="1" fontAlgn="auto" latinLnBrk="0" hangingPunct="1">
                        <a:lnSpc>
                          <a:spcPts val="1700"/>
                        </a:lnSpc>
                        <a:spcBef>
                          <a:spcPts val="0"/>
                        </a:spcBef>
                        <a:spcAft>
                          <a:spcPts val="0"/>
                        </a:spcAft>
                        <a:buClrTx/>
                        <a:buSzTx/>
                        <a:buFontTx/>
                        <a:buNone/>
                        <a:tabLst/>
                        <a:defRPr/>
                      </a:pPr>
                      <a:r>
                        <a:rPr kumimoji="1" lang="ja-JP" altLang="en-US" sz="1200" b="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・知事は、不正手段による許可取得や、命令違反があったときなどは、許可取消し又は行為停止を命ずることができる</a:t>
                      </a:r>
                      <a:endParaRPr kumimoji="1" lang="en-US" altLang="ja-JP" sz="1200" b="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5250" marR="0" lvl="0" indent="-95250" algn="l" defTabSz="1280160" rtl="0" eaLnBrk="1" fontAlgn="auto" latinLnBrk="0" hangingPunct="1">
                        <a:lnSpc>
                          <a:spcPts val="1700"/>
                        </a:lnSpc>
                        <a:spcBef>
                          <a:spcPts val="0"/>
                        </a:spcBef>
                        <a:spcAft>
                          <a:spcPts val="0"/>
                        </a:spcAft>
                        <a:buClrTx/>
                        <a:buSzTx/>
                        <a:buFontTx/>
                        <a:buNone/>
                        <a:tabLst/>
                        <a:defRPr/>
                      </a:pPr>
                      <a:r>
                        <a:rPr kumimoji="1" lang="ja-JP" altLang="en-US" sz="1200" b="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・命令をした場合、氏名、名称、命令の内容等を公表できる</a:t>
                      </a:r>
                      <a:endParaRPr kumimoji="1" lang="ja-JP" altLang="en-US" sz="1200" b="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r h="636583">
                <a:tc>
                  <a:txBody>
                    <a:bodyPr/>
                    <a:lstStyle/>
                    <a:p>
                      <a:r>
                        <a:rPr kumimoji="1" lang="ja-JP" altLang="en-US" sz="1200" b="1" u="none" dirty="0" smtClean="0">
                          <a:latin typeface="Meiryo UI" panose="020B0604030504040204" pitchFamily="50" charset="-128"/>
                          <a:ea typeface="Meiryo UI" panose="020B0604030504040204" pitchFamily="50" charset="-128"/>
                          <a:cs typeface="Meiryo UI" panose="020B0604030504040204" pitchFamily="50" charset="-128"/>
                        </a:rPr>
                        <a:t>土地所有者の義務</a:t>
                      </a:r>
                      <a:endParaRPr kumimoji="1" lang="ja-JP" altLang="en-US" sz="1200" b="1" u="none" dirty="0">
                        <a:latin typeface="Meiryo UI" panose="020B0604030504040204" pitchFamily="50" charset="-128"/>
                        <a:ea typeface="Meiryo UI" panose="020B0604030504040204" pitchFamily="50" charset="-128"/>
                        <a:cs typeface="Meiryo UI" panose="020B0604030504040204" pitchFamily="50" charset="-128"/>
                      </a:endParaRPr>
                    </a:p>
                  </a:txBody>
                  <a:tcPr marL="72000" marR="36000" anchor="ctr"/>
                </a:tc>
                <a:tc>
                  <a:txBody>
                    <a:bodyPr/>
                    <a:lstStyle/>
                    <a:p>
                      <a:pPr marL="87313" indent="-87313"/>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・定期的に施工状況を確認し、また、不適正な埋立て等が行われていることを知ったときは、速やかに、知事に報告</a:t>
                      </a:r>
                    </a:p>
                    <a:p>
                      <a:pPr marL="87313" indent="-87313"/>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知事は、許可を受けた者が知事からの命令に従わず、土地所有者が上記の義務を怠った場合は、土地所有者に必要な措置を講ずるよう勧告し、さらに、勧告に従わないときは、必要な措置を講ずるよう命ずることができる</a:t>
                      </a:r>
                      <a:endPar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r h="735102">
                <a:tc>
                  <a:txBody>
                    <a:bodyPr/>
                    <a:lstStyle/>
                    <a:p>
                      <a:r>
                        <a:rPr kumimoji="1" lang="ja-JP" altLang="en-US" sz="1200" b="1" u="none" dirty="0" smtClean="0">
                          <a:latin typeface="Meiryo UI" panose="020B0604030504040204" pitchFamily="50" charset="-128"/>
                          <a:ea typeface="Meiryo UI" panose="020B0604030504040204" pitchFamily="50" charset="-128"/>
                          <a:cs typeface="Meiryo UI" panose="020B0604030504040204" pitchFamily="50" charset="-128"/>
                        </a:rPr>
                        <a:t>土砂搬入禁止区域の指定</a:t>
                      </a:r>
                      <a:endParaRPr kumimoji="1" lang="ja-JP" altLang="en-US" sz="1200" b="1" u="none" dirty="0">
                        <a:latin typeface="Meiryo UI" panose="020B0604030504040204" pitchFamily="50" charset="-128"/>
                        <a:ea typeface="Meiryo UI" panose="020B0604030504040204" pitchFamily="50" charset="-128"/>
                        <a:cs typeface="Meiryo UI" panose="020B0604030504040204" pitchFamily="50" charset="-128"/>
                      </a:endParaRPr>
                    </a:p>
                  </a:txBody>
                  <a:tcPr marL="72000" marR="36000" anchor="ctr"/>
                </a:tc>
                <a:tc>
                  <a:txBody>
                    <a:bodyPr/>
                    <a:lstStyle/>
                    <a:p>
                      <a:pPr marL="95250" marR="0" lvl="0" indent="-95250" algn="l" defTabSz="1280160" rtl="0" eaLnBrk="1" fontAlgn="auto" latinLnBrk="0" hangingPunct="1">
                        <a:lnSpc>
                          <a:spcPts val="1700"/>
                        </a:lnSpc>
                        <a:spcBef>
                          <a:spcPts val="0"/>
                        </a:spcBef>
                        <a:spcAft>
                          <a:spcPts val="0"/>
                        </a:spcAft>
                        <a:buClrTx/>
                        <a:buSzTx/>
                        <a:buFontTx/>
                        <a:buNone/>
                        <a:tabLst/>
                        <a:defRPr/>
                      </a:pPr>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・埋立て等が継続されることにより、人の生命、身体又は財産を害するおそれがあると認められる場合、知事は、埋立て等が行われる土地及び周辺の土地を土砂搬入禁止区域に指定できる</a:t>
                      </a:r>
                      <a:endParaRPr kumimoji="1" lang="en-US" altLang="ja-JP"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280160" rtl="0" eaLnBrk="1" fontAlgn="auto" latinLnBrk="0" hangingPunct="1">
                        <a:lnSpc>
                          <a:spcPts val="1700"/>
                        </a:lnSpc>
                        <a:spcBef>
                          <a:spcPts val="0"/>
                        </a:spcBef>
                        <a:spcAft>
                          <a:spcPts val="0"/>
                        </a:spcAft>
                        <a:buClrTx/>
                        <a:buSzTx/>
                        <a:buFontTx/>
                        <a:buNone/>
                        <a:tabLst/>
                        <a:defRPr/>
                      </a:pPr>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・当該区域には、何人も土砂の搬入を禁止する</a:t>
                      </a:r>
                      <a:endPar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R="36000" anchor="ctr"/>
                </a:tc>
              </a:tr>
              <a:tr h="437357">
                <a:tc>
                  <a:txBody>
                    <a:bodyPr/>
                    <a:lstStyle/>
                    <a:p>
                      <a:r>
                        <a:rPr kumimoji="1" lang="ja-JP" altLang="en-US" sz="1200" b="1" u="none" dirty="0" smtClean="0">
                          <a:latin typeface="Meiryo UI" panose="020B0604030504040204" pitchFamily="50" charset="-128"/>
                          <a:ea typeface="Meiryo UI" panose="020B0604030504040204" pitchFamily="50" charset="-128"/>
                          <a:cs typeface="Meiryo UI" panose="020B0604030504040204" pitchFamily="50" charset="-128"/>
                        </a:rPr>
                        <a:t>報告徴収、立入検査</a:t>
                      </a:r>
                      <a:endParaRPr kumimoji="1" lang="ja-JP" altLang="en-US" sz="1200" b="1" u="none" dirty="0">
                        <a:latin typeface="Meiryo UI" panose="020B0604030504040204" pitchFamily="50" charset="-128"/>
                        <a:ea typeface="Meiryo UI" panose="020B0604030504040204" pitchFamily="50" charset="-128"/>
                        <a:cs typeface="Meiryo UI" panose="020B0604030504040204" pitchFamily="50" charset="-128"/>
                      </a:endParaRPr>
                    </a:p>
                  </a:txBody>
                  <a:tcPr marL="72000" marR="36000" anchor="ctr"/>
                </a:tc>
                <a:tc>
                  <a:txBody>
                    <a:bodyPr/>
                    <a:lstStyle/>
                    <a:p>
                      <a:pPr marL="95250" indent="-95250"/>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・知事は、埋立て等を行う者に対して、業務に関しての報告を求め、また、職員に事業場等に立ち入り、帳簿等を検査させることができる</a:t>
                      </a:r>
                      <a:endPar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r h="454702">
                <a:tc>
                  <a:txBody>
                    <a:bodyPr/>
                    <a:lstStyle/>
                    <a:p>
                      <a:r>
                        <a:rPr kumimoji="1" lang="ja-JP" altLang="en-US" sz="1200" b="1" u="none" dirty="0" smtClean="0">
                          <a:latin typeface="Meiryo UI" panose="020B0604030504040204" pitchFamily="50" charset="-128"/>
                          <a:ea typeface="Meiryo UI" panose="020B0604030504040204" pitchFamily="50" charset="-128"/>
                          <a:cs typeface="Meiryo UI" panose="020B0604030504040204" pitchFamily="50" charset="-128"/>
                        </a:rPr>
                        <a:t>市町村との関係</a:t>
                      </a:r>
                      <a:endParaRPr kumimoji="1" lang="ja-JP" altLang="en-US" sz="1200" b="1" u="none" dirty="0">
                        <a:latin typeface="Meiryo UI" panose="020B0604030504040204" pitchFamily="50" charset="-128"/>
                        <a:ea typeface="Meiryo UI" panose="020B0604030504040204" pitchFamily="50" charset="-128"/>
                        <a:cs typeface="Meiryo UI" panose="020B0604030504040204" pitchFamily="50" charset="-128"/>
                      </a:endParaRPr>
                    </a:p>
                  </a:txBody>
                  <a:tcPr marL="72000" marR="36000" anchor="ctr"/>
                </a:tc>
                <a:tc>
                  <a:txBody>
                    <a:bodyPr/>
                    <a:lstStyle/>
                    <a:p>
                      <a:r>
                        <a:rPr kumimoji="1" lang="ja-JP" altLang="en-US" sz="1200" b="0" u="none" dirty="0" smtClean="0">
                          <a:latin typeface="Meiryo UI" panose="020B0604030504040204" pitchFamily="50" charset="-128"/>
                          <a:ea typeface="Meiryo UI" panose="020B0604030504040204" pitchFamily="50" charset="-128"/>
                          <a:cs typeface="Meiryo UI" panose="020B0604030504040204" pitchFamily="50" charset="-128"/>
                        </a:rPr>
                        <a:t>・市町村が条例で必要な事項を定めることを妨げない</a:t>
                      </a:r>
                    </a:p>
                    <a:p>
                      <a:pPr marL="95250" indent="-95250"/>
                      <a:r>
                        <a:rPr kumimoji="1" lang="ja-JP" altLang="en-US" sz="1200" b="0" u="none" dirty="0" smtClean="0">
                          <a:latin typeface="Meiryo UI" panose="020B0604030504040204" pitchFamily="50" charset="-128"/>
                          <a:ea typeface="Meiryo UI" panose="020B0604030504040204" pitchFamily="50" charset="-128"/>
                          <a:cs typeface="Meiryo UI" panose="020B0604030504040204" pitchFamily="50" charset="-128"/>
                        </a:rPr>
                        <a:t>・市町村条例が本条例と同等以上の効果が得られると知事が認める場合は、本条例の規定は適用しないことができる</a:t>
                      </a:r>
                      <a:endParaRPr kumimoji="1" lang="ja-JP" altLang="en-US" sz="1200" b="0" u="none"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r>
              <a:tr h="487542">
                <a:tc>
                  <a:txBody>
                    <a:bodyPr/>
                    <a:lstStyle/>
                    <a:p>
                      <a:r>
                        <a:rPr kumimoji="1" lang="ja-JP" altLang="en-US" sz="1200" b="1" u="none" dirty="0" smtClean="0">
                          <a:latin typeface="Meiryo UI" panose="020B0604030504040204" pitchFamily="50" charset="-128"/>
                          <a:ea typeface="Meiryo UI" panose="020B0604030504040204" pitchFamily="50" charset="-128"/>
                          <a:cs typeface="Meiryo UI" panose="020B0604030504040204" pitchFamily="50" charset="-128"/>
                        </a:rPr>
                        <a:t>罰則</a:t>
                      </a:r>
                      <a:endParaRPr kumimoji="1" lang="ja-JP" altLang="en-US" sz="1200" b="1" u="none" dirty="0">
                        <a:latin typeface="Meiryo UI" panose="020B0604030504040204" pitchFamily="50" charset="-128"/>
                        <a:ea typeface="Meiryo UI" panose="020B0604030504040204" pitchFamily="50" charset="-128"/>
                        <a:cs typeface="Meiryo UI" panose="020B0604030504040204" pitchFamily="50" charset="-128"/>
                      </a:endParaRPr>
                    </a:p>
                  </a:txBody>
                  <a:tcPr marL="72000" marR="36000" anchor="ctr"/>
                </a:tc>
                <a:tc>
                  <a:txBody>
                    <a:bodyPr/>
                    <a:lstStyle/>
                    <a:p>
                      <a:pPr marL="95250" marR="0" lvl="0" indent="-95250" algn="just" defTabSz="1280160" rtl="0" eaLnBrk="1" fontAlgn="auto" latinLnBrk="0" hangingPunct="1">
                        <a:lnSpc>
                          <a:spcPts val="17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年以下の懲役または</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万円以下の罰金：無許可、命令違反、土砂等搬入禁止区域に搬入　　など</a:t>
                      </a:r>
                    </a:p>
                  </a:txBody>
                  <a:tcPr anchor="ctr"/>
                </a:tc>
              </a:tr>
              <a:tr h="496770">
                <a:tc>
                  <a:txBody>
                    <a:bodyPr/>
                    <a:lstStyle/>
                    <a:p>
                      <a:r>
                        <a:rPr kumimoji="1" lang="ja-JP" altLang="en-US" sz="1200" b="1" u="none" dirty="0" smtClean="0">
                          <a:latin typeface="Meiryo UI" panose="020B0604030504040204" pitchFamily="50" charset="-128"/>
                          <a:ea typeface="Meiryo UI" panose="020B0604030504040204" pitchFamily="50" charset="-128"/>
                          <a:cs typeface="Meiryo UI" panose="020B0604030504040204" pitchFamily="50" charset="-128"/>
                        </a:rPr>
                        <a:t>経過措置</a:t>
                      </a:r>
                      <a:endParaRPr kumimoji="1" lang="ja-JP" altLang="en-US" sz="1200" b="1" u="none" dirty="0">
                        <a:latin typeface="Meiryo UI" panose="020B0604030504040204" pitchFamily="50" charset="-128"/>
                        <a:ea typeface="Meiryo UI" panose="020B0604030504040204" pitchFamily="50" charset="-128"/>
                        <a:cs typeface="Meiryo UI" panose="020B0604030504040204" pitchFamily="50" charset="-128"/>
                      </a:endParaRPr>
                    </a:p>
                  </a:txBody>
                  <a:tcPr marL="72000" marR="36000" anchor="ctr"/>
                </a:tc>
                <a:tc>
                  <a:txBody>
                    <a:bodyPr/>
                    <a:lstStyle/>
                    <a:p>
                      <a:pPr marL="87313" indent="-87313"/>
                      <a:r>
                        <a:rPr kumimoji="1" lang="ja-JP" altLang="en-US" sz="1200" b="0" u="none" dirty="0" smtClean="0">
                          <a:latin typeface="Meiryo UI" panose="020B0604030504040204" pitchFamily="50" charset="-128"/>
                          <a:ea typeface="Meiryo UI" panose="020B0604030504040204" pitchFamily="50" charset="-128"/>
                          <a:cs typeface="Meiryo UI" panose="020B0604030504040204" pitchFamily="50" charset="-128"/>
                        </a:rPr>
                        <a:t>・条例施行日に、現に許可が必要となる行為が行われている場合、施行後に申請をするための経過措置期間を設定</a:t>
                      </a:r>
                      <a:endParaRPr kumimoji="1" lang="ja-JP" altLang="en-US" sz="1200" b="0" u="none"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54839">
                <a:tc>
                  <a:txBody>
                    <a:bodyPr/>
                    <a:lstStyle/>
                    <a:p>
                      <a:r>
                        <a:rPr kumimoji="1" lang="ja-JP" altLang="en-US" sz="1200" b="1" u="none" dirty="0" smtClean="0">
                          <a:latin typeface="Meiryo UI" panose="020B0604030504040204" pitchFamily="50" charset="-128"/>
                          <a:ea typeface="Meiryo UI" panose="020B0604030504040204" pitchFamily="50" charset="-128"/>
                          <a:cs typeface="Meiryo UI" panose="020B0604030504040204" pitchFamily="50" charset="-128"/>
                        </a:rPr>
                        <a:t>施行日</a:t>
                      </a:r>
                      <a:endParaRPr kumimoji="1" lang="ja-JP" altLang="en-US" sz="1200" b="1" u="none" dirty="0">
                        <a:latin typeface="Meiryo UI" panose="020B0604030504040204" pitchFamily="50" charset="-128"/>
                        <a:ea typeface="Meiryo UI" panose="020B0604030504040204" pitchFamily="50" charset="-128"/>
                        <a:cs typeface="Meiryo UI" panose="020B0604030504040204" pitchFamily="50" charset="-128"/>
                      </a:endParaRPr>
                    </a:p>
                  </a:txBody>
                  <a:tcPr marL="72000" marR="36000" anchor="ctr"/>
                </a:tc>
                <a:tc>
                  <a:txBody>
                    <a:bodyPr/>
                    <a:lstStyle/>
                    <a:p>
                      <a:pPr marL="87313" indent="-87313"/>
                      <a:r>
                        <a:rPr kumimoji="1" lang="ja-JP" altLang="en-US" sz="1200" b="0" u="none" dirty="0" smtClean="0">
                          <a:latin typeface="Meiryo UI" panose="020B0604030504040204" pitchFamily="50" charset="-128"/>
                          <a:ea typeface="Meiryo UI" panose="020B0604030504040204" pitchFamily="50" charset="-128"/>
                          <a:cs typeface="Meiryo UI" panose="020B0604030504040204" pitchFamily="50" charset="-128"/>
                        </a:rPr>
                        <a:t>・規則で定める日（</a:t>
                      </a:r>
                      <a:r>
                        <a:rPr kumimoji="1" lang="en-US" altLang="ja-JP" sz="1200" b="0" u="none" dirty="0" smtClean="0">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u="none"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b="0" u="none" dirty="0" smtClean="0">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b="0" u="none" dirty="0" smtClean="0">
                          <a:latin typeface="Meiryo UI" panose="020B0604030504040204" pitchFamily="50" charset="-128"/>
                          <a:ea typeface="Meiryo UI" panose="020B0604030504040204" pitchFamily="50" charset="-128"/>
                          <a:cs typeface="Meiryo UI" panose="020B0604030504040204" pitchFamily="50" charset="-128"/>
                        </a:rPr>
                        <a:t>月初旬予定）</a:t>
                      </a:r>
                    </a:p>
                  </a:txBody>
                  <a:tcPr anchor="ctr"/>
                </a:tc>
              </a:tr>
            </a:tbl>
          </a:graphicData>
        </a:graphic>
      </p:graphicFrame>
      <p:sp>
        <p:nvSpPr>
          <p:cNvPr id="25" name="角丸四角形 24"/>
          <p:cNvSpPr/>
          <p:nvPr/>
        </p:nvSpPr>
        <p:spPr>
          <a:xfrm>
            <a:off x="52972" y="798068"/>
            <a:ext cx="12684532" cy="2182588"/>
          </a:xfrm>
          <a:prstGeom prst="roundRect">
            <a:avLst>
              <a:gd name="adj" fmla="val 3364"/>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82909" y="624136"/>
            <a:ext cx="3941627" cy="3600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smtClean="0">
                <a:latin typeface="HGPｺﾞｼｯｸE" panose="020B0900000000000000" pitchFamily="50" charset="-128"/>
                <a:ea typeface="HGPｺﾞｼｯｸE" panose="020B0900000000000000" pitchFamily="50" charset="-128"/>
              </a:rPr>
              <a:t>府民意見等の募集手続き</a:t>
            </a:r>
            <a:endParaRPr kumimoji="1" lang="ja-JP" altLang="en-US" sz="1800" dirty="0">
              <a:latin typeface="HGPｺﾞｼｯｸE" panose="020B0900000000000000" pitchFamily="50" charset="-128"/>
              <a:ea typeface="HGPｺﾞｼｯｸE" panose="020B0900000000000000" pitchFamily="50" charset="-128"/>
            </a:endParaRPr>
          </a:p>
        </p:txBody>
      </p:sp>
      <p:sp>
        <p:nvSpPr>
          <p:cNvPr id="20" name="正方形/長方形 19"/>
          <p:cNvSpPr/>
          <p:nvPr/>
        </p:nvSpPr>
        <p:spPr>
          <a:xfrm>
            <a:off x="1161415" y="3385"/>
            <a:ext cx="10447489" cy="477054"/>
          </a:xfrm>
          <a:prstGeom prst="rect">
            <a:avLst/>
          </a:prstGeom>
          <a:gradFill>
            <a:gsLst>
              <a:gs pos="0">
                <a:schemeClr val="tx2">
                  <a:lumMod val="60000"/>
                  <a:lumOff val="40000"/>
                </a:schemeClr>
              </a:gs>
              <a:gs pos="70000">
                <a:srgbClr val="D4DEF2">
                  <a:alpha val="50000"/>
                </a:srgbClr>
              </a:gs>
              <a:gs pos="30000">
                <a:schemeClr val="accent1">
                  <a:tint val="44500"/>
                  <a:satMod val="160000"/>
                  <a:alpha val="50000"/>
                </a:schemeClr>
              </a:gs>
              <a:gs pos="100000">
                <a:schemeClr val="tx2">
                  <a:lumMod val="60000"/>
                  <a:lumOff val="40000"/>
                </a:schemeClr>
              </a:gs>
            </a:gsLst>
            <a:lin ang="5400000" scaled="0"/>
          </a:gradFill>
        </p:spPr>
        <p:txBody>
          <a:bodyPr wrap="square">
            <a:spAutoFit/>
          </a:bodyPr>
          <a:lstStyle/>
          <a:p>
            <a:pPr algn="ctr"/>
            <a:r>
              <a:rPr lang="ja-JP" altLang="ja-JP" dirty="0" smtClean="0">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土砂の埋立て</a:t>
            </a:r>
            <a:r>
              <a:rPr lang="ja-JP" altLang="en-US" dirty="0" smtClean="0">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等</a:t>
            </a:r>
            <a:r>
              <a:rPr lang="ja-JP" altLang="en-US" dirty="0" smtClean="0">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の規制に関する条例（仮称）案に対する府民意見等の募集</a:t>
            </a:r>
            <a:endParaRPr lang="ja-JP" altLang="ja-JP" sz="1800" dirty="0">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p:txBody>
      </p:sp>
      <p:sp>
        <p:nvSpPr>
          <p:cNvPr id="2" name="テキスト ボックス 1"/>
          <p:cNvSpPr txBox="1"/>
          <p:nvPr/>
        </p:nvSpPr>
        <p:spPr>
          <a:xfrm>
            <a:off x="190244" y="1143144"/>
            <a:ext cx="5418468" cy="1374735"/>
          </a:xfrm>
          <a:prstGeom prst="rect">
            <a:avLst/>
          </a:prstGeom>
          <a:solidFill>
            <a:schemeClr val="accent6">
              <a:lumMod val="20000"/>
              <a:lumOff val="80000"/>
            </a:schemeClr>
          </a:solidFill>
        </p:spPr>
        <p:txBody>
          <a:bodyPr wrap="square" rtlCol="0">
            <a:spAutoFit/>
          </a:bodyPr>
          <a:lstStyle/>
          <a:p>
            <a:pPr lvl="0">
              <a:lnSpc>
                <a:spcPts val="2000"/>
              </a:lnSpc>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土砂</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の埋立て等の適正化を図り、災害の発生の防止及び生活環境の保全に資するため、大阪府環境審議会の答申を踏まえ、「大阪府土砂の埋立て等の規制に関する条例（仮称</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）案」の策定を進めています。</a:t>
            </a: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その一環として右記のとおり、大阪府</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パブリックコメント手続実施要綱に基づき</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意見等を募集しています</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p>
        </p:txBody>
      </p:sp>
      <p:sp>
        <p:nvSpPr>
          <p:cNvPr id="3" name="テキスト ボックス 2"/>
          <p:cNvSpPr txBox="1"/>
          <p:nvPr/>
        </p:nvSpPr>
        <p:spPr>
          <a:xfrm>
            <a:off x="5752728" y="984176"/>
            <a:ext cx="6624736" cy="1938992"/>
          </a:xfrm>
          <a:prstGeom prst="rect">
            <a:avLst/>
          </a:prstGeom>
          <a:noFill/>
        </p:spPr>
        <p:txBody>
          <a:bodyPr wrap="square" rtlCol="0">
            <a:spAutoFit/>
          </a:bodyPr>
          <a:lstStyle/>
          <a:p>
            <a:pPr lvl="0"/>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．意見募集の対象</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大阪府土砂の埋立て等の規制に関する条例（仮称）案の概要について</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２．募集期間</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日（金）から平成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日（火）</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時</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00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分必着</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まで</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３．意見の提出方法</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・電子申請 </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府ホームページから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hlinkClick r:id="rId2"/>
              </a:rPr>
              <a:t>http://www.pref.osaka.lg.jp/midori/dosya/index.html</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・郵送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559-8555</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（住所記載不要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大阪府環境農林水産部みどり・都市環境室みどり推進課自然環境グループあて</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lvl="0"/>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・ファクシミリ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〔FAX 06-6210-9551〕</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5" name="テキスト ボックス 4"/>
          <p:cNvSpPr txBox="1"/>
          <p:nvPr/>
        </p:nvSpPr>
        <p:spPr>
          <a:xfrm>
            <a:off x="190244" y="3504456"/>
            <a:ext cx="9666940"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府民意見の募集対象で</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ある「大阪府土砂の埋立て等の規制に関する条例（仮称）案の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概要」の主な内容は以下のとおりです。</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0700628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6872</TotalTime>
  <Words>900</Words>
  <Application>Microsoft Office PowerPoint</Application>
  <PresentationFormat>A3 297x420 mm</PresentationFormat>
  <Paragraphs>59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岡野　春樹</dc:creator>
  <cp:lastModifiedBy>岡野　春樹</cp:lastModifiedBy>
  <cp:revision>243</cp:revision>
  <cp:lastPrinted>2014-11-12T02:57:23Z</cp:lastPrinted>
  <dcterms:created xsi:type="dcterms:W3CDTF">2014-05-29T07:11:39Z</dcterms:created>
  <dcterms:modified xsi:type="dcterms:W3CDTF">2014-11-12T04:29:19Z</dcterms:modified>
</cp:coreProperties>
</file>