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583" autoAdjust="0"/>
  </p:normalViewPr>
  <p:slideViewPr>
    <p:cSldViewPr>
      <p:cViewPr>
        <p:scale>
          <a:sx n="100" d="100"/>
          <a:sy n="100" d="100"/>
        </p:scale>
        <p:origin x="90"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2015/6/8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2015/6/8</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21932" y="124326"/>
            <a:ext cx="7848872" cy="369332"/>
          </a:xfrm>
          <a:prstGeom prst="rect">
            <a:avLst/>
          </a:prstGeom>
          <a:solidFill>
            <a:srgbClr val="0000FF"/>
          </a:solidFill>
        </p:spPr>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瀬戸内海の</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環境の保全に</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関する大阪府</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計画のあり方について</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Text Box 2"/>
          <p:cNvSpPr txBox="1">
            <a:spLocks noChangeArrowheads="1"/>
          </p:cNvSpPr>
          <p:nvPr/>
        </p:nvSpPr>
        <p:spPr bwMode="auto">
          <a:xfrm>
            <a:off x="11668125" y="120080"/>
            <a:ext cx="1133475" cy="37782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資料２</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ja-JP" altLang="en-US" sz="1400" dirty="0">
                <a:latin typeface="ＭＳ ゴシック" pitchFamily="49" charset="-128"/>
                <a:ea typeface="ＭＳ ゴシック" pitchFamily="49" charset="-128"/>
                <a:cs typeface="ＭＳ Ｐゴシック" pitchFamily="50" charset="-128"/>
              </a:rPr>
              <a:t>２</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テキスト ボックス 46"/>
          <p:cNvSpPr txBox="1"/>
          <p:nvPr/>
        </p:nvSpPr>
        <p:spPr>
          <a:xfrm>
            <a:off x="-66094" y="574810"/>
            <a:ext cx="6485017" cy="4162306"/>
          </a:xfrm>
          <a:prstGeom prst="roundRect">
            <a:avLst>
              <a:gd name="adj" fmla="val 8891"/>
            </a:avLst>
          </a:prstGeom>
          <a:noFill/>
          <a:ln w="6350">
            <a:noFill/>
          </a:ln>
        </p:spPr>
        <p:txBody>
          <a:bodyPr wrap="square" rtlCol="0">
            <a:spAutoFit/>
          </a:bodyPr>
          <a:lstStyle/>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背景</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ja-JP" sz="1100" dirty="0" smtClean="0">
                <a:latin typeface="ＭＳ 明朝" panose="02020609040205080304" pitchFamily="17" charset="-128"/>
                <a:ea typeface="ＭＳ 明朝" panose="02020609040205080304" pitchFamily="17" charset="-128"/>
              </a:rPr>
              <a:t>大阪</a:t>
            </a:r>
            <a:r>
              <a:rPr lang="ja-JP" altLang="ja-JP" sz="1100" dirty="0">
                <a:latin typeface="ＭＳ 明朝" panose="02020609040205080304" pitchFamily="17" charset="-128"/>
                <a:ea typeface="ＭＳ 明朝" panose="02020609040205080304" pitchFamily="17" charset="-128"/>
              </a:rPr>
              <a:t>湾を含む瀬戸内海の環境保全については、瀬戸内海環境保全特別措置法に基づき、国が</a:t>
            </a:r>
            <a:r>
              <a:rPr lang="ja-JP" altLang="ja-JP"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瀬戸内海</a:t>
            </a:r>
            <a:r>
              <a:rPr lang="ja-JP" altLang="ja-JP" sz="1100" dirty="0">
                <a:latin typeface="ＭＳ 明朝" panose="02020609040205080304" pitchFamily="17" charset="-128"/>
                <a:ea typeface="ＭＳ 明朝" panose="02020609040205080304" pitchFamily="17" charset="-128"/>
              </a:rPr>
              <a:t>の環境保全の目標や講ずべき施策等の基本的方向を示す瀬戸内海環境保全基本</a:t>
            </a:r>
            <a:r>
              <a:rPr lang="ja-JP" altLang="ja-JP" sz="1100" dirty="0" smtClean="0">
                <a:latin typeface="ＭＳ 明朝" panose="02020609040205080304" pitchFamily="17" charset="-128"/>
                <a:ea typeface="ＭＳ 明朝" panose="02020609040205080304" pitchFamily="17" charset="-128"/>
              </a:rPr>
              <a:t>計画</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を策定</a:t>
            </a:r>
            <a:r>
              <a:rPr lang="ja-JP" altLang="en-US"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endParaRPr lang="en-US" altLang="ja-JP" sz="2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a:t>
            </a:r>
            <a:r>
              <a:rPr lang="ja-JP" altLang="ja-JP" sz="1100" dirty="0" smtClean="0">
                <a:latin typeface="ＭＳ 明朝" panose="02020609040205080304" pitchFamily="17" charset="-128"/>
                <a:ea typeface="ＭＳ 明朝" panose="02020609040205080304" pitchFamily="17" charset="-128"/>
              </a:rPr>
              <a:t>大阪府</a:t>
            </a:r>
            <a:r>
              <a:rPr lang="ja-JP" altLang="ja-JP" sz="1100" dirty="0">
                <a:latin typeface="ＭＳ 明朝" panose="02020609040205080304" pitchFamily="17" charset="-128"/>
                <a:ea typeface="ＭＳ 明朝" panose="02020609040205080304" pitchFamily="17" charset="-128"/>
              </a:rPr>
              <a:t>を含む瀬戸内海関係</a:t>
            </a:r>
            <a:r>
              <a:rPr lang="en-US" altLang="ja-JP" sz="1100" dirty="0">
                <a:latin typeface="ＭＳ 明朝" panose="02020609040205080304" pitchFamily="17" charset="-128"/>
                <a:ea typeface="ＭＳ 明朝" panose="02020609040205080304" pitchFamily="17" charset="-128"/>
              </a:rPr>
              <a:t>13</a:t>
            </a:r>
            <a:r>
              <a:rPr lang="ja-JP" altLang="ja-JP" sz="1100" dirty="0">
                <a:latin typeface="ＭＳ 明朝" panose="02020609040205080304" pitchFamily="17" charset="-128"/>
                <a:ea typeface="ＭＳ 明朝" panose="02020609040205080304" pitchFamily="17" charset="-128"/>
              </a:rPr>
              <a:t>府県は、基本計画に基づき、各府県の区域で実施すべき施策</a:t>
            </a:r>
            <a:r>
              <a:rPr lang="ja-JP" altLang="ja-JP" sz="1100" dirty="0" smtClean="0">
                <a:latin typeface="ＭＳ 明朝" panose="02020609040205080304" pitchFamily="17" charset="-128"/>
                <a:ea typeface="ＭＳ 明朝" panose="02020609040205080304" pitchFamily="17" charset="-128"/>
              </a:rPr>
              <a:t>に</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ついて</a:t>
            </a:r>
            <a:r>
              <a:rPr lang="ja-JP" altLang="ja-JP" sz="1100" dirty="0">
                <a:latin typeface="ＭＳ 明朝" panose="02020609040205080304" pitchFamily="17" charset="-128"/>
                <a:ea typeface="ＭＳ 明朝" panose="02020609040205080304" pitchFamily="17" charset="-128"/>
              </a:rPr>
              <a:t>、府県計画を策定して、当該区域の環境保全に向けた取組み</a:t>
            </a:r>
            <a:r>
              <a:rPr lang="ja-JP" altLang="ja-JP" sz="1100" dirty="0" smtClean="0">
                <a:latin typeface="ＭＳ 明朝" panose="02020609040205080304" pitchFamily="17" charset="-128"/>
                <a:ea typeface="ＭＳ 明朝" panose="02020609040205080304" pitchFamily="17" charset="-128"/>
              </a:rPr>
              <a:t>を</a:t>
            </a:r>
            <a:r>
              <a:rPr lang="ja-JP" altLang="en-US" sz="1100" dirty="0" smtClean="0">
                <a:latin typeface="ＭＳ 明朝" panose="02020609040205080304" pitchFamily="17" charset="-128"/>
                <a:ea typeface="ＭＳ 明朝" panose="02020609040205080304" pitchFamily="17" charset="-128"/>
              </a:rPr>
              <a:t>推進</a:t>
            </a:r>
            <a:r>
              <a:rPr lang="ja-JP" altLang="ja-JP"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endParaRPr lang="ja-JP" altLang="ja-JP" sz="2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a:t>
            </a:r>
            <a:r>
              <a:rPr lang="ja-JP" altLang="ja-JP" sz="1100" dirty="0" smtClean="0">
                <a:latin typeface="ＭＳ 明朝" panose="02020609040205080304" pitchFamily="17" charset="-128"/>
                <a:ea typeface="ＭＳ 明朝" panose="02020609040205080304" pitchFamily="17" charset="-128"/>
              </a:rPr>
              <a:t>その</a:t>
            </a:r>
            <a:r>
              <a:rPr lang="ja-JP" altLang="ja-JP" sz="1100" dirty="0">
                <a:latin typeface="ＭＳ 明朝" panose="02020609040205080304" pitchFamily="17" charset="-128"/>
                <a:ea typeface="ＭＳ 明朝" panose="02020609040205080304" pitchFamily="17" charset="-128"/>
              </a:rPr>
              <a:t>結果</a:t>
            </a:r>
            <a:r>
              <a:rPr lang="ja-JP" altLang="ja-JP" sz="1100" dirty="0" smtClean="0">
                <a:latin typeface="ＭＳ 明朝" panose="02020609040205080304" pitchFamily="17" charset="-128"/>
                <a:ea typeface="ＭＳ 明朝" panose="02020609040205080304" pitchFamily="17" charset="-128"/>
              </a:rPr>
              <a:t>、</a:t>
            </a:r>
            <a:r>
              <a:rPr lang="ja-JP" altLang="en-US" sz="1100" dirty="0" smtClean="0">
                <a:latin typeface="ＭＳ 明朝" panose="02020609040205080304" pitchFamily="17" charset="-128"/>
                <a:ea typeface="ＭＳ 明朝" panose="02020609040205080304" pitchFamily="17" charset="-128"/>
              </a:rPr>
              <a:t>ＣＯＤ</a:t>
            </a:r>
            <a:r>
              <a:rPr lang="ja-JP" altLang="ja-JP" sz="1100" dirty="0" smtClean="0">
                <a:latin typeface="ＭＳ 明朝" panose="02020609040205080304" pitchFamily="17" charset="-128"/>
                <a:ea typeface="ＭＳ 明朝" panose="02020609040205080304" pitchFamily="17" charset="-128"/>
              </a:rPr>
              <a:t>、</a:t>
            </a:r>
            <a:r>
              <a:rPr lang="ja-JP" altLang="ja-JP" sz="1100" dirty="0">
                <a:latin typeface="ＭＳ 明朝" panose="02020609040205080304" pitchFamily="17" charset="-128"/>
                <a:ea typeface="ＭＳ 明朝" panose="02020609040205080304" pitchFamily="17" charset="-128"/>
              </a:rPr>
              <a:t>窒素、</a:t>
            </a:r>
            <a:r>
              <a:rPr lang="ja-JP" altLang="ja-JP" sz="1100" dirty="0" err="1">
                <a:latin typeface="ＭＳ 明朝" panose="02020609040205080304" pitchFamily="17" charset="-128"/>
                <a:ea typeface="ＭＳ 明朝" panose="02020609040205080304" pitchFamily="17" charset="-128"/>
              </a:rPr>
              <a:t>りんに</a:t>
            </a:r>
            <a:r>
              <a:rPr lang="ja-JP" altLang="ja-JP" sz="1100" dirty="0">
                <a:latin typeface="ＭＳ 明朝" panose="02020609040205080304" pitchFamily="17" charset="-128"/>
                <a:ea typeface="ＭＳ 明朝" panose="02020609040205080304" pitchFamily="17" charset="-128"/>
              </a:rPr>
              <a:t>係る海域への流入負荷は着実に削減され、水質の改善が</a:t>
            </a:r>
            <a:r>
              <a:rPr lang="ja-JP" altLang="ja-JP" sz="1100" dirty="0" smtClean="0">
                <a:latin typeface="ＭＳ 明朝" panose="02020609040205080304" pitchFamily="17" charset="-128"/>
                <a:ea typeface="ＭＳ 明朝" panose="02020609040205080304" pitchFamily="17" charset="-128"/>
              </a:rPr>
              <a:t>進</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んできた</a:t>
            </a:r>
            <a:r>
              <a:rPr lang="ja-JP" altLang="en-US"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endParaRPr lang="en-US" altLang="ja-JP" sz="2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a:t>
            </a:r>
            <a:r>
              <a:rPr lang="ja-JP" altLang="ja-JP" sz="1100" dirty="0" smtClean="0">
                <a:latin typeface="ＭＳ 明朝" panose="02020609040205080304" pitchFamily="17" charset="-128"/>
                <a:ea typeface="ＭＳ 明朝" panose="02020609040205080304" pitchFamily="17" charset="-128"/>
              </a:rPr>
              <a:t>大阪</a:t>
            </a:r>
            <a:r>
              <a:rPr lang="ja-JP" altLang="ja-JP" sz="1100" dirty="0">
                <a:latin typeface="ＭＳ 明朝" panose="02020609040205080304" pitchFamily="17" charset="-128"/>
                <a:ea typeface="ＭＳ 明朝" panose="02020609040205080304" pitchFamily="17" charset="-128"/>
              </a:rPr>
              <a:t>湾を含む一部の湾・灘では、依然として</a:t>
            </a:r>
            <a:r>
              <a:rPr lang="ja-JP" altLang="ja-JP" sz="1100" dirty="0" smtClean="0">
                <a:latin typeface="ＭＳ 明朝" panose="02020609040205080304" pitchFamily="17" charset="-128"/>
                <a:ea typeface="ＭＳ 明朝" panose="02020609040205080304" pitchFamily="17" charset="-128"/>
              </a:rPr>
              <a:t>、</a:t>
            </a:r>
            <a:r>
              <a:rPr lang="ja-JP" altLang="en-US" sz="1100" dirty="0" smtClean="0">
                <a:latin typeface="ＭＳ 明朝" panose="02020609040205080304" pitchFamily="17" charset="-128"/>
                <a:ea typeface="ＭＳ 明朝" panose="02020609040205080304" pitchFamily="17" charset="-128"/>
              </a:rPr>
              <a:t>ＣＯＤ</a:t>
            </a:r>
            <a:r>
              <a:rPr lang="ja-JP" altLang="ja-JP" sz="1100" dirty="0" smtClean="0">
                <a:latin typeface="ＭＳ 明朝" panose="02020609040205080304" pitchFamily="17" charset="-128"/>
                <a:ea typeface="ＭＳ 明朝" panose="02020609040205080304" pitchFamily="17" charset="-128"/>
              </a:rPr>
              <a:t>に</a:t>
            </a:r>
            <a:r>
              <a:rPr lang="ja-JP" altLang="ja-JP" sz="1100" dirty="0">
                <a:latin typeface="ＭＳ 明朝" panose="02020609040205080304" pitchFamily="17" charset="-128"/>
                <a:ea typeface="ＭＳ 明朝" panose="02020609040205080304" pitchFamily="17" charset="-128"/>
              </a:rPr>
              <a:t>係る環境基準を</a:t>
            </a:r>
            <a:r>
              <a:rPr lang="ja-JP" altLang="ja-JP" sz="1100" dirty="0" smtClean="0">
                <a:latin typeface="ＭＳ 明朝" panose="02020609040205080304" pitchFamily="17" charset="-128"/>
                <a:ea typeface="ＭＳ 明朝" panose="02020609040205080304" pitchFamily="17" charset="-128"/>
              </a:rPr>
              <a:t>達成</a:t>
            </a:r>
            <a:r>
              <a:rPr lang="ja-JP" altLang="en-US" sz="1100" dirty="0" smtClean="0">
                <a:latin typeface="ＭＳ 明朝" panose="02020609040205080304" pitchFamily="17" charset="-128"/>
                <a:ea typeface="ＭＳ 明朝" panose="02020609040205080304" pitchFamily="17" charset="-128"/>
              </a:rPr>
              <a:t>し</a:t>
            </a:r>
            <a:r>
              <a:rPr lang="ja-JP" altLang="ja-JP" sz="1100" dirty="0" smtClean="0">
                <a:latin typeface="ＭＳ 明朝" panose="02020609040205080304" pitchFamily="17" charset="-128"/>
                <a:ea typeface="ＭＳ 明朝" panose="02020609040205080304" pitchFamily="17" charset="-128"/>
              </a:rPr>
              <a:t>ていない地点</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があり</a:t>
            </a:r>
            <a:r>
              <a:rPr lang="ja-JP" altLang="ja-JP" sz="1100" dirty="0">
                <a:latin typeface="ＭＳ 明朝" panose="02020609040205080304" pitchFamily="17" charset="-128"/>
                <a:ea typeface="ＭＳ 明朝" panose="02020609040205080304" pitchFamily="17" charset="-128"/>
              </a:rPr>
              <a:t>、赤潮や貧酸素水塊が</a:t>
            </a:r>
            <a:r>
              <a:rPr lang="ja-JP" altLang="ja-JP" sz="1100" dirty="0" smtClean="0">
                <a:latin typeface="ＭＳ 明朝" panose="02020609040205080304" pitchFamily="17" charset="-128"/>
                <a:ea typeface="ＭＳ 明朝" panose="02020609040205080304" pitchFamily="17" charset="-128"/>
              </a:rPr>
              <a:t>発生。</a:t>
            </a:r>
            <a:endParaRPr lang="en-US" altLang="ja-JP" sz="1100" dirty="0" smtClean="0">
              <a:latin typeface="ＭＳ 明朝" panose="02020609040205080304" pitchFamily="17" charset="-128"/>
              <a:ea typeface="ＭＳ 明朝" panose="02020609040205080304" pitchFamily="17" charset="-128"/>
            </a:endParaRPr>
          </a:p>
          <a:p>
            <a:endParaRPr lang="en-US" altLang="ja-JP" sz="2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a:t>
            </a:r>
            <a:r>
              <a:rPr lang="ja-JP" altLang="ja-JP" sz="1100" dirty="0" smtClean="0">
                <a:latin typeface="ＭＳ 明朝" panose="02020609040205080304" pitchFamily="17" charset="-128"/>
                <a:ea typeface="ＭＳ 明朝" panose="02020609040205080304" pitchFamily="17" charset="-128"/>
              </a:rPr>
              <a:t>また</a:t>
            </a:r>
            <a:r>
              <a:rPr lang="ja-JP" altLang="ja-JP" sz="1100" dirty="0">
                <a:latin typeface="ＭＳ 明朝" panose="02020609040205080304" pitchFamily="17" charset="-128"/>
                <a:ea typeface="ＭＳ 明朝" panose="02020609040205080304" pitchFamily="17" charset="-128"/>
              </a:rPr>
              <a:t>、生態系の健全な構造と機能を支える</a:t>
            </a:r>
            <a:r>
              <a:rPr lang="ja-JP" altLang="ja-JP" sz="1100" dirty="0" smtClean="0">
                <a:latin typeface="ＭＳ 明朝" panose="02020609040205080304" pitchFamily="17" charset="-128"/>
                <a:ea typeface="ＭＳ 明朝" panose="02020609040205080304" pitchFamily="17" charset="-128"/>
              </a:rPr>
              <a:t>生物</a:t>
            </a:r>
            <a:r>
              <a:rPr lang="ja-JP" altLang="en-US" sz="1100" dirty="0" smtClean="0">
                <a:latin typeface="ＭＳ 明朝" panose="02020609040205080304" pitchFamily="17" charset="-128"/>
                <a:ea typeface="ＭＳ 明朝" panose="02020609040205080304" pitchFamily="17" charset="-128"/>
              </a:rPr>
              <a:t>多様</a:t>
            </a:r>
            <a:r>
              <a:rPr lang="ja-JP" altLang="ja-JP" sz="1100" dirty="0" smtClean="0">
                <a:latin typeface="ＭＳ 明朝" panose="02020609040205080304" pitchFamily="17" charset="-128"/>
                <a:ea typeface="ＭＳ 明朝" panose="02020609040205080304" pitchFamily="17" charset="-128"/>
              </a:rPr>
              <a:t>性</a:t>
            </a:r>
            <a:r>
              <a:rPr lang="ja-JP" altLang="ja-JP" sz="1100" dirty="0">
                <a:latin typeface="ＭＳ 明朝" panose="02020609040205080304" pitchFamily="17" charset="-128"/>
                <a:ea typeface="ＭＳ 明朝" panose="02020609040205080304" pitchFamily="17" charset="-128"/>
              </a:rPr>
              <a:t>や</a:t>
            </a:r>
            <a:r>
              <a:rPr lang="ja-JP" altLang="ja-JP" sz="1100" dirty="0" smtClean="0">
                <a:latin typeface="ＭＳ 明朝" panose="02020609040205080304" pitchFamily="17" charset="-128"/>
                <a:ea typeface="ＭＳ 明朝" panose="02020609040205080304" pitchFamily="17" charset="-128"/>
              </a:rPr>
              <a:t>、多様</a:t>
            </a:r>
            <a:r>
              <a:rPr lang="ja-JP" altLang="ja-JP" sz="1100" dirty="0">
                <a:latin typeface="ＭＳ 明朝" panose="02020609040205080304" pitchFamily="17" charset="-128"/>
                <a:ea typeface="ＭＳ 明朝" panose="02020609040205080304" pitchFamily="17" charset="-128"/>
              </a:rPr>
              <a:t>な魚介類が豊富にかつ持続</a:t>
            </a:r>
            <a:r>
              <a:rPr lang="ja-JP" altLang="ja-JP" sz="1100" dirty="0" smtClean="0">
                <a:latin typeface="ＭＳ 明朝" panose="02020609040205080304" pitchFamily="17" charset="-128"/>
                <a:ea typeface="ＭＳ 明朝" panose="02020609040205080304" pitchFamily="17" charset="-128"/>
              </a:rPr>
              <a:t>し</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err="1" smtClean="0">
                <a:latin typeface="ＭＳ 明朝" panose="02020609040205080304" pitchFamily="17" charset="-128"/>
                <a:ea typeface="ＭＳ 明朝" panose="02020609040205080304" pitchFamily="17" charset="-128"/>
              </a:rPr>
              <a:t>て</a:t>
            </a:r>
            <a:r>
              <a:rPr lang="ja-JP" altLang="ja-JP" sz="1100" dirty="0">
                <a:latin typeface="ＭＳ 明朝" panose="02020609040205080304" pitchFamily="17" charset="-128"/>
                <a:ea typeface="ＭＳ 明朝" panose="02020609040205080304" pitchFamily="17" charset="-128"/>
              </a:rPr>
              <a:t>獲れる生物生産性等の新たな</a:t>
            </a:r>
            <a:r>
              <a:rPr lang="ja-JP" altLang="ja-JP" sz="1100" dirty="0" smtClean="0">
                <a:latin typeface="ＭＳ 明朝" panose="02020609040205080304" pitchFamily="17" charset="-128"/>
                <a:ea typeface="ＭＳ 明朝" panose="02020609040205080304" pitchFamily="17" charset="-128"/>
              </a:rPr>
              <a:t>課題</a:t>
            </a:r>
            <a:r>
              <a:rPr lang="ja-JP" altLang="en-US" sz="1100" dirty="0" smtClean="0">
                <a:latin typeface="ＭＳ 明朝" panose="02020609040205080304" pitchFamily="17" charset="-128"/>
                <a:ea typeface="ＭＳ 明朝" panose="02020609040205080304" pitchFamily="17" charset="-128"/>
              </a:rPr>
              <a:t>への対応も必要との指摘。</a:t>
            </a:r>
            <a:endParaRPr lang="en-US" altLang="ja-JP" sz="1100" dirty="0" smtClean="0">
              <a:latin typeface="ＭＳ 明朝" panose="02020609040205080304" pitchFamily="17" charset="-128"/>
              <a:ea typeface="ＭＳ 明朝" panose="02020609040205080304" pitchFamily="17" charset="-128"/>
            </a:endParaRPr>
          </a:p>
          <a:p>
            <a:endParaRPr lang="en-US" altLang="ja-JP" sz="200" dirty="0" smtClean="0">
              <a:latin typeface="ＭＳ 明朝" panose="02020609040205080304" pitchFamily="17" charset="-128"/>
              <a:ea typeface="ＭＳ 明朝" panose="02020609040205080304" pitchFamily="17" charset="-128"/>
            </a:endParaRPr>
          </a:p>
          <a:p>
            <a:r>
              <a:rPr lang="ja-JP" altLang="en-US" sz="1100" dirty="0" smtClean="0">
                <a:latin typeface="ＭＳ 明朝" panose="02020609040205080304" pitchFamily="17" charset="-128"/>
                <a:ea typeface="ＭＳ 明朝" panose="02020609040205080304" pitchFamily="17" charset="-128"/>
              </a:rPr>
              <a:t>・</a:t>
            </a:r>
            <a:r>
              <a:rPr lang="ja-JP" altLang="ja-JP" sz="1100" dirty="0" smtClean="0">
                <a:latin typeface="ＭＳ 明朝" panose="02020609040205080304" pitchFamily="17" charset="-128"/>
                <a:ea typeface="ＭＳ 明朝" panose="02020609040205080304" pitchFamily="17" charset="-128"/>
              </a:rPr>
              <a:t>この</a:t>
            </a:r>
            <a:r>
              <a:rPr lang="ja-JP" altLang="ja-JP" sz="1100" dirty="0">
                <a:latin typeface="ＭＳ 明朝" panose="02020609040205080304" pitchFamily="17" charset="-128"/>
                <a:ea typeface="ＭＳ 明朝" panose="02020609040205080304" pitchFamily="17" charset="-128"/>
              </a:rPr>
              <a:t>ため、平成</a:t>
            </a:r>
            <a:r>
              <a:rPr lang="en-US" altLang="ja-JP" sz="1100" dirty="0">
                <a:latin typeface="ＭＳ 明朝" panose="02020609040205080304" pitchFamily="17" charset="-128"/>
                <a:ea typeface="ＭＳ 明朝" panose="02020609040205080304" pitchFamily="17" charset="-128"/>
              </a:rPr>
              <a:t>27</a:t>
            </a:r>
            <a:r>
              <a:rPr lang="ja-JP" altLang="ja-JP" sz="1100" dirty="0">
                <a:latin typeface="ＭＳ 明朝" panose="02020609040205080304" pitchFamily="17" charset="-128"/>
                <a:ea typeface="ＭＳ 明朝" panose="02020609040205080304" pitchFamily="17" charset="-128"/>
              </a:rPr>
              <a:t>年２月に、瀬戸内海環境保全基本計画が全部</a:t>
            </a:r>
            <a:r>
              <a:rPr lang="ja-JP" altLang="ja-JP" sz="1100" dirty="0" smtClean="0">
                <a:latin typeface="ＭＳ 明朝" panose="02020609040205080304" pitchFamily="17" charset="-128"/>
                <a:ea typeface="ＭＳ 明朝" panose="02020609040205080304" pitchFamily="17" charset="-128"/>
              </a:rPr>
              <a:t>変更。</a:t>
            </a:r>
            <a:r>
              <a:rPr lang="ja-JP" altLang="ja-JP" sz="1100" dirty="0">
                <a:latin typeface="ＭＳ 明朝" panose="02020609040205080304" pitchFamily="17" charset="-128"/>
                <a:ea typeface="ＭＳ 明朝" panose="02020609040205080304" pitchFamily="17" charset="-128"/>
              </a:rPr>
              <a:t>変更にあたっては</a:t>
            </a:r>
            <a:r>
              <a:rPr lang="ja-JP" altLang="ja-JP"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a:t>
            </a:r>
            <a:r>
              <a:rPr lang="ja-JP" altLang="ja-JP" sz="1100" dirty="0">
                <a:latin typeface="ＭＳ 明朝" panose="02020609040205080304" pitchFamily="17" charset="-128"/>
                <a:ea typeface="ＭＳ 明朝" panose="02020609040205080304" pitchFamily="17" charset="-128"/>
              </a:rPr>
              <a:t>豊かな瀬戸内海」を目指し、新たに、湾・灘ごと、季節ごとの地域の実情に応じたきめ</a:t>
            </a:r>
            <a:r>
              <a:rPr lang="ja-JP" altLang="ja-JP" sz="1100" dirty="0" smtClean="0">
                <a:latin typeface="ＭＳ 明朝" panose="02020609040205080304" pitchFamily="17" charset="-128"/>
                <a:ea typeface="ＭＳ 明朝" panose="02020609040205080304" pitchFamily="17" charset="-128"/>
              </a:rPr>
              <a:t>細</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や</a:t>
            </a:r>
            <a:r>
              <a:rPr lang="ja-JP" altLang="ja-JP" sz="1100" dirty="0" err="1" smtClean="0">
                <a:latin typeface="ＭＳ 明朝" panose="02020609040205080304" pitchFamily="17" charset="-128"/>
                <a:ea typeface="ＭＳ 明朝" panose="02020609040205080304" pitchFamily="17" charset="-128"/>
              </a:rPr>
              <a:t>かな</a:t>
            </a:r>
            <a:r>
              <a:rPr lang="ja-JP" altLang="ja-JP" sz="1100" dirty="0">
                <a:latin typeface="ＭＳ 明朝" panose="02020609040205080304" pitchFamily="17" charset="-128"/>
                <a:ea typeface="ＭＳ 明朝" panose="02020609040205080304" pitchFamily="17" charset="-128"/>
              </a:rPr>
              <a:t>水質管理や、水産資源の持続的な利用の確保といった観点が</a:t>
            </a:r>
            <a:r>
              <a:rPr lang="ja-JP" altLang="ja-JP" sz="1100" dirty="0" smtClean="0">
                <a:latin typeface="ＭＳ 明朝" panose="02020609040205080304" pitchFamily="17" charset="-128"/>
                <a:ea typeface="ＭＳ 明朝" panose="02020609040205080304" pitchFamily="17" charset="-128"/>
              </a:rPr>
              <a:t>盛り込まれ</a:t>
            </a:r>
            <a:r>
              <a:rPr lang="ja-JP" altLang="en-US" sz="1100" dirty="0" smtClean="0">
                <a:latin typeface="ＭＳ 明朝" panose="02020609040205080304" pitchFamily="17" charset="-128"/>
                <a:ea typeface="ＭＳ 明朝" panose="02020609040205080304" pitchFamily="17" charset="-128"/>
              </a:rPr>
              <a:t>るとともに、</a:t>
            </a:r>
            <a:endParaRPr lang="en-US" altLang="ja-JP" sz="1100" dirty="0" smtClean="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a:t>
            </a:r>
            <a:r>
              <a:rPr lang="ja-JP" altLang="ja-JP" sz="1100" dirty="0" smtClean="0">
                <a:latin typeface="ＭＳ 明朝" panose="02020609040205080304" pitchFamily="17" charset="-128"/>
                <a:ea typeface="ＭＳ 明朝" panose="02020609040205080304" pitchFamily="17" charset="-128"/>
              </a:rPr>
              <a:t>計画</a:t>
            </a:r>
            <a:r>
              <a:rPr lang="ja-JP" altLang="ja-JP" sz="1100" dirty="0">
                <a:latin typeface="ＭＳ 明朝" panose="02020609040205080304" pitchFamily="17" charset="-128"/>
                <a:ea typeface="ＭＳ 明朝" panose="02020609040205080304" pitchFamily="17" charset="-128"/>
              </a:rPr>
              <a:t>の</a:t>
            </a:r>
            <a:r>
              <a:rPr lang="ja-JP" altLang="ja-JP" sz="1100" dirty="0" smtClean="0">
                <a:latin typeface="ＭＳ 明朝" panose="02020609040205080304" pitchFamily="17" charset="-128"/>
                <a:ea typeface="ＭＳ 明朝" panose="02020609040205080304" pitchFamily="17" charset="-128"/>
              </a:rPr>
              <a:t>期間</a:t>
            </a:r>
            <a:r>
              <a:rPr lang="ja-JP" altLang="en-US" sz="1100" dirty="0" smtClean="0">
                <a:latin typeface="ＭＳ 明朝" panose="02020609040205080304" pitchFamily="17" charset="-128"/>
                <a:ea typeface="ＭＳ 明朝" panose="02020609040205080304" pitchFamily="17" charset="-128"/>
              </a:rPr>
              <a:t>を</a:t>
            </a:r>
            <a:r>
              <a:rPr lang="ja-JP" altLang="ja-JP" sz="1100" dirty="0" smtClean="0">
                <a:latin typeface="ＭＳ 明朝" panose="02020609040205080304" pitchFamily="17" charset="-128"/>
                <a:ea typeface="ＭＳ 明朝" panose="02020609040205080304" pitchFamily="17" charset="-128"/>
              </a:rPr>
              <a:t>概ね</a:t>
            </a:r>
            <a:r>
              <a:rPr lang="en-US" altLang="ja-JP" sz="1100" dirty="0">
                <a:latin typeface="ＭＳ 明朝" panose="02020609040205080304" pitchFamily="17" charset="-128"/>
                <a:ea typeface="ＭＳ 明朝" panose="02020609040205080304" pitchFamily="17" charset="-128"/>
              </a:rPr>
              <a:t>10</a:t>
            </a:r>
            <a:r>
              <a:rPr lang="ja-JP" altLang="ja-JP" sz="1100" dirty="0">
                <a:latin typeface="ＭＳ 明朝" panose="02020609040205080304" pitchFamily="17" charset="-128"/>
                <a:ea typeface="ＭＳ 明朝" panose="02020609040205080304" pitchFamily="17" charset="-128"/>
              </a:rPr>
              <a:t>年とし、施策の進捗状況について点検を行う</a:t>
            </a:r>
            <a:r>
              <a:rPr lang="ja-JP" altLang="ja-JP" sz="1100" dirty="0" smtClean="0">
                <a:latin typeface="ＭＳ 明朝" panose="02020609040205080304" pitchFamily="17" charset="-128"/>
                <a:ea typeface="ＭＳ 明朝" panose="02020609040205080304" pitchFamily="17" charset="-128"/>
              </a:rPr>
              <a:t>こと</a:t>
            </a:r>
            <a:r>
              <a:rPr lang="ja-JP" altLang="en-US" sz="1100" dirty="0" smtClean="0">
                <a:latin typeface="ＭＳ 明朝" panose="02020609040205080304" pitchFamily="17" charset="-128"/>
                <a:ea typeface="ＭＳ 明朝" panose="02020609040205080304" pitchFamily="17" charset="-128"/>
              </a:rPr>
              <a:t>とされた</a:t>
            </a:r>
            <a:r>
              <a:rPr lang="ja-JP" altLang="ja-JP"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endParaRPr lang="ja-JP" altLang="ja-JP" sz="200" dirty="0">
              <a:latin typeface="ＭＳ 明朝" panose="02020609040205080304" pitchFamily="17" charset="-128"/>
              <a:ea typeface="ＭＳ 明朝" panose="02020609040205080304" pitchFamily="17" charset="-128"/>
            </a:endParaRPr>
          </a:p>
          <a:p>
            <a:endParaRPr lang="en-US" altLang="ja-JP" sz="200" b="1"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b="1"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b="1"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b="1"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諮問事項</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変更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基本計画と大阪湾の状況を踏まえた、大阪府計画のあり方について</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6303809" y="3863775"/>
            <a:ext cx="6319250" cy="2261528"/>
            <a:chOff x="-105391" y="6721451"/>
            <a:chExt cx="6319250" cy="2261528"/>
          </a:xfrm>
        </p:grpSpPr>
        <p:grpSp>
          <p:nvGrpSpPr>
            <p:cNvPr id="3" name="グループ化 2"/>
            <p:cNvGrpSpPr/>
            <p:nvPr/>
          </p:nvGrpSpPr>
          <p:grpSpPr>
            <a:xfrm>
              <a:off x="-105391" y="6721451"/>
              <a:ext cx="6319250" cy="792676"/>
              <a:chOff x="-306852" y="6459147"/>
              <a:chExt cx="6640018" cy="792676"/>
            </a:xfrm>
          </p:grpSpPr>
          <p:sp>
            <p:nvSpPr>
              <p:cNvPr id="35" name="テキスト ボックス 34"/>
              <p:cNvSpPr txBox="1"/>
              <p:nvPr/>
            </p:nvSpPr>
            <p:spPr>
              <a:xfrm>
                <a:off x="1036660" y="6482382"/>
                <a:ext cx="5296506" cy="769441"/>
              </a:xfrm>
              <a:prstGeom prst="rect">
                <a:avLst/>
              </a:prstGeom>
              <a:noFill/>
              <a:ln w="9525">
                <a:noFill/>
              </a:ln>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・平成</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22</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年度以降、環境基準を達成（環境基準点における表層の年平均値を</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水域ごとに平均した値が達成しているかどうかで評価）。</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・湾奥部（</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Ⅳ</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類型）では湾口部（</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Ⅱ</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類型）に比べて、濃度が高く、経年変化</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の減少率が</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大きい</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ja-JP" sz="1100" dirty="0" smtClean="0"/>
                  <a:t>➔</a:t>
                </a:r>
                <a:r>
                  <a:rPr lang="ja-JP" altLang="en-US" sz="1100" dirty="0" smtClean="0"/>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海域によって水質の状況が異なる</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164" name="テキスト ボックス 163"/>
              <p:cNvSpPr txBox="1"/>
              <p:nvPr/>
            </p:nvSpPr>
            <p:spPr>
              <a:xfrm>
                <a:off x="-306852" y="6459147"/>
                <a:ext cx="2849691" cy="307777"/>
              </a:xfrm>
              <a:prstGeom prst="rect">
                <a:avLst/>
              </a:prstGeom>
              <a:noFill/>
              <a:ln w="9525">
                <a:no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（窒素・りん）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テキスト ボックス 48"/>
            <p:cNvSpPr txBox="1"/>
            <p:nvPr/>
          </p:nvSpPr>
          <p:spPr>
            <a:xfrm>
              <a:off x="1451445" y="8613647"/>
              <a:ext cx="4759932" cy="369332"/>
            </a:xfrm>
            <a:prstGeom prst="rect">
              <a:avLst/>
            </a:prstGeom>
            <a:noFill/>
            <a:ln w="6350">
              <a:noFill/>
            </a:ln>
          </p:spPr>
          <p:txBody>
            <a:bodyPr wrap="squar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表層の全窒素</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(T-N)</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及び溶存性無機態窒素</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DIN)</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の年平均値（</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）の経年変化</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が測定する環境基準点に</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おけるデータ）</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8799087" y="839463"/>
            <a:ext cx="3951443" cy="2963517"/>
            <a:chOff x="-68542" y="3260334"/>
            <a:chExt cx="3951443" cy="2963517"/>
          </a:xfrm>
        </p:grpSpPr>
        <p:grpSp>
          <p:nvGrpSpPr>
            <p:cNvPr id="5" name="グループ化 4"/>
            <p:cNvGrpSpPr/>
            <p:nvPr/>
          </p:nvGrpSpPr>
          <p:grpSpPr>
            <a:xfrm>
              <a:off x="-68542" y="3260334"/>
              <a:ext cx="3936511" cy="1537425"/>
              <a:chOff x="-43420" y="2556798"/>
              <a:chExt cx="4638403" cy="1537425"/>
            </a:xfrm>
          </p:grpSpPr>
          <p:sp>
            <p:nvSpPr>
              <p:cNvPr id="27" name="テキスト ボックス 26"/>
              <p:cNvSpPr txBox="1"/>
              <p:nvPr/>
            </p:nvSpPr>
            <p:spPr>
              <a:xfrm>
                <a:off x="-43420" y="2556798"/>
                <a:ext cx="2657029" cy="307777"/>
              </a:xfrm>
              <a:prstGeom prst="rect">
                <a:avLst/>
              </a:prstGeom>
              <a:noFill/>
              <a:ln w="9525">
                <a:no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COD</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4490" y="2816950"/>
                <a:ext cx="4540493" cy="1277273"/>
              </a:xfrm>
              <a:prstGeom prst="rect">
                <a:avLst/>
              </a:prstGeom>
              <a:noFill/>
              <a:ln w="9525">
                <a:noFill/>
              </a:ln>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・環境基準の達成率（環境基準点における全層平均の年</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75</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％値が、水域ごとに全ての環境基準点で達成して</a:t>
                </a:r>
                <a:r>
                  <a:rPr lang="ja-JP" altLang="en-US" sz="1100" dirty="0" err="1" smtClean="0">
                    <a:latin typeface="ＭＳ 明朝" panose="02020609040205080304" pitchFamily="17" charset="-128"/>
                    <a:ea typeface="ＭＳ 明朝" panose="02020609040205080304" pitchFamily="17" charset="-128"/>
                    <a:cs typeface="Meiryo UI" panose="020B0604030504040204" pitchFamily="50" charset="-128"/>
                  </a:rPr>
                  <a:t>い</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err="1" smtClean="0">
                    <a:latin typeface="ＭＳ 明朝" panose="02020609040205080304" pitchFamily="17" charset="-128"/>
                    <a:ea typeface="ＭＳ 明朝" panose="02020609040205080304" pitchFamily="17" charset="-128"/>
                    <a:cs typeface="Meiryo UI" panose="020B0604030504040204" pitchFamily="50" charset="-128"/>
                  </a:rPr>
                  <a:t>るか</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どうかで評価）は</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近年</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66.6%</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で横ばい。</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・表層の年平均値は、</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3.4</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4.0mg/L(1972</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年度からの５か</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年平均</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から、</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2.7</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3.8mg/L(2009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年度からの５か年平</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均</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に減少。</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p:txBody>
          </p:sp>
        </p:grpSp>
        <p:sp>
          <p:nvSpPr>
            <p:cNvPr id="22" name="テキスト ボックス 21"/>
            <p:cNvSpPr txBox="1"/>
            <p:nvPr/>
          </p:nvSpPr>
          <p:spPr>
            <a:xfrm>
              <a:off x="1033136" y="5854519"/>
              <a:ext cx="2849765" cy="369332"/>
            </a:xfrm>
            <a:prstGeom prst="rect">
              <a:avLst/>
            </a:prstGeom>
            <a:noFill/>
            <a:ln w="6350">
              <a:noFill/>
            </a:ln>
          </p:spPr>
          <p:txBody>
            <a:bodyPr wrap="square" rtlCol="0">
              <a:spAutoFit/>
            </a:bodyPr>
            <a:lstStyle/>
            <a:p>
              <a:pPr algn="ct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表層の</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COD</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年平均値（</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）の経年変化</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が測定する環境基準点に</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おける</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データ）</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37"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210" r="6120"/>
          <a:stretch/>
        </p:blipFill>
        <p:spPr bwMode="auto">
          <a:xfrm>
            <a:off x="9046271" y="2249007"/>
            <a:ext cx="796758" cy="12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28" t="6170" r="8137" b="11038"/>
          <a:stretch/>
        </p:blipFill>
        <p:spPr bwMode="auto">
          <a:xfrm>
            <a:off x="6639455" y="4405609"/>
            <a:ext cx="907668" cy="123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41923" y="728041"/>
            <a:ext cx="6214861" cy="3853483"/>
          </a:xfrm>
          <a:prstGeom prst="roundRect">
            <a:avLst>
              <a:gd name="adj" fmla="val 233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9922" y="574809"/>
            <a:ext cx="972724" cy="306467"/>
          </a:xfrm>
          <a:prstGeom prst="roundRect">
            <a:avLst/>
          </a:prstGeom>
          <a:solidFill>
            <a:schemeClr val="bg2">
              <a:lumMod val="9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諮問の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6625869" y="606466"/>
            <a:ext cx="1253435"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湾の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344559" y="881276"/>
            <a:ext cx="1569820" cy="307777"/>
          </a:xfrm>
          <a:prstGeom prst="rect">
            <a:avLst/>
          </a:prstGeom>
          <a:noFill/>
          <a:ln w="9525">
            <a:no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（汚濁負荷量）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452900" y="1099616"/>
            <a:ext cx="2326081" cy="600164"/>
          </a:xfrm>
          <a:prstGeom prst="rect">
            <a:avLst/>
          </a:prstGeom>
          <a:noFill/>
          <a:ln w="9525">
            <a:noFill/>
          </a:ln>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・平成</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16</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年度から</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21</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年度にかけて</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ＣＯＤは</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18</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％、窒素は</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14</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err="1" smtClean="0">
                <a:latin typeface="ＭＳ 明朝" panose="02020609040205080304" pitchFamily="17" charset="-128"/>
                <a:ea typeface="ＭＳ 明朝" panose="02020609040205080304" pitchFamily="17" charset="-128"/>
                <a:cs typeface="Meiryo UI" panose="020B0604030504040204" pitchFamily="50" charset="-128"/>
              </a:rPr>
              <a:t>りんは</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12</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％削減。</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62" name="テキスト ボックス 61"/>
          <p:cNvSpPr txBox="1"/>
          <p:nvPr/>
        </p:nvSpPr>
        <p:spPr>
          <a:xfrm>
            <a:off x="6496464" y="1750047"/>
            <a:ext cx="2204259" cy="230832"/>
          </a:xfrm>
          <a:prstGeom prst="rect">
            <a:avLst/>
          </a:prstGeom>
          <a:noFill/>
          <a:ln w="6350">
            <a:noFill/>
          </a:ln>
        </p:spPr>
        <p:txBody>
          <a:bodyPr wrap="square" rtlCol="0">
            <a:spAutoFit/>
          </a:bodyPr>
          <a:lstStyle/>
          <a:p>
            <a:pPr algn="ct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大阪湾における汚濁負荷量の推移</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95" t="29064" r="20875" b="17112"/>
          <a:stretch/>
        </p:blipFill>
        <p:spPr bwMode="auto">
          <a:xfrm>
            <a:off x="9813142" y="2147380"/>
            <a:ext cx="2734320" cy="127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06" t="27602" r="20802" b="19214"/>
          <a:stretch/>
        </p:blipFill>
        <p:spPr bwMode="auto">
          <a:xfrm>
            <a:off x="7652108" y="4624232"/>
            <a:ext cx="2522255" cy="106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グループ化 9"/>
          <p:cNvGrpSpPr/>
          <p:nvPr/>
        </p:nvGrpSpPr>
        <p:grpSpPr>
          <a:xfrm>
            <a:off x="6344559" y="6160845"/>
            <a:ext cx="6457041" cy="3267180"/>
            <a:chOff x="6344559" y="6113808"/>
            <a:chExt cx="6457041" cy="3267180"/>
          </a:xfrm>
        </p:grpSpPr>
        <p:grpSp>
          <p:nvGrpSpPr>
            <p:cNvPr id="19" name="グループ化 18"/>
            <p:cNvGrpSpPr/>
            <p:nvPr/>
          </p:nvGrpSpPr>
          <p:grpSpPr>
            <a:xfrm>
              <a:off x="6344559" y="6113808"/>
              <a:ext cx="6457041" cy="3267180"/>
              <a:chOff x="7073133" y="1465384"/>
              <a:chExt cx="6457041" cy="3267180"/>
            </a:xfrm>
          </p:grpSpPr>
          <p:grpSp>
            <p:nvGrpSpPr>
              <p:cNvPr id="16" name="グループ化 15"/>
              <p:cNvGrpSpPr/>
              <p:nvPr/>
            </p:nvGrpSpPr>
            <p:grpSpPr>
              <a:xfrm>
                <a:off x="7073133" y="1465385"/>
                <a:ext cx="3605430" cy="1190655"/>
                <a:chOff x="363947" y="7121413"/>
                <a:chExt cx="3737679" cy="1190655"/>
              </a:xfrm>
              <a:solidFill>
                <a:schemeClr val="bg1"/>
              </a:solidFill>
            </p:grpSpPr>
            <p:sp>
              <p:nvSpPr>
                <p:cNvPr id="25" name="テキスト ボックス 24"/>
                <p:cNvSpPr txBox="1"/>
                <p:nvPr/>
              </p:nvSpPr>
              <p:spPr>
                <a:xfrm>
                  <a:off x="363947" y="7121413"/>
                  <a:ext cx="1849724" cy="307777"/>
                </a:xfrm>
                <a:prstGeom prst="rect">
                  <a:avLst/>
                </a:prstGeom>
                <a:noFill/>
                <a:ln w="9525">
                  <a:no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（底層</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DO(</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溶存酸素</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55576" y="7373349"/>
                  <a:ext cx="3446050" cy="938719"/>
                </a:xfrm>
                <a:prstGeom prst="rect">
                  <a:avLst/>
                </a:prstGeom>
                <a:grpFill/>
                <a:ln w="9525">
                  <a:noFill/>
                </a:ln>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・長期的には</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いずれ</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の海域においても、底層ＤＯ　</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の年度最小値は上昇傾向。</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・Ｃ類型海域では、年度最小値は、貧酸素耐性が</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高い水生生物の生息に必要とされる２</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mg/L</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を下</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回っている。</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p:txBody>
            </p:sp>
          </p:grpSp>
          <p:grpSp>
            <p:nvGrpSpPr>
              <p:cNvPr id="29" name="グループ化 28"/>
              <p:cNvGrpSpPr/>
              <p:nvPr/>
            </p:nvGrpSpPr>
            <p:grpSpPr>
              <a:xfrm>
                <a:off x="10485710" y="1465384"/>
                <a:ext cx="3044464" cy="3267180"/>
                <a:chOff x="3246950" y="5103019"/>
                <a:chExt cx="3091149" cy="3267180"/>
              </a:xfrm>
            </p:grpSpPr>
            <p:grpSp>
              <p:nvGrpSpPr>
                <p:cNvPr id="15" name="グループ化 14"/>
                <p:cNvGrpSpPr/>
                <p:nvPr/>
              </p:nvGrpSpPr>
              <p:grpSpPr>
                <a:xfrm>
                  <a:off x="3246950" y="5103019"/>
                  <a:ext cx="3091149" cy="2931518"/>
                  <a:chOff x="13148503" y="1813256"/>
                  <a:chExt cx="3091149" cy="2931518"/>
                </a:xfrm>
              </p:grpSpPr>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23" t="15129" r="26903" b="10626"/>
                  <a:stretch/>
                </p:blipFill>
                <p:spPr bwMode="auto">
                  <a:xfrm>
                    <a:off x="13863410" y="3003911"/>
                    <a:ext cx="1777109" cy="174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13353430" y="2065193"/>
                    <a:ext cx="2886222" cy="938719"/>
                  </a:xfrm>
                  <a:prstGeom prst="rect">
                    <a:avLst/>
                  </a:prstGeom>
                  <a:noFill/>
                  <a:ln w="9525">
                    <a:noFill/>
                  </a:ln>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・府域の海岸の</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多く</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は港湾や工業用地と</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して埋立が行われている。</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・自然海岸が府域の海岸に占める割合は</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１％であり、自然の浄化機能が低い。</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　また、海との触れ合いの場が少ない。</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28" name="テキスト ボックス 27"/>
                  <p:cNvSpPr txBox="1"/>
                  <p:nvPr/>
                </p:nvSpPr>
                <p:spPr>
                  <a:xfrm>
                    <a:off x="13148503" y="1813256"/>
                    <a:ext cx="1923676" cy="307777"/>
                  </a:xfrm>
                  <a:prstGeom prst="rect">
                    <a:avLst/>
                  </a:prstGeom>
                  <a:noFill/>
                  <a:ln w="9525">
                    <a:no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2" name="テキスト ボックス 51"/>
                <p:cNvSpPr txBox="1"/>
                <p:nvPr/>
              </p:nvSpPr>
              <p:spPr>
                <a:xfrm>
                  <a:off x="3621452" y="8031645"/>
                  <a:ext cx="2436122" cy="338554"/>
                </a:xfrm>
                <a:prstGeom prst="rect">
                  <a:avLst/>
                </a:prstGeom>
                <a:noFill/>
                <a:ln w="6350">
                  <a:noFill/>
                </a:ln>
              </p:spPr>
              <p:txBody>
                <a:bodyPr wrap="square" rtlCol="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大阪湾</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における埋立の変遷</a:t>
                  </a:r>
                  <a:endParaRPr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公益</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社団法人 瀬戸内海環境保全協会資料</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57" name="テキスト ボックス 56"/>
            <p:cNvSpPr txBox="1"/>
            <p:nvPr/>
          </p:nvSpPr>
          <p:spPr>
            <a:xfrm>
              <a:off x="6976865" y="8754447"/>
              <a:ext cx="2780272" cy="615553"/>
            </a:xfrm>
            <a:prstGeom prst="rect">
              <a:avLst/>
            </a:prstGeom>
            <a:noFill/>
            <a:ln w="6350">
              <a:noFill/>
            </a:ln>
          </p:spPr>
          <p:txBody>
            <a:bodyPr wrap="square" rtlCol="0">
              <a:spAutoFit/>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底層</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DO</a:t>
              </a:r>
              <a:r>
                <a:rPr kumimoji="1" lang="ja-JP" altLang="en-US" sz="800" b="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800" b="1"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最小値（</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mg/L</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経年変化</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（大阪府が測定する環境基準点におけるデータ。年度につき</a:t>
              </a:r>
              <a:endParaRPr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１個のデータであり、年々の変動が大きいため、５年移動　</a:t>
              </a:r>
              <a:endParaRPr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平均して経年的な変化傾向を見やすくしている。）</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43" t="25981" r="21851" b="12382"/>
            <a:stretch/>
          </p:blipFill>
          <p:spPr bwMode="auto">
            <a:xfrm>
              <a:off x="6639455" y="7276607"/>
              <a:ext cx="3221183" cy="153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622" t="25781" r="10268" b="19485"/>
          <a:stretch/>
        </p:blipFill>
        <p:spPr bwMode="auto">
          <a:xfrm>
            <a:off x="10160721" y="4609632"/>
            <a:ext cx="2548958" cy="110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テキスト ボックス 41"/>
          <p:cNvSpPr txBox="1"/>
          <p:nvPr/>
        </p:nvSpPr>
        <p:spPr>
          <a:xfrm>
            <a:off x="-14590" y="6600800"/>
            <a:ext cx="7258982" cy="2855535"/>
          </a:xfrm>
          <a:prstGeom prst="roundRect">
            <a:avLst>
              <a:gd name="adj" fmla="val 8891"/>
            </a:avLst>
          </a:prstGeom>
          <a:noFill/>
          <a:ln w="6350">
            <a:noFill/>
          </a:ln>
        </p:spPr>
        <p:txBody>
          <a:bodyPr wrap="square" rtlCol="0">
            <a:spAutoFit/>
          </a:bodyPr>
          <a:lstStyle/>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　</a:t>
            </a:r>
            <a:endPar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平成</a:t>
            </a:r>
            <a:r>
              <a:rPr lang="en-US" altLang="ja-JP" sz="1050" dirty="0">
                <a:latin typeface="ＭＳ 明朝" panose="02020609040205080304" pitchFamily="17" charset="-128"/>
                <a:ea typeface="ＭＳ 明朝" panose="02020609040205080304" pitchFamily="17" charset="-128"/>
                <a:cs typeface="Meiryo UI" panose="020B0604030504040204" pitchFamily="50" charset="-128"/>
              </a:rPr>
              <a:t>27</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年６月　諮問</a:t>
            </a:r>
            <a:endParaRPr lang="en-US" altLang="ja-JP" sz="105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　　　　　部会の設置、</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検討</a:t>
            </a:r>
            <a:endPar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　平成</a:t>
            </a:r>
            <a:r>
              <a:rPr lang="en-US" altLang="ja-JP" sz="1050" dirty="0">
                <a:latin typeface="ＭＳ 明朝" panose="02020609040205080304" pitchFamily="17" charset="-128"/>
                <a:ea typeface="ＭＳ 明朝" panose="02020609040205080304" pitchFamily="17" charset="-128"/>
                <a:cs typeface="Meiryo UI" panose="020B0604030504040204" pitchFamily="50" charset="-128"/>
              </a:rPr>
              <a:t>28</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年 春   部会報告、答申</a:t>
            </a:r>
            <a:endParaRPr lang="en-US" altLang="ja-JP" sz="105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　その後</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、府で</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計画案</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を策定し、パブリックコメント・</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国との協議</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を</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経て、計画を変更</a:t>
            </a:r>
            <a:endPar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平成</a:t>
            </a:r>
            <a:r>
              <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rPr>
              <a:t>28</a:t>
            </a:r>
            <a:r>
              <a:rPr lang="ja-JP" altLang="en-US" sz="1050" dirty="0">
                <a:latin typeface="ＭＳ 明朝" panose="02020609040205080304" pitchFamily="17" charset="-128"/>
                <a:ea typeface="ＭＳ 明朝" panose="02020609040205080304" pitchFamily="17" charset="-128"/>
                <a:cs typeface="Meiryo UI" panose="020B0604030504040204" pitchFamily="50" charset="-128"/>
              </a:rPr>
              <a:t>年秋頃</a:t>
            </a:r>
            <a:r>
              <a:rPr lang="ja-JP" altLang="en-US" sz="1050" dirty="0" smtClean="0">
                <a:latin typeface="ＭＳ 明朝" panose="02020609040205080304" pitchFamily="17" charset="-128"/>
                <a:ea typeface="ＭＳ 明朝" panose="02020609040205080304" pitchFamily="17" charset="-128"/>
                <a:cs typeface="Meiryo UI" panose="020B0604030504040204" pitchFamily="50" charset="-128"/>
              </a:rPr>
              <a:t>を予定</a:t>
            </a:r>
            <a:r>
              <a:rPr lang="en-US" altLang="ja-JP" sz="1050" dirty="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050" dirty="0" err="1" smtClean="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05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参考）瀬戸内海環境保全基本計画と府県計画（根拠法令</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瀬戸内海環境保全特別措置法）</a:t>
            </a:r>
            <a:endParaRPr lang="en-US" altLang="ja-JP" sz="1000" b="1"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b="1"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国は、基本計画（瀬戸内海の環境保全の目標、</a:t>
            </a:r>
            <a:r>
              <a:rPr lang="ja-JP" altLang="en-US" sz="1000" dirty="0" err="1">
                <a:latin typeface="ＭＳ 明朝" panose="02020609040205080304" pitchFamily="17" charset="-128"/>
                <a:ea typeface="ＭＳ 明朝" panose="02020609040205080304" pitchFamily="17" charset="-128"/>
                <a:cs typeface="Meiryo UI" panose="020B0604030504040204" pitchFamily="50" charset="-128"/>
              </a:rPr>
              <a:t>構ずべき</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施策等の基本的方向を示し、</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諸施策</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の</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実施</a:t>
            </a:r>
            <a:endParaRPr lang="en-US" altLang="ja-JP" sz="10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1000" dirty="0" smtClean="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に当たっての指針</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となるもの）を策定。</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　・瀬戸内海</a:t>
            </a:r>
            <a:r>
              <a:rPr lang="ja-JP" altLang="ja-JP" sz="1000" dirty="0">
                <a:latin typeface="ＭＳ 明朝" panose="02020609040205080304" pitchFamily="17" charset="-128"/>
                <a:ea typeface="ＭＳ 明朝" panose="02020609040205080304" pitchFamily="17" charset="-128"/>
                <a:cs typeface="Meiryo UI" panose="020B0604030504040204" pitchFamily="50" charset="-128"/>
              </a:rPr>
              <a:t>関係</a:t>
            </a:r>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13</a:t>
            </a:r>
            <a:r>
              <a:rPr lang="ja-JP" altLang="ja-JP" sz="1000" dirty="0">
                <a:latin typeface="ＭＳ 明朝" panose="02020609040205080304" pitchFamily="17" charset="-128"/>
                <a:ea typeface="ＭＳ 明朝" panose="02020609040205080304" pitchFamily="17" charset="-128"/>
                <a:cs typeface="Meiryo UI" panose="020B0604030504040204" pitchFamily="50" charset="-128"/>
              </a:rPr>
              <a:t>府県</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は、基本計画に基づき、府県計画（各府県の区域で実施すべき施策</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についての</a:t>
            </a:r>
            <a:endParaRPr lang="en-US" altLang="ja-JP" sz="10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　計画）を</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策定</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・基本</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計画は昭和</a:t>
            </a:r>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53</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年に策定。以後、平成</a:t>
            </a:r>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6</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年、</a:t>
            </a:r>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12</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年に変更</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a:p>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・大阪府</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計画は昭和</a:t>
            </a:r>
            <a:r>
              <a:rPr lang="en-US" altLang="ja-JP" sz="1000" dirty="0">
                <a:latin typeface="ＭＳ 明朝" panose="02020609040205080304" pitchFamily="17" charset="-128"/>
                <a:ea typeface="ＭＳ 明朝" panose="02020609040205080304" pitchFamily="17" charset="-128"/>
                <a:cs typeface="Meiryo UI" panose="020B0604030504040204" pitchFamily="50" charset="-128"/>
              </a:rPr>
              <a:t>56</a:t>
            </a: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年に策定。以後</a:t>
            </a:r>
            <a:r>
              <a:rPr lang="ja-JP" altLang="en-US" sz="1000" dirty="0" smtClean="0">
                <a:latin typeface="ＭＳ 明朝" panose="02020609040205080304" pitchFamily="17" charset="-128"/>
                <a:ea typeface="ＭＳ 明朝" panose="02020609040205080304" pitchFamily="17" charset="-128"/>
                <a:cs typeface="Meiryo UI" panose="020B0604030504040204" pitchFamily="50" charset="-128"/>
              </a:rPr>
              <a:t>、基本計画の変更や総量削減計画の策定等に伴い変更。</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6" name="テキスト ボックス 5"/>
          <p:cNvSpPr txBox="1"/>
          <p:nvPr/>
        </p:nvSpPr>
        <p:spPr>
          <a:xfrm>
            <a:off x="11165327" y="3349009"/>
            <a:ext cx="342108" cy="169277"/>
          </a:xfrm>
          <a:prstGeom prst="rect">
            <a:avLst/>
          </a:prstGeom>
          <a:noFill/>
        </p:spPr>
        <p:txBody>
          <a:bodyPr wrap="square" rtlCol="0">
            <a:spAutoFit/>
          </a:bodyPr>
          <a:lstStyle/>
          <a:p>
            <a:r>
              <a:rPr kumimoji="1" lang="ja-JP" altLang="en-US" sz="500" b="1" dirty="0" smtClean="0"/>
              <a:t>年度</a:t>
            </a:r>
            <a:endParaRPr kumimoji="1" lang="ja-JP" altLang="en-US" sz="500" b="1" dirty="0"/>
          </a:p>
        </p:txBody>
      </p:sp>
      <p:sp>
        <p:nvSpPr>
          <p:cNvPr id="44" name="テキスト ボックス 43"/>
          <p:cNvSpPr txBox="1"/>
          <p:nvPr/>
        </p:nvSpPr>
        <p:spPr>
          <a:xfrm>
            <a:off x="8799087" y="5652523"/>
            <a:ext cx="342108" cy="169277"/>
          </a:xfrm>
          <a:prstGeom prst="rect">
            <a:avLst/>
          </a:prstGeom>
          <a:noFill/>
        </p:spPr>
        <p:txBody>
          <a:bodyPr wrap="square" rtlCol="0">
            <a:spAutoFit/>
          </a:bodyPr>
          <a:lstStyle/>
          <a:p>
            <a:r>
              <a:rPr kumimoji="1" lang="ja-JP" altLang="en-US" sz="500" b="1" dirty="0" smtClean="0"/>
              <a:t>年度</a:t>
            </a:r>
            <a:endParaRPr kumimoji="1" lang="ja-JP" altLang="en-US" sz="500" b="1" dirty="0"/>
          </a:p>
        </p:txBody>
      </p:sp>
      <p:sp>
        <p:nvSpPr>
          <p:cNvPr id="45" name="テキスト ボックス 44"/>
          <p:cNvSpPr txBox="1"/>
          <p:nvPr/>
        </p:nvSpPr>
        <p:spPr>
          <a:xfrm>
            <a:off x="11384022" y="5662749"/>
            <a:ext cx="342108" cy="169277"/>
          </a:xfrm>
          <a:prstGeom prst="rect">
            <a:avLst/>
          </a:prstGeom>
          <a:noFill/>
        </p:spPr>
        <p:txBody>
          <a:bodyPr wrap="square" rtlCol="0">
            <a:spAutoFit/>
          </a:bodyPr>
          <a:lstStyle/>
          <a:p>
            <a:r>
              <a:rPr kumimoji="1" lang="ja-JP" altLang="en-US" sz="500" b="1" dirty="0" smtClean="0"/>
              <a:t>年度</a:t>
            </a:r>
            <a:endParaRPr kumimoji="1" lang="ja-JP" altLang="en-US" sz="500" b="1" dirty="0"/>
          </a:p>
        </p:txBody>
      </p:sp>
      <p:sp>
        <p:nvSpPr>
          <p:cNvPr id="46" name="テキスト ボックス 45"/>
          <p:cNvSpPr txBox="1"/>
          <p:nvPr/>
        </p:nvSpPr>
        <p:spPr>
          <a:xfrm>
            <a:off x="-14590" y="4810661"/>
            <a:ext cx="6923424" cy="1952089"/>
          </a:xfrm>
          <a:prstGeom prst="roundRect">
            <a:avLst>
              <a:gd name="adj" fmla="val 8891"/>
            </a:avLst>
          </a:prstGeom>
          <a:noFill/>
          <a:ln w="6350">
            <a:noFill/>
          </a:ln>
        </p:spPr>
        <p:txBody>
          <a:bodyPr wrap="square" rtlCol="0">
            <a:spAutoFit/>
          </a:bodyPr>
          <a:lstStyle/>
          <a:p>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環境保全の観点から</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見た今後目指すべき大阪</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湾の将来像</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r>
              <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rPr>
              <a:t> </a:t>
            </a:r>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・将来像の実現に向けた環境</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保全・再生の基本的な考え方</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・将来像の実現に向けた施策のあり方</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・施策の進捗状況の点検のあり方　など</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主</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な</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観点</a:t>
            </a:r>
            <a:r>
              <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・湾・灘ごと季節ごとの地域の実情に応じたきめ</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細やかな水質</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管理や底質</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環境の</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改善など、</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　</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水質の保全及び管理</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a:t>
            </a:r>
            <a:r>
              <a:rPr lang="ja-JP" altLang="en-US" sz="1100" dirty="0">
                <a:latin typeface="ＭＳ 明朝" panose="02020609040205080304" pitchFamily="17" charset="-128"/>
                <a:ea typeface="ＭＳ 明朝" panose="02020609040205080304" pitchFamily="17" charset="-128"/>
                <a:cs typeface="Meiryo UI" panose="020B0604030504040204" pitchFamily="50" charset="-128"/>
              </a:rPr>
              <a:t>沿岸域の環境の保全、再生</a:t>
            </a:r>
            <a:r>
              <a:rPr lang="ja-JP" altLang="en-US" sz="1100" dirty="0" smtClean="0">
                <a:latin typeface="ＭＳ 明朝" panose="02020609040205080304" pitchFamily="17" charset="-128"/>
                <a:ea typeface="ＭＳ 明朝" panose="02020609040205080304" pitchFamily="17" charset="-128"/>
                <a:cs typeface="Meiryo UI" panose="020B0604030504040204" pitchFamily="50" charset="-128"/>
              </a:rPr>
              <a:t>及び創出　など</a:t>
            </a:r>
            <a:endParaRPr lang="en-US" altLang="ja-JP" sz="1100" dirty="0" smtClean="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dirty="0">
              <a:latin typeface="ＭＳ 明朝" panose="02020609040205080304" pitchFamily="17" charset="-128"/>
              <a:ea typeface="ＭＳ 明朝" panose="02020609040205080304" pitchFamily="17" charset="-128"/>
              <a:cs typeface="Meiryo UI" panose="020B0604030504040204" pitchFamily="50" charset="-128"/>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6534" y="1878802"/>
            <a:ext cx="2272447" cy="150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79930" y="6875756"/>
            <a:ext cx="1764812"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検討スケジュール（案）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12395" y="4886225"/>
            <a:ext cx="6244389" cy="1847949"/>
          </a:xfrm>
          <a:prstGeom prst="roundRect">
            <a:avLst>
              <a:gd name="adj" fmla="val 645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9930" y="4720480"/>
            <a:ext cx="1332764"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検討内容（案）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5003</TotalTime>
  <Words>232</Words>
  <Application>Microsoft Office PowerPoint</Application>
  <PresentationFormat>A3 297x420 mm</PresentationFormat>
  <Paragraphs>120</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田渕　敬一</dc:creator>
  <cp:lastModifiedBy>田渕　敬一</cp:lastModifiedBy>
  <cp:revision>460</cp:revision>
  <cp:lastPrinted>2015-05-29T03:01:13Z</cp:lastPrinted>
  <dcterms:created xsi:type="dcterms:W3CDTF">2015-03-03T02:47:57Z</dcterms:created>
  <dcterms:modified xsi:type="dcterms:W3CDTF">2015-06-08T07:40:32Z</dcterms:modified>
</cp:coreProperties>
</file>