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1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733103C-4814-46D0-AA24-A4A6BA72B103}" type="datetimeFigureOut">
              <a:rPr kumimoji="1" lang="ja-JP" altLang="en-US" smtClean="0"/>
              <a:t>2015/6/10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2282897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33103C-4814-46D0-AA24-A4A6BA72B103}" type="datetimeFigureOut">
              <a:rPr kumimoji="1" lang="ja-JP" altLang="en-US" smtClean="0"/>
              <a:t>2015/6/10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371298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33103C-4814-46D0-AA24-A4A6BA72B103}" type="datetimeFigureOut">
              <a:rPr kumimoji="1" lang="ja-JP" altLang="en-US" smtClean="0"/>
              <a:t>2015/6/10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951267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33103C-4814-46D0-AA24-A4A6BA72B103}" type="datetimeFigureOut">
              <a:rPr kumimoji="1" lang="ja-JP" altLang="en-US" smtClean="0"/>
              <a:t>2015/6/10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31701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733103C-4814-46D0-AA24-A4A6BA72B103}" type="datetimeFigureOut">
              <a:rPr kumimoji="1" lang="ja-JP" altLang="en-US" smtClean="0"/>
              <a:t>2015/6/10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3706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733103C-4814-46D0-AA24-A4A6BA72B103}" type="datetimeFigureOut">
              <a:rPr kumimoji="1" lang="ja-JP" altLang="en-US" smtClean="0"/>
              <a:t>2015/6/10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376310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733103C-4814-46D0-AA24-A4A6BA72B103}" type="datetimeFigureOut">
              <a:rPr kumimoji="1" lang="ja-JP" altLang="en-US" smtClean="0"/>
              <a:t>2015/6/10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3582619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733103C-4814-46D0-AA24-A4A6BA72B103}" type="datetimeFigureOut">
              <a:rPr kumimoji="1" lang="ja-JP" altLang="en-US" smtClean="0"/>
              <a:t>2015/6/10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3136858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733103C-4814-46D0-AA24-A4A6BA72B103}" type="datetimeFigureOut">
              <a:rPr kumimoji="1" lang="ja-JP" altLang="en-US" smtClean="0"/>
              <a:t>2015/6/10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021696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733103C-4814-46D0-AA24-A4A6BA72B103}" type="datetimeFigureOut">
              <a:rPr kumimoji="1" lang="ja-JP" altLang="en-US" smtClean="0"/>
              <a:t>2015/6/10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3843247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733103C-4814-46D0-AA24-A4A6BA72B103}" type="datetimeFigureOut">
              <a:rPr kumimoji="1" lang="ja-JP" altLang="en-US" smtClean="0"/>
              <a:t>2015/6/10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652848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33103C-4814-46D0-AA24-A4A6BA72B103}" type="datetimeFigureOut">
              <a:rPr kumimoji="1" lang="ja-JP" altLang="en-US" smtClean="0"/>
              <a:t>2015/6/10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3403902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46391" y="833290"/>
            <a:ext cx="4266800" cy="692365"/>
          </a:xfrm>
          <a:ln>
            <a:solidFill>
              <a:schemeClr val="accent1">
                <a:shade val="50000"/>
              </a:schemeClr>
            </a:solidFill>
          </a:ln>
        </p:spPr>
        <p:txBody>
          <a:bodyPr>
            <a:normAutofit/>
          </a:bodyPr>
          <a:lstStyle/>
          <a:p>
            <a:pPr algn="l"/>
            <a:r>
              <a:rPr lang="ja-JP" altLang="en-US" sz="1200" dirty="0" smtClean="0"/>
              <a:t>　</a:t>
            </a:r>
            <a:r>
              <a:rPr lang="ja-JP" altLang="ja-JP" sz="800" dirty="0" smtClean="0"/>
              <a:t>都道府県の実施する鳥獣保護事業についての基本的な考えや施策の在り方を示す枠組み</a:t>
            </a:r>
            <a:r>
              <a:rPr lang="ja-JP" altLang="en-US" sz="800" dirty="0" smtClean="0"/>
              <a:t>　</a:t>
            </a:r>
            <a:r>
              <a:rPr lang="ja-JP" altLang="ja-JP" sz="800" dirty="0" smtClean="0"/>
              <a:t>であり、環境大臣が定める基本指針に基づいて、都道府県が作成する５カ年の計画</a:t>
            </a:r>
            <a:r>
              <a:rPr lang="ja-JP" altLang="en-US" sz="800" dirty="0" smtClean="0"/>
              <a:t>。</a:t>
            </a:r>
            <a:r>
              <a:rPr lang="en-US" altLang="ja-JP" sz="800" dirty="0" smtClean="0"/>
              <a:t/>
            </a:r>
            <a:br>
              <a:rPr lang="en-US" altLang="ja-JP" sz="800" dirty="0" smtClean="0"/>
            </a:br>
            <a:r>
              <a:rPr lang="ja-JP" altLang="en-US" sz="800" dirty="0" smtClean="0"/>
              <a:t>　鳥獣保護法の</a:t>
            </a:r>
            <a:r>
              <a:rPr lang="ja-JP" altLang="en-US" sz="800" dirty="0"/>
              <a:t>一部改正に</a:t>
            </a:r>
            <a:r>
              <a:rPr lang="ja-JP" altLang="en-US" sz="800" dirty="0" smtClean="0"/>
              <a:t>伴い、変更</a:t>
            </a:r>
            <a:r>
              <a:rPr lang="ja-JP" altLang="en-US" sz="800" dirty="0"/>
              <a:t>された基本指針に</a:t>
            </a:r>
            <a:r>
              <a:rPr lang="ja-JP" altLang="en-US" sz="800" dirty="0" smtClean="0"/>
              <a:t>沿って、第</a:t>
            </a:r>
            <a:r>
              <a:rPr lang="en-US" altLang="ja-JP" sz="800" dirty="0" smtClean="0"/>
              <a:t>11</a:t>
            </a:r>
            <a:r>
              <a:rPr lang="ja-JP" altLang="en-US" sz="800" dirty="0" smtClean="0"/>
              <a:t>次計画について所要</a:t>
            </a:r>
            <a:r>
              <a:rPr lang="ja-JP" altLang="en-US" sz="800" dirty="0"/>
              <a:t>の変更を加えることとする</a:t>
            </a:r>
            <a:endParaRPr kumimoji="1" lang="ja-JP" altLang="en-US" sz="800" dirty="0"/>
          </a:p>
        </p:txBody>
      </p:sp>
      <p:sp>
        <p:nvSpPr>
          <p:cNvPr id="4" name="フレーム 3"/>
          <p:cNvSpPr/>
          <p:nvPr/>
        </p:nvSpPr>
        <p:spPr>
          <a:xfrm>
            <a:off x="2424960" y="315432"/>
            <a:ext cx="4356484" cy="432048"/>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第１１次</a:t>
            </a:r>
            <a:r>
              <a:rPr kumimoji="1" lang="ja-JP" altLang="en-US" sz="1400" b="1" dirty="0" smtClean="0">
                <a:solidFill>
                  <a:schemeClr val="tx1"/>
                </a:solidFill>
              </a:rPr>
              <a:t>大阪府鳥獣保護管理事業計画の概要</a:t>
            </a:r>
            <a:endParaRPr kumimoji="1" lang="ja-JP" altLang="en-US" sz="1400" b="1" dirty="0">
              <a:solidFill>
                <a:schemeClr val="tx1"/>
              </a:solidFill>
            </a:endParaRPr>
          </a:p>
        </p:txBody>
      </p:sp>
      <p:sp>
        <p:nvSpPr>
          <p:cNvPr id="9" name="タイトル 1"/>
          <p:cNvSpPr txBox="1">
            <a:spLocks/>
          </p:cNvSpPr>
          <p:nvPr/>
        </p:nvSpPr>
        <p:spPr>
          <a:xfrm>
            <a:off x="246391" y="1716647"/>
            <a:ext cx="4266800" cy="5078145"/>
          </a:xfrm>
          <a:prstGeom prst="rect">
            <a:avLst/>
          </a:prstGeom>
          <a:ln>
            <a:solidFill>
              <a:schemeClr val="accent1">
                <a:shade val="50000"/>
              </a:schemeClr>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1200" b="1" dirty="0" smtClean="0"/>
          </a:p>
          <a:p>
            <a:pPr algn="l"/>
            <a:r>
              <a:rPr lang="ja-JP" altLang="ja-JP" sz="900" b="1" dirty="0"/>
              <a:t>基本</a:t>
            </a:r>
            <a:r>
              <a:rPr lang="ja-JP" altLang="ja-JP" sz="900" b="1" dirty="0" smtClean="0"/>
              <a:t>理念</a:t>
            </a:r>
            <a:endParaRPr lang="en-US" altLang="ja-JP" sz="900" b="1" dirty="0" smtClean="0"/>
          </a:p>
          <a:p>
            <a:pPr algn="l"/>
            <a:r>
              <a:rPr lang="ja-JP" altLang="ja-JP" sz="1000" dirty="0"/>
              <a:t>　　</a:t>
            </a:r>
            <a:r>
              <a:rPr lang="ja-JP" altLang="en-US" sz="900" dirty="0">
                <a:latin typeface="+mn-ea"/>
              </a:rPr>
              <a:t>人と野生鳥獣との適切な関係の構築及び生物多様性の保全</a:t>
            </a:r>
            <a:endParaRPr lang="en-US" altLang="ja-JP" sz="900" dirty="0">
              <a:latin typeface="+mn-ea"/>
            </a:endParaRPr>
          </a:p>
          <a:p>
            <a:pPr algn="l"/>
            <a:r>
              <a:rPr lang="en-US" altLang="ja-JP" sz="900" dirty="0"/>
              <a:t> </a:t>
            </a:r>
            <a:endParaRPr lang="ja-JP" altLang="ja-JP" sz="900" dirty="0"/>
          </a:p>
          <a:p>
            <a:pPr algn="l"/>
            <a:r>
              <a:rPr lang="ja-JP" altLang="ja-JP" sz="900" b="1" dirty="0"/>
              <a:t>第一　鳥獣</a:t>
            </a:r>
            <a:r>
              <a:rPr lang="ja-JP" altLang="ja-JP" sz="900" b="1" dirty="0" smtClean="0"/>
              <a:t>保護</a:t>
            </a:r>
            <a:r>
              <a:rPr lang="ja-JP" altLang="en-US" sz="900" b="1" dirty="0" smtClean="0"/>
              <a:t>管理</a:t>
            </a:r>
            <a:r>
              <a:rPr lang="ja-JP" altLang="ja-JP" sz="900" b="1" dirty="0" smtClean="0"/>
              <a:t>事業</a:t>
            </a:r>
            <a:r>
              <a:rPr lang="ja-JP" altLang="ja-JP" sz="900" b="1" dirty="0"/>
              <a:t>計画の計画期間</a:t>
            </a:r>
            <a:endParaRPr lang="ja-JP" altLang="ja-JP" sz="900" dirty="0"/>
          </a:p>
          <a:p>
            <a:pPr algn="l"/>
            <a:r>
              <a:rPr lang="ja-JP" altLang="ja-JP" sz="900" dirty="0"/>
              <a:t>　　</a:t>
            </a:r>
            <a:r>
              <a:rPr lang="ja-JP" altLang="ja-JP" sz="900" dirty="0" smtClean="0"/>
              <a:t>平成</a:t>
            </a:r>
            <a:r>
              <a:rPr lang="en-US" altLang="ja-JP" sz="900" dirty="0"/>
              <a:t>24</a:t>
            </a:r>
            <a:r>
              <a:rPr lang="ja-JP" altLang="ja-JP" sz="900" dirty="0" smtClean="0"/>
              <a:t>年</a:t>
            </a:r>
            <a:r>
              <a:rPr lang="ja-JP" altLang="ja-JP" sz="900" dirty="0"/>
              <a:t>４月</a:t>
            </a:r>
            <a:r>
              <a:rPr lang="ja-JP" altLang="ja-JP" sz="900" dirty="0" smtClean="0"/>
              <a:t>１日</a:t>
            </a:r>
            <a:r>
              <a:rPr lang="ja-JP" altLang="en-US" sz="900" dirty="0"/>
              <a:t>～</a:t>
            </a:r>
            <a:r>
              <a:rPr lang="ja-JP" altLang="ja-JP" sz="900" dirty="0" smtClean="0"/>
              <a:t>平成</a:t>
            </a:r>
            <a:r>
              <a:rPr lang="en-US" altLang="ja-JP" sz="900" dirty="0" smtClean="0"/>
              <a:t>29</a:t>
            </a:r>
            <a:r>
              <a:rPr lang="ja-JP" altLang="ja-JP" sz="900" dirty="0" smtClean="0"/>
              <a:t>年３月</a:t>
            </a:r>
            <a:r>
              <a:rPr lang="en-US" altLang="ja-JP" sz="900" dirty="0" smtClean="0"/>
              <a:t>31</a:t>
            </a:r>
            <a:r>
              <a:rPr lang="ja-JP" altLang="ja-JP" sz="900" dirty="0" smtClean="0"/>
              <a:t>日</a:t>
            </a:r>
            <a:r>
              <a:rPr lang="ja-JP" altLang="en-US" sz="900" dirty="0" smtClean="0"/>
              <a:t>（５ヶ年間）</a:t>
            </a:r>
            <a:endParaRPr lang="en-US" altLang="ja-JP" sz="900" dirty="0" smtClean="0"/>
          </a:p>
          <a:p>
            <a:pPr algn="l"/>
            <a:r>
              <a:rPr lang="ja-JP" altLang="en-US" sz="900" dirty="0"/>
              <a:t>　</a:t>
            </a:r>
            <a:r>
              <a:rPr lang="ja-JP" altLang="en-US" sz="900" dirty="0" smtClean="0"/>
              <a:t>　</a:t>
            </a:r>
            <a:r>
              <a:rPr lang="en-US" altLang="ja-JP" sz="900" dirty="0" smtClean="0"/>
              <a:t>※</a:t>
            </a:r>
            <a:r>
              <a:rPr lang="ja-JP" altLang="en-US" sz="900" dirty="0" smtClean="0"/>
              <a:t>平成</a:t>
            </a:r>
            <a:r>
              <a:rPr lang="en-US" altLang="ja-JP" sz="900" dirty="0" smtClean="0"/>
              <a:t>27</a:t>
            </a:r>
            <a:r>
              <a:rPr lang="ja-JP" altLang="en-US" sz="900" dirty="0" smtClean="0"/>
              <a:t>年</a:t>
            </a:r>
            <a:r>
              <a:rPr lang="en-US" altLang="ja-JP" sz="900" dirty="0" smtClean="0"/>
              <a:t>5</a:t>
            </a:r>
            <a:r>
              <a:rPr lang="ja-JP" altLang="en-US" sz="900" dirty="0" smtClean="0"/>
              <a:t>月</a:t>
            </a:r>
            <a:r>
              <a:rPr lang="en-US" altLang="ja-JP" sz="900" dirty="0" smtClean="0"/>
              <a:t>29</a:t>
            </a:r>
            <a:r>
              <a:rPr lang="ja-JP" altLang="en-US" sz="900" dirty="0" smtClean="0"/>
              <a:t>日法施行と同時に変更</a:t>
            </a:r>
            <a:endParaRPr lang="ja-JP" altLang="ja-JP" sz="900" dirty="0"/>
          </a:p>
          <a:p>
            <a:pPr algn="l"/>
            <a:r>
              <a:rPr lang="en-US" altLang="ja-JP" sz="900" dirty="0"/>
              <a:t> </a:t>
            </a:r>
            <a:endParaRPr lang="ja-JP" altLang="ja-JP" sz="900" dirty="0"/>
          </a:p>
          <a:p>
            <a:pPr algn="l"/>
            <a:r>
              <a:rPr lang="ja-JP" altLang="ja-JP" sz="900" b="1" dirty="0" smtClean="0"/>
              <a:t>第二</a:t>
            </a:r>
            <a:r>
              <a:rPr lang="ja-JP" altLang="ja-JP" sz="900" b="1" dirty="0"/>
              <a:t>　鳥獣保護区、特別保護地区及び休猟区に関する</a:t>
            </a:r>
            <a:r>
              <a:rPr lang="ja-JP" altLang="ja-JP" sz="900" b="1" dirty="0" smtClean="0"/>
              <a:t>事項</a:t>
            </a:r>
            <a:endParaRPr lang="en-US" altLang="ja-JP" sz="900" b="1" dirty="0" smtClean="0"/>
          </a:p>
          <a:p>
            <a:pPr algn="l"/>
            <a:r>
              <a:rPr lang="ja-JP" altLang="en-US" sz="900" b="1" dirty="0"/>
              <a:t>　</a:t>
            </a:r>
            <a:r>
              <a:rPr lang="ja-JP" altLang="en-US" sz="900" b="1" dirty="0" smtClean="0"/>
              <a:t>　</a:t>
            </a:r>
            <a:r>
              <a:rPr lang="ja-JP" altLang="en-US" sz="900" dirty="0" smtClean="0"/>
              <a:t>野生鳥獣の保護上重要な森林・河川等を鳥獣保護区に指定</a:t>
            </a:r>
            <a:endParaRPr lang="en-US" altLang="ja-JP" sz="900" dirty="0"/>
          </a:p>
          <a:p>
            <a:pPr algn="l"/>
            <a:r>
              <a:rPr lang="ja-JP" altLang="en-US" sz="900" dirty="0"/>
              <a:t>　</a:t>
            </a:r>
            <a:r>
              <a:rPr lang="ja-JP" altLang="en-US" sz="900" dirty="0" smtClean="0"/>
              <a:t>　</a:t>
            </a:r>
            <a:r>
              <a:rPr lang="ja-JP" altLang="en-US" sz="900" dirty="0" smtClean="0">
                <a:latin typeface="+mn-ea"/>
              </a:rPr>
              <a:t>①</a:t>
            </a:r>
            <a:r>
              <a:rPr lang="ja-JP" altLang="en-US" sz="900" dirty="0">
                <a:latin typeface="+mn-ea"/>
              </a:rPr>
              <a:t>鳥獣保護区の指定</a:t>
            </a:r>
            <a:endParaRPr lang="en-US" altLang="ja-JP" sz="900" dirty="0">
              <a:latin typeface="+mn-ea"/>
            </a:endParaRPr>
          </a:p>
          <a:p>
            <a:pPr algn="l"/>
            <a:r>
              <a:rPr lang="ja-JP" altLang="en-US" sz="900" dirty="0">
                <a:latin typeface="+mn-ea"/>
              </a:rPr>
              <a:t>　　　</a:t>
            </a:r>
            <a:r>
              <a:rPr lang="ja-JP" altLang="en-US" sz="900" dirty="0" smtClean="0">
                <a:latin typeface="+mn-ea"/>
              </a:rPr>
              <a:t>●計画</a:t>
            </a:r>
            <a:r>
              <a:rPr lang="ja-JP" altLang="en-US" sz="900" dirty="0">
                <a:latin typeface="+mn-ea"/>
              </a:rPr>
              <a:t>開始 ： </a:t>
            </a:r>
            <a:r>
              <a:rPr lang="en-US" altLang="ja-JP" sz="900" dirty="0">
                <a:latin typeface="+mn-ea"/>
              </a:rPr>
              <a:t>18</a:t>
            </a:r>
            <a:r>
              <a:rPr lang="ja-JP" altLang="en-US" sz="900" dirty="0">
                <a:latin typeface="+mn-ea"/>
              </a:rPr>
              <a:t>箇所　</a:t>
            </a:r>
            <a:r>
              <a:rPr lang="en-US" altLang="ja-JP" sz="900" dirty="0">
                <a:latin typeface="+mn-ea"/>
              </a:rPr>
              <a:t>12,801ha</a:t>
            </a:r>
            <a:r>
              <a:rPr lang="ja-JP" altLang="en-US" sz="900" dirty="0">
                <a:latin typeface="+mn-ea"/>
              </a:rPr>
              <a:t>　⇒　計画終了 ： </a:t>
            </a:r>
            <a:r>
              <a:rPr lang="en-US" altLang="ja-JP" sz="900" dirty="0">
                <a:latin typeface="+mn-ea"/>
              </a:rPr>
              <a:t>18</a:t>
            </a:r>
            <a:r>
              <a:rPr lang="ja-JP" altLang="en-US" sz="900" dirty="0">
                <a:latin typeface="+mn-ea"/>
              </a:rPr>
              <a:t>箇所　</a:t>
            </a:r>
            <a:r>
              <a:rPr lang="en-US" altLang="ja-JP" sz="900" dirty="0" smtClean="0">
                <a:latin typeface="+mn-ea"/>
              </a:rPr>
              <a:t>12,914ha</a:t>
            </a:r>
            <a:r>
              <a:rPr lang="ja-JP" altLang="en-US" sz="900" dirty="0">
                <a:latin typeface="+mn-ea"/>
              </a:rPr>
              <a:t>　</a:t>
            </a:r>
            <a:endParaRPr lang="en-US" altLang="ja-JP" sz="900" dirty="0">
              <a:latin typeface="+mn-ea"/>
            </a:endParaRPr>
          </a:p>
          <a:p>
            <a:pPr algn="l"/>
            <a:r>
              <a:rPr lang="ja-JP" altLang="en-US" sz="900" dirty="0">
                <a:latin typeface="+mn-ea"/>
              </a:rPr>
              <a:t>　　　　</a:t>
            </a:r>
            <a:r>
              <a:rPr lang="ja-JP" altLang="en-US" sz="900" dirty="0" smtClean="0">
                <a:latin typeface="+mn-ea"/>
              </a:rPr>
              <a:t>　</a:t>
            </a:r>
            <a:r>
              <a:rPr lang="ja-JP" altLang="en-US" sz="900" dirty="0">
                <a:latin typeface="+mn-ea"/>
              </a:rPr>
              <a:t>　</a:t>
            </a:r>
            <a:r>
              <a:rPr lang="ja-JP" altLang="en-US" sz="900" dirty="0" smtClean="0">
                <a:latin typeface="+mn-ea"/>
              </a:rPr>
              <a:t>　・変更</a:t>
            </a:r>
            <a:r>
              <a:rPr lang="ja-JP" altLang="en-US" sz="900" dirty="0">
                <a:latin typeface="+mn-ea"/>
              </a:rPr>
              <a:t>指定（区域拡大）　１箇所　</a:t>
            </a:r>
            <a:r>
              <a:rPr lang="en-US" altLang="ja-JP" sz="900" dirty="0" smtClean="0">
                <a:latin typeface="+mn-ea"/>
              </a:rPr>
              <a:t>305ha</a:t>
            </a:r>
            <a:r>
              <a:rPr lang="ja-JP" altLang="en-US" sz="900" dirty="0">
                <a:latin typeface="+mn-ea"/>
              </a:rPr>
              <a:t>（</a:t>
            </a:r>
            <a:r>
              <a:rPr lang="en-US" altLang="ja-JP" sz="900" dirty="0" smtClean="0">
                <a:latin typeface="+mn-ea"/>
              </a:rPr>
              <a:t>113ha</a:t>
            </a:r>
            <a:r>
              <a:rPr lang="ja-JP" altLang="en-US" sz="900" dirty="0">
                <a:latin typeface="+mn-ea"/>
              </a:rPr>
              <a:t>増）</a:t>
            </a:r>
            <a:endParaRPr lang="en-US" altLang="ja-JP" sz="900" dirty="0">
              <a:latin typeface="+mn-ea"/>
            </a:endParaRPr>
          </a:p>
          <a:p>
            <a:pPr algn="l"/>
            <a:r>
              <a:rPr lang="ja-JP" altLang="en-US" sz="900" dirty="0">
                <a:latin typeface="+mn-ea"/>
              </a:rPr>
              <a:t>　</a:t>
            </a:r>
            <a:r>
              <a:rPr lang="ja-JP" altLang="en-US" sz="900" dirty="0" smtClean="0">
                <a:latin typeface="+mn-ea"/>
              </a:rPr>
              <a:t>　②</a:t>
            </a:r>
            <a:r>
              <a:rPr lang="ja-JP" altLang="en-US" sz="900" dirty="0">
                <a:latin typeface="+mn-ea"/>
              </a:rPr>
              <a:t>特別保護地区の指定</a:t>
            </a:r>
            <a:endParaRPr lang="en-US" altLang="ja-JP" sz="900" dirty="0">
              <a:latin typeface="+mn-ea"/>
            </a:endParaRPr>
          </a:p>
          <a:p>
            <a:pPr algn="l"/>
            <a:r>
              <a:rPr lang="ja-JP" altLang="en-US" sz="900" dirty="0">
                <a:latin typeface="+mn-ea"/>
              </a:rPr>
              <a:t>　　　</a:t>
            </a:r>
            <a:r>
              <a:rPr lang="ja-JP" altLang="en-US" sz="900" dirty="0" smtClean="0">
                <a:latin typeface="+mn-ea"/>
              </a:rPr>
              <a:t>●計画</a:t>
            </a:r>
            <a:r>
              <a:rPr lang="ja-JP" altLang="en-US" sz="900" dirty="0">
                <a:latin typeface="+mn-ea"/>
              </a:rPr>
              <a:t>開始 ： １箇所　</a:t>
            </a:r>
            <a:r>
              <a:rPr lang="en-US" altLang="ja-JP" sz="900" dirty="0">
                <a:latin typeface="+mn-ea"/>
              </a:rPr>
              <a:t>70ha</a:t>
            </a:r>
            <a:r>
              <a:rPr lang="ja-JP" altLang="en-US" sz="900" dirty="0">
                <a:latin typeface="+mn-ea"/>
              </a:rPr>
              <a:t>　⇒　計画終了 ： １箇所　</a:t>
            </a:r>
            <a:r>
              <a:rPr lang="en-US" altLang="ja-JP" sz="900" dirty="0">
                <a:latin typeface="+mn-ea"/>
              </a:rPr>
              <a:t>70ha </a:t>
            </a:r>
            <a:r>
              <a:rPr lang="ja-JP" altLang="en-US" sz="900" dirty="0">
                <a:latin typeface="+mn-ea"/>
              </a:rPr>
              <a:t>　　</a:t>
            </a:r>
            <a:endParaRPr lang="en-US" altLang="ja-JP" sz="900" dirty="0">
              <a:latin typeface="+mn-ea"/>
            </a:endParaRPr>
          </a:p>
          <a:p>
            <a:pPr algn="l"/>
            <a:r>
              <a:rPr lang="ja-JP" altLang="en-US" sz="900" dirty="0">
                <a:latin typeface="+mn-ea"/>
              </a:rPr>
              <a:t>　　　　　</a:t>
            </a:r>
            <a:r>
              <a:rPr lang="ja-JP" altLang="en-US" sz="900" dirty="0" smtClean="0">
                <a:latin typeface="+mn-ea"/>
              </a:rPr>
              <a:t>　</a:t>
            </a:r>
            <a:r>
              <a:rPr lang="en-US" altLang="ja-JP" sz="900" dirty="0"/>
              <a:t> </a:t>
            </a:r>
          </a:p>
          <a:p>
            <a:pPr algn="l"/>
            <a:r>
              <a:rPr lang="ja-JP" altLang="ja-JP" sz="900" b="1" dirty="0" smtClean="0"/>
              <a:t>第三</a:t>
            </a:r>
            <a:r>
              <a:rPr lang="ja-JP" altLang="ja-JP" sz="900" b="1" dirty="0"/>
              <a:t>　</a:t>
            </a:r>
            <a:r>
              <a:rPr lang="ja-JP" altLang="ja-JP" sz="900" b="1" dirty="0">
                <a:latin typeface="+mn-ea"/>
              </a:rPr>
              <a:t>鳥獣の人工増殖及び放鳥獣に</a:t>
            </a:r>
            <a:r>
              <a:rPr lang="ja-JP" altLang="ja-JP" sz="900" b="1" dirty="0" smtClean="0">
                <a:latin typeface="+mn-ea"/>
              </a:rPr>
              <a:t>関する事項</a:t>
            </a:r>
            <a:endParaRPr lang="en-US" altLang="ja-JP" sz="900" b="1" dirty="0">
              <a:latin typeface="+mn-ea"/>
            </a:endParaRPr>
          </a:p>
          <a:p>
            <a:pPr algn="l"/>
            <a:r>
              <a:rPr lang="ja-JP" altLang="en-US" sz="900" b="1" dirty="0" smtClean="0">
                <a:latin typeface="+mn-ea"/>
              </a:rPr>
              <a:t>　　</a:t>
            </a:r>
            <a:r>
              <a:rPr lang="ja-JP" altLang="ja-JP" sz="900" dirty="0" smtClean="0"/>
              <a:t>●</a:t>
            </a:r>
            <a:r>
              <a:rPr lang="ja-JP" altLang="ja-JP" sz="900" dirty="0"/>
              <a:t>個体数が少なく保護増殖を図る必要のあるものについては、人工増殖の</a:t>
            </a:r>
            <a:r>
              <a:rPr lang="ja-JP" altLang="ja-JP" sz="900" dirty="0" smtClean="0"/>
              <a:t>可能性</a:t>
            </a:r>
            <a:endParaRPr lang="en-US" altLang="ja-JP" sz="900" dirty="0" smtClean="0"/>
          </a:p>
          <a:p>
            <a:pPr algn="l"/>
            <a:r>
              <a:rPr lang="ja-JP" altLang="en-US" sz="900" dirty="0"/>
              <a:t>　</a:t>
            </a:r>
            <a:r>
              <a:rPr lang="ja-JP" altLang="en-US" sz="900" dirty="0" smtClean="0"/>
              <a:t>　　 を</a:t>
            </a:r>
            <a:r>
              <a:rPr lang="ja-JP" altLang="ja-JP" sz="900" dirty="0" smtClean="0"/>
              <a:t>検討</a:t>
            </a:r>
            <a:endParaRPr lang="en-US" altLang="ja-JP" sz="900" dirty="0" smtClean="0"/>
          </a:p>
          <a:p>
            <a:pPr algn="l"/>
            <a:r>
              <a:rPr lang="ja-JP" altLang="en-US" sz="900" dirty="0"/>
              <a:t>　</a:t>
            </a:r>
            <a:r>
              <a:rPr lang="ja-JP" altLang="en-US" sz="900" dirty="0" smtClean="0"/>
              <a:t>　</a:t>
            </a:r>
            <a:r>
              <a:rPr lang="ja-JP" altLang="ja-JP" sz="900" dirty="0" smtClean="0"/>
              <a:t>●</a:t>
            </a:r>
            <a:r>
              <a:rPr lang="ja-JP" altLang="ja-JP" sz="900" dirty="0"/>
              <a:t>被害のおそれがなく、効果が認められる場合においては、放鳥の可能性</a:t>
            </a:r>
            <a:r>
              <a:rPr lang="ja-JP" altLang="en-US" sz="900" dirty="0"/>
              <a:t>を</a:t>
            </a:r>
            <a:r>
              <a:rPr lang="ja-JP" altLang="ja-JP" sz="900" dirty="0"/>
              <a:t>検討</a:t>
            </a:r>
          </a:p>
          <a:p>
            <a:pPr algn="l"/>
            <a:endParaRPr lang="en-US" altLang="ja-JP" sz="900" dirty="0"/>
          </a:p>
          <a:p>
            <a:pPr algn="l"/>
            <a:r>
              <a:rPr lang="ja-JP" altLang="ja-JP" sz="900" b="1" dirty="0" smtClean="0"/>
              <a:t>第四</a:t>
            </a:r>
            <a:r>
              <a:rPr lang="ja-JP" altLang="ja-JP" sz="900" b="1" dirty="0"/>
              <a:t>　鳥獣の捕獲等及び鳥類の卵の採取等の許可に関する事項</a:t>
            </a:r>
            <a:endParaRPr lang="ja-JP" altLang="ja-JP" sz="900" dirty="0"/>
          </a:p>
          <a:p>
            <a:pPr algn="l"/>
            <a:r>
              <a:rPr lang="en-US" altLang="ja-JP" sz="900" dirty="0"/>
              <a:t> </a:t>
            </a:r>
            <a:r>
              <a:rPr lang="ja-JP" altLang="en-US" sz="900" dirty="0" smtClean="0"/>
              <a:t>　　捕獲の目的別に許可基準を設定</a:t>
            </a:r>
            <a:endParaRPr lang="en-US" altLang="ja-JP" sz="900" dirty="0" smtClean="0"/>
          </a:p>
          <a:p>
            <a:pPr algn="l"/>
            <a:r>
              <a:rPr lang="ja-JP" altLang="en-US" sz="900" dirty="0" smtClean="0"/>
              <a:t>　　 ●</a:t>
            </a:r>
            <a:r>
              <a:rPr lang="ja-JP" altLang="ja-JP" sz="900" dirty="0" smtClean="0"/>
              <a:t>学術</a:t>
            </a:r>
            <a:r>
              <a:rPr lang="ja-JP" altLang="ja-JP" sz="900" dirty="0"/>
              <a:t>研究を目的とする</a:t>
            </a:r>
            <a:r>
              <a:rPr lang="ja-JP" altLang="ja-JP" sz="900" dirty="0" smtClean="0"/>
              <a:t>場合</a:t>
            </a:r>
            <a:endParaRPr lang="en-US" altLang="ja-JP" sz="900" dirty="0" smtClean="0"/>
          </a:p>
          <a:p>
            <a:pPr algn="l"/>
            <a:r>
              <a:rPr lang="ja-JP" altLang="en-US" sz="900" dirty="0"/>
              <a:t>　　 ●</a:t>
            </a:r>
            <a:r>
              <a:rPr lang="ja-JP" altLang="ja-JP" sz="900" dirty="0"/>
              <a:t>鳥獣</a:t>
            </a:r>
            <a:r>
              <a:rPr lang="ja-JP" altLang="en-US" sz="900" dirty="0" smtClean="0"/>
              <a:t>の保護を</a:t>
            </a:r>
            <a:r>
              <a:rPr lang="ja-JP" altLang="en-US" sz="900" dirty="0"/>
              <a:t>目的とする</a:t>
            </a:r>
            <a:r>
              <a:rPr lang="ja-JP" altLang="en-US" sz="900" dirty="0" smtClean="0"/>
              <a:t>場合</a:t>
            </a:r>
            <a:endParaRPr lang="en-US" altLang="ja-JP" sz="900" dirty="0" smtClean="0"/>
          </a:p>
          <a:p>
            <a:pPr algn="l"/>
            <a:r>
              <a:rPr lang="ja-JP" altLang="en-US" sz="900" dirty="0" smtClean="0"/>
              <a:t>　　　　・</a:t>
            </a:r>
            <a:r>
              <a:rPr lang="ja-JP" altLang="ja-JP" sz="900" dirty="0"/>
              <a:t>鳥獣の保護に係る行政</a:t>
            </a:r>
            <a:r>
              <a:rPr lang="ja-JP" altLang="en-US" sz="900" dirty="0"/>
              <a:t>事務の遂行の</a:t>
            </a:r>
            <a:r>
              <a:rPr lang="ja-JP" altLang="ja-JP" sz="900" dirty="0"/>
              <a:t>目的</a:t>
            </a:r>
          </a:p>
          <a:p>
            <a:pPr algn="l"/>
            <a:r>
              <a:rPr lang="ja-JP" altLang="ja-JP" sz="900" dirty="0"/>
              <a:t>　　　</a:t>
            </a:r>
            <a:r>
              <a:rPr lang="ja-JP" altLang="en-US" sz="900" dirty="0" smtClean="0"/>
              <a:t>　・</a:t>
            </a:r>
            <a:r>
              <a:rPr lang="ja-JP" altLang="ja-JP" sz="900" dirty="0"/>
              <a:t>傷病により保護を要する鳥獣の保護の目的</a:t>
            </a:r>
          </a:p>
          <a:p>
            <a:pPr algn="l"/>
            <a:r>
              <a:rPr lang="en-US" altLang="ja-JP" sz="900" dirty="0"/>
              <a:t> </a:t>
            </a:r>
            <a:r>
              <a:rPr lang="ja-JP" altLang="en-US" sz="900" dirty="0" smtClean="0"/>
              <a:t>　　●</a:t>
            </a:r>
            <a:r>
              <a:rPr lang="ja-JP" altLang="ja-JP" sz="900" dirty="0" smtClean="0"/>
              <a:t>鳥獣</a:t>
            </a:r>
            <a:r>
              <a:rPr lang="ja-JP" altLang="en-US" sz="900" dirty="0" smtClean="0"/>
              <a:t>の管理を目的とする場合</a:t>
            </a:r>
            <a:endParaRPr lang="en-US" altLang="ja-JP" sz="900" dirty="0" smtClean="0"/>
          </a:p>
          <a:p>
            <a:pPr algn="l"/>
            <a:r>
              <a:rPr lang="ja-JP" altLang="en-US" sz="900" dirty="0" smtClean="0"/>
              <a:t>　　　　・</a:t>
            </a:r>
            <a:r>
              <a:rPr lang="ja-JP" altLang="ja-JP" sz="900" dirty="0" smtClean="0"/>
              <a:t>有害鳥獣捕獲を目的</a:t>
            </a:r>
            <a:r>
              <a:rPr lang="ja-JP" altLang="ja-JP" sz="900" dirty="0"/>
              <a:t>とする</a:t>
            </a:r>
            <a:r>
              <a:rPr lang="ja-JP" altLang="ja-JP" sz="900" dirty="0" smtClean="0"/>
              <a:t>場合</a:t>
            </a:r>
            <a:endParaRPr lang="en-US" altLang="ja-JP" sz="900" dirty="0" smtClean="0"/>
          </a:p>
          <a:p>
            <a:pPr algn="l"/>
            <a:r>
              <a:rPr lang="ja-JP" altLang="en-US" sz="900" dirty="0" smtClean="0"/>
              <a:t>　　　　・第二種</a:t>
            </a:r>
            <a:r>
              <a:rPr lang="ja-JP" altLang="ja-JP" sz="900" dirty="0" smtClean="0"/>
              <a:t>特定</a:t>
            </a:r>
            <a:r>
              <a:rPr lang="ja-JP" altLang="en-US" sz="900" dirty="0" smtClean="0"/>
              <a:t>鳥獣管理</a:t>
            </a:r>
            <a:r>
              <a:rPr lang="ja-JP" altLang="ja-JP" sz="900" dirty="0" smtClean="0"/>
              <a:t>計画</a:t>
            </a:r>
            <a:r>
              <a:rPr lang="ja-JP" altLang="ja-JP" sz="900" dirty="0"/>
              <a:t>に基づく数の調整を目的とする場合</a:t>
            </a:r>
          </a:p>
          <a:p>
            <a:pPr algn="l"/>
            <a:r>
              <a:rPr lang="en-US" altLang="ja-JP" sz="900" dirty="0"/>
              <a:t> </a:t>
            </a:r>
            <a:r>
              <a:rPr lang="ja-JP" altLang="en-US" sz="900" dirty="0" smtClean="0"/>
              <a:t>　　●</a:t>
            </a:r>
            <a:r>
              <a:rPr lang="ja-JP" altLang="ja-JP" sz="900" dirty="0" smtClean="0"/>
              <a:t>その他</a:t>
            </a:r>
            <a:r>
              <a:rPr lang="ja-JP" altLang="ja-JP" sz="900" dirty="0"/>
              <a:t>特別な事由を目的とする</a:t>
            </a:r>
            <a:r>
              <a:rPr lang="ja-JP" altLang="ja-JP" sz="900" dirty="0" smtClean="0"/>
              <a:t>場合</a:t>
            </a:r>
            <a:r>
              <a:rPr lang="ja-JP" altLang="ja-JP" sz="900" dirty="0"/>
              <a:t>　　　　</a:t>
            </a:r>
            <a:r>
              <a:rPr lang="ja-JP" altLang="en-US" sz="900" dirty="0" smtClean="0"/>
              <a:t>　　</a:t>
            </a:r>
            <a:endParaRPr lang="ja-JP" altLang="ja-JP" sz="900" dirty="0"/>
          </a:p>
          <a:p>
            <a:pPr algn="l"/>
            <a:r>
              <a:rPr lang="ja-JP" altLang="ja-JP" sz="900" dirty="0"/>
              <a:t>　　　　</a:t>
            </a:r>
            <a:r>
              <a:rPr lang="ja-JP" altLang="en-US" sz="900" dirty="0" smtClean="0"/>
              <a:t>・</a:t>
            </a:r>
            <a:r>
              <a:rPr lang="ja-JP" altLang="ja-JP" sz="900" dirty="0" smtClean="0"/>
              <a:t>博物館</a:t>
            </a:r>
            <a:r>
              <a:rPr lang="ja-JP" altLang="ja-JP" sz="900" dirty="0"/>
              <a:t>、動物園その他これに類する施設における展示の目的</a:t>
            </a:r>
          </a:p>
          <a:p>
            <a:pPr algn="l"/>
            <a:r>
              <a:rPr lang="ja-JP" altLang="ja-JP" sz="900" dirty="0"/>
              <a:t>　　　　</a:t>
            </a:r>
            <a:r>
              <a:rPr lang="ja-JP" altLang="en-US" sz="900" dirty="0" smtClean="0"/>
              <a:t>・愛玩</a:t>
            </a:r>
            <a:r>
              <a:rPr lang="ja-JP" altLang="ja-JP" sz="900" dirty="0" smtClean="0"/>
              <a:t>の</a:t>
            </a:r>
            <a:r>
              <a:rPr lang="ja-JP" altLang="ja-JP" sz="900" dirty="0"/>
              <a:t>ため</a:t>
            </a:r>
            <a:r>
              <a:rPr lang="ja-JP" altLang="ja-JP" sz="900" dirty="0" smtClean="0"/>
              <a:t>の</a:t>
            </a:r>
            <a:r>
              <a:rPr lang="ja-JP" altLang="en-US" sz="900" dirty="0" smtClean="0"/>
              <a:t>飼養の</a:t>
            </a:r>
            <a:r>
              <a:rPr lang="ja-JP" altLang="ja-JP" sz="900" dirty="0" smtClean="0"/>
              <a:t>目的</a:t>
            </a:r>
            <a:endParaRPr lang="ja-JP" altLang="ja-JP" sz="900" dirty="0"/>
          </a:p>
          <a:p>
            <a:pPr algn="l"/>
            <a:r>
              <a:rPr lang="ja-JP" altLang="en-US" sz="900" dirty="0" smtClean="0"/>
              <a:t>　　　　　⇒</a:t>
            </a:r>
            <a:r>
              <a:rPr lang="ja-JP" altLang="en-US" sz="900" dirty="0"/>
              <a:t>愛玩のための飼養の目的での捕獲は許可しない</a:t>
            </a:r>
            <a:endParaRPr lang="en-US" altLang="ja-JP" sz="900" dirty="0" smtClean="0"/>
          </a:p>
          <a:p>
            <a:pPr algn="l"/>
            <a:r>
              <a:rPr lang="ja-JP" altLang="en-US" sz="900" dirty="0"/>
              <a:t>　</a:t>
            </a:r>
            <a:r>
              <a:rPr lang="ja-JP" altLang="en-US" sz="900" dirty="0" smtClean="0"/>
              <a:t>　　　・</a:t>
            </a:r>
            <a:r>
              <a:rPr lang="ja-JP" altLang="ja-JP" sz="900" dirty="0" smtClean="0"/>
              <a:t>その他</a:t>
            </a:r>
            <a:r>
              <a:rPr lang="ja-JP" altLang="en-US" sz="900" dirty="0" smtClean="0"/>
              <a:t>鳥獣の保護その他公益に資すると認められる目的</a:t>
            </a:r>
            <a:endParaRPr lang="en-US" altLang="ja-JP" sz="900" dirty="0" smtClean="0"/>
          </a:p>
          <a:p>
            <a:pPr algn="l"/>
            <a:endParaRPr lang="en-US" altLang="ja-JP" sz="900" dirty="0"/>
          </a:p>
        </p:txBody>
      </p:sp>
      <p:sp>
        <p:nvSpPr>
          <p:cNvPr id="14" name="タイトル 1"/>
          <p:cNvSpPr txBox="1">
            <a:spLocks/>
          </p:cNvSpPr>
          <p:nvPr/>
        </p:nvSpPr>
        <p:spPr>
          <a:xfrm>
            <a:off x="4657207" y="833289"/>
            <a:ext cx="4248472" cy="5957961"/>
          </a:xfrm>
          <a:prstGeom prst="rect">
            <a:avLst/>
          </a:prstGeom>
          <a:ln>
            <a:solidFill>
              <a:schemeClr val="accent1">
                <a:shade val="50000"/>
              </a:schemeClr>
            </a:solidFill>
            <a:prstDash val="solid"/>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900" b="1" dirty="0" smtClean="0"/>
              <a:t>第五</a:t>
            </a:r>
            <a:r>
              <a:rPr lang="ja-JP" altLang="ja-JP" sz="900" b="1" dirty="0"/>
              <a:t>　特定猟具使用禁止</a:t>
            </a:r>
            <a:r>
              <a:rPr lang="ja-JP" altLang="ja-JP" sz="900" b="1" dirty="0" smtClean="0"/>
              <a:t>区域に</a:t>
            </a:r>
            <a:r>
              <a:rPr lang="ja-JP" altLang="ja-JP" sz="900" b="1" dirty="0"/>
              <a:t>関する事項</a:t>
            </a:r>
            <a:endParaRPr lang="en-US" altLang="ja-JP" sz="900" dirty="0"/>
          </a:p>
          <a:p>
            <a:pPr algn="l"/>
            <a:r>
              <a:rPr lang="ja-JP" altLang="en-US" sz="900" dirty="0"/>
              <a:t>　　</a:t>
            </a:r>
            <a:r>
              <a:rPr lang="ja-JP" altLang="en-US" sz="900" dirty="0" smtClean="0"/>
              <a:t>狩猟による危険を予防するため市街化の進んだ地域や野外レクリェーション利用　</a:t>
            </a:r>
            <a:endParaRPr lang="en-US" altLang="ja-JP" sz="900" dirty="0" smtClean="0"/>
          </a:p>
          <a:p>
            <a:pPr algn="l"/>
            <a:r>
              <a:rPr lang="ja-JP" altLang="en-US" sz="900" dirty="0"/>
              <a:t>　</a:t>
            </a:r>
            <a:r>
              <a:rPr lang="ja-JP" altLang="en-US" sz="900" dirty="0" smtClean="0"/>
              <a:t>が多い地域を特定猟具使用禁止区域に指定</a:t>
            </a:r>
            <a:endParaRPr lang="en-US" altLang="ja-JP" sz="900" dirty="0" smtClean="0"/>
          </a:p>
          <a:p>
            <a:pPr algn="l"/>
            <a:r>
              <a:rPr lang="ja-JP" altLang="en-US" sz="900" dirty="0"/>
              <a:t>　</a:t>
            </a:r>
            <a:r>
              <a:rPr lang="ja-JP" altLang="en-US" sz="900" dirty="0" smtClean="0"/>
              <a:t>　①</a:t>
            </a:r>
            <a:r>
              <a:rPr lang="ja-JP" altLang="ja-JP" sz="900" dirty="0" smtClean="0"/>
              <a:t>特定猟</a:t>
            </a:r>
            <a:r>
              <a:rPr lang="ja-JP" altLang="ja-JP" sz="900" dirty="0"/>
              <a:t>具使用禁止区域（銃器</a:t>
            </a:r>
            <a:r>
              <a:rPr lang="ja-JP" altLang="ja-JP" sz="900" dirty="0" smtClean="0"/>
              <a:t>）</a:t>
            </a:r>
            <a:r>
              <a:rPr lang="ja-JP" altLang="en-US" sz="900" dirty="0" smtClean="0"/>
              <a:t>の</a:t>
            </a:r>
            <a:r>
              <a:rPr lang="ja-JP" altLang="ja-JP" sz="900" dirty="0" smtClean="0"/>
              <a:t>指定</a:t>
            </a:r>
            <a:endParaRPr lang="en-US" altLang="ja-JP" sz="900" dirty="0" smtClean="0"/>
          </a:p>
          <a:p>
            <a:pPr algn="l"/>
            <a:r>
              <a:rPr lang="ja-JP" altLang="en-US" sz="900" dirty="0" smtClean="0"/>
              <a:t>　</a:t>
            </a:r>
            <a:r>
              <a:rPr lang="ja-JP" altLang="en-US" sz="900" dirty="0"/>
              <a:t>　</a:t>
            </a:r>
            <a:r>
              <a:rPr lang="ja-JP" altLang="en-US" sz="900" dirty="0" smtClean="0"/>
              <a:t>　●</a:t>
            </a:r>
            <a:r>
              <a:rPr lang="ja-JP" altLang="en-US" sz="900" dirty="0" smtClean="0">
                <a:latin typeface="+mn-ea"/>
              </a:rPr>
              <a:t>計画開始 ： </a:t>
            </a:r>
            <a:r>
              <a:rPr lang="en-US" altLang="ja-JP" sz="900" dirty="0" smtClean="0">
                <a:latin typeface="+mn-ea"/>
              </a:rPr>
              <a:t>73</a:t>
            </a:r>
            <a:r>
              <a:rPr lang="ja-JP" altLang="en-US" sz="900" dirty="0" smtClean="0">
                <a:latin typeface="+mn-ea"/>
              </a:rPr>
              <a:t>箇所</a:t>
            </a:r>
            <a:r>
              <a:rPr lang="ja-JP" altLang="en-US" sz="900" dirty="0">
                <a:latin typeface="+mn-ea"/>
              </a:rPr>
              <a:t>　</a:t>
            </a:r>
            <a:r>
              <a:rPr lang="en-US" altLang="ja-JP" sz="900" dirty="0">
                <a:latin typeface="+mn-ea"/>
              </a:rPr>
              <a:t>120,921ha</a:t>
            </a:r>
            <a:r>
              <a:rPr lang="ja-JP" altLang="en-US" sz="900" dirty="0">
                <a:latin typeface="+mn-ea"/>
              </a:rPr>
              <a:t>　</a:t>
            </a:r>
            <a:r>
              <a:rPr lang="ja-JP" altLang="en-US" sz="900" dirty="0" smtClean="0">
                <a:latin typeface="+mn-ea"/>
              </a:rPr>
              <a:t>⇒</a:t>
            </a:r>
            <a:r>
              <a:rPr lang="ja-JP" altLang="en-US" sz="900" dirty="0">
                <a:latin typeface="+mn-ea"/>
              </a:rPr>
              <a:t>　</a:t>
            </a:r>
            <a:r>
              <a:rPr lang="ja-JP" altLang="en-US" sz="900" dirty="0" smtClean="0">
                <a:latin typeface="+mn-ea"/>
              </a:rPr>
              <a:t>計画終了 ： </a:t>
            </a:r>
            <a:r>
              <a:rPr lang="en-US" altLang="ja-JP" sz="900" dirty="0" smtClean="0">
                <a:latin typeface="+mn-ea"/>
              </a:rPr>
              <a:t>75</a:t>
            </a:r>
            <a:r>
              <a:rPr lang="ja-JP" altLang="en-US" sz="900" dirty="0" smtClean="0">
                <a:latin typeface="+mn-ea"/>
              </a:rPr>
              <a:t>箇所　</a:t>
            </a:r>
            <a:r>
              <a:rPr lang="en-US" altLang="ja-JP" sz="900" dirty="0" smtClean="0">
                <a:latin typeface="+mn-ea"/>
              </a:rPr>
              <a:t>121,222ha</a:t>
            </a:r>
            <a:endParaRPr lang="en-US" altLang="ja-JP" sz="900" dirty="0">
              <a:latin typeface="+mn-ea"/>
            </a:endParaRPr>
          </a:p>
          <a:p>
            <a:pPr algn="l"/>
            <a:r>
              <a:rPr lang="ja-JP" altLang="en-US" sz="900" dirty="0">
                <a:latin typeface="+mn-ea"/>
              </a:rPr>
              <a:t>　　</a:t>
            </a:r>
            <a:r>
              <a:rPr lang="ja-JP" altLang="en-US" sz="900" dirty="0" smtClean="0">
                <a:latin typeface="+mn-ea"/>
              </a:rPr>
              <a:t>　</a:t>
            </a:r>
            <a:r>
              <a:rPr lang="ja-JP" altLang="en-US" sz="900" dirty="0">
                <a:latin typeface="+mn-ea"/>
              </a:rPr>
              <a:t>　</a:t>
            </a:r>
            <a:r>
              <a:rPr lang="ja-JP" altLang="en-US" sz="900" dirty="0" smtClean="0">
                <a:latin typeface="+mn-ea"/>
              </a:rPr>
              <a:t>　　</a:t>
            </a:r>
            <a:r>
              <a:rPr lang="ja-JP" altLang="en-US" sz="900" dirty="0">
                <a:latin typeface="+mn-ea"/>
              </a:rPr>
              <a:t>　</a:t>
            </a:r>
            <a:r>
              <a:rPr lang="ja-JP" altLang="en-US" sz="900" dirty="0" smtClean="0">
                <a:latin typeface="+mn-ea"/>
              </a:rPr>
              <a:t>・新規指定　　</a:t>
            </a:r>
            <a:r>
              <a:rPr lang="en-US" altLang="ja-JP" sz="900" dirty="0" smtClean="0">
                <a:latin typeface="+mn-ea"/>
              </a:rPr>
              <a:t>2</a:t>
            </a:r>
            <a:r>
              <a:rPr lang="ja-JP" altLang="en-US" sz="900" dirty="0" smtClean="0">
                <a:latin typeface="+mn-ea"/>
              </a:rPr>
              <a:t>箇所　</a:t>
            </a:r>
            <a:r>
              <a:rPr lang="en-US" altLang="ja-JP" sz="900" dirty="0" smtClean="0">
                <a:latin typeface="+mn-ea"/>
              </a:rPr>
              <a:t>277ha</a:t>
            </a:r>
          </a:p>
          <a:p>
            <a:pPr algn="l"/>
            <a:r>
              <a:rPr lang="ja-JP" altLang="en-US" sz="900" dirty="0">
                <a:latin typeface="+mn-ea"/>
              </a:rPr>
              <a:t>　</a:t>
            </a:r>
            <a:r>
              <a:rPr lang="ja-JP" altLang="en-US" sz="900" dirty="0" smtClean="0">
                <a:latin typeface="+mn-ea"/>
              </a:rPr>
              <a:t>　　　　　　・変更指定（区域拡大）　</a:t>
            </a:r>
            <a:r>
              <a:rPr lang="en-US" altLang="ja-JP" sz="900" dirty="0" smtClean="0">
                <a:latin typeface="+mn-ea"/>
              </a:rPr>
              <a:t>1</a:t>
            </a:r>
            <a:r>
              <a:rPr lang="ja-JP" altLang="en-US" sz="900" dirty="0" smtClean="0">
                <a:latin typeface="+mn-ea"/>
              </a:rPr>
              <a:t>箇所　</a:t>
            </a:r>
            <a:r>
              <a:rPr lang="en-US" altLang="ja-JP" sz="900" dirty="0" smtClean="0">
                <a:latin typeface="+mn-ea"/>
              </a:rPr>
              <a:t>844ha</a:t>
            </a:r>
            <a:r>
              <a:rPr lang="ja-JP" altLang="en-US" sz="900" dirty="0" smtClean="0">
                <a:latin typeface="+mn-ea"/>
              </a:rPr>
              <a:t>（</a:t>
            </a:r>
            <a:r>
              <a:rPr lang="en-US" altLang="ja-JP" sz="900" dirty="0" smtClean="0">
                <a:latin typeface="+mn-ea"/>
              </a:rPr>
              <a:t>24ha</a:t>
            </a:r>
            <a:r>
              <a:rPr lang="ja-JP" altLang="en-US" sz="900" dirty="0" smtClean="0">
                <a:latin typeface="+mn-ea"/>
              </a:rPr>
              <a:t>増）</a:t>
            </a:r>
            <a:endParaRPr lang="en-US" altLang="ja-JP" sz="900" dirty="0" smtClean="0">
              <a:latin typeface="+mn-ea"/>
            </a:endParaRPr>
          </a:p>
          <a:p>
            <a:pPr algn="l"/>
            <a:r>
              <a:rPr lang="ja-JP" altLang="en-US" sz="900" dirty="0" smtClean="0">
                <a:latin typeface="+mn-ea"/>
              </a:rPr>
              <a:t>　　　　　　</a:t>
            </a:r>
            <a:endParaRPr lang="en-US" altLang="ja-JP" sz="900" dirty="0">
              <a:latin typeface="+mn-ea"/>
              <a:ea typeface="+mn-ea"/>
            </a:endParaRPr>
          </a:p>
          <a:p>
            <a:pPr algn="l"/>
            <a:r>
              <a:rPr lang="ja-JP" altLang="en-US" sz="900" b="1" dirty="0" smtClean="0">
                <a:latin typeface="+mn-ea"/>
                <a:ea typeface="+mn-ea"/>
              </a:rPr>
              <a:t>第六　第二種</a:t>
            </a:r>
            <a:r>
              <a:rPr lang="ja-JP" altLang="ja-JP" sz="900" b="1" dirty="0" smtClean="0">
                <a:latin typeface="+mn-ea"/>
                <a:ea typeface="+mn-ea"/>
              </a:rPr>
              <a:t>特定鳥獣管理</a:t>
            </a:r>
            <a:r>
              <a:rPr lang="ja-JP" altLang="ja-JP" sz="900" b="1" dirty="0">
                <a:latin typeface="+mn-ea"/>
                <a:ea typeface="+mn-ea"/>
              </a:rPr>
              <a:t>計画の作成に関する</a:t>
            </a:r>
            <a:r>
              <a:rPr lang="ja-JP" altLang="ja-JP" sz="900" b="1" dirty="0" smtClean="0">
                <a:latin typeface="+mn-ea"/>
                <a:ea typeface="+mn-ea"/>
              </a:rPr>
              <a:t>事項</a:t>
            </a:r>
            <a:endParaRPr lang="en-US" altLang="ja-JP" sz="900" b="1" dirty="0" smtClean="0">
              <a:latin typeface="+mn-ea"/>
              <a:ea typeface="+mn-ea"/>
            </a:endParaRPr>
          </a:p>
          <a:p>
            <a:pPr algn="l"/>
            <a:r>
              <a:rPr lang="ja-JP" altLang="en-US" sz="900" dirty="0">
                <a:latin typeface="+mn-ea"/>
                <a:ea typeface="+mn-ea"/>
              </a:rPr>
              <a:t>　</a:t>
            </a:r>
            <a:r>
              <a:rPr lang="ja-JP" altLang="en-US" sz="900" dirty="0" smtClean="0">
                <a:latin typeface="+mn-ea"/>
                <a:ea typeface="+mn-ea"/>
              </a:rPr>
              <a:t>　</a:t>
            </a:r>
            <a:r>
              <a:rPr lang="ja-JP" altLang="ja-JP" sz="900" dirty="0" smtClean="0"/>
              <a:t>人間</a:t>
            </a:r>
            <a:r>
              <a:rPr lang="ja-JP" altLang="ja-JP" sz="900" dirty="0"/>
              <a:t>活動とシカ及びイノシシとの軋轢を軽減し長期にわたる安定的な共存を</a:t>
            </a:r>
            <a:r>
              <a:rPr lang="ja-JP" altLang="ja-JP" sz="900" dirty="0" smtClean="0"/>
              <a:t>図る</a:t>
            </a:r>
            <a:endParaRPr lang="en-US" altLang="ja-JP" sz="900" dirty="0" smtClean="0"/>
          </a:p>
          <a:p>
            <a:pPr algn="l"/>
            <a:r>
              <a:rPr lang="ja-JP" altLang="en-US" sz="900" dirty="0"/>
              <a:t>　</a:t>
            </a:r>
            <a:r>
              <a:rPr lang="ja-JP" altLang="ja-JP" sz="900" dirty="0" smtClean="0"/>
              <a:t>ため</a:t>
            </a:r>
            <a:r>
              <a:rPr lang="ja-JP" altLang="en-US" sz="900" dirty="0" smtClean="0"/>
              <a:t>第二種</a:t>
            </a:r>
            <a:r>
              <a:rPr lang="ja-JP" altLang="ja-JP" sz="900" dirty="0" smtClean="0"/>
              <a:t>特定鳥獣管理</a:t>
            </a:r>
            <a:r>
              <a:rPr lang="ja-JP" altLang="ja-JP" sz="900" dirty="0"/>
              <a:t>計画を</a:t>
            </a:r>
            <a:r>
              <a:rPr lang="ja-JP" altLang="ja-JP" sz="900" dirty="0" smtClean="0"/>
              <a:t>策定</a:t>
            </a:r>
            <a:endParaRPr lang="en-US" altLang="ja-JP" sz="900" dirty="0" smtClean="0"/>
          </a:p>
          <a:p>
            <a:pPr algn="l"/>
            <a:r>
              <a:rPr lang="ja-JP" altLang="en-US" sz="900" dirty="0" smtClean="0">
                <a:latin typeface="+mn-ea"/>
              </a:rPr>
              <a:t>　　</a:t>
            </a:r>
            <a:r>
              <a:rPr lang="ja-JP" altLang="en-US" sz="900" dirty="0">
                <a:latin typeface="+mn-ea"/>
              </a:rPr>
              <a:t>●</a:t>
            </a:r>
            <a:r>
              <a:rPr lang="ja-JP" altLang="en-US" sz="900" dirty="0" smtClean="0">
                <a:latin typeface="+mn-ea"/>
              </a:rPr>
              <a:t>大阪府シカ第二種鳥獣管理計画（第３期）</a:t>
            </a:r>
            <a:endParaRPr lang="en-US" altLang="ja-JP" sz="900" dirty="0" smtClean="0">
              <a:latin typeface="+mn-ea"/>
            </a:endParaRPr>
          </a:p>
          <a:p>
            <a:pPr algn="l"/>
            <a:r>
              <a:rPr lang="ja-JP" altLang="en-US" sz="900" dirty="0">
                <a:latin typeface="+mn-ea"/>
              </a:rPr>
              <a:t>　</a:t>
            </a:r>
            <a:r>
              <a:rPr lang="ja-JP" altLang="en-US" sz="900" dirty="0" smtClean="0">
                <a:latin typeface="+mn-ea"/>
              </a:rPr>
              <a:t>　　　　　　管理の目標：</a:t>
            </a:r>
            <a:r>
              <a:rPr lang="ja-JP" altLang="ja-JP" sz="900" dirty="0" smtClean="0"/>
              <a:t>被害金額</a:t>
            </a:r>
            <a:r>
              <a:rPr lang="en-US" altLang="ja-JP" sz="900" dirty="0" smtClean="0"/>
              <a:t>1900</a:t>
            </a:r>
            <a:r>
              <a:rPr lang="ja-JP" altLang="en-US" sz="900" dirty="0" smtClean="0"/>
              <a:t>万円　</a:t>
            </a:r>
            <a:r>
              <a:rPr lang="ja-JP" altLang="ja-JP" sz="900" dirty="0" smtClean="0"/>
              <a:t>被害面積</a:t>
            </a:r>
            <a:r>
              <a:rPr lang="en-US" altLang="ja-JP" sz="900" dirty="0" smtClean="0"/>
              <a:t>27.5ha</a:t>
            </a:r>
            <a:endParaRPr lang="ja-JP" altLang="ja-JP" sz="900" dirty="0"/>
          </a:p>
          <a:p>
            <a:pPr algn="l"/>
            <a:r>
              <a:rPr lang="ja-JP" altLang="en-US" sz="900" dirty="0" smtClean="0"/>
              <a:t>　　　　　　　　　　　　　　　 </a:t>
            </a:r>
            <a:r>
              <a:rPr lang="en-US" altLang="ja-JP" sz="900" dirty="0" smtClean="0"/>
              <a:t>700</a:t>
            </a:r>
            <a:r>
              <a:rPr lang="ja-JP" altLang="ja-JP" sz="900" dirty="0" smtClean="0"/>
              <a:t>頭の捕獲</a:t>
            </a:r>
            <a:r>
              <a:rPr lang="ja-JP" altLang="en-US" sz="900" dirty="0" smtClean="0"/>
              <a:t>　（必要</a:t>
            </a:r>
            <a:r>
              <a:rPr lang="ja-JP" altLang="en-US" sz="900" dirty="0"/>
              <a:t>に応じて見直しを行う</a:t>
            </a:r>
            <a:r>
              <a:rPr lang="ja-JP" altLang="en-US" sz="900" dirty="0" smtClean="0"/>
              <a:t>。）</a:t>
            </a:r>
            <a:endParaRPr lang="en-US" altLang="ja-JP" sz="900" dirty="0" smtClean="0"/>
          </a:p>
          <a:p>
            <a:pPr algn="l"/>
            <a:r>
              <a:rPr lang="ja-JP" altLang="en-US" sz="900" dirty="0">
                <a:latin typeface="+mn-ea"/>
              </a:rPr>
              <a:t>　　　　　</a:t>
            </a:r>
            <a:r>
              <a:rPr lang="ja-JP" altLang="en-US" sz="900" dirty="0" smtClean="0">
                <a:latin typeface="+mn-ea"/>
              </a:rPr>
              <a:t>　　計画</a:t>
            </a:r>
            <a:r>
              <a:rPr lang="ja-JP" altLang="en-US" sz="900" dirty="0">
                <a:latin typeface="+mn-ea"/>
              </a:rPr>
              <a:t>期間：平成</a:t>
            </a:r>
            <a:r>
              <a:rPr lang="en-US" altLang="ja-JP" sz="900" dirty="0" smtClean="0">
                <a:latin typeface="+mn-ea"/>
              </a:rPr>
              <a:t>27</a:t>
            </a:r>
            <a:r>
              <a:rPr lang="ja-JP" altLang="en-US" sz="900" dirty="0" smtClean="0">
                <a:latin typeface="+mn-ea"/>
              </a:rPr>
              <a:t>年５月</a:t>
            </a:r>
            <a:r>
              <a:rPr lang="en-US" altLang="ja-JP" sz="900" dirty="0" smtClean="0">
                <a:latin typeface="+mn-ea"/>
              </a:rPr>
              <a:t>29</a:t>
            </a:r>
            <a:r>
              <a:rPr lang="ja-JP" altLang="en-US" sz="900" dirty="0" smtClean="0">
                <a:latin typeface="+mn-ea"/>
              </a:rPr>
              <a:t>日</a:t>
            </a:r>
            <a:r>
              <a:rPr lang="ja-JP" altLang="en-US" sz="900" dirty="0">
                <a:latin typeface="+mn-ea"/>
              </a:rPr>
              <a:t>～</a:t>
            </a:r>
            <a:r>
              <a:rPr lang="en-US" altLang="ja-JP" sz="900" dirty="0">
                <a:latin typeface="+mn-ea"/>
              </a:rPr>
              <a:t>29</a:t>
            </a:r>
            <a:r>
              <a:rPr lang="ja-JP" altLang="en-US" sz="900" dirty="0">
                <a:latin typeface="+mn-ea"/>
              </a:rPr>
              <a:t>年３月</a:t>
            </a:r>
            <a:r>
              <a:rPr lang="en-US" altLang="ja-JP" sz="900" dirty="0">
                <a:latin typeface="+mn-ea"/>
              </a:rPr>
              <a:t>31</a:t>
            </a:r>
            <a:r>
              <a:rPr lang="ja-JP" altLang="en-US" sz="900" dirty="0" smtClean="0">
                <a:latin typeface="+mn-ea"/>
              </a:rPr>
              <a:t>日</a:t>
            </a:r>
            <a:endParaRPr lang="en-US" altLang="ja-JP" sz="900" dirty="0" smtClean="0">
              <a:latin typeface="+mn-ea"/>
            </a:endParaRPr>
          </a:p>
          <a:p>
            <a:pPr algn="l"/>
            <a:r>
              <a:rPr lang="ja-JP" altLang="en-US" sz="900" dirty="0" smtClean="0">
                <a:latin typeface="+mn-ea"/>
              </a:rPr>
              <a:t>　　●大阪府イノシシ第二種鳥獣管理</a:t>
            </a:r>
            <a:r>
              <a:rPr lang="ja-JP" altLang="en-US" sz="900" dirty="0">
                <a:latin typeface="+mn-ea"/>
              </a:rPr>
              <a:t>計画（</a:t>
            </a:r>
            <a:r>
              <a:rPr lang="ja-JP" altLang="en-US" sz="900" dirty="0" smtClean="0">
                <a:latin typeface="+mn-ea"/>
              </a:rPr>
              <a:t>第２期）</a:t>
            </a:r>
            <a:endParaRPr lang="en-US" altLang="ja-JP" sz="900" dirty="0" smtClean="0">
              <a:latin typeface="+mn-ea"/>
            </a:endParaRPr>
          </a:p>
          <a:p>
            <a:pPr algn="l"/>
            <a:r>
              <a:rPr lang="ja-JP" altLang="en-US" sz="900" dirty="0" smtClean="0">
                <a:latin typeface="+mn-ea"/>
              </a:rPr>
              <a:t>　　　　　　　管理</a:t>
            </a:r>
            <a:r>
              <a:rPr lang="ja-JP" altLang="en-US" sz="900" dirty="0">
                <a:latin typeface="+mn-ea"/>
              </a:rPr>
              <a:t>の目標</a:t>
            </a:r>
            <a:r>
              <a:rPr lang="ja-JP" altLang="en-US" sz="900" dirty="0" smtClean="0">
                <a:latin typeface="+mn-ea"/>
              </a:rPr>
              <a:t>：</a:t>
            </a:r>
            <a:r>
              <a:rPr lang="ja-JP" altLang="ja-JP" sz="900" dirty="0"/>
              <a:t>被害</a:t>
            </a:r>
            <a:r>
              <a:rPr lang="ja-JP" altLang="ja-JP" sz="900" dirty="0" smtClean="0"/>
              <a:t>金額</a:t>
            </a:r>
            <a:r>
              <a:rPr lang="en-US" altLang="ja-JP" sz="900" dirty="0" smtClean="0"/>
              <a:t>6,000</a:t>
            </a:r>
            <a:r>
              <a:rPr lang="ja-JP" altLang="en-US" sz="900" dirty="0"/>
              <a:t>万円　</a:t>
            </a:r>
            <a:r>
              <a:rPr lang="ja-JP" altLang="ja-JP" sz="900" dirty="0"/>
              <a:t>被害</a:t>
            </a:r>
            <a:r>
              <a:rPr lang="ja-JP" altLang="ja-JP" sz="900" dirty="0" smtClean="0"/>
              <a:t>面積</a:t>
            </a:r>
            <a:r>
              <a:rPr lang="en-US" altLang="ja-JP" sz="900" dirty="0" smtClean="0"/>
              <a:t>125ha</a:t>
            </a:r>
            <a:endParaRPr lang="ja-JP" altLang="ja-JP" sz="900" dirty="0"/>
          </a:p>
          <a:p>
            <a:pPr algn="l"/>
            <a:r>
              <a:rPr lang="ja-JP" altLang="en-US" sz="900" dirty="0"/>
              <a:t>　　　　　　　　　　</a:t>
            </a:r>
            <a:r>
              <a:rPr lang="ja-JP" altLang="en-US" sz="900" dirty="0" smtClean="0"/>
              <a:t>　　</a:t>
            </a:r>
            <a:r>
              <a:rPr lang="ja-JP" altLang="en-US" sz="900" dirty="0"/>
              <a:t>　　　</a:t>
            </a:r>
            <a:r>
              <a:rPr lang="ja-JP" altLang="en-US" sz="900" dirty="0" smtClean="0"/>
              <a:t> </a:t>
            </a:r>
            <a:r>
              <a:rPr lang="en-US" altLang="ja-JP" sz="900" dirty="0" smtClean="0"/>
              <a:t>3,700</a:t>
            </a:r>
            <a:r>
              <a:rPr lang="ja-JP" altLang="ja-JP" sz="900" dirty="0" smtClean="0"/>
              <a:t>頭の捕獲</a:t>
            </a:r>
            <a:r>
              <a:rPr lang="ja-JP" altLang="en-US" sz="900" dirty="0"/>
              <a:t>　（必要に応じて見直しを行う。）</a:t>
            </a:r>
            <a:endParaRPr lang="en-US" altLang="ja-JP" sz="900" dirty="0"/>
          </a:p>
          <a:p>
            <a:pPr algn="l"/>
            <a:r>
              <a:rPr lang="ja-JP" altLang="en-US" sz="900" dirty="0" smtClean="0">
                <a:latin typeface="+mn-ea"/>
              </a:rPr>
              <a:t>　　　　　　　計画期間：</a:t>
            </a:r>
            <a:r>
              <a:rPr lang="en-US" altLang="ja-JP" sz="900" dirty="0">
                <a:latin typeface="+mn-ea"/>
              </a:rPr>
              <a:t> </a:t>
            </a:r>
            <a:r>
              <a:rPr lang="ja-JP" altLang="en-US" sz="900" dirty="0" smtClean="0">
                <a:latin typeface="+mn-ea"/>
              </a:rPr>
              <a:t>平成</a:t>
            </a:r>
            <a:r>
              <a:rPr lang="en-US" altLang="ja-JP" sz="900" dirty="0" smtClean="0">
                <a:latin typeface="+mn-ea"/>
              </a:rPr>
              <a:t>27</a:t>
            </a:r>
            <a:r>
              <a:rPr lang="ja-JP" altLang="en-US" sz="900" dirty="0">
                <a:latin typeface="+mn-ea"/>
              </a:rPr>
              <a:t>年５月</a:t>
            </a:r>
            <a:r>
              <a:rPr lang="en-US" altLang="ja-JP" sz="900" dirty="0">
                <a:latin typeface="+mn-ea"/>
              </a:rPr>
              <a:t>29</a:t>
            </a:r>
            <a:r>
              <a:rPr lang="ja-JP" altLang="en-US" sz="900" dirty="0">
                <a:latin typeface="+mn-ea"/>
              </a:rPr>
              <a:t>日～</a:t>
            </a:r>
            <a:r>
              <a:rPr lang="en-US" altLang="ja-JP" sz="900" dirty="0" smtClean="0">
                <a:latin typeface="+mn-ea"/>
              </a:rPr>
              <a:t>29</a:t>
            </a:r>
            <a:r>
              <a:rPr lang="ja-JP" altLang="en-US" sz="900" dirty="0" smtClean="0">
                <a:latin typeface="+mn-ea"/>
              </a:rPr>
              <a:t>年</a:t>
            </a:r>
            <a:r>
              <a:rPr lang="ja-JP" altLang="en-US" sz="900" dirty="0">
                <a:latin typeface="+mn-ea"/>
              </a:rPr>
              <a:t>３月</a:t>
            </a:r>
            <a:r>
              <a:rPr lang="en-US" altLang="ja-JP" sz="900" dirty="0">
                <a:latin typeface="+mn-ea"/>
              </a:rPr>
              <a:t>31</a:t>
            </a:r>
            <a:r>
              <a:rPr lang="ja-JP" altLang="en-US" sz="900" dirty="0" smtClean="0">
                <a:latin typeface="+mn-ea"/>
              </a:rPr>
              <a:t>日</a:t>
            </a:r>
            <a:endParaRPr lang="en-US" altLang="ja-JP" sz="900" dirty="0" smtClean="0">
              <a:latin typeface="+mn-ea"/>
            </a:endParaRPr>
          </a:p>
          <a:p>
            <a:pPr algn="l"/>
            <a:r>
              <a:rPr lang="ja-JP" altLang="en-US" sz="900" dirty="0" smtClean="0">
                <a:latin typeface="+mn-ea"/>
              </a:rPr>
              <a:t>　　　　　　　</a:t>
            </a:r>
            <a:r>
              <a:rPr lang="en-US" altLang="ja-JP" sz="900" dirty="0"/>
              <a:t> ※</a:t>
            </a:r>
            <a:r>
              <a:rPr lang="ja-JP" altLang="en-US" sz="900" dirty="0"/>
              <a:t>平成</a:t>
            </a:r>
            <a:r>
              <a:rPr lang="en-US" altLang="ja-JP" sz="900" dirty="0"/>
              <a:t>27</a:t>
            </a:r>
            <a:r>
              <a:rPr lang="ja-JP" altLang="en-US" sz="900" dirty="0"/>
              <a:t>年</a:t>
            </a:r>
            <a:r>
              <a:rPr lang="en-US" altLang="ja-JP" sz="900" dirty="0"/>
              <a:t>5</a:t>
            </a:r>
            <a:r>
              <a:rPr lang="ja-JP" altLang="en-US" sz="900" dirty="0"/>
              <a:t>月</a:t>
            </a:r>
            <a:r>
              <a:rPr lang="en-US" altLang="ja-JP" sz="900" dirty="0"/>
              <a:t>29</a:t>
            </a:r>
            <a:r>
              <a:rPr lang="ja-JP" altLang="en-US" sz="900" dirty="0"/>
              <a:t>日法</a:t>
            </a:r>
            <a:r>
              <a:rPr lang="ja-JP" altLang="en-US" sz="900" dirty="0" smtClean="0"/>
              <a:t>施行に伴い変更し策定</a:t>
            </a:r>
            <a:r>
              <a:rPr lang="ja-JP" altLang="en-US" sz="900" dirty="0" smtClean="0">
                <a:latin typeface="+mn-ea"/>
              </a:rPr>
              <a:t>　　</a:t>
            </a:r>
            <a:endParaRPr lang="en-US" altLang="ja-JP" sz="900" dirty="0" smtClean="0">
              <a:latin typeface="+mn-ea"/>
            </a:endParaRPr>
          </a:p>
          <a:p>
            <a:pPr algn="l"/>
            <a:r>
              <a:rPr lang="ja-JP" altLang="en-US" sz="900" dirty="0" smtClean="0">
                <a:latin typeface="+mn-ea"/>
              </a:rPr>
              <a:t>　</a:t>
            </a:r>
            <a:endParaRPr lang="en-US" altLang="ja-JP" sz="900" dirty="0" smtClean="0">
              <a:latin typeface="+mn-ea"/>
            </a:endParaRPr>
          </a:p>
          <a:p>
            <a:pPr algn="l"/>
            <a:r>
              <a:rPr lang="ja-JP" altLang="en-US" sz="900" b="1" dirty="0" smtClean="0">
                <a:latin typeface="+mn-ea"/>
                <a:ea typeface="+mn-ea"/>
              </a:rPr>
              <a:t>第七　</a:t>
            </a:r>
            <a:r>
              <a:rPr lang="ja-JP" altLang="ja-JP" sz="900" b="1" dirty="0" smtClean="0">
                <a:latin typeface="+mn-ea"/>
                <a:ea typeface="+mn-ea"/>
              </a:rPr>
              <a:t>鳥獣</a:t>
            </a:r>
            <a:r>
              <a:rPr lang="ja-JP" altLang="ja-JP" sz="900" b="1" dirty="0">
                <a:latin typeface="+mn-ea"/>
                <a:ea typeface="+mn-ea"/>
              </a:rPr>
              <a:t>の生息状況の調査に関する</a:t>
            </a:r>
            <a:r>
              <a:rPr lang="ja-JP" altLang="ja-JP" sz="900" b="1" dirty="0" smtClean="0">
                <a:latin typeface="+mn-ea"/>
                <a:ea typeface="+mn-ea"/>
              </a:rPr>
              <a:t>事項</a:t>
            </a:r>
            <a:endParaRPr lang="en-US" altLang="ja-JP" sz="900" b="1" dirty="0">
              <a:latin typeface="+mn-ea"/>
              <a:ea typeface="+mn-ea"/>
            </a:endParaRPr>
          </a:p>
          <a:p>
            <a:pPr algn="l"/>
            <a:r>
              <a:rPr lang="ja-JP" altLang="en-US" sz="900" b="1" dirty="0" smtClean="0">
                <a:latin typeface="+mn-ea"/>
                <a:ea typeface="+mn-ea"/>
              </a:rPr>
              <a:t>　　</a:t>
            </a:r>
            <a:r>
              <a:rPr lang="ja-JP" altLang="ja-JP" sz="900" dirty="0" smtClean="0"/>
              <a:t>鳥獣保護</a:t>
            </a:r>
            <a:r>
              <a:rPr lang="ja-JP" altLang="en-US" sz="900" dirty="0" smtClean="0"/>
              <a:t>管理</a:t>
            </a:r>
            <a:r>
              <a:rPr lang="ja-JP" altLang="ja-JP" sz="900" dirty="0" smtClean="0"/>
              <a:t>行政</a:t>
            </a:r>
            <a:r>
              <a:rPr lang="ja-JP" altLang="ja-JP" sz="900" dirty="0"/>
              <a:t>の適正な推進を図るため、鳥獣の生息状況の調査を積極的に</a:t>
            </a:r>
            <a:r>
              <a:rPr lang="ja-JP" altLang="ja-JP" sz="900" dirty="0" smtClean="0"/>
              <a:t>実施し</a:t>
            </a:r>
            <a:r>
              <a:rPr lang="ja-JP" altLang="ja-JP" sz="900" dirty="0"/>
              <a:t>、</a:t>
            </a:r>
            <a:r>
              <a:rPr lang="ja-JP" altLang="ja-JP" sz="900" dirty="0" smtClean="0"/>
              <a:t>科学的データ</a:t>
            </a:r>
            <a:r>
              <a:rPr lang="ja-JP" altLang="ja-JP" sz="900" dirty="0"/>
              <a:t>の収集・蓄積に</a:t>
            </a:r>
            <a:r>
              <a:rPr lang="ja-JP" altLang="ja-JP" sz="900" dirty="0" smtClean="0"/>
              <a:t>努める</a:t>
            </a:r>
            <a:endParaRPr lang="en-US" altLang="ja-JP" sz="900" dirty="0"/>
          </a:p>
          <a:p>
            <a:pPr algn="l"/>
            <a:r>
              <a:rPr lang="ja-JP" altLang="en-US" sz="900" dirty="0"/>
              <a:t>　</a:t>
            </a:r>
            <a:r>
              <a:rPr lang="ja-JP" altLang="en-US" sz="900" dirty="0" smtClean="0"/>
              <a:t>　●</a:t>
            </a:r>
            <a:r>
              <a:rPr lang="ja-JP" altLang="ja-JP" sz="900" dirty="0" smtClean="0"/>
              <a:t>鳥獣保護</a:t>
            </a:r>
            <a:r>
              <a:rPr lang="ja-JP" altLang="en-US" sz="900" dirty="0" smtClean="0"/>
              <a:t>管理</a:t>
            </a:r>
            <a:r>
              <a:rPr lang="ja-JP" altLang="ja-JP" sz="900" dirty="0" smtClean="0"/>
              <a:t>対策調査</a:t>
            </a:r>
            <a:endParaRPr lang="en-US" altLang="ja-JP" sz="900" dirty="0" smtClean="0"/>
          </a:p>
          <a:p>
            <a:pPr algn="l"/>
            <a:r>
              <a:rPr lang="ja-JP" altLang="en-US" sz="900" dirty="0"/>
              <a:t>　</a:t>
            </a:r>
            <a:r>
              <a:rPr lang="ja-JP" altLang="en-US" sz="900" dirty="0" smtClean="0"/>
              <a:t>　●</a:t>
            </a:r>
            <a:r>
              <a:rPr lang="ja-JP" altLang="ja-JP" sz="900" dirty="0" smtClean="0"/>
              <a:t>狩猟</a:t>
            </a:r>
            <a:r>
              <a:rPr lang="ja-JP" altLang="en-US" sz="900" dirty="0" smtClean="0"/>
              <a:t>実態</a:t>
            </a:r>
            <a:r>
              <a:rPr lang="ja-JP" altLang="ja-JP" sz="900" dirty="0" smtClean="0"/>
              <a:t>調査</a:t>
            </a:r>
            <a:endParaRPr lang="ja-JP" altLang="ja-JP" sz="900" dirty="0"/>
          </a:p>
          <a:p>
            <a:pPr algn="l"/>
            <a:endParaRPr lang="en-US" altLang="ja-JP" sz="900" dirty="0">
              <a:latin typeface="+mn-ea"/>
              <a:ea typeface="+mn-ea"/>
            </a:endParaRPr>
          </a:p>
          <a:p>
            <a:pPr algn="l"/>
            <a:r>
              <a:rPr lang="ja-JP" altLang="en-US" sz="900" b="1" dirty="0" smtClean="0">
                <a:latin typeface="+mn-ea"/>
                <a:ea typeface="+mn-ea"/>
              </a:rPr>
              <a:t>第八　</a:t>
            </a:r>
            <a:r>
              <a:rPr lang="ja-JP" altLang="ja-JP" sz="900" b="1" dirty="0" smtClean="0">
                <a:latin typeface="+mn-ea"/>
                <a:ea typeface="+mn-ea"/>
              </a:rPr>
              <a:t>鳥獣保護</a:t>
            </a:r>
            <a:r>
              <a:rPr lang="ja-JP" altLang="en-US" sz="900" b="1" dirty="0" smtClean="0">
                <a:latin typeface="+mn-ea"/>
                <a:ea typeface="+mn-ea"/>
              </a:rPr>
              <a:t>管理</a:t>
            </a:r>
            <a:r>
              <a:rPr lang="ja-JP" altLang="ja-JP" sz="900" b="1" dirty="0" smtClean="0">
                <a:latin typeface="+mn-ea"/>
                <a:ea typeface="+mn-ea"/>
              </a:rPr>
              <a:t>事業</a:t>
            </a:r>
            <a:r>
              <a:rPr lang="ja-JP" altLang="ja-JP" sz="900" b="1" dirty="0">
                <a:latin typeface="+mn-ea"/>
                <a:ea typeface="+mn-ea"/>
              </a:rPr>
              <a:t>の実施体制の整備に関する</a:t>
            </a:r>
            <a:r>
              <a:rPr lang="ja-JP" altLang="ja-JP" sz="900" b="1" dirty="0" smtClean="0">
                <a:latin typeface="+mn-ea"/>
                <a:ea typeface="+mn-ea"/>
              </a:rPr>
              <a:t>事項</a:t>
            </a:r>
            <a:endParaRPr lang="en-US" altLang="ja-JP" sz="900" b="1" dirty="0" smtClean="0">
              <a:latin typeface="+mn-ea"/>
              <a:ea typeface="+mn-ea"/>
            </a:endParaRPr>
          </a:p>
          <a:p>
            <a:pPr algn="l"/>
            <a:r>
              <a:rPr lang="ja-JP" altLang="en-US" sz="900" dirty="0" smtClean="0"/>
              <a:t>　　鳥獣行政に携わる職員や鳥獣保護管理員を育成するため、研修等の実施により専門的知識の修得・向上を図る</a:t>
            </a:r>
            <a:endParaRPr lang="en-US" altLang="ja-JP" sz="900" dirty="0" smtClean="0"/>
          </a:p>
          <a:p>
            <a:pPr algn="l"/>
            <a:endParaRPr lang="en-US" altLang="ja-JP" sz="900" dirty="0">
              <a:latin typeface="+mn-ea"/>
              <a:ea typeface="+mn-ea"/>
            </a:endParaRPr>
          </a:p>
          <a:p>
            <a:pPr algn="l"/>
            <a:r>
              <a:rPr lang="ja-JP" altLang="en-US" sz="900" b="1" dirty="0" smtClean="0">
                <a:latin typeface="+mn-ea"/>
                <a:ea typeface="+mn-ea"/>
              </a:rPr>
              <a:t>第九　</a:t>
            </a:r>
            <a:r>
              <a:rPr lang="ja-JP" altLang="ja-JP" sz="900" b="1" dirty="0" smtClean="0">
                <a:latin typeface="+mn-ea"/>
                <a:ea typeface="+mn-ea"/>
              </a:rPr>
              <a:t>その他</a:t>
            </a:r>
            <a:r>
              <a:rPr lang="ja-JP" altLang="ja-JP" sz="900" b="1" dirty="0">
                <a:latin typeface="+mn-ea"/>
                <a:ea typeface="+mn-ea"/>
              </a:rPr>
              <a:t>鳥獣</a:t>
            </a:r>
            <a:r>
              <a:rPr lang="ja-JP" altLang="ja-JP" sz="900" b="1" dirty="0" smtClean="0">
                <a:latin typeface="+mn-ea"/>
                <a:ea typeface="+mn-ea"/>
              </a:rPr>
              <a:t>保護</a:t>
            </a:r>
            <a:r>
              <a:rPr lang="ja-JP" altLang="en-US" sz="900" b="1" dirty="0" smtClean="0">
                <a:latin typeface="+mn-ea"/>
                <a:ea typeface="+mn-ea"/>
              </a:rPr>
              <a:t>管理</a:t>
            </a:r>
            <a:r>
              <a:rPr lang="ja-JP" altLang="ja-JP" sz="900" b="1" dirty="0" smtClean="0">
                <a:latin typeface="+mn-ea"/>
                <a:ea typeface="+mn-ea"/>
              </a:rPr>
              <a:t>事業</a:t>
            </a:r>
            <a:r>
              <a:rPr lang="ja-JP" altLang="ja-JP" sz="900" b="1" dirty="0">
                <a:latin typeface="+mn-ea"/>
                <a:ea typeface="+mn-ea"/>
              </a:rPr>
              <a:t>の実施のために必要な</a:t>
            </a:r>
            <a:r>
              <a:rPr lang="ja-JP" altLang="ja-JP" sz="900" b="1" dirty="0" smtClean="0">
                <a:latin typeface="+mn-ea"/>
                <a:ea typeface="+mn-ea"/>
              </a:rPr>
              <a:t>事項</a:t>
            </a:r>
            <a:endParaRPr lang="en-US" altLang="ja-JP" sz="900" b="1" dirty="0" smtClean="0">
              <a:latin typeface="+mn-ea"/>
              <a:ea typeface="+mn-ea"/>
            </a:endParaRPr>
          </a:p>
          <a:p>
            <a:pPr algn="l"/>
            <a:r>
              <a:rPr lang="ja-JP" altLang="en-US" sz="900" dirty="0">
                <a:latin typeface="+mn-ea"/>
                <a:ea typeface="+mn-ea"/>
              </a:rPr>
              <a:t>　</a:t>
            </a:r>
            <a:r>
              <a:rPr lang="ja-JP" altLang="en-US" sz="900" dirty="0" smtClean="0">
                <a:latin typeface="+mn-ea"/>
                <a:ea typeface="+mn-ea"/>
              </a:rPr>
              <a:t>　●狩猟の適正管理</a:t>
            </a:r>
            <a:endParaRPr lang="en-US" altLang="ja-JP" sz="900" dirty="0" smtClean="0">
              <a:latin typeface="+mn-ea"/>
              <a:ea typeface="+mn-ea"/>
            </a:endParaRPr>
          </a:p>
          <a:p>
            <a:pPr algn="l"/>
            <a:r>
              <a:rPr lang="ja-JP" altLang="en-US" sz="900" dirty="0">
                <a:latin typeface="+mn-ea"/>
                <a:ea typeface="+mn-ea"/>
              </a:rPr>
              <a:t>　</a:t>
            </a:r>
            <a:r>
              <a:rPr lang="ja-JP" altLang="en-US" sz="900" dirty="0" smtClean="0">
                <a:latin typeface="+mn-ea"/>
                <a:ea typeface="+mn-ea"/>
              </a:rPr>
              <a:t>　●</a:t>
            </a:r>
            <a:r>
              <a:rPr lang="ja-JP" altLang="ja-JP" sz="900" dirty="0"/>
              <a:t>傷病鳥獣への</a:t>
            </a:r>
            <a:r>
              <a:rPr lang="ja-JP" altLang="ja-JP" sz="900" dirty="0" smtClean="0"/>
              <a:t>対応</a:t>
            </a:r>
            <a:endParaRPr lang="en-US" altLang="ja-JP" sz="900" dirty="0" smtClean="0"/>
          </a:p>
          <a:p>
            <a:pPr algn="l"/>
            <a:r>
              <a:rPr lang="ja-JP" altLang="en-US" sz="900" dirty="0">
                <a:latin typeface="+mn-ea"/>
              </a:rPr>
              <a:t>　</a:t>
            </a:r>
            <a:r>
              <a:rPr lang="ja-JP" altLang="en-US" sz="900" dirty="0" smtClean="0">
                <a:latin typeface="+mn-ea"/>
                <a:ea typeface="+mn-ea"/>
              </a:rPr>
              <a:t>　●</a:t>
            </a:r>
            <a:r>
              <a:rPr lang="ja-JP" altLang="ja-JP" sz="900" dirty="0"/>
              <a:t>安易な餌付けの</a:t>
            </a:r>
            <a:r>
              <a:rPr lang="ja-JP" altLang="ja-JP" sz="900" dirty="0" smtClean="0"/>
              <a:t>防止</a:t>
            </a:r>
            <a:endParaRPr lang="en-US" altLang="ja-JP" sz="900" dirty="0" smtClean="0"/>
          </a:p>
          <a:p>
            <a:pPr algn="l"/>
            <a:r>
              <a:rPr lang="ja-JP" altLang="en-US" sz="900" dirty="0" smtClean="0">
                <a:latin typeface="+mn-ea"/>
                <a:ea typeface="+mn-ea"/>
              </a:rPr>
              <a:t>　　●</a:t>
            </a:r>
            <a:r>
              <a:rPr lang="ja-JP" altLang="ja-JP" sz="900" dirty="0" smtClean="0"/>
              <a:t>動物由来感染症等への対応</a:t>
            </a:r>
            <a:endParaRPr lang="en-US" altLang="ja-JP" sz="900" dirty="0" smtClean="0"/>
          </a:p>
          <a:p>
            <a:pPr algn="l"/>
            <a:r>
              <a:rPr lang="ja-JP" altLang="en-US" sz="900" dirty="0">
                <a:latin typeface="+mn-ea"/>
              </a:rPr>
              <a:t>　</a:t>
            </a:r>
            <a:r>
              <a:rPr lang="ja-JP" altLang="en-US" sz="900" dirty="0" smtClean="0">
                <a:latin typeface="+mn-ea"/>
              </a:rPr>
              <a:t>　</a:t>
            </a:r>
            <a:r>
              <a:rPr lang="ja-JP" altLang="en-US" sz="900" dirty="0">
                <a:latin typeface="+mn-ea"/>
              </a:rPr>
              <a:t>●普及</a:t>
            </a:r>
            <a:r>
              <a:rPr lang="ja-JP" altLang="en-US" sz="900" dirty="0" smtClean="0">
                <a:latin typeface="+mn-ea"/>
              </a:rPr>
              <a:t>啓発</a:t>
            </a:r>
            <a:endParaRPr lang="en-US" altLang="ja-JP" sz="900" dirty="0" smtClean="0">
              <a:latin typeface="+mn-ea"/>
            </a:endParaRPr>
          </a:p>
          <a:p>
            <a:pPr algn="l"/>
            <a:endParaRPr lang="en-US" altLang="ja-JP" sz="800" dirty="0" smtClean="0">
              <a:latin typeface="+mn-ea"/>
            </a:endParaRPr>
          </a:p>
        </p:txBody>
      </p:sp>
      <p:sp>
        <p:nvSpPr>
          <p:cNvPr id="18" name="タイトル 1"/>
          <p:cNvSpPr txBox="1">
            <a:spLocks/>
          </p:cNvSpPr>
          <p:nvPr/>
        </p:nvSpPr>
        <p:spPr>
          <a:xfrm>
            <a:off x="408735" y="720412"/>
            <a:ext cx="1224136" cy="225756"/>
          </a:xfrm>
          <a:prstGeom prst="rect">
            <a:avLst/>
          </a:prstGeom>
          <a:solidFill>
            <a:schemeClr val="tx2">
              <a:lumMod val="20000"/>
              <a:lumOff val="80000"/>
            </a:schemeClr>
          </a:solidFill>
          <a:ln w="38100">
            <a:solidFill>
              <a:schemeClr val="accent1">
                <a:shade val="50000"/>
              </a:schemeClr>
            </a:solidFill>
          </a:ln>
        </p:spPr>
        <p:txBody>
          <a:bodyPr vert="horz" lIns="91440" tIns="45720" rIns="91440" bIns="45720" rtlCol="0" anchor="ctr">
            <a:normAutofit fontScale="67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b="1" dirty="0" smtClean="0"/>
              <a:t>鳥獣保護</a:t>
            </a:r>
            <a:r>
              <a:rPr lang="ja-JP" altLang="en-US" sz="1200" b="1" dirty="0"/>
              <a:t>管理</a:t>
            </a:r>
            <a:r>
              <a:rPr lang="ja-JP" altLang="en-US" sz="1200" b="1" dirty="0" smtClean="0"/>
              <a:t>事業計画</a:t>
            </a:r>
            <a:endParaRPr lang="ja-JP" altLang="en-US" sz="1200" b="1" dirty="0"/>
          </a:p>
        </p:txBody>
      </p:sp>
      <p:sp>
        <p:nvSpPr>
          <p:cNvPr id="20" name="タイトル 1"/>
          <p:cNvSpPr txBox="1">
            <a:spLocks/>
          </p:cNvSpPr>
          <p:nvPr/>
        </p:nvSpPr>
        <p:spPr>
          <a:xfrm>
            <a:off x="408734" y="1603769"/>
            <a:ext cx="2435073" cy="225756"/>
          </a:xfrm>
          <a:prstGeom prst="rect">
            <a:avLst/>
          </a:prstGeom>
          <a:solidFill>
            <a:schemeClr val="tx2">
              <a:lumMod val="20000"/>
              <a:lumOff val="80000"/>
            </a:schemeClr>
          </a:solidFill>
          <a:ln w="38100">
            <a:solidFill>
              <a:schemeClr val="accent1">
                <a:shade val="5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000" b="1" dirty="0" smtClean="0"/>
              <a:t>第１１次鳥獣保護管理事業計画の概要</a:t>
            </a:r>
            <a:endParaRPr lang="ja-JP" altLang="en-US" sz="1000" b="1" dirty="0"/>
          </a:p>
        </p:txBody>
      </p:sp>
      <p:sp>
        <p:nvSpPr>
          <p:cNvPr id="8" name="正方形/長方形 7"/>
          <p:cNvSpPr>
            <a:spLocks noChangeArrowheads="1"/>
          </p:cNvSpPr>
          <p:nvPr/>
        </p:nvSpPr>
        <p:spPr bwMode="auto">
          <a:xfrm>
            <a:off x="7898085" y="260648"/>
            <a:ext cx="1020316" cy="350059"/>
          </a:xfrm>
          <a:prstGeom prst="rect">
            <a:avLst/>
          </a:prstGeom>
          <a:noFill/>
          <a:ln w="19050"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ＭＳ ゴシック" pitchFamily="49" charset="-128"/>
                <a:ea typeface="ＭＳ ゴシック" pitchFamily="49" charset="-128"/>
                <a:cs typeface="ＭＳ Ｐゴシック" pitchFamily="50" charset="-128"/>
              </a:rPr>
              <a:t>資料</a:t>
            </a:r>
            <a:r>
              <a:rPr kumimoji="1" lang="en-US" altLang="ja-JP" sz="1400" b="1" i="0" u="none" strike="noStrike" cap="none" normalizeH="0" baseline="0" dirty="0" smtClean="0">
                <a:ln>
                  <a:noFill/>
                </a:ln>
                <a:solidFill>
                  <a:srgbClr val="000000"/>
                </a:solidFill>
                <a:effectLst/>
                <a:latin typeface="ＭＳ ゴシック" pitchFamily="49" charset="-128"/>
                <a:ea typeface="ＭＳ ゴシック" pitchFamily="49" charset="-128"/>
                <a:cs typeface="ＭＳ Ｐゴシック" pitchFamily="50" charset="-128"/>
              </a:rPr>
              <a:t>8-1</a:t>
            </a:r>
            <a:endParaRPr kumimoji="1" lang="ja-JP"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Tree>
    <p:extLst>
      <p:ext uri="{BB962C8B-B14F-4D97-AF65-F5344CB8AC3E}">
        <p14:creationId xmlns:p14="http://schemas.microsoft.com/office/powerpoint/2010/main" val="26760789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1383</TotalTime>
  <Words>27</Words>
  <Application>Microsoft Office PowerPoint</Application>
  <PresentationFormat>画面に合わせる (4:3)</PresentationFormat>
  <Paragraphs>75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　都道府県の実施する鳥獣保護事業についての基本的な考えや施策の在り方を示す枠組み　であり、環境大臣が定める基本指針に基づいて、都道府県が作成する５カ年の計画。 　鳥獣保護法の一部改正に伴い、変更された基本指針に沿って、第11次計画について所要の変更を加えることとする</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『鳥獣の保護及び狩猟の適正化に関する法律』 （鳥獣保護法） </dc:title>
  <dc:creator>小薗　誠樹</dc:creator>
  <cp:lastModifiedBy>清谷　博英</cp:lastModifiedBy>
  <cp:revision>126</cp:revision>
  <cp:lastPrinted>2015-06-10T01:46:18Z</cp:lastPrinted>
  <dcterms:created xsi:type="dcterms:W3CDTF">2011-05-30T04:39:39Z</dcterms:created>
  <dcterms:modified xsi:type="dcterms:W3CDTF">2015-06-10T01:52:20Z</dcterms:modified>
</cp:coreProperties>
</file>