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708" r:id="rId1"/>
  </p:sldMasterIdLst>
  <p:notesMasterIdLst>
    <p:notesMasterId r:id="rId6"/>
  </p:notesMasterIdLst>
  <p:handoutMasterIdLst>
    <p:handoutMasterId r:id="rId7"/>
  </p:handoutMasterIdLst>
  <p:sldIdLst>
    <p:sldId id="264" r:id="rId2"/>
    <p:sldId id="265" r:id="rId3"/>
    <p:sldId id="266" r:id="rId4"/>
    <p:sldId id="267" r:id="rId5"/>
  </p:sldIdLst>
  <p:sldSz cx="12801600" cy="9601200" type="A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29" autoAdjust="0"/>
    <p:restoredTop sz="94106" autoAdjust="0"/>
  </p:normalViewPr>
  <p:slideViewPr>
    <p:cSldViewPr snapToGrid="0">
      <p:cViewPr varScale="1">
        <p:scale>
          <a:sx n="53" d="100"/>
          <a:sy n="53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9AB82-B46A-4E34-9FFD-FFC3DD049ACA}" type="datetimeFigureOut">
              <a:rPr kumimoji="1" lang="ja-JP" altLang="en-US" smtClean="0"/>
              <a:t>2021/6/17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0BB2E-2491-4E94-9A25-C22CDDE57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812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78427" cy="513508"/>
          </a:xfrm>
          <a:prstGeom prst="rect">
            <a:avLst/>
          </a:prstGeom>
        </p:spPr>
        <p:txBody>
          <a:bodyPr vert="horz" lIns="99022" tIns="49511" rIns="99022" bIns="49511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3" y="3"/>
            <a:ext cx="3078427" cy="513508"/>
          </a:xfrm>
          <a:prstGeom prst="rect">
            <a:avLst/>
          </a:prstGeom>
        </p:spPr>
        <p:txBody>
          <a:bodyPr vert="horz" lIns="99022" tIns="49511" rIns="99022" bIns="49511" rtlCol="0"/>
          <a:lstStyle>
            <a:lvl1pPr algn="r">
              <a:defRPr sz="1300"/>
            </a:lvl1pPr>
          </a:lstStyle>
          <a:p>
            <a:fld id="{428630AF-6FA5-40D8-967B-82B8CACA38BE}" type="datetimeFigureOut">
              <a:rPr kumimoji="1" lang="ja-JP" altLang="en-US" smtClean="0"/>
              <a:t>2021/6/17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7938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22" tIns="49511" rIns="99022" bIns="49511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7" y="4925410"/>
            <a:ext cx="5683250" cy="4029878"/>
          </a:xfrm>
          <a:prstGeom prst="rect">
            <a:avLst/>
          </a:prstGeom>
        </p:spPr>
        <p:txBody>
          <a:bodyPr vert="horz" lIns="99022" tIns="49511" rIns="99022" bIns="4951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9022" tIns="49511" rIns="99022" bIns="49511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9022" tIns="49511" rIns="99022" bIns="49511" rtlCol="0" anchor="b"/>
          <a:lstStyle>
            <a:lvl1pPr algn="r">
              <a:defRPr sz="1300"/>
            </a:lvl1pPr>
          </a:lstStyle>
          <a:p>
            <a:fld id="{8A2EEE5A-0A42-42CF-A412-7A57BB92C59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8973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9995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1pPr>
    <a:lvl2pPr marL="639997" algn="l" defTabSz="1279995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2pPr>
    <a:lvl3pPr marL="1279995" algn="l" defTabSz="1279995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3pPr>
    <a:lvl4pPr marL="1919992" algn="l" defTabSz="1279995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4pPr>
    <a:lvl5pPr marL="2559989" algn="l" defTabSz="1279995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5pPr>
    <a:lvl6pPr marL="3199987" algn="l" defTabSz="1279995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6pPr>
    <a:lvl7pPr marL="3839985" algn="l" defTabSz="1279995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7pPr>
    <a:lvl8pPr marL="4479982" algn="l" defTabSz="1279995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8pPr>
    <a:lvl9pPr marL="5119980" algn="l" defTabSz="1279995" rtl="0" eaLnBrk="1" latinLnBrk="0" hangingPunct="1">
      <a:defRPr kumimoji="1"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7938"/>
            <a:ext cx="46053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EEE5A-0A42-42CF-A412-7A57BB92C592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7010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52670-4C46-419D-814F-EE0BCD7B9D90}" type="datetimeFigureOut">
              <a:rPr kumimoji="1" lang="ja-JP" altLang="en-US" smtClean="0"/>
              <a:t>2021/6/17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AFA3-A96C-458C-9C48-243A2CF445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9987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52670-4C46-419D-814F-EE0BCD7B9D90}" type="datetimeFigureOut">
              <a:rPr kumimoji="1" lang="ja-JP" altLang="en-US" smtClean="0"/>
              <a:t>2021/6/17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AFA3-A96C-458C-9C48-243A2CF445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832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52670-4C46-419D-814F-EE0BCD7B9D90}" type="datetimeFigureOut">
              <a:rPr kumimoji="1" lang="ja-JP" altLang="en-US" smtClean="0"/>
              <a:t>2021/6/17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AFA3-A96C-458C-9C48-243A2CF445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1727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52670-4C46-419D-814F-EE0BCD7B9D90}" type="datetimeFigureOut">
              <a:rPr kumimoji="1" lang="ja-JP" altLang="en-US" smtClean="0"/>
              <a:t>2021/6/17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AFA3-A96C-458C-9C48-243A2CF445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353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52670-4C46-419D-814F-EE0BCD7B9D90}" type="datetimeFigureOut">
              <a:rPr kumimoji="1" lang="ja-JP" altLang="en-US" smtClean="0"/>
              <a:t>2021/6/17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AFA3-A96C-458C-9C48-243A2CF445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3405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52670-4C46-419D-814F-EE0BCD7B9D90}" type="datetimeFigureOut">
              <a:rPr kumimoji="1" lang="ja-JP" altLang="en-US" smtClean="0"/>
              <a:t>2021/6/17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AFA3-A96C-458C-9C48-243A2CF445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0586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52670-4C46-419D-814F-EE0BCD7B9D90}" type="datetimeFigureOut">
              <a:rPr kumimoji="1" lang="ja-JP" altLang="en-US" smtClean="0"/>
              <a:t>2021/6/17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AFA3-A96C-458C-9C48-243A2CF445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3565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52670-4C46-419D-814F-EE0BCD7B9D90}" type="datetimeFigureOut">
              <a:rPr kumimoji="1" lang="ja-JP" altLang="en-US" smtClean="0"/>
              <a:t>2021/6/17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AFA3-A96C-458C-9C48-243A2CF445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1511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52670-4C46-419D-814F-EE0BCD7B9D90}" type="datetimeFigureOut">
              <a:rPr kumimoji="1" lang="ja-JP" altLang="en-US" smtClean="0"/>
              <a:t>2021/6/17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AFA3-A96C-458C-9C48-243A2CF445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4564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52670-4C46-419D-814F-EE0BCD7B9D90}" type="datetimeFigureOut">
              <a:rPr kumimoji="1" lang="ja-JP" altLang="en-US" smtClean="0"/>
              <a:t>2021/6/17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AFA3-A96C-458C-9C48-243A2CF445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8228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52670-4C46-419D-814F-EE0BCD7B9D90}" type="datetimeFigureOut">
              <a:rPr kumimoji="1" lang="ja-JP" altLang="en-US" smtClean="0"/>
              <a:t>2021/6/17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AFA3-A96C-458C-9C48-243A2CF445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7397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52670-4C46-419D-814F-EE0BCD7B9D90}" type="datetimeFigureOut">
              <a:rPr kumimoji="1" lang="ja-JP" altLang="en-US" smtClean="0"/>
              <a:t>2021/6/17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0AFA3-A96C-458C-9C48-243A2CF445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6915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タイトル 1"/>
          <p:cNvSpPr>
            <a:spLocks noGrp="1"/>
          </p:cNvSpPr>
          <p:nvPr>
            <p:ph type="ctrTitle"/>
          </p:nvPr>
        </p:nvSpPr>
        <p:spPr>
          <a:xfrm>
            <a:off x="1298449" y="3694176"/>
            <a:ext cx="10515599" cy="1316735"/>
          </a:xfrm>
        </p:spPr>
        <p:txBody>
          <a:bodyPr anchor="ctr" anchorCtr="0">
            <a:normAutofit/>
          </a:bodyPr>
          <a:lstStyle/>
          <a:p>
            <a:r>
              <a:rPr kumimoji="1" lang="ja-JP" altLang="en-US" sz="4800" b="1" dirty="0">
                <a:latin typeface="+mj-ea"/>
              </a:rPr>
              <a:t>規制以外の手法について（概要</a:t>
            </a:r>
            <a:r>
              <a:rPr kumimoji="1" lang="ja-JP" altLang="en-US" sz="5400" b="1" dirty="0">
                <a:latin typeface="+mj-ea"/>
              </a:rPr>
              <a:t>）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0021823" y="312905"/>
            <a:ext cx="2322577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資料５－２</a:t>
            </a:r>
          </a:p>
        </p:txBody>
      </p:sp>
    </p:spTree>
    <p:extLst>
      <p:ext uri="{BB962C8B-B14F-4D97-AF65-F5344CB8AC3E}">
        <p14:creationId xmlns:p14="http://schemas.microsoft.com/office/powerpoint/2010/main" val="3580940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51984" y="311822"/>
            <a:ext cx="6549984" cy="591477"/>
          </a:xfrm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kumimoji="1" lang="ja-JP" altLang="en-US" sz="3600" b="1" dirty="0"/>
              <a:t>１．規制以外の手法の必要性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1984" y="1130591"/>
            <a:ext cx="6385392" cy="4011355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2200" b="1" dirty="0"/>
              <a:t>①適正な施設の維持管理等の確保</a:t>
            </a:r>
            <a:endParaRPr kumimoji="1" lang="en-US" altLang="ja-JP" sz="2200" b="1" dirty="0"/>
          </a:p>
          <a:p>
            <a:pPr>
              <a:spcBef>
                <a:spcPts val="600"/>
              </a:spcBef>
            </a:pPr>
            <a:r>
              <a:rPr lang="ja-JP" altLang="en-US" sz="2200" dirty="0"/>
              <a:t>　○工場・事業場における環境負荷の大きい施設</a:t>
            </a:r>
            <a:endParaRPr lang="en-US" altLang="ja-JP" sz="2200" dirty="0"/>
          </a:p>
          <a:p>
            <a:pPr>
              <a:spcBef>
                <a:spcPts val="600"/>
              </a:spcBef>
            </a:pPr>
            <a:r>
              <a:rPr lang="ja-JP" altLang="en-US" sz="2200" dirty="0"/>
              <a:t>　　・設置届出、設備構造基準、排出基準等の</a:t>
            </a:r>
            <a:endParaRPr lang="en-US" altLang="ja-JP" sz="2200" dirty="0"/>
          </a:p>
          <a:p>
            <a:r>
              <a:rPr lang="ja-JP" altLang="en-US" sz="2200" dirty="0"/>
              <a:t>　　　規制</a:t>
            </a:r>
            <a:endParaRPr lang="en-US" altLang="ja-JP" sz="2200" dirty="0"/>
          </a:p>
          <a:p>
            <a:pPr>
              <a:spcBef>
                <a:spcPts val="1200"/>
              </a:spcBef>
            </a:pPr>
            <a:r>
              <a:rPr lang="ja-JP" altLang="en-US" sz="2200" dirty="0"/>
              <a:t>　○行政の立入検査時に不適切な維持管理等が確</a:t>
            </a:r>
            <a:endParaRPr lang="en-US" altLang="ja-JP" sz="2200" dirty="0"/>
          </a:p>
          <a:p>
            <a:r>
              <a:rPr lang="ja-JP" altLang="en-US" sz="2200" dirty="0"/>
              <a:t>　　認される事例</a:t>
            </a:r>
            <a:endParaRPr lang="en-US" altLang="ja-JP" sz="2200" dirty="0"/>
          </a:p>
          <a:p>
            <a:pPr>
              <a:spcBef>
                <a:spcPts val="600"/>
              </a:spcBef>
            </a:pPr>
            <a:r>
              <a:rPr lang="ja-JP" altLang="en-US" sz="2200" dirty="0"/>
              <a:t>　　・届出と異なる施設の運用、排水基準超過等</a:t>
            </a:r>
            <a:endParaRPr lang="en-US" altLang="ja-JP" sz="2200" dirty="0"/>
          </a:p>
          <a:p>
            <a:pPr>
              <a:spcBef>
                <a:spcPts val="600"/>
              </a:spcBef>
            </a:pPr>
            <a:r>
              <a:rPr lang="ja-JP" altLang="en-US" sz="2200" dirty="0"/>
              <a:t>　　　⇒通常、行政の指導により速やかに是正</a:t>
            </a:r>
            <a:endParaRPr lang="en-US" altLang="ja-JP" sz="2200" dirty="0"/>
          </a:p>
          <a:p>
            <a:pPr>
              <a:spcBef>
                <a:spcPts val="600"/>
              </a:spcBef>
            </a:pPr>
            <a:r>
              <a:rPr lang="ja-JP" altLang="en-US" sz="2200" dirty="0"/>
              <a:t>　　　⇒</a:t>
            </a:r>
            <a:r>
              <a:rPr lang="ja-JP" altLang="en-US" sz="2200" u="sng" dirty="0"/>
              <a:t>日常的な事業者による適正管理が重要</a:t>
            </a:r>
          </a:p>
          <a:p>
            <a:pPr>
              <a:lnSpc>
                <a:spcPts val="2000"/>
              </a:lnSpc>
            </a:pPr>
            <a:endParaRPr kumimoji="1" lang="ja-JP" altLang="en-US" u="sng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47104" y="1130591"/>
            <a:ext cx="6199632" cy="4016484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2200" b="1" dirty="0"/>
              <a:t>②効率的な環境保全対策への転換</a:t>
            </a:r>
            <a:endParaRPr kumimoji="1" lang="en-US" altLang="ja-JP" sz="2200" b="1" dirty="0"/>
          </a:p>
          <a:p>
            <a:pPr>
              <a:spcBef>
                <a:spcPts val="600"/>
              </a:spcBef>
            </a:pPr>
            <a:r>
              <a:rPr lang="ja-JP" altLang="en-US" sz="2200" dirty="0"/>
              <a:t>　○製造業等の工場・事業場においては、環境</a:t>
            </a:r>
            <a:endParaRPr lang="en-US" altLang="ja-JP" sz="2200" dirty="0"/>
          </a:p>
          <a:p>
            <a:r>
              <a:rPr lang="ja-JP" altLang="en-US" sz="2200" dirty="0"/>
              <a:t>　　対策にかける予算・人員が不足との指摘</a:t>
            </a:r>
            <a:endParaRPr lang="en-US" altLang="ja-JP" sz="2200" dirty="0"/>
          </a:p>
          <a:p>
            <a:pPr>
              <a:spcBef>
                <a:spcPts val="1200"/>
              </a:spcBef>
            </a:pPr>
            <a:r>
              <a:rPr lang="ja-JP" altLang="en-US" sz="2200" dirty="0"/>
              <a:t>　○法・条例に基づく規制は、一定の施設を有</a:t>
            </a:r>
            <a:endParaRPr lang="en-US" altLang="ja-JP" sz="2200" dirty="0"/>
          </a:p>
          <a:p>
            <a:r>
              <a:rPr lang="ja-JP" altLang="en-US" sz="2200" dirty="0"/>
              <a:t>　　する工場・事業場に対し、</a:t>
            </a:r>
            <a:r>
              <a:rPr lang="ja-JP" altLang="en-US" sz="2200" u="sng" dirty="0"/>
              <a:t>一律の規制で</a:t>
            </a:r>
            <a:r>
              <a:rPr kumimoji="1" lang="ja-JP" altLang="en-US" sz="2200" u="sng" dirty="0"/>
              <a:t>事</a:t>
            </a:r>
            <a:endParaRPr kumimoji="1" lang="en-US" altLang="ja-JP" sz="2200" u="sng" dirty="0"/>
          </a:p>
          <a:p>
            <a:r>
              <a:rPr kumimoji="1" lang="ja-JP" altLang="en-US" sz="2200" dirty="0"/>
              <a:t>　　</a:t>
            </a:r>
            <a:r>
              <a:rPr kumimoji="1" lang="ja-JP" altLang="en-US" sz="2200" u="sng" dirty="0"/>
              <a:t>業活動の実態に即した効率的なものとは言</a:t>
            </a:r>
            <a:endParaRPr kumimoji="1" lang="en-US" altLang="ja-JP" sz="2200" u="sng" dirty="0"/>
          </a:p>
          <a:p>
            <a:r>
              <a:rPr kumimoji="1" lang="ja-JP" altLang="en-US" sz="2200" dirty="0"/>
              <a:t>　　</a:t>
            </a:r>
            <a:r>
              <a:rPr kumimoji="1" lang="ja-JP" altLang="en-US" sz="2200" u="sng" dirty="0"/>
              <a:t>えな</a:t>
            </a:r>
            <a:r>
              <a:rPr lang="ja-JP" altLang="en-US" sz="2200" u="sng" dirty="0"/>
              <a:t>いケース</a:t>
            </a:r>
            <a:r>
              <a:rPr lang="ja-JP" altLang="en-US" sz="2200" dirty="0"/>
              <a:t>もある。</a:t>
            </a:r>
            <a:endParaRPr lang="en-US" altLang="ja-JP" sz="2200" dirty="0"/>
          </a:p>
          <a:p>
            <a:pPr>
              <a:spcBef>
                <a:spcPts val="1200"/>
              </a:spcBef>
            </a:pPr>
            <a:r>
              <a:rPr kumimoji="1" lang="ja-JP" altLang="en-US" sz="2200" dirty="0"/>
              <a:t>　○規制に代えて、柔軟に環境保全対策を実施</a:t>
            </a:r>
            <a:endParaRPr kumimoji="1" lang="en-US" altLang="ja-JP" sz="2200" dirty="0"/>
          </a:p>
          <a:p>
            <a:r>
              <a:rPr kumimoji="1" lang="ja-JP" altLang="en-US" sz="2200" dirty="0"/>
              <a:t>　　可能にすれば、新たな技術の積極的導入な</a:t>
            </a:r>
            <a:endParaRPr kumimoji="1" lang="en-US" altLang="ja-JP" sz="2200" dirty="0"/>
          </a:p>
          <a:p>
            <a:pPr>
              <a:spcAft>
                <a:spcPts val="600"/>
              </a:spcAft>
            </a:pPr>
            <a:r>
              <a:rPr kumimoji="1" lang="ja-JP" altLang="en-US" sz="2200" dirty="0"/>
              <a:t>　　ども期待</a:t>
            </a:r>
            <a:endParaRPr kumimoji="1" lang="en-US" altLang="ja-JP" sz="2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547104" y="5601658"/>
            <a:ext cx="6199632" cy="3659976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2200" b="1" dirty="0"/>
              <a:t>④新たな環境課題への配慮</a:t>
            </a:r>
            <a:endParaRPr kumimoji="1" lang="en-US" altLang="ja-JP" sz="2200" b="1" dirty="0"/>
          </a:p>
          <a:p>
            <a:pPr>
              <a:spcBef>
                <a:spcPts val="600"/>
              </a:spcBef>
            </a:pPr>
            <a:r>
              <a:rPr lang="ja-JP" altLang="en-US" sz="2200" dirty="0"/>
              <a:t>　</a:t>
            </a:r>
            <a:r>
              <a:rPr lang="ja-JP" altLang="en-US" sz="2200" dirty="0" smtClean="0"/>
              <a:t>○</a:t>
            </a:r>
            <a:r>
              <a:rPr lang="ja-JP" altLang="en-US" sz="2200" u="sng" dirty="0" smtClean="0"/>
              <a:t>環境問題に対する社会の関心の拡大</a:t>
            </a:r>
            <a:endParaRPr lang="en-US" altLang="ja-JP" sz="2200" u="sng" dirty="0"/>
          </a:p>
          <a:p>
            <a:pPr>
              <a:spcAft>
                <a:spcPts val="600"/>
              </a:spcAft>
            </a:pPr>
            <a:r>
              <a:rPr lang="ja-JP" altLang="en-US" sz="2200" dirty="0"/>
              <a:t>　  （</a:t>
            </a:r>
            <a:r>
              <a:rPr lang="en-US" altLang="ja-JP" sz="2200" dirty="0"/>
              <a:t>SDG</a:t>
            </a:r>
            <a:r>
              <a:rPr lang="en-US" altLang="ja-JP" sz="2200" baseline="-25000" dirty="0"/>
              <a:t>S</a:t>
            </a:r>
            <a:r>
              <a:rPr lang="ja-JP" altLang="en-US" sz="2200" baseline="-25000" dirty="0" err="1"/>
              <a:t>、</a:t>
            </a:r>
            <a:r>
              <a:rPr lang="ja-JP" altLang="en-US" sz="2200" dirty="0" smtClean="0"/>
              <a:t>温暖化</a:t>
            </a:r>
            <a:r>
              <a:rPr lang="ja-JP" altLang="en-US" sz="2200" dirty="0"/>
              <a:t>、資源循環、生物多様性 等）</a:t>
            </a:r>
            <a:endParaRPr lang="en-US" altLang="ja-JP" sz="2200" dirty="0"/>
          </a:p>
          <a:p>
            <a:pPr>
              <a:spcBef>
                <a:spcPts val="600"/>
              </a:spcBef>
            </a:pPr>
            <a:r>
              <a:rPr lang="ja-JP" altLang="en-US" sz="2200" dirty="0"/>
              <a:t>　○これらの課題の解決には、環境・社会・経</a:t>
            </a:r>
            <a:endParaRPr lang="en-US" altLang="ja-JP" sz="2200" dirty="0"/>
          </a:p>
          <a:p>
            <a:r>
              <a:rPr lang="ja-JP" altLang="en-US" sz="2200" dirty="0"/>
              <a:t>　　済の統合的向上という視点が必要</a:t>
            </a:r>
            <a:endParaRPr lang="en-US" altLang="ja-JP" sz="2200" dirty="0"/>
          </a:p>
          <a:p>
            <a:pPr>
              <a:spcBef>
                <a:spcPts val="1200"/>
              </a:spcBef>
            </a:pPr>
            <a:r>
              <a:rPr lang="ja-JP" altLang="en-US" sz="2200" dirty="0"/>
              <a:t>　○</a:t>
            </a:r>
            <a:r>
              <a:rPr lang="ja-JP" altLang="en-US" sz="2200" u="sng" dirty="0"/>
              <a:t>工場・事業場の事業活動は新たな環境問題</a:t>
            </a:r>
            <a:endParaRPr lang="en-US" altLang="ja-JP" sz="2200" u="sng" dirty="0"/>
          </a:p>
          <a:p>
            <a:r>
              <a:rPr lang="ja-JP" altLang="en-US" sz="2200" dirty="0"/>
              <a:t>　　</a:t>
            </a:r>
            <a:r>
              <a:rPr lang="ja-JP" altLang="en-US" sz="2200" u="sng" dirty="0"/>
              <a:t>に対しても大きな関わり</a:t>
            </a:r>
            <a:r>
              <a:rPr lang="ja-JP" altLang="en-US" sz="2200" dirty="0"/>
              <a:t>があり、その環境</a:t>
            </a:r>
            <a:endParaRPr lang="en-US" altLang="ja-JP" sz="2200" dirty="0"/>
          </a:p>
          <a:p>
            <a:r>
              <a:rPr lang="ja-JP" altLang="en-US" sz="2200" dirty="0"/>
              <a:t>　　対策を進める際には、上記の視点にも配慮</a:t>
            </a:r>
            <a:endParaRPr lang="en-US" altLang="ja-JP" sz="2200" dirty="0"/>
          </a:p>
          <a:p>
            <a:pPr>
              <a:lnSpc>
                <a:spcPts val="2700"/>
              </a:lnSpc>
            </a:pPr>
            <a:r>
              <a:rPr lang="ja-JP" altLang="en-US" sz="2200" dirty="0"/>
              <a:t>　　が望まれる</a:t>
            </a:r>
            <a:r>
              <a:rPr lang="ja-JP" altLang="en-US" sz="2200" dirty="0" smtClean="0"/>
              <a:t>。</a:t>
            </a:r>
            <a:endParaRPr lang="en-US" altLang="ja-JP" sz="2200" dirty="0" smtClean="0"/>
          </a:p>
          <a:p>
            <a:pPr>
              <a:lnSpc>
                <a:spcPts val="500"/>
              </a:lnSpc>
            </a:pPr>
            <a:r>
              <a:rPr kumimoji="1" lang="ja-JP" altLang="en-US" sz="2200" dirty="0" smtClean="0"/>
              <a:t>　　</a:t>
            </a:r>
            <a:endParaRPr kumimoji="1" lang="ja-JP" altLang="en-US" sz="2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1984" y="5585495"/>
            <a:ext cx="6385392" cy="367793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kumimoji="1" lang="ja-JP" altLang="en-US" sz="2200" b="1" dirty="0"/>
              <a:t>③規制による環境改善効果が明確でない課題への</a:t>
            </a:r>
            <a:endParaRPr kumimoji="1" lang="en-US" altLang="ja-JP" sz="2200" b="1" dirty="0"/>
          </a:p>
          <a:p>
            <a:pPr>
              <a:spcAft>
                <a:spcPts val="600"/>
              </a:spcAft>
            </a:pPr>
            <a:r>
              <a:rPr kumimoji="1" lang="ja-JP" altLang="en-US" sz="2200" b="1" dirty="0"/>
              <a:t>　対応</a:t>
            </a:r>
            <a:endParaRPr kumimoji="1" lang="en-US" altLang="ja-JP" sz="2200" b="1" dirty="0"/>
          </a:p>
          <a:p>
            <a:pPr>
              <a:spcBef>
                <a:spcPts val="300"/>
              </a:spcBef>
            </a:pPr>
            <a:r>
              <a:rPr lang="ja-JP" altLang="en-US" sz="2200" dirty="0"/>
              <a:t>　○近年、大阪の環境の状況は大きく改善</a:t>
            </a:r>
            <a:endParaRPr lang="en-US" altLang="ja-JP" sz="2200" dirty="0"/>
          </a:p>
          <a:p>
            <a:pPr>
              <a:spcBef>
                <a:spcPts val="1200"/>
              </a:spcBef>
            </a:pPr>
            <a:r>
              <a:rPr kumimoji="1" lang="ja-JP" altLang="en-US" sz="2200" dirty="0"/>
              <a:t>　○一方、これまでの法・条例による規制にも拘</a:t>
            </a:r>
            <a:endParaRPr kumimoji="1" lang="en-US" altLang="ja-JP" sz="2200" dirty="0"/>
          </a:p>
          <a:p>
            <a:r>
              <a:rPr kumimoji="1" lang="ja-JP" altLang="en-US" sz="2200" dirty="0"/>
              <a:t>　　わらず、大気環境における光化学オキシダン</a:t>
            </a:r>
            <a:endParaRPr kumimoji="1" lang="en-US" altLang="ja-JP" sz="2200" dirty="0"/>
          </a:p>
          <a:p>
            <a:r>
              <a:rPr kumimoji="1" lang="ja-JP" altLang="en-US" sz="2200" dirty="0"/>
              <a:t>　　トのように環境基準の早期達成が困難な項目</a:t>
            </a:r>
            <a:endParaRPr kumimoji="1" lang="en-US" altLang="ja-JP" sz="2200" dirty="0"/>
          </a:p>
          <a:p>
            <a:r>
              <a:rPr kumimoji="1" lang="ja-JP" altLang="en-US" sz="2200" dirty="0"/>
              <a:t>　　がある。</a:t>
            </a:r>
            <a:endParaRPr kumimoji="1" lang="en-US" altLang="ja-JP" sz="2200" dirty="0"/>
          </a:p>
          <a:p>
            <a:pPr>
              <a:spcBef>
                <a:spcPts val="1200"/>
              </a:spcBef>
            </a:pPr>
            <a:r>
              <a:rPr lang="ja-JP" altLang="en-US" sz="2200" dirty="0"/>
              <a:t>　○これまでの</a:t>
            </a:r>
            <a:r>
              <a:rPr lang="ja-JP" altLang="en-US" sz="2200" u="sng" dirty="0"/>
              <a:t>排出等規制以外の効果的な手法に</a:t>
            </a:r>
            <a:endParaRPr lang="en-US" altLang="ja-JP" sz="2200" u="sng" dirty="0"/>
          </a:p>
          <a:p>
            <a:r>
              <a:rPr lang="ja-JP" altLang="en-US" sz="2200" dirty="0"/>
              <a:t>　　</a:t>
            </a:r>
            <a:r>
              <a:rPr lang="ja-JP" altLang="en-US" sz="2200" u="sng" dirty="0"/>
              <a:t>ついて検討</a:t>
            </a:r>
            <a:r>
              <a:rPr lang="ja-JP" altLang="en-US" sz="2200" dirty="0"/>
              <a:t>する必要性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431790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145099" y="620367"/>
            <a:ext cx="11614085" cy="678081"/>
          </a:xfrm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kumimoji="1" lang="ja-JP" altLang="en-US" sz="3600" b="1" dirty="0"/>
              <a:t>２．規制以外の手法の導入にあたっての考え方（案）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5099" y="2345028"/>
            <a:ext cx="12528485" cy="6227346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  <a:spcBef>
                <a:spcPts val="600"/>
              </a:spcBef>
            </a:pPr>
            <a:r>
              <a:rPr lang="ja-JP" altLang="en-US" sz="2800" dirty="0"/>
              <a:t>　　</a:t>
            </a:r>
            <a:endParaRPr lang="en-US" altLang="ja-JP" sz="2800" dirty="0"/>
          </a:p>
          <a:p>
            <a:pPr>
              <a:spcBef>
                <a:spcPts val="600"/>
              </a:spcBef>
            </a:pPr>
            <a:r>
              <a:rPr lang="ja-JP" altLang="en-US" sz="3200" dirty="0"/>
              <a:t>○これまでの規制を中心とした枠組みでは十分な対応が困難な課題</a:t>
            </a:r>
            <a:endParaRPr lang="en-US" altLang="ja-JP" sz="3200" dirty="0"/>
          </a:p>
          <a:p>
            <a:pPr>
              <a:spcBef>
                <a:spcPts val="600"/>
              </a:spcBef>
            </a:pPr>
            <a:r>
              <a:rPr lang="ja-JP" altLang="en-US" sz="3200" dirty="0"/>
              <a:t>    に対しては、事業者自らの創意工夫による自主的・積極的な取組</a:t>
            </a:r>
            <a:endParaRPr lang="en-US" altLang="ja-JP" sz="3200" dirty="0"/>
          </a:p>
          <a:p>
            <a:pPr>
              <a:spcBef>
                <a:spcPts val="600"/>
              </a:spcBef>
            </a:pPr>
            <a:r>
              <a:rPr lang="ja-JP" altLang="en-US" sz="3200" dirty="0"/>
              <a:t>    を行政として促進する方策について検討するべき。</a:t>
            </a:r>
            <a:endParaRPr lang="en-US" altLang="ja-JP" sz="3200" dirty="0"/>
          </a:p>
          <a:p>
            <a:endParaRPr lang="en-US" altLang="ja-JP" sz="3200" dirty="0"/>
          </a:p>
          <a:p>
            <a:r>
              <a:rPr lang="ja-JP" altLang="en-US" sz="3200" dirty="0"/>
              <a:t>○事業者による自主的取組促進策の具体化を検討する際の視点を整</a:t>
            </a:r>
            <a:endParaRPr lang="en-US" altLang="ja-JP" sz="3200" dirty="0"/>
          </a:p>
          <a:p>
            <a:r>
              <a:rPr lang="ja-JP" altLang="en-US" sz="3200" dirty="0"/>
              <a:t>    理（次頁①～④）</a:t>
            </a:r>
            <a:endParaRPr lang="en-US" altLang="ja-JP" sz="3200" dirty="0"/>
          </a:p>
          <a:p>
            <a:endParaRPr kumimoji="1" lang="en-US" altLang="ja-JP" sz="3200" dirty="0"/>
          </a:p>
          <a:p>
            <a:r>
              <a:rPr kumimoji="1" lang="ja-JP" altLang="en-US" sz="3200" dirty="0"/>
              <a:t>○制度の導入にあたっては、実効性の検証、事業者ニーズの考慮が</a:t>
            </a:r>
            <a:endParaRPr kumimoji="1" lang="en-US" altLang="ja-JP" sz="3200" dirty="0"/>
          </a:p>
          <a:p>
            <a:r>
              <a:rPr kumimoji="1" lang="ja-JP" altLang="en-US" sz="3200" dirty="0"/>
              <a:t>    必要</a:t>
            </a:r>
            <a:endParaRPr kumimoji="1" lang="en-US" altLang="ja-JP" sz="3200" dirty="0"/>
          </a:p>
          <a:p>
            <a:endParaRPr kumimoji="1" lang="en-US" altLang="ja-JP" sz="3200" dirty="0"/>
          </a:p>
          <a:p>
            <a:r>
              <a:rPr kumimoji="1" lang="ja-JP" altLang="en-US" sz="3200" dirty="0"/>
              <a:t>○根拠の条例への位置づけにより、継続的な促進体制</a:t>
            </a:r>
            <a:r>
              <a:rPr lang="ja-JP" altLang="en-US" sz="3200" dirty="0"/>
              <a:t>を構築</a:t>
            </a:r>
            <a:endParaRPr lang="en-US" altLang="ja-JP" sz="3200" dirty="0"/>
          </a:p>
          <a:p>
            <a:pPr>
              <a:lnSpc>
                <a:spcPts val="1700"/>
              </a:lnSpc>
            </a:pPr>
            <a:r>
              <a:rPr kumimoji="1" lang="ja-JP" altLang="en-US" sz="3600" dirty="0"/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1245011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73151" y="185159"/>
            <a:ext cx="10588753" cy="591477"/>
          </a:xfrm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kumimoji="1" lang="ja-JP" altLang="en-US" sz="3600" b="1" dirty="0"/>
              <a:t>３．自主的取組促進策の検討の際の視点（案）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3151" y="1085769"/>
            <a:ext cx="6035041" cy="4108817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2400" b="1" dirty="0"/>
              <a:t>①</a:t>
            </a:r>
            <a:r>
              <a:rPr lang="ja-JP" altLang="ja-JP" sz="2400" b="1" dirty="0"/>
              <a:t>自主的な施設の適正管理の促進</a:t>
            </a:r>
            <a:endParaRPr kumimoji="1" lang="en-US" altLang="ja-JP" sz="2400" b="1" dirty="0"/>
          </a:p>
          <a:p>
            <a:pPr>
              <a:spcBef>
                <a:spcPts val="600"/>
              </a:spcBef>
            </a:pPr>
            <a:r>
              <a:rPr lang="ja-JP" altLang="en-US" sz="2400" dirty="0"/>
              <a:t>　○行政の立入検査時に確認する項目・内</a:t>
            </a: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lang="ja-JP" altLang="en-US" sz="2400" dirty="0"/>
              <a:t>　　容をあらかじめチェックリストとして</a:t>
            </a: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lang="ja-JP" altLang="en-US" sz="2400" dirty="0"/>
              <a:t>　　公表</a:t>
            </a: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kumimoji="1" lang="ja-JP" altLang="en-US" sz="2400" dirty="0"/>
              <a:t>　○事業者が確認したチェックリストを自</a:t>
            </a:r>
            <a:endParaRPr kumimoji="1" lang="en-US" altLang="ja-JP" sz="2400" dirty="0"/>
          </a:p>
          <a:p>
            <a:pPr>
              <a:spcBef>
                <a:spcPts val="600"/>
              </a:spcBef>
            </a:pPr>
            <a:r>
              <a:rPr kumimoji="1" lang="ja-JP" altLang="en-US" sz="2400" dirty="0"/>
              <a:t>　　主公表するなどの仕組みの構築</a:t>
            </a:r>
            <a:endParaRPr kumimoji="1" lang="en-US" altLang="ja-JP" sz="2400" dirty="0"/>
          </a:p>
          <a:p>
            <a:pPr>
              <a:spcBef>
                <a:spcPts val="600"/>
              </a:spcBef>
            </a:pPr>
            <a:r>
              <a:rPr lang="ja-JP" altLang="en-US" sz="2400" dirty="0"/>
              <a:t>　○効率的な立入検査による労力の削減に</a:t>
            </a: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lang="ja-JP" altLang="en-US" sz="2400" dirty="0"/>
              <a:t>　　加え、コロナウイルス等の感染リスク</a:t>
            </a: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lang="ja-JP" altLang="en-US" sz="2400" dirty="0"/>
              <a:t>　　の低減にも寄与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272599" y="1067481"/>
            <a:ext cx="6481976" cy="4185761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2400" b="1" dirty="0"/>
              <a:t>②事業活動の実態に即した自主的取組の促進</a:t>
            </a:r>
            <a:endParaRPr kumimoji="1" lang="en-US" altLang="ja-JP" sz="2400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ja-JP" altLang="en-US" sz="2400" dirty="0"/>
              <a:t>　○府内の工場・事業場の事業内容は多岐に</a:t>
            </a:r>
            <a:endParaRPr lang="en-US" altLang="ja-JP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ja-JP" altLang="en-US" sz="2400" dirty="0"/>
              <a:t>　　亘る。</a:t>
            </a:r>
            <a:endParaRPr lang="en-US" altLang="ja-JP" sz="2400" dirty="0"/>
          </a:p>
          <a:p>
            <a:pPr>
              <a:spcAft>
                <a:spcPts val="600"/>
              </a:spcAft>
            </a:pPr>
            <a:r>
              <a:rPr kumimoji="1" lang="ja-JP" altLang="en-US" sz="2400" dirty="0"/>
              <a:t>　○工場・事業場が自らの判断で取り組む</a:t>
            </a:r>
            <a:r>
              <a:rPr kumimoji="1" lang="ja-JP" altLang="en-US" sz="2400" dirty="0" err="1"/>
              <a:t>べ</a:t>
            </a:r>
            <a:endParaRPr kumimoji="1" lang="en-US" altLang="ja-JP" sz="2400" dirty="0"/>
          </a:p>
          <a:p>
            <a:pPr>
              <a:spcAft>
                <a:spcPts val="600"/>
              </a:spcAft>
            </a:pPr>
            <a:r>
              <a:rPr kumimoji="1" lang="ja-JP" altLang="en-US" sz="2400" dirty="0"/>
              <a:t>　　</a:t>
            </a:r>
            <a:r>
              <a:rPr kumimoji="1" lang="ja-JP" altLang="en-US" sz="2400" dirty="0" err="1"/>
              <a:t>き</a:t>
            </a:r>
            <a:r>
              <a:rPr kumimoji="1" lang="ja-JP" altLang="en-US" sz="2400" dirty="0"/>
              <a:t>内容を検討し、計画することも効果的</a:t>
            </a:r>
            <a:endParaRPr kumimoji="1" lang="en-US" altLang="ja-JP" sz="2400" dirty="0"/>
          </a:p>
          <a:p>
            <a:pPr>
              <a:spcAft>
                <a:spcPts val="600"/>
              </a:spcAft>
            </a:pPr>
            <a:r>
              <a:rPr lang="ja-JP" altLang="en-US" sz="2400" dirty="0"/>
              <a:t>　○行政が一定の指針を示し、事業者は指針</a:t>
            </a:r>
            <a:endParaRPr lang="en-US" altLang="ja-JP" sz="2400" dirty="0"/>
          </a:p>
          <a:p>
            <a:pPr>
              <a:spcAft>
                <a:spcPts val="600"/>
              </a:spcAft>
            </a:pPr>
            <a:r>
              <a:rPr lang="ja-JP" altLang="en-US" sz="2400" dirty="0"/>
              <a:t>　　に沿って取り組むべき課題を自ら選定し、</a:t>
            </a:r>
            <a:endParaRPr lang="en-US" altLang="ja-JP" sz="2400" dirty="0"/>
          </a:p>
          <a:p>
            <a:pPr>
              <a:spcAft>
                <a:spcPts val="600"/>
              </a:spcAft>
            </a:pPr>
            <a:r>
              <a:rPr lang="ja-JP" altLang="en-US" sz="2400" dirty="0"/>
              <a:t>　　具体的な取組内容や目標などを計画書と</a:t>
            </a:r>
            <a:endParaRPr lang="en-US" altLang="ja-JP" sz="2400" dirty="0"/>
          </a:p>
          <a:p>
            <a:pPr>
              <a:spcAft>
                <a:spcPts val="600"/>
              </a:spcAft>
            </a:pPr>
            <a:r>
              <a:rPr lang="ja-JP" altLang="en-US" sz="2400" dirty="0"/>
              <a:t>　　して策定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272599" y="5519035"/>
            <a:ext cx="6481976" cy="3739485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2400" b="1" dirty="0"/>
              <a:t>④先進的な取組事例の広報等</a:t>
            </a:r>
            <a:endParaRPr kumimoji="1" lang="en-US" altLang="ja-JP" sz="2400" b="1" dirty="0"/>
          </a:p>
          <a:p>
            <a:pPr>
              <a:spcBef>
                <a:spcPts val="600"/>
              </a:spcBef>
            </a:pPr>
            <a:r>
              <a:rPr lang="ja-JP" altLang="en-US" sz="2400" dirty="0"/>
              <a:t>　○事業者の環境問題への取組姿勢などを投</a:t>
            </a:r>
            <a:endParaRPr lang="en-US" altLang="ja-JP" sz="24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ja-JP" altLang="en-US" sz="2400" dirty="0"/>
              <a:t>　　資の判断材料の１つとする</a:t>
            </a:r>
            <a:r>
              <a:rPr lang="en-US" altLang="ja-JP" sz="2400" dirty="0"/>
              <a:t>ESG</a:t>
            </a:r>
            <a:r>
              <a:rPr lang="ja-JP" altLang="en-US" sz="2400" dirty="0"/>
              <a:t>投資が拡大</a:t>
            </a:r>
            <a:endParaRPr lang="en-US" altLang="ja-JP" sz="2400" dirty="0"/>
          </a:p>
          <a:p>
            <a:r>
              <a:rPr lang="ja-JP" altLang="en-US" sz="2400" dirty="0"/>
              <a:t>　○府内の中小の製造業等では若年層を中心</a:t>
            </a:r>
            <a:endParaRPr lang="en-US" altLang="ja-JP" sz="2400" dirty="0"/>
          </a:p>
          <a:p>
            <a:pPr>
              <a:spcAft>
                <a:spcPts val="1200"/>
              </a:spcAft>
            </a:pPr>
            <a:r>
              <a:rPr lang="ja-JP" altLang="en-US" sz="2400" dirty="0"/>
              <a:t>　　とする新たな人材の確保が難しい状況</a:t>
            </a:r>
            <a:endParaRPr lang="en-US" altLang="ja-JP" sz="2400" dirty="0"/>
          </a:p>
          <a:p>
            <a:pPr>
              <a:spcAft>
                <a:spcPts val="600"/>
              </a:spcAft>
            </a:pPr>
            <a:r>
              <a:rPr lang="ja-JP" altLang="en-US" sz="2400" dirty="0"/>
              <a:t>　○幅広い環境課題に自ら積極的に取り組む</a:t>
            </a:r>
            <a:endParaRPr lang="en-US" altLang="ja-JP" sz="2400" dirty="0"/>
          </a:p>
          <a:p>
            <a:pPr>
              <a:spcAft>
                <a:spcPts val="600"/>
              </a:spcAft>
            </a:pPr>
            <a:r>
              <a:rPr lang="ja-JP" altLang="en-US" sz="2400" dirty="0"/>
              <a:t>　　事業者を行政が適正に評価し、その情報</a:t>
            </a:r>
            <a:endParaRPr lang="en-US" altLang="ja-JP" sz="2400" dirty="0"/>
          </a:p>
          <a:p>
            <a:pPr>
              <a:spcAft>
                <a:spcPts val="600"/>
              </a:spcAft>
            </a:pPr>
            <a:r>
              <a:rPr lang="ja-JP" altLang="en-US" sz="2400" dirty="0"/>
              <a:t>　　を広報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3152" y="5519316"/>
            <a:ext cx="6035040" cy="3739485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2400" b="1" dirty="0"/>
              <a:t>③関係機関等との連携による対応</a:t>
            </a:r>
            <a:endParaRPr kumimoji="1" lang="en-US" altLang="ja-JP" sz="2400" b="1" dirty="0"/>
          </a:p>
          <a:p>
            <a:pPr>
              <a:spcBef>
                <a:spcPts val="600"/>
              </a:spcBef>
            </a:pPr>
            <a:r>
              <a:rPr lang="ja-JP" altLang="en-US" sz="2400" dirty="0"/>
              <a:t>　○光化学オキシダントなど、これまでの</a:t>
            </a: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lang="ja-JP" altLang="en-US" sz="2400" dirty="0"/>
              <a:t>　　個々の工場・事業場に対する規制では</a:t>
            </a:r>
            <a:endParaRPr lang="en-US" altLang="ja-JP" sz="24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ja-JP" altLang="en-US" sz="2400" dirty="0"/>
              <a:t>　　十分な改善が見られない項目がある。</a:t>
            </a:r>
            <a:endParaRPr lang="en-US" altLang="ja-JP" sz="2400" dirty="0"/>
          </a:p>
          <a:p>
            <a:pPr>
              <a:spcAft>
                <a:spcPts val="600"/>
              </a:spcAft>
            </a:pPr>
            <a:r>
              <a:rPr lang="ja-JP" altLang="en-US" sz="2400" dirty="0"/>
              <a:t>　○</a:t>
            </a:r>
            <a:r>
              <a:rPr kumimoji="1" lang="ja-JP" altLang="en-US" sz="2400" dirty="0"/>
              <a:t>関係業界や関係機関等と</a:t>
            </a:r>
            <a:r>
              <a:rPr lang="ja-JP" altLang="en-US" sz="2400" dirty="0"/>
              <a:t>の連携による</a:t>
            </a:r>
            <a:endParaRPr lang="en-US" altLang="ja-JP" sz="2400" dirty="0"/>
          </a:p>
          <a:p>
            <a:pPr>
              <a:spcAft>
                <a:spcPts val="600"/>
              </a:spcAft>
            </a:pPr>
            <a:r>
              <a:rPr lang="ja-JP" altLang="en-US" sz="2400" dirty="0"/>
              <a:t>　　効果的な推進体制の構築や幅広い層を</a:t>
            </a:r>
            <a:endParaRPr lang="en-US" altLang="ja-JP" sz="2400" dirty="0"/>
          </a:p>
          <a:p>
            <a:pPr>
              <a:spcAft>
                <a:spcPts val="600"/>
              </a:spcAft>
            </a:pPr>
            <a:r>
              <a:rPr lang="ja-JP" altLang="en-US" sz="2400" dirty="0"/>
              <a:t>　　対象とした啓発　</a:t>
            </a:r>
            <a:endParaRPr lang="en-US" altLang="ja-JP" sz="2400" dirty="0"/>
          </a:p>
          <a:p>
            <a:pPr>
              <a:spcAft>
                <a:spcPts val="1200"/>
              </a:spcAft>
            </a:pPr>
            <a:r>
              <a:rPr lang="ja-JP" altLang="en-US" sz="2400" dirty="0"/>
              <a:t>　　など</a:t>
            </a:r>
          </a:p>
        </p:txBody>
      </p:sp>
    </p:spTree>
    <p:extLst>
      <p:ext uri="{BB962C8B-B14F-4D97-AF65-F5344CB8AC3E}">
        <p14:creationId xmlns:p14="http://schemas.microsoft.com/office/powerpoint/2010/main" val="1040668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922</Words>
  <Application>Microsoft Office PowerPoint</Application>
  <PresentationFormat>A3 297x420 mm</PresentationFormat>
  <Paragraphs>91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規制以外の手法について（概要）</vt:lpstr>
      <vt:lpstr>１．規制以外の手法の必要性</vt:lpstr>
      <vt:lpstr>２．規制以外の手法の導入にあたっての考え方（案）</vt:lpstr>
      <vt:lpstr>３．自主的取組促進策の検討の際の視点（案）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2021-06-17T06:59:19Z</dcterms:created>
  <dcterms:modified xsi:type="dcterms:W3CDTF">2021-06-17T06:59:30Z</dcterms:modified>
</cp:coreProperties>
</file>