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autoCompressPictures="0">
  <p:sldMasterIdLst>
    <p:sldMasterId id="2147483686" r:id="rId1"/>
  </p:sldMasterIdLst>
  <p:notesMasterIdLst>
    <p:notesMasterId r:id="rId56"/>
  </p:notesMasterIdLst>
  <p:handoutMasterIdLst>
    <p:handoutMasterId r:id="rId57"/>
  </p:handoutMasterIdLst>
  <p:sldIdLst>
    <p:sldId id="262" r:id="rId2"/>
    <p:sldId id="445" r:id="rId3"/>
    <p:sldId id="446" r:id="rId4"/>
    <p:sldId id="458" r:id="rId5"/>
    <p:sldId id="460" r:id="rId6"/>
    <p:sldId id="459" r:id="rId7"/>
    <p:sldId id="443" r:id="rId8"/>
    <p:sldId id="447" r:id="rId9"/>
    <p:sldId id="464" r:id="rId10"/>
    <p:sldId id="463" r:id="rId11"/>
    <p:sldId id="465" r:id="rId12"/>
    <p:sldId id="462" r:id="rId13"/>
    <p:sldId id="444" r:id="rId14"/>
    <p:sldId id="317" r:id="rId15"/>
    <p:sldId id="466" r:id="rId16"/>
    <p:sldId id="467" r:id="rId17"/>
    <p:sldId id="468" r:id="rId18"/>
    <p:sldId id="469" r:id="rId19"/>
    <p:sldId id="470" r:id="rId20"/>
    <p:sldId id="471" r:id="rId21"/>
    <p:sldId id="472" r:id="rId22"/>
    <p:sldId id="473" r:id="rId23"/>
    <p:sldId id="487" r:id="rId24"/>
    <p:sldId id="474" r:id="rId25"/>
    <p:sldId id="475" r:id="rId26"/>
    <p:sldId id="476" r:id="rId27"/>
    <p:sldId id="477" r:id="rId28"/>
    <p:sldId id="478" r:id="rId29"/>
    <p:sldId id="479" r:id="rId30"/>
    <p:sldId id="480" r:id="rId31"/>
    <p:sldId id="482" r:id="rId32"/>
    <p:sldId id="483" r:id="rId33"/>
    <p:sldId id="486" r:id="rId34"/>
    <p:sldId id="488" r:id="rId35"/>
    <p:sldId id="481" r:id="rId36"/>
    <p:sldId id="489" r:id="rId37"/>
    <p:sldId id="490" r:id="rId38"/>
    <p:sldId id="491" r:id="rId39"/>
    <p:sldId id="484" r:id="rId40"/>
    <p:sldId id="485" r:id="rId41"/>
    <p:sldId id="492" r:id="rId42"/>
    <p:sldId id="493" r:id="rId43"/>
    <p:sldId id="494" r:id="rId44"/>
    <p:sldId id="495" r:id="rId45"/>
    <p:sldId id="496" r:id="rId46"/>
    <p:sldId id="497" r:id="rId47"/>
    <p:sldId id="498" r:id="rId48"/>
    <p:sldId id="499" r:id="rId49"/>
    <p:sldId id="500" r:id="rId50"/>
    <p:sldId id="501" r:id="rId51"/>
    <p:sldId id="502" r:id="rId52"/>
    <p:sldId id="503" r:id="rId53"/>
    <p:sldId id="453" r:id="rId54"/>
    <p:sldId id="456" r:id="rId55"/>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FFF66"/>
    <a:srgbClr val="FF9900"/>
    <a:srgbClr val="2E83C3"/>
    <a:srgbClr val="E8EDF5"/>
    <a:srgbClr val="FFCC66"/>
    <a:srgbClr val="000000"/>
    <a:srgbClr val="FF6600"/>
    <a:srgbClr val="FFFF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426" autoAdjust="0"/>
    <p:restoredTop sz="94238" autoAdjust="0"/>
  </p:normalViewPr>
  <p:slideViewPr>
    <p:cSldViewPr snapToGrid="0">
      <p:cViewPr varScale="1">
        <p:scale>
          <a:sx n="68" d="100"/>
          <a:sy n="68" d="100"/>
        </p:scale>
        <p:origin x="1614" y="60"/>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commentAuthors" Target="commentAuthors.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C88658D3-820C-4A15-B271-1639FD22586C}"/>
              </a:ext>
            </a:extLst>
          </p:cNvPr>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D718745C-0B19-4D09-B0CB-4A875CA2D07C}"/>
              </a:ext>
            </a:extLst>
          </p:cNvPr>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6F9C584F-74AE-47DC-A83F-A551590D61A1}" type="datetimeFigureOut">
              <a:rPr kumimoji="1" lang="ja-JP" altLang="en-US" smtClean="0"/>
              <a:t>2022/2/8</a:t>
            </a:fld>
            <a:endParaRPr kumimoji="1" lang="ja-JP" altLang="en-US"/>
          </a:p>
        </p:txBody>
      </p:sp>
      <p:sp>
        <p:nvSpPr>
          <p:cNvPr id="4" name="フッター プレースホルダー 3">
            <a:extLst>
              <a:ext uri="{FF2B5EF4-FFF2-40B4-BE49-F238E27FC236}">
                <a16:creationId xmlns:a16="http://schemas.microsoft.com/office/drawing/2014/main" id="{DA3AFB1A-1CF8-474D-947A-5CDA9800225B}"/>
              </a:ext>
            </a:extLst>
          </p:cNvPr>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73DB8E78-91E5-4FFF-B1AC-6B22ED00B280}"/>
              </a:ext>
            </a:extLst>
          </p:cNvPr>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842FA6BE-E03D-422C-8DEF-25CE055DB854}" type="slidenum">
              <a:rPr kumimoji="1" lang="ja-JP" altLang="en-US" smtClean="0"/>
              <a:t>‹#›</a:t>
            </a:fld>
            <a:endParaRPr kumimoji="1" lang="ja-JP" altLang="en-US"/>
          </a:p>
        </p:txBody>
      </p:sp>
    </p:spTree>
    <p:extLst>
      <p:ext uri="{BB962C8B-B14F-4D97-AF65-F5344CB8AC3E}">
        <p14:creationId xmlns:p14="http://schemas.microsoft.com/office/powerpoint/2010/main" val="37772334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FA5CA084-FE37-49B5-B8C7-FCA1579D17A1}" type="datetimeFigureOut">
              <a:rPr kumimoji="1" lang="ja-JP" altLang="en-US" smtClean="0"/>
              <a:t>2022/2/8</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CB4B1ED3-4897-46F3-9949-886ECDDD896F}" type="slidenum">
              <a:rPr kumimoji="1" lang="ja-JP" altLang="en-US" smtClean="0"/>
              <a:t>‹#›</a:t>
            </a:fld>
            <a:endParaRPr kumimoji="1" lang="ja-JP" altLang="en-US"/>
          </a:p>
        </p:txBody>
      </p:sp>
    </p:spTree>
    <p:extLst>
      <p:ext uri="{BB962C8B-B14F-4D97-AF65-F5344CB8AC3E}">
        <p14:creationId xmlns:p14="http://schemas.microsoft.com/office/powerpoint/2010/main" val="189414482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9171" y="-8468"/>
            <a:ext cx="9935592"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224812" y="2404534"/>
            <a:ext cx="6312279"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224812" y="4050835"/>
            <a:ext cx="631227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7D54CBD-1E73-4DB0-A80E-2D631038AE97}" type="datetime1">
              <a:rPr lang="en-US" altLang="ja-JP" smtClean="0"/>
              <a:t>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900222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90"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60400" y="4470400"/>
            <a:ext cx="6876690"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FF852C9-40AE-4562-9FC8-EE63901DDEAC}" type="datetime1">
              <a:rPr lang="en-US" altLang="ja-JP" smtClean="0"/>
              <a:t>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135488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839459" y="609600"/>
            <a:ext cx="6578197"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192830" y="3632200"/>
            <a:ext cx="58714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60399" y="4470400"/>
            <a:ext cx="6876691"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DC5CEBF-FCE6-4B49-858C-6DD8D95F634D}" type="datetime1">
              <a:rPr lang="en-US" altLang="ja-JP" smtClean="0"/>
              <a:t>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
        <p:nvSpPr>
          <p:cNvPr id="24" name="TextBox 23"/>
          <p:cNvSpPr txBox="1"/>
          <p:nvPr/>
        </p:nvSpPr>
        <p:spPr>
          <a:xfrm>
            <a:off x="522937" y="790378"/>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310008" y="2886556"/>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411315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60399" y="1931988"/>
            <a:ext cx="6876691"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368C4E5-1B83-437F-B4C1-5F762EF3DC6B}" type="datetime1">
              <a:rPr lang="en-US" altLang="ja-JP" smtClean="0"/>
              <a:t>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0969437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839459" y="609600"/>
            <a:ext cx="6578197"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60397" y="4013200"/>
            <a:ext cx="6876692"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2EEE1DB-8C72-430E-8233-1BDAE291053C}" type="datetime1">
              <a:rPr lang="en-US" altLang="ja-JP" smtClean="0"/>
              <a:t>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
        <p:nvSpPr>
          <p:cNvPr id="24" name="TextBox 23"/>
          <p:cNvSpPr txBox="1"/>
          <p:nvPr/>
        </p:nvSpPr>
        <p:spPr>
          <a:xfrm>
            <a:off x="522937" y="790378"/>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310008" y="2886556"/>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109152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67169" y="609600"/>
            <a:ext cx="6869920"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60397" y="4013200"/>
            <a:ext cx="6876692"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58606FB-F559-4E09-AEDE-E2D82A215524}" type="datetime1">
              <a:rPr lang="en-US" altLang="ja-JP" smtClean="0"/>
              <a:t>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2778200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6A31576-4D32-499C-BA79-261BC51CB9A3}" type="datetime1">
              <a:rPr lang="en-US" altLang="ja-JP" smtClean="0"/>
              <a:t>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a:p>
        </p:txBody>
      </p:sp>
    </p:spTree>
    <p:extLst>
      <p:ext uri="{BB962C8B-B14F-4D97-AF65-F5344CB8AC3E}">
        <p14:creationId xmlns:p14="http://schemas.microsoft.com/office/powerpoint/2010/main" val="6390210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75421" y="609601"/>
            <a:ext cx="1060380"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60399" y="609601"/>
            <a:ext cx="5627945" cy="525145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AD84AF1-34C4-45E4-BD76-48422B2028E2}" type="datetime1">
              <a:rPr lang="en-US" altLang="ja-JP" smtClean="0"/>
              <a:t>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32171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DF38C21-6AB4-4178-B9B8-09902E1F3BAD}" type="datetime1">
              <a:rPr lang="en-US" altLang="ja-JP" smtClean="0"/>
              <a:t>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9954A3-9DFD-4C44-94BA-B95130A3BA1C}" type="slidenum">
              <a:rPr lang="en-US" smtClean="0"/>
              <a:t>‹#›</a:t>
            </a:fld>
            <a:endParaRPr lang="en-US"/>
          </a:p>
        </p:txBody>
      </p:sp>
    </p:spTree>
    <p:extLst>
      <p:ext uri="{BB962C8B-B14F-4D97-AF65-F5344CB8AC3E}">
        <p14:creationId xmlns:p14="http://schemas.microsoft.com/office/powerpoint/2010/main" val="2356083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60399" y="2700869"/>
            <a:ext cx="6876691"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60399" y="4527448"/>
            <a:ext cx="6876691"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6C01743-F1D4-471E-83FD-4110CB1E1EEA}" type="datetime1">
              <a:rPr lang="en-US" altLang="ja-JP" smtClean="0"/>
              <a:t>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633648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90" cy="1320800"/>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60401" y="2160589"/>
            <a:ext cx="3345451"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191637" y="2160590"/>
            <a:ext cx="3345453"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98FFACE-B253-49B6-B727-27FB52378CF7}" type="datetime1">
              <a:rPr lang="en-US" altLang="ja-JP" smtClean="0"/>
              <a:t>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a:p>
        </p:txBody>
      </p:sp>
    </p:spTree>
    <p:extLst>
      <p:ext uri="{BB962C8B-B14F-4D97-AF65-F5344CB8AC3E}">
        <p14:creationId xmlns:p14="http://schemas.microsoft.com/office/powerpoint/2010/main" val="3311406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89" cy="1320800"/>
          </a:xfrm>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60399" y="2160983"/>
            <a:ext cx="334822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60399" y="2737247"/>
            <a:ext cx="3348228"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188860" y="2160983"/>
            <a:ext cx="334822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188860" y="2737247"/>
            <a:ext cx="3348228"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690CA6D-D8D5-48F5-AB7C-089C3FBAADB6}" type="datetime1">
              <a:rPr lang="en-US" altLang="ja-JP" smtClean="0"/>
              <a:t>2/8/2022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567531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60399" y="609600"/>
            <a:ext cx="6876690"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E35C277-81C0-449A-9FE8-5C3FDDBC0D21}" type="datetime1">
              <a:rPr lang="en-US" altLang="ja-JP" smtClean="0"/>
              <a:t>2/8/2022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838309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290BA1-8F42-447A-A980-90C789177F68}" type="datetime1">
              <a:rPr lang="en-US" altLang="ja-JP" smtClean="0"/>
              <a:t>2/8/2022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692582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0399" y="1498604"/>
            <a:ext cx="3022697"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3868882" y="514926"/>
            <a:ext cx="3668207"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60399" y="2777069"/>
            <a:ext cx="3022697"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543CB40-17AF-430A-9DAA-78C79AA052F3}" type="datetime1">
              <a:rPr lang="en-US" altLang="ja-JP" smtClean="0"/>
              <a:t>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a:p>
        </p:txBody>
      </p:sp>
    </p:spTree>
    <p:extLst>
      <p:ext uri="{BB962C8B-B14F-4D97-AF65-F5344CB8AC3E}">
        <p14:creationId xmlns:p14="http://schemas.microsoft.com/office/powerpoint/2010/main" val="3066790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60399" y="4800600"/>
            <a:ext cx="6876690"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60399" y="609600"/>
            <a:ext cx="6876690"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660399" y="5367338"/>
            <a:ext cx="6876690"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00B33D3-C56C-405B-94C3-1B28AC5347B6}" type="datetime1">
              <a:rPr lang="en-US" altLang="ja-JP" smtClean="0"/>
              <a:t>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853987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7" name="Group 16"/>
          <p:cNvGrpSpPr/>
          <p:nvPr/>
        </p:nvGrpSpPr>
        <p:grpSpPr>
          <a:xfrm>
            <a:off x="-9172" y="-8468"/>
            <a:ext cx="9935593"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60400" y="609600"/>
            <a:ext cx="6876689"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60399" y="2160590"/>
            <a:ext cx="6876690"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855696" y="6041364"/>
            <a:ext cx="741143"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F6BE295-9B3E-4679-9DE7-7B93C88DF62D}" type="datetime1">
              <a:rPr lang="en-US" altLang="ja-JP" smtClean="0"/>
              <a:t>2/8/2022</a:t>
            </a:fld>
            <a:endParaRPr lang="en-US"/>
          </a:p>
        </p:txBody>
      </p:sp>
      <p:sp>
        <p:nvSpPr>
          <p:cNvPr id="5" name="Footer Placeholder 4"/>
          <p:cNvSpPr>
            <a:spLocks noGrp="1"/>
          </p:cNvSpPr>
          <p:nvPr>
            <p:ph type="ftr" sz="quarter" idx="3"/>
          </p:nvPr>
        </p:nvSpPr>
        <p:spPr>
          <a:xfrm>
            <a:off x="660399" y="6041364"/>
            <a:ext cx="5008221"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981732" y="6041364"/>
            <a:ext cx="555358"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2426900441"/>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0" r:id="rId14"/>
    <p:sldLayoutId id="2147483701" r:id="rId15"/>
    <p:sldLayoutId id="2147483702" r:id="rId16"/>
  </p:sldLayoutIdLst>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タイトル 1">
            <a:extLst>
              <a:ext uri="{FF2B5EF4-FFF2-40B4-BE49-F238E27FC236}">
                <a16:creationId xmlns:a16="http://schemas.microsoft.com/office/drawing/2014/main" id="{66514161-D461-47ED-B67B-B85211C9821C}"/>
              </a:ext>
            </a:extLst>
          </p:cNvPr>
          <p:cNvSpPr txBox="1">
            <a:spLocks/>
          </p:cNvSpPr>
          <p:nvPr/>
        </p:nvSpPr>
        <p:spPr>
          <a:xfrm>
            <a:off x="609600" y="1491177"/>
            <a:ext cx="7665716" cy="2629999"/>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endParaRPr lang="ja-JP" altLang="en-US" dirty="0">
              <a:latin typeface="BIZ UDPゴシック" panose="020B0400000000000000" pitchFamily="50" charset="-128"/>
              <a:ea typeface="BIZ UDPゴシック" panose="020B0400000000000000" pitchFamily="50" charset="-128"/>
            </a:endParaRPr>
          </a:p>
        </p:txBody>
      </p:sp>
      <p:sp>
        <p:nvSpPr>
          <p:cNvPr id="12" name="テキスト ボックス 11">
            <a:extLst>
              <a:ext uri="{FF2B5EF4-FFF2-40B4-BE49-F238E27FC236}">
                <a16:creationId xmlns:a16="http://schemas.microsoft.com/office/drawing/2014/main" id="{6F1E4E8C-C05F-4C3D-940D-BAB485AB187E}"/>
              </a:ext>
            </a:extLst>
          </p:cNvPr>
          <p:cNvSpPr txBox="1"/>
          <p:nvPr/>
        </p:nvSpPr>
        <p:spPr>
          <a:xfrm>
            <a:off x="7315200" y="520505"/>
            <a:ext cx="1197764" cy="369332"/>
          </a:xfrm>
          <a:prstGeom prst="rect">
            <a:avLst/>
          </a:prstGeom>
          <a:noFill/>
          <a:ln>
            <a:solidFill>
              <a:schemeClr val="tx1"/>
            </a:solidFill>
          </a:ln>
        </p:spPr>
        <p:txBody>
          <a:bodyPr wrap="none" rtlCol="0">
            <a:spAutoFit/>
          </a:bodyPr>
          <a:lstStyle/>
          <a:p>
            <a:r>
              <a:rPr kumimoji="1" lang="ja-JP" altLang="en-US">
                <a:latin typeface="BIZ UDPゴシック" panose="020B0400000000000000" pitchFamily="50" charset="-128"/>
                <a:ea typeface="BIZ UDPゴシック" panose="020B0400000000000000" pitchFamily="50" charset="-128"/>
              </a:rPr>
              <a:t>資料１－３</a:t>
            </a:r>
            <a:endParaRPr kumimoji="1" lang="ja-JP" altLang="en-US" dirty="0">
              <a:latin typeface="BIZ UDPゴシック" panose="020B0400000000000000" pitchFamily="50" charset="-128"/>
              <a:ea typeface="BIZ UDPゴシック" panose="020B0400000000000000" pitchFamily="50" charset="-128"/>
            </a:endParaRPr>
          </a:p>
        </p:txBody>
      </p:sp>
      <p:sp>
        <p:nvSpPr>
          <p:cNvPr id="8" name="タイトル 7">
            <a:extLst>
              <a:ext uri="{FF2B5EF4-FFF2-40B4-BE49-F238E27FC236}">
                <a16:creationId xmlns:a16="http://schemas.microsoft.com/office/drawing/2014/main" id="{03F00E16-5A40-4748-9F1E-7BA895C4D2D4}"/>
              </a:ext>
            </a:extLst>
          </p:cNvPr>
          <p:cNvSpPr>
            <a:spLocks noGrp="1"/>
          </p:cNvSpPr>
          <p:nvPr>
            <p:ph type="title"/>
          </p:nvPr>
        </p:nvSpPr>
        <p:spPr>
          <a:xfrm>
            <a:off x="1013639" y="2680086"/>
            <a:ext cx="7894721" cy="1758056"/>
          </a:xfrm>
        </p:spPr>
        <p:txBody>
          <a:bodyPr>
            <a:normAutofit/>
          </a:bodyPr>
          <a:lstStyle/>
          <a:p>
            <a:pPr algn="ctr"/>
            <a:r>
              <a:rPr lang="ja-JP" altLang="en-US" dirty="0">
                <a:latin typeface="BIZ UDPゴシック" panose="020B0400000000000000" pitchFamily="50" charset="-128"/>
                <a:ea typeface="BIZ UDPゴシック" panose="020B0400000000000000" pitchFamily="50" charset="-128"/>
              </a:rPr>
              <a:t>有害物質排出規制に係る検討について</a:t>
            </a:r>
            <a:r>
              <a:rPr lang="en-US" altLang="ja-JP" dirty="0">
                <a:latin typeface="BIZ UDPゴシック" panose="020B0400000000000000" pitchFamily="50" charset="-128"/>
                <a:ea typeface="BIZ UDPゴシック" panose="020B0400000000000000" pitchFamily="50" charset="-128"/>
              </a:rPr>
              <a:t>【</a:t>
            </a:r>
            <a:r>
              <a:rPr lang="ja-JP" altLang="en-US" dirty="0">
                <a:latin typeface="BIZ UDPゴシック" panose="020B0400000000000000" pitchFamily="50" charset="-128"/>
                <a:ea typeface="BIZ UDPゴシック" panose="020B0400000000000000" pitchFamily="50" charset="-128"/>
              </a:rPr>
              <a:t>対象物質</a:t>
            </a:r>
            <a:r>
              <a:rPr lang="en-US" altLang="ja-JP" dirty="0">
                <a:latin typeface="BIZ UDPゴシック" panose="020B0400000000000000" pitchFamily="50" charset="-128"/>
                <a:ea typeface="BIZ UDPゴシック" panose="020B0400000000000000" pitchFamily="50" charset="-128"/>
              </a:rPr>
              <a:t>】</a:t>
            </a:r>
            <a:endParaRPr lang="ja-JP" altLang="en-US" dirty="0">
              <a:latin typeface="BIZ UDPゴシック" panose="020B0400000000000000" pitchFamily="50" charset="-128"/>
              <a:ea typeface="BIZ UDPゴシック" panose="020B0400000000000000" pitchFamily="50" charset="-128"/>
            </a:endParaRPr>
          </a:p>
        </p:txBody>
      </p:sp>
      <p:sp>
        <p:nvSpPr>
          <p:cNvPr id="4" name="スライド番号プレースホルダー 3">
            <a:extLst>
              <a:ext uri="{FF2B5EF4-FFF2-40B4-BE49-F238E27FC236}">
                <a16:creationId xmlns:a16="http://schemas.microsoft.com/office/drawing/2014/main" id="{310D0A49-9AE0-4604-A674-62AEC14157EB}"/>
              </a:ext>
            </a:extLst>
          </p:cNvPr>
          <p:cNvSpPr>
            <a:spLocks noGrp="1"/>
          </p:cNvSpPr>
          <p:nvPr>
            <p:ph type="sldNum" sz="quarter" idx="12"/>
          </p:nvPr>
        </p:nvSpPr>
        <p:spPr>
          <a:xfrm>
            <a:off x="9350787" y="6477299"/>
            <a:ext cx="555213" cy="365125"/>
          </a:xfrm>
        </p:spPr>
        <p:txBody>
          <a:bodyPr>
            <a:normAutofit/>
          </a:body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1</a:t>
            </a:fld>
            <a:endParaRPr lang="en-US" dirty="0">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679041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a:extLst>
              <a:ext uri="{FF2B5EF4-FFF2-40B4-BE49-F238E27FC236}">
                <a16:creationId xmlns:a16="http://schemas.microsoft.com/office/drawing/2014/main" id="{763C5510-EF0C-4D8A-8EE2-52D5E9B70E9A}"/>
              </a:ext>
            </a:extLst>
          </p:cNvPr>
          <p:cNvSpPr>
            <a:spLocks noGrp="1"/>
          </p:cNvSpPr>
          <p:nvPr>
            <p:ph type="title"/>
          </p:nvPr>
        </p:nvSpPr>
        <p:spPr>
          <a:xfrm>
            <a:off x="1083470" y="609600"/>
            <a:ext cx="6984793" cy="734351"/>
          </a:xfrm>
        </p:spPr>
        <p:txBody>
          <a:bodyPr>
            <a:normAutofit/>
          </a:bodyPr>
          <a:lstStyle/>
          <a:p>
            <a:r>
              <a:rPr lang="ja-JP" altLang="en-US" sz="2800" dirty="0">
                <a:latin typeface="BIZ UDPゴシック" panose="020B0400000000000000" pitchFamily="50" charset="-128"/>
                <a:ea typeface="BIZ UDPゴシック" panose="020B0400000000000000" pitchFamily="50" charset="-128"/>
              </a:rPr>
              <a:t>条例見直しにあたる対象物質の選定①</a:t>
            </a:r>
            <a:endParaRPr kumimoji="1" lang="ja-JP" altLang="en-US" sz="28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スライド番号プレースホルダー 3">
            <a:extLst>
              <a:ext uri="{FF2B5EF4-FFF2-40B4-BE49-F238E27FC236}">
                <a16:creationId xmlns:a16="http://schemas.microsoft.com/office/drawing/2014/main" id="{53238BFA-ACD7-427D-B42C-E22308C6FCA1}"/>
              </a:ext>
            </a:extLst>
          </p:cNvPr>
          <p:cNvSpPr>
            <a:spLocks noGrp="1"/>
          </p:cNvSpPr>
          <p:nvPr>
            <p:ph type="sldNum" sz="quarter" idx="12"/>
          </p:nvPr>
        </p:nvSpPr>
        <p:spPr>
          <a:xfrm>
            <a:off x="6979913" y="6041362"/>
            <a:ext cx="555213" cy="365125"/>
          </a:xfrm>
        </p:spPr>
        <p:txBody>
          <a:bodyPr>
            <a:normAutofit/>
          </a:bodyPr>
          <a:lstStyle/>
          <a:p>
            <a:pPr>
              <a:spcAft>
                <a:spcPts val="600"/>
              </a:spcAft>
            </a:pPr>
            <a:fld id="{519954A3-9DFD-4C44-94BA-B95130A3BA1C}" type="slidenum">
              <a:rPr lang="en-US" smtClean="0">
                <a:latin typeface="BIZ UDPゴシック" panose="020B0400000000000000" pitchFamily="50" charset="-128"/>
                <a:ea typeface="BIZ UDPゴシック" panose="020B0400000000000000" pitchFamily="50" charset="-128"/>
              </a:rPr>
              <a:pPr>
                <a:spcAft>
                  <a:spcPts val="600"/>
                </a:spcAft>
              </a:pPr>
              <a:t>10</a:t>
            </a:fld>
            <a:endParaRPr lang="en-US" dirty="0">
              <a:latin typeface="BIZ UDPゴシック" panose="020B0400000000000000" pitchFamily="50" charset="-128"/>
              <a:ea typeface="BIZ UDPゴシック" panose="020B0400000000000000" pitchFamily="50" charset="-128"/>
            </a:endParaRPr>
          </a:p>
        </p:txBody>
      </p:sp>
      <p:sp>
        <p:nvSpPr>
          <p:cNvPr id="3" name="コンテンツ プレースホルダー 2">
            <a:extLst>
              <a:ext uri="{FF2B5EF4-FFF2-40B4-BE49-F238E27FC236}">
                <a16:creationId xmlns:a16="http://schemas.microsoft.com/office/drawing/2014/main" id="{9E4810D8-F077-4396-A96E-E12E2A6785DE}"/>
              </a:ext>
            </a:extLst>
          </p:cNvPr>
          <p:cNvSpPr>
            <a:spLocks noGrp="1"/>
          </p:cNvSpPr>
          <p:nvPr>
            <p:ph idx="1"/>
          </p:nvPr>
        </p:nvSpPr>
        <p:spPr>
          <a:xfrm>
            <a:off x="894635" y="1151944"/>
            <a:ext cx="8760953" cy="3157003"/>
          </a:xfrm>
        </p:spPr>
        <p:txBody>
          <a:bodyPr>
            <a:normAutofit/>
          </a:bodyPr>
          <a:lstStyle/>
          <a:p>
            <a:pPr marL="0" indent="0">
              <a:buNone/>
            </a:pPr>
            <a:r>
              <a:rPr lang="ja-JP" altLang="en-US" sz="1600" dirty="0">
                <a:latin typeface="BIZ UDPゴシック" panose="020B0400000000000000" pitchFamily="50" charset="-128"/>
                <a:ea typeface="BIZ UDPゴシック" panose="020B0400000000000000" pitchFamily="50" charset="-128"/>
              </a:rPr>
              <a:t>先</a:t>
            </a:r>
            <a:r>
              <a:rPr kumimoji="1" lang="ja-JP" altLang="en-US" sz="1600" dirty="0">
                <a:latin typeface="BIZ UDPゴシック" panose="020B0400000000000000" pitchFamily="50" charset="-128"/>
                <a:ea typeface="BIZ UDPゴシック" panose="020B0400000000000000" pitchFamily="50" charset="-128"/>
              </a:rPr>
              <a:t>の４つの観点を踏まえ、条例規制対象物質を以下の通り選定する。</a:t>
            </a:r>
          </a:p>
        </p:txBody>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コンテンツ プレースホルダー 2">
            <a:extLst>
              <a:ext uri="{FF2B5EF4-FFF2-40B4-BE49-F238E27FC236}">
                <a16:creationId xmlns:a16="http://schemas.microsoft.com/office/drawing/2014/main" id="{544811E0-91D3-4C71-93C9-3EDE8AFADCB3}"/>
              </a:ext>
            </a:extLst>
          </p:cNvPr>
          <p:cNvSpPr txBox="1">
            <a:spLocks/>
          </p:cNvSpPr>
          <p:nvPr/>
        </p:nvSpPr>
        <p:spPr>
          <a:xfrm>
            <a:off x="773723" y="1438224"/>
            <a:ext cx="8853730" cy="539164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lnSpc>
                <a:spcPts val="1800"/>
              </a:lnSpc>
              <a:buNone/>
            </a:pPr>
            <a:r>
              <a:rPr lang="ja-JP" altLang="en-US" sz="1400" dirty="0">
                <a:solidFill>
                  <a:schemeClr val="tx1"/>
                </a:solidFill>
                <a:latin typeface="BIZ UDPゴシック" panose="020B0400000000000000" pitchFamily="50" charset="-128"/>
                <a:ea typeface="BIZ UDPゴシック" panose="020B0400000000000000" pitchFamily="50" charset="-128"/>
              </a:rPr>
              <a:t>（１）法優先取組物質</a:t>
            </a:r>
            <a:r>
              <a:rPr lang="en-US" altLang="ja-JP" sz="1400" dirty="0">
                <a:solidFill>
                  <a:schemeClr val="tx1"/>
                </a:solidFill>
                <a:latin typeface="BIZ UDPゴシック" panose="020B0400000000000000" pitchFamily="50" charset="-128"/>
                <a:ea typeface="BIZ UDPゴシック" panose="020B0400000000000000" pitchFamily="50" charset="-128"/>
              </a:rPr>
              <a:t>【22</a:t>
            </a:r>
            <a:r>
              <a:rPr lang="ja-JP" altLang="en-US" sz="1400" dirty="0">
                <a:solidFill>
                  <a:schemeClr val="tx1"/>
                </a:solidFill>
                <a:latin typeface="BIZ UDPゴシック" panose="020B0400000000000000" pitchFamily="50" charset="-128"/>
                <a:ea typeface="BIZ UDPゴシック" panose="020B0400000000000000" pitchFamily="50" charset="-128"/>
              </a:rPr>
              <a:t>種</a:t>
            </a:r>
            <a:r>
              <a:rPr lang="en-US" altLang="ja-JP" sz="1400" dirty="0">
                <a:solidFill>
                  <a:schemeClr val="tx1"/>
                </a:solidFill>
                <a:latin typeface="BIZ UDPゴシック" panose="020B0400000000000000" pitchFamily="50" charset="-128"/>
                <a:ea typeface="BIZ UDPゴシック" panose="020B0400000000000000" pitchFamily="50" charset="-128"/>
              </a:rPr>
              <a:t>】</a:t>
            </a:r>
          </a:p>
          <a:p>
            <a:pPr marL="0" indent="0">
              <a:lnSpc>
                <a:spcPts val="1800"/>
              </a:lnSpc>
              <a:buNone/>
            </a:pPr>
            <a:endParaRPr lang="en-US" altLang="ja-JP" sz="1400" dirty="0">
              <a:solidFill>
                <a:schemeClr val="tx1"/>
              </a:solidFill>
              <a:latin typeface="BIZ UDPゴシック" panose="020B0400000000000000" pitchFamily="50" charset="-128"/>
              <a:ea typeface="BIZ UDPゴシック" panose="020B0400000000000000" pitchFamily="50" charset="-128"/>
            </a:endParaRPr>
          </a:p>
          <a:p>
            <a:pPr marL="0" indent="0">
              <a:lnSpc>
                <a:spcPts val="1800"/>
              </a:lnSpc>
              <a:buNone/>
            </a:pPr>
            <a:endParaRPr lang="en-US" altLang="ja-JP" sz="1400" dirty="0">
              <a:solidFill>
                <a:schemeClr val="tx1"/>
              </a:solidFill>
              <a:latin typeface="BIZ UDPゴシック" panose="020B0400000000000000" pitchFamily="50" charset="-128"/>
              <a:ea typeface="BIZ UDPゴシック" panose="020B0400000000000000" pitchFamily="50" charset="-128"/>
            </a:endParaRPr>
          </a:p>
          <a:p>
            <a:pPr marL="0" indent="0">
              <a:lnSpc>
                <a:spcPts val="1800"/>
              </a:lnSpc>
              <a:buNone/>
            </a:pPr>
            <a:endParaRPr lang="en-US" altLang="ja-JP" sz="1400" dirty="0">
              <a:solidFill>
                <a:schemeClr val="tx1"/>
              </a:solidFill>
              <a:latin typeface="BIZ UDPゴシック" panose="020B0400000000000000" pitchFamily="50" charset="-128"/>
              <a:ea typeface="BIZ UDPゴシック" panose="020B0400000000000000" pitchFamily="50" charset="-128"/>
            </a:endParaRPr>
          </a:p>
          <a:p>
            <a:pPr marL="0" indent="0">
              <a:lnSpc>
                <a:spcPts val="1800"/>
              </a:lnSpc>
              <a:buNone/>
            </a:pPr>
            <a:r>
              <a:rPr lang="ja-JP" altLang="en-US" sz="1200" dirty="0">
                <a:solidFill>
                  <a:schemeClr val="tx1"/>
                </a:solidFill>
                <a:latin typeface="BIZ UDPゴシック" panose="020B0400000000000000" pitchFamily="50" charset="-128"/>
                <a:ea typeface="BIZ UDPゴシック" panose="020B0400000000000000" pitchFamily="50" charset="-128"/>
              </a:rPr>
              <a:t>観点①（有害性）：</a:t>
            </a:r>
            <a:r>
              <a:rPr lang="ja-JP" altLang="en-US" sz="1200" u="sng" dirty="0">
                <a:solidFill>
                  <a:schemeClr val="tx1"/>
                </a:solidFill>
                <a:latin typeface="BIZ UDPゴシック" panose="020B0400000000000000" pitchFamily="50" charset="-128"/>
                <a:ea typeface="BIZ UDPゴシック" panose="020B0400000000000000" pitchFamily="50" charset="-128"/>
              </a:rPr>
              <a:t>いずれの物質も有害性が高い</a:t>
            </a:r>
            <a:r>
              <a:rPr lang="ja-JP" altLang="en-US" sz="1200" dirty="0">
                <a:solidFill>
                  <a:schemeClr val="tx1"/>
                </a:solidFill>
                <a:latin typeface="BIZ UDPゴシック" panose="020B0400000000000000" pitchFamily="50" charset="-128"/>
                <a:ea typeface="BIZ UDPゴシック" panose="020B0400000000000000" pitchFamily="50" charset="-128"/>
              </a:rPr>
              <a:t>と判断できる。</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ts val="1800"/>
              </a:lnSpc>
              <a:buNone/>
            </a:pPr>
            <a:r>
              <a:rPr lang="ja-JP" altLang="en-US" sz="1200" dirty="0">
                <a:solidFill>
                  <a:schemeClr val="tx1"/>
                </a:solidFill>
                <a:latin typeface="BIZ UDPゴシック" panose="020B0400000000000000" pitchFamily="50" charset="-128"/>
                <a:ea typeface="BIZ UDPゴシック" panose="020B0400000000000000" pitchFamily="50" charset="-128"/>
              </a:rPr>
              <a:t>観点②（曝露量）：</a:t>
            </a:r>
            <a:r>
              <a:rPr lang="ja-JP" altLang="en-US" sz="1200" u="sng" dirty="0">
                <a:solidFill>
                  <a:schemeClr val="tx1"/>
                </a:solidFill>
                <a:latin typeface="BIZ UDPゴシック" panose="020B0400000000000000" pitchFamily="50" charset="-128"/>
                <a:ea typeface="BIZ UDPゴシック" panose="020B0400000000000000" pitchFamily="50" charset="-128"/>
              </a:rPr>
              <a:t>一定の曝露量がある</a:t>
            </a:r>
            <a:r>
              <a:rPr lang="ja-JP" altLang="en-US" sz="1200" dirty="0">
                <a:solidFill>
                  <a:schemeClr val="tx1"/>
                </a:solidFill>
                <a:latin typeface="BIZ UDPゴシック" panose="020B0400000000000000" pitchFamily="50" charset="-128"/>
                <a:ea typeface="BIZ UDPゴシック" panose="020B0400000000000000" pitchFamily="50" charset="-128"/>
              </a:rPr>
              <a:t>と判断できる。</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ts val="1800"/>
              </a:lnSpc>
              <a:buNone/>
            </a:pPr>
            <a:r>
              <a:rPr lang="ja-JP" altLang="en-US" sz="1200" dirty="0">
                <a:solidFill>
                  <a:schemeClr val="tx1"/>
                </a:solidFill>
                <a:latin typeface="BIZ UDPゴシック" panose="020B0400000000000000" pitchFamily="50" charset="-128"/>
                <a:ea typeface="BIZ UDPゴシック" panose="020B0400000000000000" pitchFamily="50" charset="-128"/>
              </a:rPr>
              <a:t>観点③（他制度との関係）：</a:t>
            </a:r>
            <a:r>
              <a:rPr lang="ja-JP" altLang="en-US" sz="1200" u="sng" dirty="0">
                <a:solidFill>
                  <a:schemeClr val="tx1"/>
                </a:solidFill>
                <a:latin typeface="BIZ UDPゴシック" panose="020B0400000000000000" pitchFamily="50" charset="-128"/>
                <a:ea typeface="BIZ UDPゴシック" panose="020B0400000000000000" pitchFamily="50" charset="-128"/>
              </a:rPr>
              <a:t>以下の物質については他制度において規制が十分されていると判断できる</a:t>
            </a:r>
            <a:r>
              <a:rPr lang="ja-JP" altLang="en-US" sz="1200" dirty="0">
                <a:solidFill>
                  <a:schemeClr val="tx1"/>
                </a:solidFill>
                <a:latin typeface="BIZ UDPゴシック" panose="020B0400000000000000" pitchFamily="50" charset="-128"/>
                <a:ea typeface="BIZ UDPゴシック" panose="020B0400000000000000" pitchFamily="50" charset="-128"/>
              </a:rPr>
              <a:t>。</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182563" indent="-182563">
              <a:lnSpc>
                <a:spcPts val="1800"/>
              </a:lnSpc>
              <a:buNone/>
            </a:pPr>
            <a:r>
              <a:rPr lang="ja-JP" altLang="en-US" sz="1200" dirty="0">
                <a:solidFill>
                  <a:schemeClr val="tx1"/>
                </a:solidFill>
                <a:latin typeface="BIZ UDPゴシック" panose="020B0400000000000000" pitchFamily="50" charset="-128"/>
                <a:ea typeface="BIZ UDPゴシック" panose="020B0400000000000000" pitchFamily="50" charset="-128"/>
              </a:rPr>
              <a:t>　・</a:t>
            </a:r>
            <a:r>
              <a:rPr lang="ja-JP" altLang="en-US" sz="1200" dirty="0">
                <a:solidFill>
                  <a:schemeClr val="tx1"/>
                </a:solidFill>
                <a:highlight>
                  <a:srgbClr val="FFFF00"/>
                </a:highlight>
                <a:latin typeface="BIZ UDPゴシック" panose="020B0400000000000000" pitchFamily="50" charset="-128"/>
                <a:ea typeface="BIZ UDPゴシック" panose="020B0400000000000000" pitchFamily="50" charset="-128"/>
              </a:rPr>
              <a:t>ダイオキシン類</a:t>
            </a:r>
            <a:r>
              <a:rPr lang="ja-JP" altLang="en-US" sz="1200" dirty="0">
                <a:solidFill>
                  <a:schemeClr val="tx1"/>
                </a:solidFill>
                <a:latin typeface="BIZ UDPゴシック" panose="020B0400000000000000" pitchFamily="50" charset="-128"/>
                <a:ea typeface="BIZ UDPゴシック" panose="020B0400000000000000" pitchFamily="50" charset="-128"/>
              </a:rPr>
              <a:t>：廃棄物焼却炉や</a:t>
            </a:r>
            <a:r>
              <a:rPr lang="zh-TW" altLang="en-US" sz="1200" dirty="0">
                <a:solidFill>
                  <a:schemeClr val="tx1"/>
                </a:solidFill>
                <a:latin typeface="BIZ UDPゴシック" panose="020B0400000000000000" pitchFamily="50" charset="-128"/>
                <a:ea typeface="BIZ UDPゴシック" panose="020B0400000000000000" pitchFamily="50" charset="-128"/>
              </a:rPr>
              <a:t>製鋼用電気炉</a:t>
            </a:r>
            <a:r>
              <a:rPr lang="ja-JP" altLang="en-US" sz="1200" dirty="0">
                <a:solidFill>
                  <a:schemeClr val="tx1"/>
                </a:solidFill>
                <a:latin typeface="BIZ UDPゴシック" panose="020B0400000000000000" pitchFamily="50" charset="-128"/>
                <a:ea typeface="BIZ UDPゴシック" panose="020B0400000000000000" pitchFamily="50" charset="-128"/>
              </a:rPr>
              <a:t>から非意図的に排出されるダイオキシン類については、</a:t>
            </a:r>
            <a:r>
              <a:rPr lang="ja-JP" altLang="en-US" sz="1200" u="sng" dirty="0">
                <a:solidFill>
                  <a:schemeClr val="tx1"/>
                </a:solidFill>
                <a:latin typeface="BIZ UDPゴシック" panose="020B0400000000000000" pitchFamily="50" charset="-128"/>
                <a:ea typeface="BIZ UDPゴシック" panose="020B0400000000000000" pitchFamily="50" charset="-128"/>
              </a:rPr>
              <a:t>ダイオキシン類特別措置法で大気規制が実施されており</a:t>
            </a:r>
            <a:r>
              <a:rPr lang="ja-JP" altLang="en-US" sz="1200" dirty="0">
                <a:solidFill>
                  <a:schemeClr val="tx1"/>
                </a:solidFill>
                <a:latin typeface="BIZ UDPゴシック" panose="020B0400000000000000" pitchFamily="50" charset="-128"/>
                <a:ea typeface="BIZ UDPゴシック" panose="020B0400000000000000" pitchFamily="50" charset="-128"/>
              </a:rPr>
              <a:t>、また全て副生成物であり工場・事業場からは大気中へは主にばいじんとして排出されることから、大防法の施設の横出し・裾下げ規制を実施している</a:t>
            </a:r>
            <a:r>
              <a:rPr lang="ja-JP" altLang="en-US" sz="1200" u="sng" dirty="0">
                <a:solidFill>
                  <a:schemeClr val="tx1"/>
                </a:solidFill>
                <a:latin typeface="BIZ UDPゴシック" panose="020B0400000000000000" pitchFamily="50" charset="-128"/>
                <a:ea typeface="BIZ UDPゴシック" panose="020B0400000000000000" pitchFamily="50" charset="-128"/>
              </a:rPr>
              <a:t>条例ばいじん規制で一定の飛散防止を図ることができる</a:t>
            </a:r>
            <a:r>
              <a:rPr lang="ja-JP" altLang="en-US" sz="1200" dirty="0">
                <a:solidFill>
                  <a:schemeClr val="tx1"/>
                </a:solidFill>
                <a:latin typeface="BIZ UDPゴシック" panose="020B0400000000000000" pitchFamily="50" charset="-128"/>
                <a:ea typeface="BIZ UDPゴシック" panose="020B0400000000000000" pitchFamily="50" charset="-128"/>
              </a:rPr>
              <a:t>。</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182563" indent="-182563">
              <a:lnSpc>
                <a:spcPts val="1800"/>
              </a:lnSpc>
              <a:buNone/>
            </a:pPr>
            <a:r>
              <a:rPr lang="ja-JP" altLang="en-US" sz="1200" dirty="0">
                <a:solidFill>
                  <a:schemeClr val="tx1"/>
                </a:solidFill>
                <a:latin typeface="BIZ UDPゴシック" panose="020B0400000000000000" pitchFamily="50" charset="-128"/>
                <a:ea typeface="BIZ UDPゴシック" panose="020B0400000000000000" pitchFamily="50" charset="-128"/>
              </a:rPr>
              <a:t>　・</a:t>
            </a:r>
            <a:r>
              <a:rPr lang="ja-JP" altLang="en-US" sz="1200" dirty="0">
                <a:solidFill>
                  <a:schemeClr val="tx1"/>
                </a:solidFill>
                <a:highlight>
                  <a:srgbClr val="FFFF00"/>
                </a:highlight>
                <a:latin typeface="BIZ UDPゴシック" panose="020B0400000000000000" pitchFamily="50" charset="-128"/>
                <a:ea typeface="BIZ UDPゴシック" panose="020B0400000000000000" pitchFamily="50" charset="-128"/>
              </a:rPr>
              <a:t>ベンゾ</a:t>
            </a:r>
            <a:r>
              <a:rPr lang="en-US" altLang="ja-JP" sz="1200" dirty="0">
                <a:solidFill>
                  <a:schemeClr val="tx1"/>
                </a:solidFill>
                <a:highlight>
                  <a:srgbClr val="FFFF00"/>
                </a:highlight>
                <a:latin typeface="BIZ UDPゴシック" panose="020B0400000000000000" pitchFamily="50" charset="-128"/>
                <a:ea typeface="BIZ UDPゴシック" panose="020B0400000000000000" pitchFamily="50" charset="-128"/>
              </a:rPr>
              <a:t>(a)</a:t>
            </a:r>
            <a:r>
              <a:rPr lang="ja-JP" altLang="en-US" sz="1200" dirty="0">
                <a:solidFill>
                  <a:schemeClr val="tx1"/>
                </a:solidFill>
                <a:highlight>
                  <a:srgbClr val="FFFF00"/>
                </a:highlight>
                <a:latin typeface="BIZ UDPゴシック" panose="020B0400000000000000" pitchFamily="50" charset="-128"/>
                <a:ea typeface="BIZ UDPゴシック" panose="020B0400000000000000" pitchFamily="50" charset="-128"/>
              </a:rPr>
              <a:t>ピレン</a:t>
            </a:r>
            <a:r>
              <a:rPr lang="ja-JP" altLang="en-US" sz="1200" dirty="0">
                <a:solidFill>
                  <a:schemeClr val="tx1"/>
                </a:solidFill>
                <a:latin typeface="BIZ UDPゴシック" panose="020B0400000000000000" pitchFamily="50" charset="-128"/>
                <a:ea typeface="BIZ UDPゴシック" panose="020B0400000000000000" pitchFamily="50" charset="-128"/>
              </a:rPr>
              <a:t>：主に固定発生源及び移動発生源からの物の燃焼に伴い非意図的に排出される物質であり、固定発生源からは主にばいじんとして排出されることから、</a:t>
            </a:r>
            <a:r>
              <a:rPr lang="ja-JP" altLang="en-US" sz="1200" u="sng" dirty="0">
                <a:solidFill>
                  <a:schemeClr val="tx1"/>
                </a:solidFill>
                <a:latin typeface="BIZ UDPゴシック" panose="020B0400000000000000" pitchFamily="50" charset="-128"/>
                <a:ea typeface="BIZ UDPゴシック" panose="020B0400000000000000" pitchFamily="50" charset="-128"/>
              </a:rPr>
              <a:t>条例ばいじん規制で一定の飛散防止を図ることができる。</a:t>
            </a:r>
            <a:endParaRPr lang="en-US" altLang="ja-JP" sz="1200" u="sng" dirty="0">
              <a:solidFill>
                <a:schemeClr val="tx1"/>
              </a:solidFill>
              <a:latin typeface="BIZ UDPゴシック" panose="020B0400000000000000" pitchFamily="50" charset="-128"/>
              <a:ea typeface="BIZ UDPゴシック" panose="020B0400000000000000" pitchFamily="50" charset="-128"/>
            </a:endParaRPr>
          </a:p>
          <a:p>
            <a:pPr marL="0" indent="0">
              <a:lnSpc>
                <a:spcPts val="1800"/>
              </a:lnSpc>
              <a:buNone/>
            </a:pPr>
            <a:r>
              <a:rPr lang="ja-JP" altLang="en-US" sz="1200" dirty="0">
                <a:solidFill>
                  <a:schemeClr val="tx1"/>
                </a:solidFill>
                <a:latin typeface="BIZ UDPゴシック" panose="020B0400000000000000" pitchFamily="50" charset="-128"/>
                <a:ea typeface="BIZ UDPゴシック" panose="020B0400000000000000" pitchFamily="50" charset="-128"/>
              </a:rPr>
              <a:t>観点④（規制の効果）：塗料中のトルエン、接着剤中のトルエン・ホルムアルデヒドや、自動車排ガス中の１．３ブタジエン・アセトアルデヒド・ベンゼン・ホルムアルデヒド・トルエン等工場・事業場以外から多く排出される物質もあるが、これらを含む</a:t>
            </a:r>
            <a:r>
              <a:rPr lang="ja-JP" altLang="en-US" sz="1200" u="sng" dirty="0">
                <a:solidFill>
                  <a:schemeClr val="tx1"/>
                </a:solidFill>
                <a:latin typeface="BIZ UDPゴシック" panose="020B0400000000000000" pitchFamily="50" charset="-128"/>
                <a:ea typeface="BIZ UDPゴシック" panose="020B0400000000000000" pitchFamily="50" charset="-128"/>
              </a:rPr>
              <a:t>全ての物質が工場・事業場において使用・排出され</a:t>
            </a:r>
            <a:r>
              <a:rPr lang="ja-JP" altLang="en-US" sz="1200" dirty="0">
                <a:solidFill>
                  <a:schemeClr val="tx1"/>
                </a:solidFill>
                <a:latin typeface="BIZ UDPゴシック" panose="020B0400000000000000" pitchFamily="50" charset="-128"/>
                <a:ea typeface="BIZ UDPゴシック" panose="020B0400000000000000" pitchFamily="50" charset="-128"/>
              </a:rPr>
              <a:t>るものであり塗装施設や乾燥施設等から排出される可能性があることから、</a:t>
            </a:r>
            <a:r>
              <a:rPr lang="ja-JP" altLang="en-US" sz="1200" u="sng" dirty="0">
                <a:solidFill>
                  <a:schemeClr val="tx1"/>
                </a:solidFill>
                <a:latin typeface="BIZ UDPゴシック" panose="020B0400000000000000" pitchFamily="50" charset="-128"/>
                <a:ea typeface="BIZ UDPゴシック" panose="020B0400000000000000" pitchFamily="50" charset="-128"/>
              </a:rPr>
              <a:t>大気濃度の減少による府民の安全・安心の確保の点では規制の効果はあると判断できる</a:t>
            </a:r>
            <a:r>
              <a:rPr lang="ja-JP" altLang="en-US" sz="1200" dirty="0">
                <a:solidFill>
                  <a:schemeClr val="tx1"/>
                </a:solidFill>
                <a:latin typeface="BIZ UDPゴシック" panose="020B0400000000000000" pitchFamily="50" charset="-128"/>
                <a:ea typeface="BIZ UDPゴシック" panose="020B0400000000000000" pitchFamily="50" charset="-128"/>
              </a:rPr>
              <a:t>。</a:t>
            </a:r>
            <a:endParaRPr lang="en-US" altLang="ja-JP" sz="1200" strike="sngStrike" dirty="0">
              <a:solidFill>
                <a:schemeClr val="tx1"/>
              </a:solidFill>
              <a:latin typeface="BIZ UDPゴシック" panose="020B0400000000000000" pitchFamily="50" charset="-128"/>
              <a:ea typeface="BIZ UDPゴシック" panose="020B0400000000000000" pitchFamily="50" charset="-128"/>
            </a:endParaRPr>
          </a:p>
          <a:p>
            <a:pPr marL="0" indent="0">
              <a:lnSpc>
                <a:spcPts val="1800"/>
              </a:lnSpc>
              <a:buNone/>
            </a:pPr>
            <a:r>
              <a:rPr lang="ja-JP" altLang="en-US" sz="1200" u="sng" dirty="0">
                <a:solidFill>
                  <a:schemeClr val="tx1"/>
                </a:solidFill>
                <a:latin typeface="BIZ UDPゴシック" panose="020B0400000000000000" pitchFamily="50" charset="-128"/>
                <a:ea typeface="BIZ UDPゴシック" panose="020B0400000000000000" pitchFamily="50" charset="-128"/>
              </a:rPr>
              <a:t>→以上より、ダイオキシン類、ベンゾ</a:t>
            </a:r>
            <a:r>
              <a:rPr lang="en-US" altLang="ja-JP" sz="1200" u="sng" dirty="0">
                <a:solidFill>
                  <a:schemeClr val="tx1"/>
                </a:solidFill>
                <a:latin typeface="BIZ UDPゴシック" panose="020B0400000000000000" pitchFamily="50" charset="-128"/>
                <a:ea typeface="BIZ UDPゴシック" panose="020B0400000000000000" pitchFamily="50" charset="-128"/>
              </a:rPr>
              <a:t>(a)</a:t>
            </a:r>
            <a:r>
              <a:rPr lang="ja-JP" altLang="en-US" sz="1200" u="sng" dirty="0">
                <a:solidFill>
                  <a:schemeClr val="tx1"/>
                </a:solidFill>
                <a:latin typeface="BIZ UDPゴシック" panose="020B0400000000000000" pitchFamily="50" charset="-128"/>
                <a:ea typeface="BIZ UDPゴシック" panose="020B0400000000000000" pitchFamily="50" charset="-128"/>
              </a:rPr>
              <a:t>ピレンを除く</a:t>
            </a:r>
            <a:r>
              <a:rPr lang="en-US" altLang="ja-JP" sz="1200" u="sng" dirty="0">
                <a:solidFill>
                  <a:schemeClr val="tx1"/>
                </a:solidFill>
                <a:latin typeface="BIZ UDPゴシック" panose="020B0400000000000000" pitchFamily="50" charset="-128"/>
                <a:ea typeface="BIZ UDPゴシック" panose="020B0400000000000000" pitchFamily="50" charset="-128"/>
              </a:rPr>
              <a:t>20</a:t>
            </a:r>
            <a:r>
              <a:rPr lang="ja-JP" altLang="en-US" sz="1200" u="sng" dirty="0">
                <a:solidFill>
                  <a:schemeClr val="tx1"/>
                </a:solidFill>
                <a:latin typeface="BIZ UDPゴシック" panose="020B0400000000000000" pitchFamily="50" charset="-128"/>
                <a:ea typeface="BIZ UDPゴシック" panose="020B0400000000000000" pitchFamily="50" charset="-128"/>
              </a:rPr>
              <a:t>種類を選定してはどうか</a:t>
            </a:r>
            <a:endParaRPr lang="en-US" altLang="ja-JP" sz="1200" u="sng" dirty="0">
              <a:solidFill>
                <a:schemeClr val="tx1"/>
              </a:solidFill>
              <a:latin typeface="BIZ UDPゴシック" panose="020B0400000000000000" pitchFamily="50" charset="-128"/>
              <a:ea typeface="BIZ UDPゴシック" panose="020B0400000000000000" pitchFamily="50" charset="-128"/>
            </a:endParaRPr>
          </a:p>
        </p:txBody>
      </p:sp>
      <p:graphicFrame>
        <p:nvGraphicFramePr>
          <p:cNvPr id="5" name="表 4">
            <a:extLst>
              <a:ext uri="{FF2B5EF4-FFF2-40B4-BE49-F238E27FC236}">
                <a16:creationId xmlns:a16="http://schemas.microsoft.com/office/drawing/2014/main" id="{8FFF73AD-B7ED-47C1-A75E-0CD8B3F5A8C9}"/>
              </a:ext>
            </a:extLst>
          </p:cNvPr>
          <p:cNvGraphicFramePr>
            <a:graphicFrameLocks noGrp="1"/>
          </p:cNvGraphicFramePr>
          <p:nvPr>
            <p:extLst>
              <p:ext uri="{D42A27DB-BD31-4B8C-83A1-F6EECF244321}">
                <p14:modId xmlns:p14="http://schemas.microsoft.com/office/powerpoint/2010/main" val="3934486891"/>
              </p:ext>
            </p:extLst>
          </p:nvPr>
        </p:nvGraphicFramePr>
        <p:xfrm>
          <a:off x="1365242" y="1780263"/>
          <a:ext cx="7884000" cy="1005840"/>
        </p:xfrm>
        <a:graphic>
          <a:graphicData uri="http://schemas.openxmlformats.org/drawingml/2006/table">
            <a:tbl>
              <a:tblPr bandRow="1">
                <a:tableStyleId>{C083E6E3-FA7D-4D7B-A595-EF9225AFEA82}</a:tableStyleId>
              </a:tblPr>
              <a:tblGrid>
                <a:gridCol w="2088000">
                  <a:extLst>
                    <a:ext uri="{9D8B030D-6E8A-4147-A177-3AD203B41FA5}">
                      <a16:colId xmlns:a16="http://schemas.microsoft.com/office/drawing/2014/main" val="3150744144"/>
                    </a:ext>
                  </a:extLst>
                </a:gridCol>
                <a:gridCol w="1944000">
                  <a:extLst>
                    <a:ext uri="{9D8B030D-6E8A-4147-A177-3AD203B41FA5}">
                      <a16:colId xmlns:a16="http://schemas.microsoft.com/office/drawing/2014/main" val="4202094925"/>
                    </a:ext>
                  </a:extLst>
                </a:gridCol>
                <a:gridCol w="2484000">
                  <a:extLst>
                    <a:ext uri="{9D8B030D-6E8A-4147-A177-3AD203B41FA5}">
                      <a16:colId xmlns:a16="http://schemas.microsoft.com/office/drawing/2014/main" val="1287789588"/>
                    </a:ext>
                  </a:extLst>
                </a:gridCol>
                <a:gridCol w="1368000">
                  <a:extLst>
                    <a:ext uri="{9D8B030D-6E8A-4147-A177-3AD203B41FA5}">
                      <a16:colId xmlns:a16="http://schemas.microsoft.com/office/drawing/2014/main" val="4024761337"/>
                    </a:ext>
                  </a:extLst>
                </a:gridCol>
              </a:tblGrid>
              <a:tr h="828158">
                <a:tc>
                  <a:txBody>
                    <a:bodyPr/>
                    <a:lstStyle/>
                    <a:p>
                      <a:pPr algn="l">
                        <a:lnSpc>
                          <a:spcPct val="100000"/>
                        </a:lnSpc>
                      </a:pPr>
                      <a:r>
                        <a:rPr kumimoji="1" lang="ja-JP" altLang="en-US" sz="1000" dirty="0">
                          <a:latin typeface="BIZ UDPゴシック" panose="020B0400000000000000" pitchFamily="50" charset="-128"/>
                          <a:ea typeface="BIZ UDPゴシック" panose="020B0400000000000000" pitchFamily="50" charset="-128"/>
                        </a:rPr>
                        <a:t>アクリロニトリル</a:t>
                      </a:r>
                    </a:p>
                    <a:p>
                      <a:pPr algn="l">
                        <a:lnSpc>
                          <a:spcPct val="100000"/>
                        </a:lnSpc>
                      </a:pPr>
                      <a:r>
                        <a:rPr kumimoji="1" lang="ja-JP" altLang="en-US" sz="1000" dirty="0">
                          <a:latin typeface="BIZ UDPゴシック" panose="020B0400000000000000" pitchFamily="50" charset="-128"/>
                          <a:ea typeface="BIZ UDPゴシック" panose="020B0400000000000000" pitchFamily="50" charset="-128"/>
                        </a:rPr>
                        <a:t>塩化メチル（クロロメタン）</a:t>
                      </a:r>
                    </a:p>
                    <a:p>
                      <a:pPr algn="l">
                        <a:lnSpc>
                          <a:spcPct val="100000"/>
                        </a:lnSpc>
                      </a:pPr>
                      <a:r>
                        <a:rPr kumimoji="1" lang="ja-JP" altLang="en-US" sz="1000" dirty="0">
                          <a:latin typeface="BIZ UDPゴシック" panose="020B0400000000000000" pitchFamily="50" charset="-128"/>
                          <a:ea typeface="BIZ UDPゴシック" panose="020B0400000000000000" pitchFamily="50" charset="-128"/>
                        </a:rPr>
                        <a:t>クロロホルム</a:t>
                      </a:r>
                    </a:p>
                    <a:p>
                      <a:pPr algn="l">
                        <a:lnSpc>
                          <a:spcPct val="100000"/>
                        </a:lnSpc>
                      </a:pPr>
                      <a:r>
                        <a:rPr kumimoji="1" lang="en-US" altLang="ja-JP" sz="1000" dirty="0">
                          <a:latin typeface="BIZ UDPゴシック" panose="020B0400000000000000" pitchFamily="50" charset="-128"/>
                          <a:ea typeface="BIZ UDPゴシック" panose="020B0400000000000000" pitchFamily="50" charset="-128"/>
                        </a:rPr>
                        <a:t>1,2-</a:t>
                      </a:r>
                      <a:r>
                        <a:rPr kumimoji="1" lang="ja-JP" altLang="en-US" sz="1000" dirty="0">
                          <a:latin typeface="BIZ UDPゴシック" panose="020B0400000000000000" pitchFamily="50" charset="-128"/>
                          <a:ea typeface="BIZ UDPゴシック" panose="020B0400000000000000" pitchFamily="50" charset="-128"/>
                        </a:rPr>
                        <a:t>ジクロロエタン</a:t>
                      </a:r>
                    </a:p>
                    <a:p>
                      <a:pPr algn="l">
                        <a:lnSpc>
                          <a:spcPct val="100000"/>
                        </a:lnSpc>
                      </a:pPr>
                      <a:r>
                        <a:rPr kumimoji="1" lang="ja-JP" altLang="en-US" sz="1000" dirty="0">
                          <a:latin typeface="BIZ UDPゴシック" panose="020B0400000000000000" pitchFamily="50" charset="-128"/>
                          <a:ea typeface="BIZ UDPゴシック" panose="020B0400000000000000" pitchFamily="50" charset="-128"/>
                        </a:rPr>
                        <a:t>塩化メチレン（ジクロロメタン）</a:t>
                      </a:r>
                    </a:p>
                    <a:p>
                      <a:pPr algn="l">
                        <a:lnSpc>
                          <a:spcPct val="100000"/>
                        </a:lnSpc>
                      </a:pPr>
                      <a:r>
                        <a:rPr kumimoji="1" lang="ja-JP" altLang="en-US" sz="1000" dirty="0">
                          <a:latin typeface="BIZ UDPゴシック" panose="020B0400000000000000" pitchFamily="50" charset="-128"/>
                          <a:ea typeface="BIZ UDPゴシック" panose="020B0400000000000000" pitchFamily="50" charset="-128"/>
                        </a:rPr>
                        <a:t>テトラクロロエチレン</a:t>
                      </a:r>
                    </a:p>
                  </a:txBody>
                  <a:tcPr/>
                </a:tc>
                <a:tc>
                  <a:txBody>
                    <a:bodyPr/>
                    <a:lstStyle/>
                    <a:p>
                      <a:pPr algn="l">
                        <a:lnSpc>
                          <a:spcPct val="100000"/>
                        </a:lnSpc>
                      </a:pPr>
                      <a:r>
                        <a:rPr kumimoji="1" lang="ja-JP" altLang="en-US" sz="1000" dirty="0">
                          <a:latin typeface="BIZ UDPゴシック" panose="020B0400000000000000" pitchFamily="50" charset="-128"/>
                          <a:ea typeface="BIZ UDPゴシック" panose="020B0400000000000000" pitchFamily="50" charset="-128"/>
                        </a:rPr>
                        <a:t>トリクロロエチレン</a:t>
                      </a:r>
                    </a:p>
                    <a:p>
                      <a:pPr algn="l">
                        <a:lnSpc>
                          <a:spcPct val="100000"/>
                        </a:lnSpc>
                      </a:pPr>
                      <a:r>
                        <a:rPr kumimoji="1" lang="en-US" altLang="ja-JP" sz="1000" dirty="0">
                          <a:latin typeface="BIZ UDPゴシック" panose="020B0400000000000000" pitchFamily="50" charset="-128"/>
                          <a:ea typeface="BIZ UDPゴシック" panose="020B0400000000000000" pitchFamily="50" charset="-128"/>
                        </a:rPr>
                        <a:t>1,3-</a:t>
                      </a:r>
                      <a:r>
                        <a:rPr kumimoji="1" lang="ja-JP" altLang="en-US" sz="1000" dirty="0">
                          <a:latin typeface="BIZ UDPゴシック" panose="020B0400000000000000" pitchFamily="50" charset="-128"/>
                          <a:ea typeface="BIZ UDPゴシック" panose="020B0400000000000000" pitchFamily="50" charset="-128"/>
                        </a:rPr>
                        <a:t>ブタジエン</a:t>
                      </a:r>
                    </a:p>
                    <a:p>
                      <a:pPr algn="l">
                        <a:lnSpc>
                          <a:spcPct val="100000"/>
                        </a:lnSpc>
                      </a:pPr>
                      <a:r>
                        <a:rPr kumimoji="1" lang="ja-JP" altLang="en-US" sz="1000" dirty="0">
                          <a:latin typeface="BIZ UDPゴシック" panose="020B0400000000000000" pitchFamily="50" charset="-128"/>
                          <a:ea typeface="BIZ UDPゴシック" panose="020B0400000000000000" pitchFamily="50" charset="-128"/>
                        </a:rPr>
                        <a:t>アセトアルデヒド</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dirty="0">
                          <a:latin typeface="BIZ UDPゴシック" panose="020B0400000000000000" pitchFamily="50" charset="-128"/>
                          <a:ea typeface="BIZ UDPゴシック" panose="020B0400000000000000" pitchFamily="50" charset="-128"/>
                        </a:rPr>
                        <a:t>トルエン</a:t>
                      </a:r>
                    </a:p>
                    <a:p>
                      <a:pPr algn="l">
                        <a:lnSpc>
                          <a:spcPct val="100000"/>
                        </a:lnSpc>
                      </a:pPr>
                      <a:r>
                        <a:rPr kumimoji="1" lang="ja-JP" altLang="en-US" sz="1000" dirty="0">
                          <a:latin typeface="BIZ UDPゴシック" panose="020B0400000000000000" pitchFamily="50" charset="-128"/>
                          <a:ea typeface="BIZ UDPゴシック" panose="020B0400000000000000" pitchFamily="50" charset="-128"/>
                        </a:rPr>
                        <a:t>クロム及び三価クロム化合物</a:t>
                      </a:r>
                    </a:p>
                    <a:p>
                      <a:pPr algn="l">
                        <a:lnSpc>
                          <a:spcPct val="100000"/>
                        </a:lnSpc>
                      </a:pPr>
                      <a:r>
                        <a:rPr kumimoji="1" lang="ja-JP" altLang="en-US" sz="1000" dirty="0">
                          <a:latin typeface="BIZ UDPゴシック" panose="020B0400000000000000" pitchFamily="50" charset="-128"/>
                          <a:ea typeface="BIZ UDPゴシック" panose="020B0400000000000000" pitchFamily="50" charset="-128"/>
                        </a:rPr>
                        <a:t>六価クロム化合物</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dirty="0">
                          <a:latin typeface="BIZ UDPゴシック" panose="020B0400000000000000" pitchFamily="50" charset="-128"/>
                          <a:ea typeface="BIZ UDPゴシック" panose="020B0400000000000000" pitchFamily="50" charset="-128"/>
                        </a:rPr>
                        <a:t>塩化ビニルモノマー（クロロエチレン）</a:t>
                      </a:r>
                    </a:p>
                    <a:p>
                      <a:pPr algn="l">
                        <a:lnSpc>
                          <a:spcPct val="100000"/>
                        </a:lnSpc>
                      </a:pPr>
                      <a:r>
                        <a:rPr kumimoji="1" lang="ja-JP" altLang="en-US" sz="1000" dirty="0">
                          <a:latin typeface="BIZ UDPゴシック" panose="020B0400000000000000" pitchFamily="50" charset="-128"/>
                          <a:ea typeface="BIZ UDPゴシック" panose="020B0400000000000000" pitchFamily="50" charset="-128"/>
                        </a:rPr>
                        <a:t>ベンゼン</a:t>
                      </a:r>
                    </a:p>
                    <a:p>
                      <a:pPr algn="l">
                        <a:lnSpc>
                          <a:spcPct val="100000"/>
                        </a:lnSpc>
                      </a:pPr>
                      <a:r>
                        <a:rPr kumimoji="1" lang="ja-JP" altLang="en-US" sz="1000" dirty="0">
                          <a:latin typeface="BIZ UDPゴシック" panose="020B0400000000000000" pitchFamily="50" charset="-128"/>
                          <a:ea typeface="BIZ UDPゴシック" panose="020B0400000000000000" pitchFamily="50" charset="-128"/>
                        </a:rPr>
                        <a:t>ホルムアルデヒド</a:t>
                      </a:r>
                    </a:p>
                    <a:p>
                      <a:pPr algn="l">
                        <a:lnSpc>
                          <a:spcPct val="100000"/>
                        </a:lnSpc>
                      </a:pPr>
                      <a:r>
                        <a:rPr kumimoji="1" lang="ja-JP" altLang="en-US" sz="1000" dirty="0">
                          <a:latin typeface="BIZ UDPゴシック" panose="020B0400000000000000" pitchFamily="50" charset="-128"/>
                          <a:ea typeface="BIZ UDPゴシック" panose="020B0400000000000000" pitchFamily="50" charset="-128"/>
                        </a:rPr>
                        <a:t>酸化エチレン</a:t>
                      </a:r>
                    </a:p>
                    <a:p>
                      <a:pPr algn="l">
                        <a:lnSpc>
                          <a:spcPct val="100000"/>
                        </a:lnSpc>
                      </a:pPr>
                      <a:r>
                        <a:rPr kumimoji="1" lang="ja-JP" altLang="en-US" sz="1000" dirty="0">
                          <a:latin typeface="BIZ UDPゴシック" panose="020B0400000000000000" pitchFamily="50" charset="-128"/>
                          <a:ea typeface="BIZ UDPゴシック" panose="020B0400000000000000" pitchFamily="50" charset="-128"/>
                        </a:rPr>
                        <a:t>ベリリウム及びその化合物</a:t>
                      </a:r>
                    </a:p>
                    <a:p>
                      <a:pPr algn="l">
                        <a:lnSpc>
                          <a:spcPct val="100000"/>
                        </a:lnSpc>
                      </a:pPr>
                      <a:r>
                        <a:rPr kumimoji="1" lang="ja-JP" altLang="en-US" sz="1000" dirty="0">
                          <a:latin typeface="BIZ UDPゴシック" panose="020B0400000000000000" pitchFamily="50" charset="-128"/>
                          <a:ea typeface="BIZ UDPゴシック" panose="020B0400000000000000" pitchFamily="50" charset="-128"/>
                        </a:rPr>
                        <a:t>マンガン及びその化合物</a:t>
                      </a:r>
                    </a:p>
                  </a:txBody>
                  <a:tcPr/>
                </a:tc>
                <a:tc>
                  <a:txBody>
                    <a:bodyPr/>
                    <a:lstStyle/>
                    <a:p>
                      <a:pPr algn="l">
                        <a:lnSpc>
                          <a:spcPct val="100000"/>
                        </a:lnSpc>
                      </a:pPr>
                      <a:r>
                        <a:rPr kumimoji="1" lang="ja-JP" altLang="en-US" sz="1000" dirty="0">
                          <a:latin typeface="BIZ UDPゴシック" panose="020B0400000000000000" pitchFamily="50" charset="-128"/>
                          <a:ea typeface="BIZ UDPゴシック" panose="020B0400000000000000" pitchFamily="50" charset="-128"/>
                        </a:rPr>
                        <a:t>ニッケル化合物</a:t>
                      </a:r>
                    </a:p>
                    <a:p>
                      <a:pPr algn="l">
                        <a:lnSpc>
                          <a:spcPct val="100000"/>
                        </a:lnSpc>
                      </a:pPr>
                      <a:r>
                        <a:rPr kumimoji="1" lang="ja-JP" altLang="en-US" sz="1000" dirty="0">
                          <a:latin typeface="BIZ UDPゴシック" panose="020B0400000000000000" pitchFamily="50" charset="-128"/>
                          <a:ea typeface="BIZ UDPゴシック" panose="020B0400000000000000" pitchFamily="50" charset="-128"/>
                        </a:rPr>
                        <a:t>ヒ素及びその化合物</a:t>
                      </a:r>
                    </a:p>
                    <a:p>
                      <a:pPr algn="l">
                        <a:lnSpc>
                          <a:spcPct val="100000"/>
                        </a:lnSpc>
                      </a:pPr>
                      <a:r>
                        <a:rPr kumimoji="1" lang="ja-JP" altLang="en-US" sz="1000" b="1" i="1" u="none" baseline="0" dirty="0">
                          <a:highlight>
                            <a:srgbClr val="FFFF00"/>
                          </a:highlight>
                          <a:latin typeface="BIZ UDPゴシック" panose="020B0400000000000000" pitchFamily="50" charset="-128"/>
                          <a:ea typeface="BIZ UDPゴシック" panose="020B0400000000000000" pitchFamily="50" charset="-128"/>
                        </a:rPr>
                        <a:t>ベンゾ</a:t>
                      </a:r>
                      <a:r>
                        <a:rPr kumimoji="1" lang="en-US" altLang="ja-JP" sz="1000" b="1" i="1" u="none" baseline="0" dirty="0">
                          <a:highlight>
                            <a:srgbClr val="FFFF00"/>
                          </a:highlight>
                          <a:latin typeface="BIZ UDPゴシック" panose="020B0400000000000000" pitchFamily="50" charset="-128"/>
                          <a:ea typeface="BIZ UDPゴシック" panose="020B0400000000000000" pitchFamily="50" charset="-128"/>
                        </a:rPr>
                        <a:t>[a]</a:t>
                      </a:r>
                      <a:r>
                        <a:rPr kumimoji="1" lang="ja-JP" altLang="en-US" sz="1000" b="1" i="1" u="none" baseline="0" dirty="0">
                          <a:highlight>
                            <a:srgbClr val="FFFF00"/>
                          </a:highlight>
                          <a:latin typeface="BIZ UDPゴシック" panose="020B0400000000000000" pitchFamily="50" charset="-128"/>
                          <a:ea typeface="BIZ UDPゴシック" panose="020B0400000000000000" pitchFamily="50" charset="-128"/>
                        </a:rPr>
                        <a:t>ピレン</a:t>
                      </a:r>
                    </a:p>
                    <a:p>
                      <a:pPr algn="l">
                        <a:lnSpc>
                          <a:spcPct val="100000"/>
                        </a:lnSpc>
                      </a:pPr>
                      <a:r>
                        <a:rPr kumimoji="1" lang="ja-JP" altLang="en-US" sz="1000" b="1" i="1" u="none" baseline="0" dirty="0">
                          <a:highlight>
                            <a:srgbClr val="FFFF00"/>
                          </a:highlight>
                          <a:latin typeface="BIZ UDPゴシック" panose="020B0400000000000000" pitchFamily="50" charset="-128"/>
                          <a:ea typeface="BIZ UDPゴシック" panose="020B0400000000000000" pitchFamily="50" charset="-128"/>
                        </a:rPr>
                        <a:t>ダイオキシン類</a:t>
                      </a:r>
                    </a:p>
                  </a:txBody>
                  <a:tcPr/>
                </a:tc>
                <a:extLst>
                  <a:ext uri="{0D108BD9-81ED-4DB2-BD59-A6C34878D82A}">
                    <a16:rowId xmlns:a16="http://schemas.microsoft.com/office/drawing/2014/main" val="2805313151"/>
                  </a:ext>
                </a:extLst>
              </a:tr>
            </a:tbl>
          </a:graphicData>
        </a:graphic>
      </p:graphicFrame>
      <p:sp>
        <p:nvSpPr>
          <p:cNvPr id="10" name="スライド番号プレースホルダー 3">
            <a:extLst>
              <a:ext uri="{FF2B5EF4-FFF2-40B4-BE49-F238E27FC236}">
                <a16:creationId xmlns:a16="http://schemas.microsoft.com/office/drawing/2014/main" id="{1EA39E07-BD8F-436E-ACBA-73932FFAEDE0}"/>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10</a:t>
            </a:fld>
            <a:endParaRPr lang="en-US" dirty="0">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153699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a:extLst>
              <a:ext uri="{FF2B5EF4-FFF2-40B4-BE49-F238E27FC236}">
                <a16:creationId xmlns:a16="http://schemas.microsoft.com/office/drawing/2014/main" id="{3A5B63FF-7148-4223-AE29-5CF738D0AF4B}"/>
              </a:ext>
            </a:extLst>
          </p:cNvPr>
          <p:cNvSpPr>
            <a:spLocks noGrp="1"/>
          </p:cNvSpPr>
          <p:nvPr>
            <p:ph type="title"/>
          </p:nvPr>
        </p:nvSpPr>
        <p:spPr>
          <a:xfrm>
            <a:off x="1083470" y="609600"/>
            <a:ext cx="6984793" cy="811237"/>
          </a:xfrm>
        </p:spPr>
        <p:txBody>
          <a:bodyPr>
            <a:normAutofit/>
          </a:bodyPr>
          <a:lstStyle/>
          <a:p>
            <a:r>
              <a:rPr lang="ja-JP" altLang="en-US" sz="2800" dirty="0">
                <a:latin typeface="BIZ UDPゴシック" panose="020B0400000000000000" pitchFamily="50" charset="-128"/>
                <a:ea typeface="BIZ UDPゴシック" panose="020B0400000000000000" pitchFamily="50" charset="-128"/>
              </a:rPr>
              <a:t>条例見直しにあたる対象物質の選定②</a:t>
            </a:r>
            <a:endParaRPr kumimoji="1" lang="ja-JP" altLang="en-US" sz="28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コンテンツ プレースホルダー 2">
            <a:extLst>
              <a:ext uri="{FF2B5EF4-FFF2-40B4-BE49-F238E27FC236}">
                <a16:creationId xmlns:a16="http://schemas.microsoft.com/office/drawing/2014/main" id="{EAF36E34-48CE-49D8-8466-94653705D81D}"/>
              </a:ext>
            </a:extLst>
          </p:cNvPr>
          <p:cNvSpPr txBox="1">
            <a:spLocks/>
          </p:cNvSpPr>
          <p:nvPr/>
        </p:nvSpPr>
        <p:spPr>
          <a:xfrm>
            <a:off x="942534" y="1182467"/>
            <a:ext cx="8598869" cy="5443416"/>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lnSpc>
                <a:spcPts val="1800"/>
              </a:lnSpc>
              <a:buNone/>
            </a:pPr>
            <a:r>
              <a:rPr lang="ja-JP" altLang="en-US" sz="1400" dirty="0">
                <a:latin typeface="BIZ UDPゴシック" panose="020B0400000000000000" pitchFamily="50" charset="-128"/>
                <a:ea typeface="BIZ UDPゴシック" panose="020B0400000000000000" pitchFamily="50" charset="-128"/>
              </a:rPr>
              <a:t>（２）法有害物質等</a:t>
            </a:r>
            <a:r>
              <a:rPr lang="en-US" altLang="ja-JP" sz="1400" dirty="0">
                <a:latin typeface="BIZ UDPゴシック" panose="020B0400000000000000" pitchFamily="50" charset="-128"/>
                <a:ea typeface="BIZ UDPゴシック" panose="020B0400000000000000" pitchFamily="50" charset="-128"/>
              </a:rPr>
              <a:t>【</a:t>
            </a:r>
            <a:r>
              <a:rPr lang="ja-JP" altLang="en-US" sz="1400" dirty="0">
                <a:latin typeface="BIZ UDPゴシック" panose="020B0400000000000000" pitchFamily="50" charset="-128"/>
                <a:ea typeface="BIZ UDPゴシック" panose="020B0400000000000000" pitchFamily="50" charset="-128"/>
              </a:rPr>
              <a:t>７種</a:t>
            </a:r>
            <a:r>
              <a:rPr lang="en-US" altLang="ja-JP" sz="1400" dirty="0">
                <a:latin typeface="BIZ UDPゴシック" panose="020B0400000000000000" pitchFamily="50" charset="-128"/>
                <a:ea typeface="BIZ UDPゴシック" panose="020B0400000000000000" pitchFamily="50" charset="-128"/>
              </a:rPr>
              <a:t>】</a:t>
            </a:r>
          </a:p>
          <a:p>
            <a:pPr marL="0" indent="0">
              <a:lnSpc>
                <a:spcPts val="1800"/>
              </a:lnSpc>
              <a:buNone/>
            </a:pPr>
            <a:endParaRPr lang="en-US" altLang="ja-JP" sz="1400" dirty="0">
              <a:latin typeface="BIZ UDPゴシック" panose="020B0400000000000000" pitchFamily="50" charset="-128"/>
              <a:ea typeface="BIZ UDPゴシック" panose="020B0400000000000000" pitchFamily="50" charset="-128"/>
            </a:endParaRPr>
          </a:p>
          <a:p>
            <a:pPr marL="0" indent="0">
              <a:lnSpc>
                <a:spcPts val="1800"/>
              </a:lnSpc>
              <a:buNone/>
            </a:pPr>
            <a:endParaRPr lang="en-US" altLang="ja-JP" sz="1200" dirty="0">
              <a:latin typeface="BIZ UDPゴシック" panose="020B0400000000000000" pitchFamily="50" charset="-128"/>
              <a:ea typeface="BIZ UDPゴシック" panose="020B0400000000000000" pitchFamily="50" charset="-128"/>
            </a:endParaRPr>
          </a:p>
          <a:p>
            <a:pPr marL="0" indent="0">
              <a:lnSpc>
                <a:spcPts val="1800"/>
              </a:lnSpc>
              <a:buNone/>
            </a:pPr>
            <a:r>
              <a:rPr lang="ja-JP" altLang="en-US" sz="1200" dirty="0">
                <a:solidFill>
                  <a:schemeClr val="tx1"/>
                </a:solidFill>
                <a:latin typeface="BIZ UDPゴシック" panose="020B0400000000000000" pitchFamily="50" charset="-128"/>
                <a:ea typeface="BIZ UDPゴシック" panose="020B0400000000000000" pitchFamily="50" charset="-128"/>
              </a:rPr>
              <a:t>観点①（有害性）：</a:t>
            </a:r>
            <a:r>
              <a:rPr lang="en-US" altLang="ja-JP" sz="1200" dirty="0">
                <a:solidFill>
                  <a:schemeClr val="tx1"/>
                </a:solidFill>
                <a:latin typeface="BIZ UDPゴシック" panose="020B0400000000000000" pitchFamily="50" charset="-128"/>
                <a:ea typeface="BIZ UDPゴシック" panose="020B0400000000000000" pitchFamily="50" charset="-128"/>
              </a:rPr>
              <a:t>GHS</a:t>
            </a:r>
            <a:r>
              <a:rPr lang="ja-JP" altLang="en-US" sz="1200" dirty="0">
                <a:solidFill>
                  <a:schemeClr val="tx1"/>
                </a:solidFill>
                <a:latin typeface="BIZ UDPゴシック" panose="020B0400000000000000" pitchFamily="50" charset="-128"/>
                <a:ea typeface="BIZ UDPゴシック" panose="020B0400000000000000" pitchFamily="50" charset="-128"/>
              </a:rPr>
              <a:t>分類から、</a:t>
            </a:r>
            <a:r>
              <a:rPr lang="ja-JP" altLang="en-US" sz="1200" u="sng" dirty="0">
                <a:solidFill>
                  <a:schemeClr val="tx1"/>
                </a:solidFill>
                <a:latin typeface="BIZ UDPゴシック" panose="020B0400000000000000" pitchFamily="50" charset="-128"/>
                <a:ea typeface="BIZ UDPゴシック" panose="020B0400000000000000" pitchFamily="50" charset="-128"/>
              </a:rPr>
              <a:t>いずれの物質も有害性は高い</a:t>
            </a:r>
            <a:r>
              <a:rPr lang="ja-JP" altLang="en-US" sz="1200" dirty="0">
                <a:solidFill>
                  <a:schemeClr val="tx1"/>
                </a:solidFill>
                <a:latin typeface="BIZ UDPゴシック" panose="020B0400000000000000" pitchFamily="50" charset="-128"/>
                <a:ea typeface="BIZ UDPゴシック" panose="020B0400000000000000" pitchFamily="50" charset="-128"/>
              </a:rPr>
              <a:t>と判断できる。</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ts val="1800"/>
              </a:lnSpc>
              <a:buNone/>
            </a:pPr>
            <a:r>
              <a:rPr lang="ja-JP" altLang="en-US" sz="1200" dirty="0">
                <a:solidFill>
                  <a:schemeClr val="tx1"/>
                </a:solidFill>
                <a:latin typeface="BIZ UDPゴシック" panose="020B0400000000000000" pitchFamily="50" charset="-128"/>
                <a:ea typeface="BIZ UDPゴシック" panose="020B0400000000000000" pitchFamily="50" charset="-128"/>
              </a:rPr>
              <a:t>観点②（曝露量）</a:t>
            </a:r>
            <a:r>
              <a:rPr lang="ja-JP" altLang="en-US" sz="1200" dirty="0">
                <a:solidFill>
                  <a:schemeClr val="tx1"/>
                </a:solidFill>
                <a:latin typeface="BIZ UDPゴシック" panose="020B0400000000000000" pitchFamily="50" charset="-128"/>
                <a:ea typeface="BIZ UDPゴシック" panose="020B0400000000000000" pitchFamily="50" charset="-128"/>
                <a:sym typeface="Wingdings" panose="05000000000000000000" pitchFamily="2" charset="2"/>
              </a:rPr>
              <a:t>：いずれの物質も法の届出施設があり、</a:t>
            </a:r>
            <a:r>
              <a:rPr lang="en-US" altLang="ja-JP" sz="1200" dirty="0">
                <a:solidFill>
                  <a:schemeClr val="tx1"/>
                </a:solidFill>
                <a:latin typeface="BIZ UDPゴシック" panose="020B0400000000000000" pitchFamily="50" charset="-128"/>
                <a:ea typeface="BIZ UDPゴシック" panose="020B0400000000000000" pitchFamily="50" charset="-128"/>
                <a:sym typeface="Wingdings" panose="05000000000000000000" pitchFamily="2" charset="2"/>
              </a:rPr>
              <a:t>PRTR</a:t>
            </a:r>
            <a:r>
              <a:rPr lang="ja-JP" altLang="en-US" sz="1200" dirty="0">
                <a:solidFill>
                  <a:schemeClr val="tx1"/>
                </a:solidFill>
                <a:latin typeface="BIZ UDPゴシック" panose="020B0400000000000000" pitchFamily="50" charset="-128"/>
                <a:ea typeface="BIZ UDPゴシック" panose="020B0400000000000000" pitchFamily="50" charset="-128"/>
                <a:sym typeface="Wingdings" panose="05000000000000000000" pitchFamily="2" charset="2"/>
              </a:rPr>
              <a:t>排出量からも</a:t>
            </a:r>
            <a:r>
              <a:rPr lang="ja-JP" altLang="en-US" sz="1200" u="sng" dirty="0">
                <a:solidFill>
                  <a:schemeClr val="tx1"/>
                </a:solidFill>
                <a:latin typeface="BIZ UDPゴシック" panose="020B0400000000000000" pitchFamily="50" charset="-128"/>
                <a:ea typeface="BIZ UDPゴシック" panose="020B0400000000000000" pitchFamily="50" charset="-128"/>
              </a:rPr>
              <a:t>一定の曝露量はある</a:t>
            </a:r>
            <a:r>
              <a:rPr lang="ja-JP" altLang="en-US" sz="1200" dirty="0">
                <a:solidFill>
                  <a:schemeClr val="tx1"/>
                </a:solidFill>
                <a:latin typeface="BIZ UDPゴシック" panose="020B0400000000000000" pitchFamily="50" charset="-128"/>
                <a:ea typeface="BIZ UDPゴシック" panose="020B0400000000000000" pitchFamily="50" charset="-128"/>
              </a:rPr>
              <a:t>と判断できる。</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ts val="1800"/>
              </a:lnSpc>
              <a:buNone/>
            </a:pPr>
            <a:r>
              <a:rPr lang="ja-JP" altLang="en-US" sz="1200" dirty="0">
                <a:latin typeface="BIZ UDPゴシック" panose="020B0400000000000000" pitchFamily="50" charset="-128"/>
                <a:ea typeface="BIZ UDPゴシック" panose="020B0400000000000000" pitchFamily="50" charset="-128"/>
              </a:rPr>
              <a:t>観点③（他制度との関係）：</a:t>
            </a:r>
            <a:r>
              <a:rPr lang="ja-JP" altLang="en-US" sz="1200" u="sng" dirty="0">
                <a:latin typeface="BIZ UDPゴシック" panose="020B0400000000000000" pitchFamily="50" charset="-128"/>
                <a:ea typeface="BIZ UDPゴシック" panose="020B0400000000000000" pitchFamily="50" charset="-128"/>
              </a:rPr>
              <a:t>以下の物質については他制度において規制が十分されていると判断できる</a:t>
            </a:r>
            <a:r>
              <a:rPr lang="ja-JP" altLang="en-US" sz="1200" dirty="0">
                <a:latin typeface="BIZ UDPゴシック" panose="020B0400000000000000" pitchFamily="50" charset="-128"/>
                <a:ea typeface="BIZ UDPゴシック" panose="020B0400000000000000" pitchFamily="50" charset="-128"/>
              </a:rPr>
              <a:t>。</a:t>
            </a:r>
            <a:endParaRPr lang="en-US" altLang="ja-JP" sz="1200" dirty="0">
              <a:latin typeface="BIZ UDPゴシック" panose="020B0400000000000000" pitchFamily="50" charset="-128"/>
              <a:ea typeface="BIZ UDPゴシック" panose="020B0400000000000000" pitchFamily="50" charset="-128"/>
            </a:endParaRPr>
          </a:p>
          <a:p>
            <a:pPr marL="182563" indent="-182563">
              <a:lnSpc>
                <a:spcPts val="1800"/>
              </a:lnSpc>
              <a:buNone/>
            </a:pPr>
            <a:r>
              <a:rPr lang="ja-JP" altLang="en-US" sz="1200" dirty="0">
                <a:latin typeface="BIZ UDPゴシック" panose="020B0400000000000000" pitchFamily="50" charset="-128"/>
                <a:ea typeface="BIZ UDPゴシック" panose="020B0400000000000000" pitchFamily="50" charset="-128"/>
              </a:rPr>
              <a:t>　・</a:t>
            </a:r>
            <a:r>
              <a:rPr lang="ja-JP" altLang="en-US" sz="1200" dirty="0">
                <a:highlight>
                  <a:srgbClr val="FFFF00"/>
                </a:highlight>
                <a:latin typeface="BIZ UDPゴシック" panose="020B0400000000000000" pitchFamily="50" charset="-128"/>
                <a:ea typeface="BIZ UDPゴシック" panose="020B0400000000000000" pitchFamily="50" charset="-128"/>
              </a:rPr>
              <a:t>フッ素及びフッ化水素及びフッ化ケイ素</a:t>
            </a:r>
            <a:r>
              <a:rPr lang="ja-JP" altLang="en-US" sz="1200" dirty="0">
                <a:latin typeface="BIZ UDPゴシック" panose="020B0400000000000000" pitchFamily="50" charset="-128"/>
                <a:ea typeface="BIZ UDPゴシック" panose="020B0400000000000000" pitchFamily="50" charset="-128"/>
              </a:rPr>
              <a:t>：水に溶けやすい物質であり、ガス体として排出されるフッ化物の大部分は、フッ化水素と四フッ化ケイ素であるが、これらは大気中に排出されると湿性・乾性沈着により比較的早い速度で取り除かれることから、一定規模以上の施設が規制対象となっている</a:t>
            </a:r>
            <a:r>
              <a:rPr lang="ja-JP" altLang="en-US" sz="1200" u="sng" dirty="0">
                <a:latin typeface="BIZ UDPゴシック" panose="020B0400000000000000" pitchFamily="50" charset="-128"/>
                <a:ea typeface="BIZ UDPゴシック" panose="020B0400000000000000" pitchFamily="50" charset="-128"/>
              </a:rPr>
              <a:t>法制度のみで一定程度の飛散防止が可能である</a:t>
            </a:r>
            <a:r>
              <a:rPr lang="ja-JP" altLang="en-US" sz="1200" dirty="0">
                <a:latin typeface="BIZ UDPゴシック" panose="020B0400000000000000" pitchFamily="50" charset="-128"/>
                <a:ea typeface="BIZ UDPゴシック" panose="020B0400000000000000" pitchFamily="50" charset="-128"/>
              </a:rPr>
              <a:t>。また、</a:t>
            </a:r>
            <a:r>
              <a:rPr lang="ja-JP" altLang="en-US" sz="1200" u="sng" dirty="0">
                <a:latin typeface="BIZ UDPゴシック" panose="020B0400000000000000" pitchFamily="50" charset="-128"/>
                <a:ea typeface="BIZ UDPゴシック" panose="020B0400000000000000" pitchFamily="50" charset="-128"/>
              </a:rPr>
              <a:t>塩化水素の排出規制により一定の飛散防止を図ることができる</a:t>
            </a:r>
            <a:r>
              <a:rPr lang="ja-JP" altLang="en-US" sz="1200" dirty="0">
                <a:latin typeface="BIZ UDPゴシック" panose="020B0400000000000000" pitchFamily="50" charset="-128"/>
                <a:ea typeface="BIZ UDPゴシック" panose="020B0400000000000000" pitchFamily="50" charset="-128"/>
              </a:rPr>
              <a:t>という条例制定当時の考え（</a:t>
            </a:r>
            <a:r>
              <a:rPr lang="en-US" altLang="ja-JP" sz="1200" dirty="0">
                <a:latin typeface="BIZ UDPゴシック" panose="020B0400000000000000" pitchFamily="50" charset="-128"/>
                <a:ea typeface="BIZ UDPゴシック" panose="020B0400000000000000" pitchFamily="50" charset="-128"/>
              </a:rPr>
              <a:t>※</a:t>
            </a:r>
            <a:r>
              <a:rPr lang="ja-JP" altLang="en-US" sz="1200" dirty="0">
                <a:latin typeface="BIZ UDPゴシック" panose="020B0400000000000000" pitchFamily="50" charset="-128"/>
                <a:ea typeface="BIZ UDPゴシック" panose="020B0400000000000000" pitchFamily="50" charset="-128"/>
              </a:rPr>
              <a:t>）が現在でも変わらないとすることができる。</a:t>
            </a:r>
            <a:endParaRPr lang="en-US" altLang="ja-JP" sz="1200" dirty="0">
              <a:latin typeface="BIZ UDPゴシック" panose="020B0400000000000000" pitchFamily="50" charset="-128"/>
              <a:ea typeface="BIZ UDPゴシック" panose="020B0400000000000000" pitchFamily="50" charset="-128"/>
            </a:endParaRPr>
          </a:p>
          <a:p>
            <a:pPr marL="0" indent="0">
              <a:lnSpc>
                <a:spcPts val="1800"/>
              </a:lnSpc>
              <a:buNone/>
            </a:pPr>
            <a:r>
              <a:rPr lang="en-US" altLang="ja-JP" sz="1200" dirty="0">
                <a:latin typeface="BIZ UDPゴシック" panose="020B0400000000000000" pitchFamily="50" charset="-128"/>
                <a:ea typeface="BIZ UDPゴシック" panose="020B0400000000000000" pitchFamily="50" charset="-128"/>
              </a:rPr>
              <a:t>※</a:t>
            </a:r>
            <a:r>
              <a:rPr lang="ja-JP" altLang="en-US" sz="1200" dirty="0">
                <a:latin typeface="BIZ UDPゴシック" panose="020B0400000000000000" pitchFamily="50" charset="-128"/>
                <a:ea typeface="BIZ UDPゴシック" panose="020B0400000000000000" pitchFamily="50" charset="-128"/>
              </a:rPr>
              <a:t>小規模施設からのこれらの物質の主な発生源は廃棄物焼却炉からのフッ化水素であるが、塩化水素の処理装置（例：アルカリ湿式吸収、消石灰</a:t>
            </a:r>
            <a:r>
              <a:rPr lang="en-US" altLang="ja-JP" sz="1200" dirty="0">
                <a:latin typeface="BIZ UDPゴシック" panose="020B0400000000000000" pitchFamily="50" charset="-128"/>
                <a:ea typeface="BIZ UDPゴシック" panose="020B0400000000000000" pitchFamily="50" charset="-128"/>
              </a:rPr>
              <a:t>-</a:t>
            </a:r>
            <a:r>
              <a:rPr lang="ja-JP" altLang="en-US" sz="1200" dirty="0">
                <a:latin typeface="BIZ UDPゴシック" panose="020B0400000000000000" pitchFamily="50" charset="-128"/>
                <a:ea typeface="BIZ UDPゴシック" panose="020B0400000000000000" pitchFamily="50" charset="-128"/>
              </a:rPr>
              <a:t>バグフィルター）がフッ化水素除去にも効果的。</a:t>
            </a:r>
            <a:endParaRPr lang="en-US" altLang="ja-JP" sz="1200" dirty="0">
              <a:latin typeface="BIZ UDPゴシック" panose="020B0400000000000000" pitchFamily="50" charset="-128"/>
              <a:ea typeface="BIZ UDPゴシック" panose="020B0400000000000000" pitchFamily="50" charset="-128"/>
            </a:endParaRPr>
          </a:p>
          <a:p>
            <a:pPr marL="182563" indent="-182563">
              <a:lnSpc>
                <a:spcPts val="1800"/>
              </a:lnSpc>
              <a:buNone/>
            </a:pPr>
            <a:r>
              <a:rPr lang="ja-JP" altLang="en-US" sz="1200" dirty="0">
                <a:latin typeface="BIZ UDPゴシック" panose="020B0400000000000000" pitchFamily="50" charset="-128"/>
                <a:ea typeface="BIZ UDPゴシック" panose="020B0400000000000000" pitchFamily="50" charset="-128"/>
              </a:rPr>
              <a:t>　・</a:t>
            </a:r>
            <a:r>
              <a:rPr lang="ja-JP" altLang="en-US" sz="1200" dirty="0">
                <a:highlight>
                  <a:srgbClr val="FFFF00"/>
                </a:highlight>
                <a:latin typeface="BIZ UDPゴシック" panose="020B0400000000000000" pitchFamily="50" charset="-128"/>
                <a:ea typeface="BIZ UDPゴシック" panose="020B0400000000000000" pitchFamily="50" charset="-128"/>
              </a:rPr>
              <a:t>窒素酸化物</a:t>
            </a:r>
            <a:r>
              <a:rPr lang="ja-JP" altLang="en-US" sz="1200" dirty="0">
                <a:latin typeface="BIZ UDPゴシック" panose="020B0400000000000000" pitchFamily="50" charset="-128"/>
                <a:ea typeface="BIZ UDPゴシック" panose="020B0400000000000000" pitchFamily="50" charset="-128"/>
              </a:rPr>
              <a:t>：法では他の有害物質に比べ非常に多くの施設が対象となっており、法の届出状況から府内には多くの届出施設が既に存在し、</a:t>
            </a:r>
            <a:r>
              <a:rPr lang="ja-JP" altLang="en-US" sz="1200" u="sng" dirty="0">
                <a:latin typeface="BIZ UDPゴシック" panose="020B0400000000000000" pitchFamily="50" charset="-128"/>
                <a:ea typeface="BIZ UDPゴシック" panose="020B0400000000000000" pitchFamily="50" charset="-128"/>
              </a:rPr>
              <a:t>現在の法規制の中で一定の飛散防止を図ることが可能</a:t>
            </a:r>
            <a:r>
              <a:rPr lang="ja-JP" altLang="en-US" sz="1200" dirty="0">
                <a:latin typeface="BIZ UDPゴシック" panose="020B0400000000000000" pitchFamily="50" charset="-128"/>
                <a:ea typeface="BIZ UDPゴシック" panose="020B0400000000000000" pitchFamily="50" charset="-128"/>
              </a:rPr>
              <a:t>。</a:t>
            </a:r>
            <a:endParaRPr lang="en-US" altLang="ja-JP" sz="1200" dirty="0">
              <a:latin typeface="BIZ UDPゴシック" panose="020B0400000000000000" pitchFamily="50" charset="-128"/>
              <a:ea typeface="BIZ UDPゴシック" panose="020B0400000000000000" pitchFamily="50" charset="-128"/>
            </a:endParaRPr>
          </a:p>
          <a:p>
            <a:pPr marL="0" indent="0">
              <a:lnSpc>
                <a:spcPts val="1800"/>
              </a:lnSpc>
              <a:buNone/>
            </a:pPr>
            <a:r>
              <a:rPr lang="ja-JP" altLang="en-US" sz="1200" dirty="0">
                <a:latin typeface="BIZ UDPゴシック" panose="020B0400000000000000" pitchFamily="50" charset="-128"/>
                <a:ea typeface="BIZ UDPゴシック" panose="020B0400000000000000" pitchFamily="50" charset="-128"/>
              </a:rPr>
              <a:t>観点④（規制の効果）：いずれの物質も工場・事業場から排出される可能性があることから、</a:t>
            </a:r>
            <a:r>
              <a:rPr lang="ja-JP" altLang="en-US" sz="1200" u="sng" dirty="0">
                <a:latin typeface="BIZ UDPゴシック" panose="020B0400000000000000" pitchFamily="50" charset="-128"/>
                <a:ea typeface="BIZ UDPゴシック" panose="020B0400000000000000" pitchFamily="50" charset="-128"/>
              </a:rPr>
              <a:t>規制の効果はある</a:t>
            </a:r>
            <a:r>
              <a:rPr lang="ja-JP" altLang="en-US" sz="1200" dirty="0">
                <a:latin typeface="BIZ UDPゴシック" panose="020B0400000000000000" pitchFamily="50" charset="-128"/>
                <a:ea typeface="BIZ UDPゴシック" panose="020B0400000000000000" pitchFamily="50" charset="-128"/>
              </a:rPr>
              <a:t>と判断できる。</a:t>
            </a:r>
            <a:endParaRPr lang="en-US" altLang="ja-JP" sz="1200" dirty="0">
              <a:latin typeface="BIZ UDPゴシック" panose="020B0400000000000000" pitchFamily="50" charset="-128"/>
              <a:ea typeface="BIZ UDPゴシック" panose="020B0400000000000000" pitchFamily="50" charset="-128"/>
            </a:endParaRPr>
          </a:p>
          <a:p>
            <a:pPr marL="0" indent="0">
              <a:lnSpc>
                <a:spcPts val="1800"/>
              </a:lnSpc>
              <a:buNone/>
            </a:pPr>
            <a:endParaRPr lang="en-US" altLang="ja-JP" sz="1200" dirty="0">
              <a:latin typeface="BIZ UDPゴシック" panose="020B0400000000000000" pitchFamily="50" charset="-128"/>
              <a:ea typeface="BIZ UDPゴシック" panose="020B0400000000000000" pitchFamily="50" charset="-128"/>
            </a:endParaRPr>
          </a:p>
          <a:p>
            <a:pPr marL="0" indent="0">
              <a:lnSpc>
                <a:spcPts val="1800"/>
              </a:lnSpc>
              <a:buNone/>
            </a:pPr>
            <a:r>
              <a:rPr lang="ja-JP" altLang="en-US" sz="1200" u="sng" dirty="0">
                <a:latin typeface="BIZ UDPゴシック" panose="020B0400000000000000" pitchFamily="50" charset="-128"/>
                <a:ea typeface="BIZ UDPゴシック" panose="020B0400000000000000" pitchFamily="50" charset="-128"/>
              </a:rPr>
              <a:t>→以上より、鉛及びその化合物、カドミウム及びその化合物、水銀及びその化合物、塩素、塩化水素の５物質を選定してはどうか。</a:t>
            </a:r>
            <a:endParaRPr lang="en-US" altLang="ja-JP" sz="1200" u="sng" dirty="0">
              <a:latin typeface="BIZ UDPゴシック" panose="020B0400000000000000" pitchFamily="50" charset="-128"/>
              <a:ea typeface="BIZ UDPゴシック" panose="020B0400000000000000" pitchFamily="50" charset="-128"/>
            </a:endParaRPr>
          </a:p>
        </p:txBody>
      </p:sp>
      <p:graphicFrame>
        <p:nvGraphicFramePr>
          <p:cNvPr id="10" name="表 9">
            <a:extLst>
              <a:ext uri="{FF2B5EF4-FFF2-40B4-BE49-F238E27FC236}">
                <a16:creationId xmlns:a16="http://schemas.microsoft.com/office/drawing/2014/main" id="{3403BEB9-2FB6-4E23-BFDB-E22ED938EAA6}"/>
              </a:ext>
            </a:extLst>
          </p:cNvPr>
          <p:cNvGraphicFramePr>
            <a:graphicFrameLocks noGrp="1"/>
          </p:cNvGraphicFramePr>
          <p:nvPr>
            <p:extLst>
              <p:ext uri="{D42A27DB-BD31-4B8C-83A1-F6EECF244321}">
                <p14:modId xmlns:p14="http://schemas.microsoft.com/office/powerpoint/2010/main" val="2116553595"/>
              </p:ext>
            </p:extLst>
          </p:nvPr>
        </p:nvGraphicFramePr>
        <p:xfrm>
          <a:off x="1372263" y="1618779"/>
          <a:ext cx="6696000" cy="396240"/>
        </p:xfrm>
        <a:graphic>
          <a:graphicData uri="http://schemas.openxmlformats.org/drawingml/2006/table">
            <a:tbl>
              <a:tblPr bandRow="1">
                <a:tableStyleId>{3B4B98B0-60AC-42C2-AFA5-B58CD77FA1E5}</a:tableStyleId>
              </a:tblPr>
              <a:tblGrid>
                <a:gridCol w="1728000">
                  <a:extLst>
                    <a:ext uri="{9D8B030D-6E8A-4147-A177-3AD203B41FA5}">
                      <a16:colId xmlns:a16="http://schemas.microsoft.com/office/drawing/2014/main" val="3150744144"/>
                    </a:ext>
                  </a:extLst>
                </a:gridCol>
                <a:gridCol w="1368000">
                  <a:extLst>
                    <a:ext uri="{9D8B030D-6E8A-4147-A177-3AD203B41FA5}">
                      <a16:colId xmlns:a16="http://schemas.microsoft.com/office/drawing/2014/main" val="4202094925"/>
                    </a:ext>
                  </a:extLst>
                </a:gridCol>
                <a:gridCol w="2232000">
                  <a:extLst>
                    <a:ext uri="{9D8B030D-6E8A-4147-A177-3AD203B41FA5}">
                      <a16:colId xmlns:a16="http://schemas.microsoft.com/office/drawing/2014/main" val="1287789588"/>
                    </a:ext>
                  </a:extLst>
                </a:gridCol>
                <a:gridCol w="1368000">
                  <a:extLst>
                    <a:ext uri="{9D8B030D-6E8A-4147-A177-3AD203B41FA5}">
                      <a16:colId xmlns:a16="http://schemas.microsoft.com/office/drawing/2014/main" val="4024761337"/>
                    </a:ext>
                  </a:extLst>
                </a:gridCol>
              </a:tblGrid>
              <a:tr h="365125">
                <a:tc>
                  <a:txBody>
                    <a:bodyPr/>
                    <a:lstStyle/>
                    <a:p>
                      <a:pPr>
                        <a:lnSpc>
                          <a:spcPts val="1200"/>
                        </a:lnSpc>
                      </a:pPr>
                      <a:r>
                        <a:rPr lang="ja-JP" altLang="en-US" sz="1000" kern="0" dirty="0">
                          <a:effectLst/>
                          <a:latin typeface="BIZ UDPゴシック" panose="020B0400000000000000" pitchFamily="50" charset="-128"/>
                          <a:ea typeface="BIZ UDPゴシック" panose="020B0400000000000000" pitchFamily="50" charset="-128"/>
                        </a:rPr>
                        <a:t>鉛及びその化合物</a:t>
                      </a:r>
                    </a:p>
                    <a:p>
                      <a:pPr>
                        <a:lnSpc>
                          <a:spcPts val="1200"/>
                        </a:lnSpc>
                      </a:pPr>
                      <a:r>
                        <a:rPr lang="ja-JP" altLang="en-US" sz="1000" kern="0" dirty="0">
                          <a:effectLst/>
                          <a:latin typeface="BIZ UDPゴシック" panose="020B0400000000000000" pitchFamily="50" charset="-128"/>
                          <a:ea typeface="BIZ UDPゴシック" panose="020B0400000000000000" pitchFamily="50" charset="-128"/>
                        </a:rPr>
                        <a:t>カドミウム及びその化合物</a:t>
                      </a:r>
                    </a:p>
                  </a:txBody>
                  <a:tcPr anchor="ctr"/>
                </a:tc>
                <a:tc>
                  <a:txBody>
                    <a:bodyPr/>
                    <a:lstStyle/>
                    <a:p>
                      <a:pPr>
                        <a:lnSpc>
                          <a:spcPts val="1200"/>
                        </a:lnSpc>
                      </a:pPr>
                      <a:r>
                        <a:rPr lang="ja-JP" altLang="en-US" sz="1000" kern="0" dirty="0">
                          <a:effectLst/>
                          <a:latin typeface="BIZ UDPゴシック" panose="020B0400000000000000" pitchFamily="50" charset="-128"/>
                          <a:ea typeface="BIZ UDPゴシック" panose="020B0400000000000000" pitchFamily="50" charset="-128"/>
                        </a:rPr>
                        <a:t>水銀及びその化合物</a:t>
                      </a:r>
                    </a:p>
                    <a:p>
                      <a:pPr>
                        <a:lnSpc>
                          <a:spcPts val="1200"/>
                        </a:lnSpc>
                      </a:pPr>
                      <a:r>
                        <a:rPr lang="ja-JP" altLang="en-US" sz="1000" kern="0" dirty="0">
                          <a:effectLst/>
                          <a:latin typeface="BIZ UDPゴシック" panose="020B0400000000000000" pitchFamily="50" charset="-128"/>
                          <a:ea typeface="BIZ UDPゴシック" panose="020B0400000000000000" pitchFamily="50" charset="-128"/>
                        </a:rPr>
                        <a:t>塩素</a:t>
                      </a:r>
                    </a:p>
                  </a:txBody>
                  <a:tcPr anchor="ctr"/>
                </a:tc>
                <a:tc>
                  <a:txBody>
                    <a:bodyPr/>
                    <a:lstStyle/>
                    <a:p>
                      <a:pPr>
                        <a:lnSpc>
                          <a:spcPts val="1200"/>
                        </a:lnSpc>
                      </a:pPr>
                      <a:r>
                        <a:rPr lang="ja-JP" altLang="en-US" sz="1000" kern="0" dirty="0">
                          <a:effectLst/>
                          <a:latin typeface="BIZ UDPゴシック" panose="020B0400000000000000" pitchFamily="50" charset="-128"/>
                          <a:ea typeface="BIZ UDPゴシック" panose="020B0400000000000000" pitchFamily="50" charset="-128"/>
                        </a:rPr>
                        <a:t>塩化水素</a:t>
                      </a:r>
                    </a:p>
                    <a:p>
                      <a:pPr>
                        <a:lnSpc>
                          <a:spcPts val="1200"/>
                        </a:lnSpc>
                      </a:pPr>
                      <a:r>
                        <a:rPr lang="ja-JP" altLang="en-US" sz="1000" b="1" i="1" kern="0" dirty="0">
                          <a:effectLst/>
                          <a:highlight>
                            <a:srgbClr val="FFFF00"/>
                          </a:highlight>
                          <a:latin typeface="BIZ UDPゴシック" panose="020B0400000000000000" pitchFamily="50" charset="-128"/>
                          <a:ea typeface="BIZ UDPゴシック" panose="020B0400000000000000" pitchFamily="50" charset="-128"/>
                        </a:rPr>
                        <a:t>フッ素、フッ化水素、フッ化ケイ素</a:t>
                      </a:r>
                      <a:endParaRPr kumimoji="1" lang="ja-JP" altLang="en-US" sz="1000" b="1" i="1" dirty="0">
                        <a:highlight>
                          <a:srgbClr val="FFFF00"/>
                        </a:highlight>
                        <a:latin typeface="BIZ UDPゴシック" panose="020B0400000000000000" pitchFamily="50" charset="-128"/>
                        <a:ea typeface="BIZ UDPゴシック" panose="020B0400000000000000" pitchFamily="50" charset="-128"/>
                      </a:endParaRPr>
                    </a:p>
                  </a:txBody>
                  <a:tcPr/>
                </a:tc>
                <a:tc>
                  <a:txBody>
                    <a:bodyPr/>
                    <a:lstStyle/>
                    <a:p>
                      <a:pPr marL="0" marR="0" lvl="0" indent="0" algn="l" defTabSz="457200" rtl="0" eaLnBrk="1" fontAlgn="auto" latinLnBrk="0" hangingPunct="1">
                        <a:lnSpc>
                          <a:spcPts val="1200"/>
                        </a:lnSpc>
                        <a:spcBef>
                          <a:spcPts val="0"/>
                        </a:spcBef>
                        <a:spcAft>
                          <a:spcPts val="0"/>
                        </a:spcAft>
                        <a:buClrTx/>
                        <a:buSzTx/>
                        <a:buFontTx/>
                        <a:buNone/>
                        <a:tabLst/>
                        <a:defRPr/>
                      </a:pPr>
                      <a:r>
                        <a:rPr lang="ja-JP" altLang="en-US" sz="1000" b="1" i="1" kern="0" dirty="0">
                          <a:effectLst/>
                          <a:highlight>
                            <a:srgbClr val="FFFF00"/>
                          </a:highlight>
                          <a:latin typeface="BIZ UDPゴシック" panose="020B0400000000000000" pitchFamily="50" charset="-128"/>
                          <a:ea typeface="BIZ UDPゴシック" panose="020B0400000000000000" pitchFamily="50" charset="-128"/>
                        </a:rPr>
                        <a:t>窒素酸化物</a:t>
                      </a:r>
                    </a:p>
                    <a:p>
                      <a:pPr algn="l">
                        <a:lnSpc>
                          <a:spcPts val="1200"/>
                        </a:lnSpc>
                      </a:pPr>
                      <a:endParaRPr kumimoji="1" lang="ja-JP" altLang="en-US" sz="10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2805313151"/>
                  </a:ext>
                </a:extLst>
              </a:tr>
            </a:tbl>
          </a:graphicData>
        </a:graphic>
      </p:graphicFrame>
      <p:sp>
        <p:nvSpPr>
          <p:cNvPr id="12" name="スライド番号プレースホルダー 3">
            <a:extLst>
              <a:ext uri="{FF2B5EF4-FFF2-40B4-BE49-F238E27FC236}">
                <a16:creationId xmlns:a16="http://schemas.microsoft.com/office/drawing/2014/main" id="{FECD99E4-E4FE-4F03-97AB-E11D33353F4F}"/>
              </a:ext>
            </a:extLst>
          </p:cNvPr>
          <p:cNvSpPr>
            <a:spLocks noGrp="1"/>
          </p:cNvSpPr>
          <p:nvPr>
            <p:ph type="sldNum" sz="quarter" idx="12"/>
          </p:nvPr>
        </p:nvSpPr>
        <p:spPr>
          <a:xfrm>
            <a:off x="9350787" y="6477299"/>
            <a:ext cx="555213" cy="365125"/>
          </a:xfrm>
        </p:spPr>
        <p:txBody>
          <a:bodyPr>
            <a:normAutofit/>
          </a:body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11</a:t>
            </a:fld>
            <a:endParaRPr lang="en-US" dirty="0">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6495313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タイトル 1">
            <a:extLst>
              <a:ext uri="{FF2B5EF4-FFF2-40B4-BE49-F238E27FC236}">
                <a16:creationId xmlns:a16="http://schemas.microsoft.com/office/drawing/2014/main" id="{A1AC059D-DF5A-4963-948C-895924985A0F}"/>
              </a:ext>
            </a:extLst>
          </p:cNvPr>
          <p:cNvSpPr>
            <a:spLocks noGrp="1"/>
          </p:cNvSpPr>
          <p:nvPr>
            <p:ph type="title"/>
          </p:nvPr>
        </p:nvSpPr>
        <p:spPr>
          <a:xfrm>
            <a:off x="1083470" y="609600"/>
            <a:ext cx="7540025" cy="1320800"/>
          </a:xfrm>
        </p:spPr>
        <p:txBody>
          <a:bodyPr>
            <a:normAutofit/>
          </a:bodyPr>
          <a:lstStyle/>
          <a:p>
            <a:r>
              <a:rPr lang="ja-JP" altLang="en-US" sz="2800" dirty="0">
                <a:latin typeface="BIZ UDPゴシック" panose="020B0400000000000000" pitchFamily="50" charset="-128"/>
                <a:ea typeface="BIZ UDPゴシック" panose="020B0400000000000000" pitchFamily="50" charset="-128"/>
              </a:rPr>
              <a:t>条例見直しにあたる対象物質の選定③</a:t>
            </a:r>
            <a:endParaRPr kumimoji="1" lang="ja-JP" altLang="en-US" sz="2800" dirty="0">
              <a:latin typeface="BIZ UDPゴシック" panose="020B0400000000000000" pitchFamily="50" charset="-128"/>
              <a:ea typeface="BIZ UDPゴシック" panose="020B0400000000000000" pitchFamily="50" charset="-128"/>
            </a:endParaRPr>
          </a:p>
        </p:txBody>
      </p:sp>
      <p:sp>
        <p:nvSpPr>
          <p:cNvPr id="12" name="スライド番号プレースホルダー 3">
            <a:extLst>
              <a:ext uri="{FF2B5EF4-FFF2-40B4-BE49-F238E27FC236}">
                <a16:creationId xmlns:a16="http://schemas.microsoft.com/office/drawing/2014/main" id="{7C192146-0714-4506-BA74-A16FD5BBC969}"/>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12</a:t>
            </a:fld>
            <a:endParaRPr lang="en-US" dirty="0">
              <a:solidFill>
                <a:srgbClr val="000000"/>
              </a:solidFill>
              <a:latin typeface="BIZ UDPゴシック" panose="020B0400000000000000" pitchFamily="50" charset="-128"/>
              <a:ea typeface="BIZ UDPゴシック" panose="020B0400000000000000" pitchFamily="50" charset="-128"/>
            </a:endParaRPr>
          </a:p>
        </p:txBody>
      </p:sp>
      <p:sp>
        <p:nvSpPr>
          <p:cNvPr id="14" name="コンテンツ プレースホルダー 2">
            <a:extLst>
              <a:ext uri="{FF2B5EF4-FFF2-40B4-BE49-F238E27FC236}">
                <a16:creationId xmlns:a16="http://schemas.microsoft.com/office/drawing/2014/main" id="{914F8D44-D65A-49C8-8ADD-B4977C9BF3F4}"/>
              </a:ext>
            </a:extLst>
          </p:cNvPr>
          <p:cNvSpPr txBox="1">
            <a:spLocks/>
          </p:cNvSpPr>
          <p:nvPr/>
        </p:nvSpPr>
        <p:spPr>
          <a:xfrm>
            <a:off x="989050" y="1270000"/>
            <a:ext cx="8457045" cy="4244535"/>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lnSpc>
                <a:spcPts val="18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（３）　（１）（２）を除く現行条例規制対象物質</a:t>
            </a:r>
            <a:r>
              <a:rPr lang="en-US" altLang="ja-JP" sz="1600" dirty="0">
                <a:solidFill>
                  <a:schemeClr val="tx1"/>
                </a:solidFill>
                <a:latin typeface="BIZ UDPゴシック" panose="020B0400000000000000" pitchFamily="50" charset="-128"/>
                <a:ea typeface="BIZ UDPゴシック" panose="020B0400000000000000" pitchFamily="50" charset="-128"/>
              </a:rPr>
              <a:t>【</a:t>
            </a:r>
            <a:r>
              <a:rPr lang="ja-JP" altLang="en-US" sz="1600" dirty="0">
                <a:solidFill>
                  <a:schemeClr val="tx1"/>
                </a:solidFill>
                <a:latin typeface="BIZ UDPゴシック" panose="020B0400000000000000" pitchFamily="50" charset="-128"/>
                <a:ea typeface="BIZ UDPゴシック" panose="020B0400000000000000" pitchFamily="50" charset="-128"/>
              </a:rPr>
              <a:t>９種</a:t>
            </a:r>
            <a:r>
              <a:rPr lang="en-US" altLang="ja-JP" sz="1600" dirty="0">
                <a:solidFill>
                  <a:schemeClr val="tx1"/>
                </a:solidFill>
                <a:latin typeface="BIZ UDPゴシック" panose="020B0400000000000000" pitchFamily="50" charset="-128"/>
                <a:ea typeface="BIZ UDPゴシック" panose="020B0400000000000000" pitchFamily="50" charset="-128"/>
              </a:rPr>
              <a:t>】</a:t>
            </a:r>
          </a:p>
          <a:p>
            <a:pPr marL="0" indent="0">
              <a:lnSpc>
                <a:spcPts val="1800"/>
              </a:lnSpc>
              <a:buNone/>
            </a:pP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lnSpc>
                <a:spcPts val="1800"/>
              </a:lnSpc>
              <a:buNone/>
            </a:pP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lnSpc>
                <a:spcPts val="1800"/>
              </a:lnSpc>
              <a:buNone/>
            </a:pPr>
            <a:r>
              <a:rPr lang="ja-JP" altLang="en-US" sz="1200" dirty="0">
                <a:solidFill>
                  <a:schemeClr val="tx1"/>
                </a:solidFill>
                <a:latin typeface="BIZ UDPゴシック" panose="020B0400000000000000" pitchFamily="50" charset="-128"/>
                <a:ea typeface="BIZ UDPゴシック" panose="020B0400000000000000" pitchFamily="50" charset="-128"/>
              </a:rPr>
              <a:t>観点①（有害性）：有害大気汚染物質に該当する可能性のある物質でないホスゲン、</a:t>
            </a:r>
            <a:r>
              <a:rPr lang="en-US" altLang="ja-JP" sz="1200" dirty="0">
                <a:solidFill>
                  <a:schemeClr val="tx1"/>
                </a:solidFill>
                <a:latin typeface="BIZ UDPゴシック" panose="020B0400000000000000" pitchFamily="50" charset="-128"/>
                <a:ea typeface="BIZ UDPゴシック" panose="020B0400000000000000" pitchFamily="50" charset="-128"/>
              </a:rPr>
              <a:t>N-</a:t>
            </a:r>
            <a:r>
              <a:rPr lang="ja-JP" altLang="en-US" sz="1200" dirty="0">
                <a:solidFill>
                  <a:schemeClr val="tx1"/>
                </a:solidFill>
                <a:latin typeface="BIZ UDPゴシック" panose="020B0400000000000000" pitchFamily="50" charset="-128"/>
                <a:ea typeface="BIZ UDPゴシック" panose="020B0400000000000000" pitchFamily="50" charset="-128"/>
              </a:rPr>
              <a:t>エチルアニリンの２物質については、</a:t>
            </a:r>
            <a:r>
              <a:rPr lang="en-US" altLang="ja-JP" sz="1200" dirty="0">
                <a:solidFill>
                  <a:schemeClr val="tx1"/>
                </a:solidFill>
                <a:latin typeface="BIZ UDPゴシック" panose="020B0400000000000000" pitchFamily="50" charset="-128"/>
                <a:ea typeface="BIZ UDPゴシック" panose="020B0400000000000000" pitchFamily="50" charset="-128"/>
              </a:rPr>
              <a:t>GHS</a:t>
            </a:r>
            <a:r>
              <a:rPr lang="ja-JP" altLang="en-US" sz="1200" dirty="0">
                <a:solidFill>
                  <a:schemeClr val="tx1"/>
                </a:solidFill>
                <a:latin typeface="BIZ UDPゴシック" panose="020B0400000000000000" pitchFamily="50" charset="-128"/>
                <a:ea typeface="BIZ UDPゴシック" panose="020B0400000000000000" pitchFamily="50" charset="-128"/>
              </a:rPr>
              <a:t>分類の観点から有害性が高いと判断でき、</a:t>
            </a:r>
            <a:r>
              <a:rPr lang="ja-JP" altLang="en-US" sz="1200" u="sng" dirty="0">
                <a:solidFill>
                  <a:schemeClr val="tx1"/>
                </a:solidFill>
                <a:latin typeface="BIZ UDPゴシック" panose="020B0400000000000000" pitchFamily="50" charset="-128"/>
                <a:ea typeface="BIZ UDPゴシック" panose="020B0400000000000000" pitchFamily="50" charset="-128"/>
              </a:rPr>
              <a:t>これら９物質全て有害性は高い</a:t>
            </a:r>
            <a:r>
              <a:rPr lang="ja-JP" altLang="en-US" sz="1200" dirty="0">
                <a:solidFill>
                  <a:schemeClr val="tx1"/>
                </a:solidFill>
                <a:latin typeface="BIZ UDPゴシック" panose="020B0400000000000000" pitchFamily="50" charset="-128"/>
                <a:ea typeface="BIZ UDPゴシック" panose="020B0400000000000000" pitchFamily="50" charset="-128"/>
              </a:rPr>
              <a:t>と判断できる。</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ts val="1800"/>
              </a:lnSpc>
              <a:buNone/>
            </a:pPr>
            <a:r>
              <a:rPr lang="ja-JP" altLang="en-US" sz="1200" dirty="0">
                <a:solidFill>
                  <a:schemeClr val="tx1"/>
                </a:solidFill>
                <a:latin typeface="BIZ UDPゴシック" panose="020B0400000000000000" pitchFamily="50" charset="-128"/>
                <a:ea typeface="BIZ UDPゴシック" panose="020B0400000000000000" pitchFamily="50" charset="-128"/>
              </a:rPr>
              <a:t>観点②（曝露量）</a:t>
            </a:r>
            <a:r>
              <a:rPr lang="ja-JP" altLang="en-US" sz="1200" dirty="0">
                <a:solidFill>
                  <a:schemeClr val="tx1"/>
                </a:solidFill>
                <a:latin typeface="BIZ UDPゴシック" panose="020B0400000000000000" pitchFamily="50" charset="-128"/>
                <a:ea typeface="BIZ UDPゴシック" panose="020B0400000000000000" pitchFamily="50" charset="-128"/>
                <a:sym typeface="Wingdings" panose="05000000000000000000" pitchFamily="2" charset="2"/>
              </a:rPr>
              <a:t>：有害大気汚染物質に該当する可能性のある物質の７物質については優先取組物質の検討において除外されていること、その他２物質については条例で廃棄物焼却炉以外の届出施設が無いことから</a:t>
            </a:r>
            <a:r>
              <a:rPr lang="ja-JP" altLang="en-US" sz="1200" dirty="0">
                <a:solidFill>
                  <a:schemeClr val="tx1"/>
                </a:solidFill>
                <a:latin typeface="BIZ UDPゴシック" panose="020B0400000000000000" pitchFamily="50" charset="-128"/>
                <a:ea typeface="BIZ UDPゴシック" panose="020B0400000000000000" pitchFamily="50" charset="-128"/>
              </a:rPr>
              <a:t>、</a:t>
            </a:r>
            <a:r>
              <a:rPr lang="ja-JP" altLang="en-US" sz="1200" u="sng" dirty="0">
                <a:solidFill>
                  <a:schemeClr val="tx1"/>
                </a:solidFill>
                <a:latin typeface="BIZ UDPゴシック" panose="020B0400000000000000" pitchFamily="50" charset="-128"/>
                <a:ea typeface="BIZ UDPゴシック" panose="020B0400000000000000" pitchFamily="50" charset="-128"/>
              </a:rPr>
              <a:t>いずれの物質も曝露量は少ないと判断できる。</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ts val="1800"/>
              </a:lnSpc>
              <a:buNone/>
            </a:pPr>
            <a:r>
              <a:rPr lang="ja-JP" altLang="en-US" sz="1200" dirty="0">
                <a:solidFill>
                  <a:schemeClr val="tx1"/>
                </a:solidFill>
                <a:latin typeface="BIZ UDPゴシック" panose="020B0400000000000000" pitchFamily="50" charset="-128"/>
                <a:ea typeface="BIZ UDPゴシック" panose="020B0400000000000000" pitchFamily="50" charset="-128"/>
              </a:rPr>
              <a:t>観点③（他制度との関係）：</a:t>
            </a:r>
            <a:r>
              <a:rPr lang="ja-JP" altLang="en-US" sz="1200" u="sng" dirty="0">
                <a:solidFill>
                  <a:schemeClr val="tx1"/>
                </a:solidFill>
                <a:latin typeface="BIZ UDPゴシック" panose="020B0400000000000000" pitchFamily="50" charset="-128"/>
                <a:ea typeface="BIZ UDPゴシック" panose="020B0400000000000000" pitchFamily="50" charset="-128"/>
              </a:rPr>
              <a:t>大気環境に係る主な他制度はない</a:t>
            </a:r>
            <a:r>
              <a:rPr lang="ja-JP" altLang="en-US" sz="1200" dirty="0">
                <a:solidFill>
                  <a:schemeClr val="tx1"/>
                </a:solidFill>
                <a:latin typeface="BIZ UDPゴシック" panose="020B0400000000000000" pitchFamily="50" charset="-128"/>
                <a:ea typeface="BIZ UDPゴシック" panose="020B0400000000000000" pitchFamily="50" charset="-128"/>
              </a:rPr>
              <a:t>。</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ts val="1800"/>
              </a:lnSpc>
              <a:buNone/>
            </a:pPr>
            <a:r>
              <a:rPr lang="ja-JP" altLang="en-US" sz="1200" dirty="0">
                <a:solidFill>
                  <a:schemeClr val="tx1"/>
                </a:solidFill>
                <a:latin typeface="BIZ UDPゴシック" panose="020B0400000000000000" pitchFamily="50" charset="-128"/>
                <a:ea typeface="BIZ UDPゴシック" panose="020B0400000000000000" pitchFamily="50" charset="-128"/>
              </a:rPr>
              <a:t>観点④（規制の効果）：いずれの物質も工場・事業場から排出される可能性があることから、</a:t>
            </a:r>
            <a:r>
              <a:rPr lang="ja-JP" altLang="en-US" sz="1200" u="sng" dirty="0">
                <a:solidFill>
                  <a:schemeClr val="tx1"/>
                </a:solidFill>
                <a:latin typeface="BIZ UDPゴシック" panose="020B0400000000000000" pitchFamily="50" charset="-128"/>
                <a:ea typeface="BIZ UDPゴシック" panose="020B0400000000000000" pitchFamily="50" charset="-128"/>
              </a:rPr>
              <a:t>規制の効果はある</a:t>
            </a:r>
            <a:r>
              <a:rPr lang="ja-JP" altLang="en-US" sz="1200" dirty="0">
                <a:solidFill>
                  <a:schemeClr val="tx1"/>
                </a:solidFill>
                <a:latin typeface="BIZ UDPゴシック" panose="020B0400000000000000" pitchFamily="50" charset="-128"/>
                <a:ea typeface="BIZ UDPゴシック" panose="020B0400000000000000" pitchFamily="50" charset="-128"/>
              </a:rPr>
              <a:t>と判断できる。</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ts val="1800"/>
              </a:lnSpc>
              <a:buNone/>
            </a:pP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ts val="1800"/>
              </a:lnSpc>
              <a:buNone/>
            </a:pPr>
            <a:r>
              <a:rPr lang="ja-JP" altLang="en-US" sz="1200" u="sng" dirty="0">
                <a:solidFill>
                  <a:schemeClr val="tx1"/>
                </a:solidFill>
                <a:latin typeface="BIZ UDPゴシック" panose="020B0400000000000000" pitchFamily="50" charset="-128"/>
                <a:ea typeface="BIZ UDPゴシック" panose="020B0400000000000000" pitchFamily="50" charset="-128"/>
              </a:rPr>
              <a:t>→以上より、観点①③④には該当するものであるが、観点②において対象から除外すべきと判断できることから、当該９物質は全て対象外としてはどうか。</a:t>
            </a:r>
            <a:endParaRPr lang="en-US" altLang="ja-JP" sz="1200" u="sng" dirty="0">
              <a:solidFill>
                <a:schemeClr val="tx1"/>
              </a:solidFill>
              <a:latin typeface="BIZ UDPゴシック" panose="020B0400000000000000" pitchFamily="50" charset="-128"/>
              <a:ea typeface="BIZ UDPゴシック" panose="020B0400000000000000" pitchFamily="50" charset="-128"/>
            </a:endParaRPr>
          </a:p>
          <a:p>
            <a:pPr marL="0" indent="0">
              <a:lnSpc>
                <a:spcPts val="1800"/>
              </a:lnSpc>
              <a:buNone/>
            </a:pPr>
            <a:endParaRPr lang="en-US" altLang="ja-JP" sz="1600" dirty="0">
              <a:solidFill>
                <a:schemeClr val="tx1"/>
              </a:solidFill>
              <a:latin typeface="BIZ UDPゴシック" panose="020B0400000000000000" pitchFamily="50" charset="-128"/>
              <a:ea typeface="BIZ UDPゴシック" panose="020B0400000000000000" pitchFamily="50" charset="-128"/>
            </a:endParaRPr>
          </a:p>
        </p:txBody>
      </p:sp>
      <p:graphicFrame>
        <p:nvGraphicFramePr>
          <p:cNvPr id="8" name="表 7">
            <a:extLst>
              <a:ext uri="{FF2B5EF4-FFF2-40B4-BE49-F238E27FC236}">
                <a16:creationId xmlns:a16="http://schemas.microsoft.com/office/drawing/2014/main" id="{A504B1F9-CA0A-4804-BC0E-DBFA0016C1DA}"/>
              </a:ext>
            </a:extLst>
          </p:cNvPr>
          <p:cNvGraphicFramePr>
            <a:graphicFrameLocks noGrp="1"/>
          </p:cNvGraphicFramePr>
          <p:nvPr>
            <p:extLst>
              <p:ext uri="{D42A27DB-BD31-4B8C-83A1-F6EECF244321}">
                <p14:modId xmlns:p14="http://schemas.microsoft.com/office/powerpoint/2010/main" val="3895170922"/>
              </p:ext>
            </p:extLst>
          </p:nvPr>
        </p:nvGraphicFramePr>
        <p:xfrm>
          <a:off x="1417624" y="1696230"/>
          <a:ext cx="5184000" cy="548640"/>
        </p:xfrm>
        <a:graphic>
          <a:graphicData uri="http://schemas.openxmlformats.org/drawingml/2006/table">
            <a:tbl>
              <a:tblPr bandRow="1">
                <a:tableStyleId>{C083E6E3-FA7D-4D7B-A595-EF9225AFEA82}</a:tableStyleId>
              </a:tblPr>
              <a:tblGrid>
                <a:gridCol w="1872000">
                  <a:extLst>
                    <a:ext uri="{9D8B030D-6E8A-4147-A177-3AD203B41FA5}">
                      <a16:colId xmlns:a16="http://schemas.microsoft.com/office/drawing/2014/main" val="3150744144"/>
                    </a:ext>
                  </a:extLst>
                </a:gridCol>
                <a:gridCol w="1476000">
                  <a:extLst>
                    <a:ext uri="{9D8B030D-6E8A-4147-A177-3AD203B41FA5}">
                      <a16:colId xmlns:a16="http://schemas.microsoft.com/office/drawing/2014/main" val="4202094925"/>
                    </a:ext>
                  </a:extLst>
                </a:gridCol>
                <a:gridCol w="1836000">
                  <a:extLst>
                    <a:ext uri="{9D8B030D-6E8A-4147-A177-3AD203B41FA5}">
                      <a16:colId xmlns:a16="http://schemas.microsoft.com/office/drawing/2014/main" val="1287789588"/>
                    </a:ext>
                  </a:extLst>
                </a:gridCol>
              </a:tblGrid>
              <a:tr h="536625">
                <a:tc>
                  <a:txBody>
                    <a:bodyPr/>
                    <a:lstStyle/>
                    <a:p>
                      <a:pPr algn="l">
                        <a:lnSpc>
                          <a:spcPts val="1200"/>
                        </a:lnSpc>
                      </a:pPr>
                      <a:r>
                        <a:rPr kumimoji="1" lang="ja-JP" altLang="en-US" sz="1000" b="1" i="1" dirty="0">
                          <a:highlight>
                            <a:srgbClr val="FFFF00"/>
                          </a:highlight>
                          <a:latin typeface="BIZ UDPゴシック" panose="020B0400000000000000" pitchFamily="50" charset="-128"/>
                          <a:ea typeface="BIZ UDPゴシック" panose="020B0400000000000000" pitchFamily="50" charset="-128"/>
                        </a:rPr>
                        <a:t>アニシジン</a:t>
                      </a:r>
                    </a:p>
                    <a:p>
                      <a:pPr algn="l">
                        <a:lnSpc>
                          <a:spcPts val="1200"/>
                        </a:lnSpc>
                      </a:pPr>
                      <a:r>
                        <a:rPr kumimoji="1" lang="ja-JP" altLang="en-US" sz="1000" b="1" i="1" dirty="0">
                          <a:highlight>
                            <a:srgbClr val="FFFF00"/>
                          </a:highlight>
                          <a:latin typeface="BIZ UDPゴシック" panose="020B0400000000000000" pitchFamily="50" charset="-128"/>
                          <a:ea typeface="BIZ UDPゴシック" panose="020B0400000000000000" pitchFamily="50" charset="-128"/>
                        </a:rPr>
                        <a:t>アンチモン及びその化合物</a:t>
                      </a:r>
                    </a:p>
                    <a:p>
                      <a:pPr algn="l">
                        <a:lnSpc>
                          <a:spcPts val="1200"/>
                        </a:lnSpc>
                      </a:pPr>
                      <a:r>
                        <a:rPr kumimoji="1" lang="en-US" altLang="ja-JP" sz="1000" b="1" i="1" dirty="0">
                          <a:highlight>
                            <a:srgbClr val="FFFF00"/>
                          </a:highlight>
                          <a:latin typeface="BIZ UDPゴシック" panose="020B0400000000000000" pitchFamily="50" charset="-128"/>
                          <a:ea typeface="BIZ UDPゴシック" panose="020B0400000000000000" pitchFamily="50" charset="-128"/>
                        </a:rPr>
                        <a:t>N-</a:t>
                      </a:r>
                      <a:r>
                        <a:rPr kumimoji="1" lang="ja-JP" altLang="en-US" sz="1000" b="1" i="1" dirty="0">
                          <a:highlight>
                            <a:srgbClr val="FFFF00"/>
                          </a:highlight>
                          <a:latin typeface="BIZ UDPゴシック" panose="020B0400000000000000" pitchFamily="50" charset="-128"/>
                          <a:ea typeface="BIZ UDPゴシック" panose="020B0400000000000000" pitchFamily="50" charset="-128"/>
                        </a:rPr>
                        <a:t>エチルアニリン</a:t>
                      </a:r>
                    </a:p>
                  </a:txBody>
                  <a:tcPr/>
                </a:tc>
                <a:tc>
                  <a:txBody>
                    <a:bodyPr/>
                    <a:lstStyle/>
                    <a:p>
                      <a:pPr algn="l">
                        <a:lnSpc>
                          <a:spcPts val="1200"/>
                        </a:lnSpc>
                      </a:pPr>
                      <a:r>
                        <a:rPr kumimoji="1" lang="ja-JP" altLang="en-US" sz="1000" b="1" i="1" dirty="0">
                          <a:highlight>
                            <a:srgbClr val="FFFF00"/>
                          </a:highlight>
                          <a:latin typeface="BIZ UDPゴシック" panose="020B0400000000000000" pitchFamily="50" charset="-128"/>
                          <a:ea typeface="BIZ UDPゴシック" panose="020B0400000000000000" pitchFamily="50" charset="-128"/>
                        </a:rPr>
                        <a:t>クロロニトロベンゼン</a:t>
                      </a:r>
                    </a:p>
                    <a:p>
                      <a:pPr algn="l">
                        <a:lnSpc>
                          <a:spcPts val="1200"/>
                        </a:lnSpc>
                      </a:pPr>
                      <a:r>
                        <a:rPr kumimoji="1" lang="ja-JP" altLang="en-US" sz="1000" b="1" i="1" dirty="0">
                          <a:highlight>
                            <a:srgbClr val="FFFF00"/>
                          </a:highlight>
                          <a:latin typeface="BIZ UDPゴシック" panose="020B0400000000000000" pitchFamily="50" charset="-128"/>
                          <a:ea typeface="BIZ UDPゴシック" panose="020B0400000000000000" pitchFamily="50" charset="-128"/>
                        </a:rPr>
                        <a:t>臭素</a:t>
                      </a:r>
                    </a:p>
                    <a:p>
                      <a:pPr algn="l">
                        <a:lnSpc>
                          <a:spcPts val="1200"/>
                        </a:lnSpc>
                      </a:pPr>
                      <a:r>
                        <a:rPr kumimoji="1" lang="ja-JP" altLang="en-US" sz="1000" b="1" i="1" dirty="0">
                          <a:highlight>
                            <a:srgbClr val="FFFF00"/>
                          </a:highlight>
                          <a:latin typeface="BIZ UDPゴシック" panose="020B0400000000000000" pitchFamily="50" charset="-128"/>
                          <a:ea typeface="BIZ UDPゴシック" panose="020B0400000000000000" pitchFamily="50" charset="-128"/>
                        </a:rPr>
                        <a:t>銅及びその化合物</a:t>
                      </a:r>
                    </a:p>
                  </a:txBody>
                  <a:tcPr/>
                </a:tc>
                <a:tc>
                  <a:txBody>
                    <a:bodyPr/>
                    <a:lstStyle/>
                    <a:p>
                      <a:pPr algn="l">
                        <a:lnSpc>
                          <a:spcPts val="1200"/>
                        </a:lnSpc>
                      </a:pPr>
                      <a:r>
                        <a:rPr kumimoji="1" lang="ja-JP" altLang="en-US" sz="1000" b="1" i="1" dirty="0">
                          <a:highlight>
                            <a:srgbClr val="FFFF00"/>
                          </a:highlight>
                          <a:latin typeface="BIZ UDPゴシック" panose="020B0400000000000000" pitchFamily="50" charset="-128"/>
                          <a:ea typeface="BIZ UDPゴシック" panose="020B0400000000000000" pitchFamily="50" charset="-128"/>
                        </a:rPr>
                        <a:t>バナジウム及びその化合物</a:t>
                      </a:r>
                    </a:p>
                    <a:p>
                      <a:pPr algn="l">
                        <a:lnSpc>
                          <a:spcPts val="1200"/>
                        </a:lnSpc>
                      </a:pPr>
                      <a:r>
                        <a:rPr kumimoji="1" lang="ja-JP" altLang="en-US" sz="1000" b="1" i="1" dirty="0">
                          <a:highlight>
                            <a:srgbClr val="FFFF00"/>
                          </a:highlight>
                          <a:latin typeface="BIZ UDPゴシック" panose="020B0400000000000000" pitchFamily="50" charset="-128"/>
                          <a:ea typeface="BIZ UDPゴシック" panose="020B0400000000000000" pitchFamily="50" charset="-128"/>
                        </a:rPr>
                        <a:t>ホスゲン</a:t>
                      </a:r>
                    </a:p>
                    <a:p>
                      <a:pPr algn="l">
                        <a:lnSpc>
                          <a:spcPts val="1200"/>
                        </a:lnSpc>
                      </a:pPr>
                      <a:r>
                        <a:rPr kumimoji="1" lang="en-US" altLang="ja-JP" sz="1000" b="1" i="1" dirty="0">
                          <a:highlight>
                            <a:srgbClr val="FFFF00"/>
                          </a:highlight>
                          <a:latin typeface="BIZ UDPゴシック" panose="020B0400000000000000" pitchFamily="50" charset="-128"/>
                          <a:ea typeface="BIZ UDPゴシック" panose="020B0400000000000000" pitchFamily="50" charset="-128"/>
                        </a:rPr>
                        <a:t>N-</a:t>
                      </a:r>
                      <a:r>
                        <a:rPr kumimoji="1" lang="ja-JP" altLang="en-US" sz="1000" b="1" i="1" dirty="0">
                          <a:highlight>
                            <a:srgbClr val="FFFF00"/>
                          </a:highlight>
                          <a:latin typeface="BIZ UDPゴシック" panose="020B0400000000000000" pitchFamily="50" charset="-128"/>
                          <a:ea typeface="BIZ UDPゴシック" panose="020B0400000000000000" pitchFamily="50" charset="-128"/>
                        </a:rPr>
                        <a:t>メチルアニリン</a:t>
                      </a:r>
                    </a:p>
                  </a:txBody>
                  <a:tcPr/>
                </a:tc>
                <a:extLst>
                  <a:ext uri="{0D108BD9-81ED-4DB2-BD59-A6C34878D82A}">
                    <a16:rowId xmlns:a16="http://schemas.microsoft.com/office/drawing/2014/main" val="2805313151"/>
                  </a:ext>
                </a:extLst>
              </a:tr>
            </a:tbl>
          </a:graphicData>
        </a:graphic>
      </p:graphicFrame>
      <p:sp>
        <p:nvSpPr>
          <p:cNvPr id="2" name="テキスト ボックス 1">
            <a:extLst>
              <a:ext uri="{FF2B5EF4-FFF2-40B4-BE49-F238E27FC236}">
                <a16:creationId xmlns:a16="http://schemas.microsoft.com/office/drawing/2014/main" id="{92419D88-C401-4132-BD48-1428A9A15226}"/>
              </a:ext>
            </a:extLst>
          </p:cNvPr>
          <p:cNvSpPr txBox="1"/>
          <p:nvPr/>
        </p:nvSpPr>
        <p:spPr>
          <a:xfrm>
            <a:off x="640322" y="5940765"/>
            <a:ext cx="8263801" cy="646331"/>
          </a:xfrm>
          <a:prstGeom prst="rect">
            <a:avLst/>
          </a:prstGeom>
          <a:noFill/>
        </p:spPr>
        <p:txBody>
          <a:bodyPr wrap="none" rtlCol="0">
            <a:spAutoFit/>
          </a:bodyPr>
          <a:lstStyle/>
          <a:p>
            <a:r>
              <a:rPr kumimoji="1" lang="ja-JP" altLang="en-US" b="1" u="sng" dirty="0">
                <a:latin typeface="BIZ UDPゴシック" panose="020B0400000000000000" pitchFamily="50" charset="-128"/>
                <a:ea typeface="BIZ UDPゴシック" panose="020B0400000000000000" pitchFamily="50" charset="-128"/>
              </a:rPr>
              <a:t>⇒以上より、（１）</a:t>
            </a:r>
            <a:r>
              <a:rPr kumimoji="1" lang="en-US" altLang="ja-JP" b="1" u="sng" dirty="0">
                <a:latin typeface="BIZ UDPゴシック" panose="020B0400000000000000" pitchFamily="50" charset="-128"/>
                <a:ea typeface="BIZ UDPゴシック" panose="020B0400000000000000" pitchFamily="50" charset="-128"/>
              </a:rPr>
              <a:t>20</a:t>
            </a:r>
            <a:r>
              <a:rPr kumimoji="1" lang="ja-JP" altLang="en-US" b="1" u="sng" dirty="0">
                <a:latin typeface="BIZ UDPゴシック" panose="020B0400000000000000" pitchFamily="50" charset="-128"/>
                <a:ea typeface="BIZ UDPゴシック" panose="020B0400000000000000" pitchFamily="50" charset="-128"/>
              </a:rPr>
              <a:t>物質（２）５物質の計</a:t>
            </a:r>
            <a:r>
              <a:rPr kumimoji="1" lang="en-US" altLang="ja-JP" b="1" u="sng" dirty="0">
                <a:latin typeface="BIZ UDPゴシック" panose="020B0400000000000000" pitchFamily="50" charset="-128"/>
                <a:ea typeface="BIZ UDPゴシック" panose="020B0400000000000000" pitchFamily="50" charset="-128"/>
              </a:rPr>
              <a:t>25</a:t>
            </a:r>
            <a:r>
              <a:rPr kumimoji="1" lang="ja-JP" altLang="en-US" b="1" u="sng" dirty="0">
                <a:latin typeface="BIZ UDPゴシック" panose="020B0400000000000000" pitchFamily="50" charset="-128"/>
                <a:ea typeface="BIZ UDPゴシック" panose="020B0400000000000000" pitchFamily="50" charset="-128"/>
              </a:rPr>
              <a:t>物質を規制対象物質としてはどうか。</a:t>
            </a:r>
            <a:endParaRPr kumimoji="1" lang="en-US" altLang="ja-JP" b="1" u="sng" dirty="0">
              <a:latin typeface="BIZ UDPゴシック" panose="020B0400000000000000" pitchFamily="50" charset="-128"/>
              <a:ea typeface="BIZ UDPゴシック" panose="020B0400000000000000" pitchFamily="50" charset="-128"/>
            </a:endParaRPr>
          </a:p>
          <a:p>
            <a:r>
              <a:rPr kumimoji="1" lang="ja-JP" altLang="en-US" b="1" u="sng" dirty="0">
                <a:latin typeface="BIZ UDPゴシック" panose="020B0400000000000000" pitchFamily="50" charset="-128"/>
                <a:ea typeface="BIZ UDPゴシック" panose="020B0400000000000000" pitchFamily="50" charset="-128"/>
              </a:rPr>
              <a:t>　ただし、今後の規制手法及び対象施設の議論を踏まえ適宜見直しを行う。</a:t>
            </a:r>
          </a:p>
        </p:txBody>
      </p:sp>
    </p:spTree>
    <p:extLst>
      <p:ext uri="{BB962C8B-B14F-4D97-AF65-F5344CB8AC3E}">
        <p14:creationId xmlns:p14="http://schemas.microsoft.com/office/powerpoint/2010/main" val="35923296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a:extLst>
              <a:ext uri="{FF2B5EF4-FFF2-40B4-BE49-F238E27FC236}">
                <a16:creationId xmlns:a16="http://schemas.microsoft.com/office/drawing/2014/main" id="{A679AF32-FBB7-4E36-A387-9972103E1E25}"/>
              </a:ext>
            </a:extLst>
          </p:cNvPr>
          <p:cNvSpPr>
            <a:spLocks noGrp="1"/>
          </p:cNvSpPr>
          <p:nvPr>
            <p:ph type="title"/>
          </p:nvPr>
        </p:nvSpPr>
        <p:spPr>
          <a:xfrm>
            <a:off x="1041267" y="126704"/>
            <a:ext cx="6984793" cy="1320800"/>
          </a:xfrm>
        </p:spPr>
        <p:txBody>
          <a:bodyPr>
            <a:normAutofit/>
          </a:bodyPr>
          <a:lstStyle/>
          <a:p>
            <a:r>
              <a:rPr lang="ja-JP" altLang="en-US" sz="2400" dirty="0">
                <a:latin typeface="BIZ UDPゴシック" panose="020B0400000000000000" pitchFamily="50" charset="-128"/>
                <a:ea typeface="BIZ UDPゴシック" panose="020B0400000000000000" pitchFamily="50" charset="-128"/>
              </a:rPr>
              <a:t>検討対象物質の一覧</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表 4">
            <a:extLst>
              <a:ext uri="{FF2B5EF4-FFF2-40B4-BE49-F238E27FC236}">
                <a16:creationId xmlns:a16="http://schemas.microsoft.com/office/drawing/2014/main" id="{C7CB75D4-0395-404E-AB62-EFCCA5C41976}"/>
              </a:ext>
            </a:extLst>
          </p:cNvPr>
          <p:cNvGraphicFramePr>
            <a:graphicFrameLocks noGrp="1"/>
          </p:cNvGraphicFramePr>
          <p:nvPr>
            <p:extLst>
              <p:ext uri="{D42A27DB-BD31-4B8C-83A1-F6EECF244321}">
                <p14:modId xmlns:p14="http://schemas.microsoft.com/office/powerpoint/2010/main" val="3656301018"/>
              </p:ext>
            </p:extLst>
          </p:nvPr>
        </p:nvGraphicFramePr>
        <p:xfrm>
          <a:off x="877331" y="553328"/>
          <a:ext cx="8473452" cy="6248400"/>
        </p:xfrm>
        <a:graphic>
          <a:graphicData uri="http://schemas.openxmlformats.org/drawingml/2006/table">
            <a:tbl>
              <a:tblPr firstRow="1" firstCol="1" lastRow="1">
                <a:tableStyleId>{21E4AEA4-8DFA-4A89-87EB-49C32662AFE0}</a:tableStyleId>
              </a:tblPr>
              <a:tblGrid>
                <a:gridCol w="365104">
                  <a:extLst>
                    <a:ext uri="{9D8B030D-6E8A-4147-A177-3AD203B41FA5}">
                      <a16:colId xmlns:a16="http://schemas.microsoft.com/office/drawing/2014/main" val="2413297268"/>
                    </a:ext>
                  </a:extLst>
                </a:gridCol>
                <a:gridCol w="2510090">
                  <a:extLst>
                    <a:ext uri="{9D8B030D-6E8A-4147-A177-3AD203B41FA5}">
                      <a16:colId xmlns:a16="http://schemas.microsoft.com/office/drawing/2014/main" val="3588731954"/>
                    </a:ext>
                  </a:extLst>
                </a:gridCol>
                <a:gridCol w="927753">
                  <a:extLst>
                    <a:ext uri="{9D8B030D-6E8A-4147-A177-3AD203B41FA5}">
                      <a16:colId xmlns:a16="http://schemas.microsoft.com/office/drawing/2014/main" val="3315877555"/>
                    </a:ext>
                  </a:extLst>
                </a:gridCol>
                <a:gridCol w="715215">
                  <a:extLst>
                    <a:ext uri="{9D8B030D-6E8A-4147-A177-3AD203B41FA5}">
                      <a16:colId xmlns:a16="http://schemas.microsoft.com/office/drawing/2014/main" val="3087742717"/>
                    </a:ext>
                  </a:extLst>
                </a:gridCol>
                <a:gridCol w="791058">
                  <a:extLst>
                    <a:ext uri="{9D8B030D-6E8A-4147-A177-3AD203B41FA5}">
                      <a16:colId xmlns:a16="http://schemas.microsoft.com/office/drawing/2014/main" val="4049946080"/>
                    </a:ext>
                  </a:extLst>
                </a:gridCol>
                <a:gridCol w="791058">
                  <a:extLst>
                    <a:ext uri="{9D8B030D-6E8A-4147-A177-3AD203B41FA5}">
                      <a16:colId xmlns:a16="http://schemas.microsoft.com/office/drawing/2014/main" val="658243708"/>
                    </a:ext>
                  </a:extLst>
                </a:gridCol>
                <a:gridCol w="791058">
                  <a:extLst>
                    <a:ext uri="{9D8B030D-6E8A-4147-A177-3AD203B41FA5}">
                      <a16:colId xmlns:a16="http://schemas.microsoft.com/office/drawing/2014/main" val="930444492"/>
                    </a:ext>
                  </a:extLst>
                </a:gridCol>
                <a:gridCol w="791058">
                  <a:extLst>
                    <a:ext uri="{9D8B030D-6E8A-4147-A177-3AD203B41FA5}">
                      <a16:colId xmlns:a16="http://schemas.microsoft.com/office/drawing/2014/main" val="477752923"/>
                    </a:ext>
                  </a:extLst>
                </a:gridCol>
                <a:gridCol w="791058">
                  <a:extLst>
                    <a:ext uri="{9D8B030D-6E8A-4147-A177-3AD203B41FA5}">
                      <a16:colId xmlns:a16="http://schemas.microsoft.com/office/drawing/2014/main" val="1875845562"/>
                    </a:ext>
                  </a:extLst>
                </a:gridCol>
              </a:tblGrid>
              <a:tr h="147462">
                <a:tc rowSpan="2">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lnB w="12700" cap="flat" cmpd="sng" algn="ctr">
                      <a:solidFill>
                        <a:schemeClr val="bg1"/>
                      </a:solidFill>
                      <a:prstDash val="solid"/>
                      <a:round/>
                      <a:headEnd type="none" w="med" len="med"/>
                      <a:tailEnd type="none" w="med" len="med"/>
                    </a:lnB>
                  </a:tcPr>
                </a:tc>
                <a:tc rowSpan="2">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物質</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lnB w="12700" cap="flat" cmpd="sng" algn="ctr">
                      <a:solidFill>
                        <a:schemeClr val="bg1"/>
                      </a:solidFill>
                      <a:prstDash val="solid"/>
                      <a:round/>
                      <a:headEnd type="none" w="med" len="med"/>
                      <a:tailEnd type="none" w="med" len="med"/>
                    </a:lnB>
                  </a:tcPr>
                </a:tc>
                <a:tc rowSpan="2">
                  <a:txBody>
                    <a:bodyPr/>
                    <a:lstStyle/>
                    <a:p>
                      <a:pPr algn="ctr" fontAlgn="ctr">
                        <a:lnSpc>
                          <a:spcPct val="100000"/>
                        </a:lnSpc>
                      </a:pPr>
                      <a:r>
                        <a:rPr lang="zh-TW" altLang="en-US" sz="1000" u="none" strike="noStrike" dirty="0">
                          <a:effectLst/>
                          <a:latin typeface="BIZ UDPゴシック" panose="020B0400000000000000" pitchFamily="50" charset="-128"/>
                          <a:ea typeface="BIZ UDPゴシック" panose="020B0400000000000000" pitchFamily="50" charset="-128"/>
                        </a:rPr>
                        <a:t>優先取組物質</a:t>
                      </a:r>
                      <a:r>
                        <a:rPr lang="ja-JP" altLang="en-US" sz="1000" u="none" strike="noStrike" dirty="0">
                          <a:effectLst/>
                          <a:latin typeface="BIZ UDPゴシック" panose="020B0400000000000000" pitchFamily="50" charset="-128"/>
                          <a:ea typeface="BIZ UDPゴシック" panose="020B0400000000000000" pitchFamily="50" charset="-128"/>
                        </a:rPr>
                        <a:t>等</a:t>
                      </a:r>
                      <a:endParaRPr lang="zh-TW"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lnB w="12700" cap="flat" cmpd="sng" algn="ctr">
                      <a:solidFill>
                        <a:schemeClr val="bg1"/>
                      </a:solidFill>
                      <a:prstDash val="solid"/>
                      <a:round/>
                      <a:headEnd type="none" w="med" len="med"/>
                      <a:tailEnd type="none" w="med" len="med"/>
                    </a:lnB>
                  </a:tcPr>
                </a:tc>
                <a:tc rowSpan="2">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現行条例</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lnB w="12700" cap="flat" cmpd="sng" algn="ctr">
                      <a:solidFill>
                        <a:schemeClr val="bg1"/>
                      </a:solidFill>
                      <a:prstDash val="solid"/>
                      <a:round/>
                      <a:headEnd type="none" w="med" len="med"/>
                      <a:tailEnd type="none" w="med" len="med"/>
                    </a:lnB>
                  </a:tcPr>
                </a:tc>
                <a:tc gridSpan="5">
                  <a:txBody>
                    <a:bodyPr/>
                    <a:lstStyle/>
                    <a:p>
                      <a:pPr algn="ctr" fontAlgn="ctr">
                        <a:lnSpc>
                          <a:spcPct val="100000"/>
                        </a:lnSpc>
                      </a:pPr>
                      <a:r>
                        <a:rPr lang="ja-JP" altLang="en-US" sz="1000" u="none" strike="noStrike" dirty="0">
                          <a:solidFill>
                            <a:schemeClr val="bg1"/>
                          </a:solidFill>
                          <a:effectLst/>
                          <a:latin typeface="BIZ UDPゴシック" panose="020B0400000000000000" pitchFamily="50" charset="-128"/>
                          <a:ea typeface="BIZ UDPゴシック" panose="020B0400000000000000" pitchFamily="50" charset="-128"/>
                        </a:rPr>
                        <a:t>見直し案</a:t>
                      </a:r>
                      <a:endParaRPr lang="ja-JP" altLang="en-US" sz="100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lnB w="38100" cmpd="sng">
                      <a:noFill/>
                    </a:lnB>
                    <a:solidFill>
                      <a:schemeClr val="accent2"/>
                    </a:solidFill>
                  </a:tcPr>
                </a:tc>
                <a:tc hMerge="1">
                  <a:txBody>
                    <a:bodyPr/>
                    <a:lstStyle/>
                    <a:p>
                      <a:pPr algn="ctr" fontAlgn="ctr">
                        <a:lnSpc>
                          <a:spcPct val="10000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435808811"/>
                  </a:ext>
                </a:extLst>
              </a:tr>
              <a:tr h="1474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lnSpc>
                          <a:spcPct val="100000"/>
                        </a:lnSpc>
                      </a:pPr>
                      <a:r>
                        <a:rPr lang="ja-JP" altLang="en-US" sz="1000" b="0" i="0" u="none" strike="noStrike" dirty="0">
                          <a:solidFill>
                            <a:schemeClr val="bg1"/>
                          </a:solidFill>
                          <a:effectLst/>
                          <a:latin typeface="BIZ UDPゴシック" panose="020B0400000000000000" pitchFamily="50" charset="-128"/>
                          <a:ea typeface="BIZ UDPゴシック" panose="020B0400000000000000" pitchFamily="50" charset="-128"/>
                        </a:rPr>
                        <a:t>規制対象</a:t>
                      </a:r>
                    </a:p>
                  </a:txBody>
                  <a:tcPr marL="0" marR="0" marT="0" marB="0" anchor="ctr">
                    <a:lnL w="12700" cap="flat" cmpd="sng" algn="ctr">
                      <a:solidFill>
                        <a:schemeClr val="bg1"/>
                      </a:solidFill>
                      <a:prstDash val="solid"/>
                      <a:round/>
                      <a:headEnd type="none" w="med" len="med"/>
                      <a:tailEnd type="none" w="med" len="med"/>
                    </a:lnL>
                    <a:lnT w="38100" cmpd="sng">
                      <a:noFill/>
                    </a:lnT>
                    <a:solidFill>
                      <a:srgbClr val="2E83C3"/>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①追加</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lnT w="38100" cmpd="sng">
                      <a:noFill/>
                    </a:lnT>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②継続</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lnT w="38100" cmpd="sng">
                      <a:noFill/>
                    </a:lnT>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③追加せず</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lnT w="38100" cmpd="sng">
                      <a:noFill/>
                    </a:lnT>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④削除</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lnT w="38100" cmpd="sng">
                      <a:noFill/>
                    </a:lnT>
                  </a:tcPr>
                </a:tc>
                <a:extLst>
                  <a:ext uri="{0D108BD9-81ED-4DB2-BD59-A6C34878D82A}">
                    <a16:rowId xmlns:a16="http://schemas.microsoft.com/office/drawing/2014/main" val="3477347024"/>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1</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lnT w="12700" cap="flat" cmpd="sng" algn="ctr">
                      <a:solidFill>
                        <a:schemeClr val="bg1"/>
                      </a:solidFill>
                      <a:prstDash val="solid"/>
                      <a:round/>
                      <a:headEnd type="none" w="med" len="med"/>
                      <a:tailEnd type="none" w="med" len="med"/>
                    </a:lnT>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アクリロニトリル</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lnT w="12700" cap="flat" cmpd="sng" algn="ctr">
                      <a:solidFill>
                        <a:schemeClr val="bg1"/>
                      </a:solidFill>
                      <a:prstDash val="solid"/>
                      <a:round/>
                      <a:headEnd type="none" w="med" len="med"/>
                      <a:tailEnd type="none" w="med" len="med"/>
                    </a:lnT>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lnT w="12700" cap="flat" cmpd="sng" algn="ctr">
                      <a:solidFill>
                        <a:schemeClr val="bg1"/>
                      </a:solidFill>
                      <a:prstDash val="solid"/>
                      <a:round/>
                      <a:headEnd type="none" w="med" len="med"/>
                      <a:tailEnd type="none" w="med" len="med"/>
                    </a:lnT>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lnT w="12700" cap="flat" cmpd="sng" algn="ctr">
                      <a:solidFill>
                        <a:schemeClr val="bg1"/>
                      </a:solidFill>
                      <a:prstDash val="solid"/>
                      <a:round/>
                      <a:headEnd type="none" w="med" len="med"/>
                      <a:tailEnd type="none" w="med" len="med"/>
                    </a:lnT>
                    <a:solidFill>
                      <a:srgbClr val="FFFF00"/>
                    </a:solidFill>
                  </a:tcPr>
                </a:tc>
                <a:tc>
                  <a:txBody>
                    <a:bodyPr/>
                    <a:lstStyle/>
                    <a:p>
                      <a:pPr algn="ctr" fontAlgn="ctr">
                        <a:lnSpc>
                          <a:spcPct val="100000"/>
                        </a:lnSpc>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〇</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extLst>
                  <a:ext uri="{0D108BD9-81ED-4DB2-BD59-A6C34878D82A}">
                    <a16:rowId xmlns:a16="http://schemas.microsoft.com/office/drawing/2014/main" val="1002569332"/>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2</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塩化メチル（クロロメタン）</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〇</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extLst>
                  <a:ext uri="{0D108BD9-81ED-4DB2-BD59-A6C34878D82A}">
                    <a16:rowId xmlns:a16="http://schemas.microsoft.com/office/drawing/2014/main" val="628158601"/>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3</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クロロホルム</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〇</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extLst>
                  <a:ext uri="{0D108BD9-81ED-4DB2-BD59-A6C34878D82A}">
                    <a16:rowId xmlns:a16="http://schemas.microsoft.com/office/drawing/2014/main" val="2537398732"/>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4</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1,2-</a:t>
                      </a:r>
                      <a:r>
                        <a:rPr lang="ja-JP" altLang="en-US" sz="1000" u="none" strike="noStrike" dirty="0">
                          <a:effectLst/>
                          <a:latin typeface="BIZ UDPゴシック" panose="020B0400000000000000" pitchFamily="50" charset="-128"/>
                          <a:ea typeface="BIZ UDPゴシック" panose="020B0400000000000000" pitchFamily="50" charset="-128"/>
                        </a:rPr>
                        <a:t>ジクロロエタン</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〇</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extLst>
                  <a:ext uri="{0D108BD9-81ED-4DB2-BD59-A6C34878D82A}">
                    <a16:rowId xmlns:a16="http://schemas.microsoft.com/office/drawing/2014/main" val="314467843"/>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5</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塩化メチレン（ジクロロメタン）</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〇</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extLst>
                  <a:ext uri="{0D108BD9-81ED-4DB2-BD59-A6C34878D82A}">
                    <a16:rowId xmlns:a16="http://schemas.microsoft.com/office/drawing/2014/main" val="4052842994"/>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6</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テトラクロロエチレン</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〇</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extLst>
                  <a:ext uri="{0D108BD9-81ED-4DB2-BD59-A6C34878D82A}">
                    <a16:rowId xmlns:a16="http://schemas.microsoft.com/office/drawing/2014/main" val="145219841"/>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7</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トリクロロエチレン</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〇</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extLst>
                  <a:ext uri="{0D108BD9-81ED-4DB2-BD59-A6C34878D82A}">
                    <a16:rowId xmlns:a16="http://schemas.microsoft.com/office/drawing/2014/main" val="2751856440"/>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8</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1,3-</a:t>
                      </a:r>
                      <a:r>
                        <a:rPr lang="ja-JP" altLang="en-US" sz="1000" u="none" strike="noStrike" dirty="0">
                          <a:effectLst/>
                          <a:latin typeface="BIZ UDPゴシック" panose="020B0400000000000000" pitchFamily="50" charset="-128"/>
                          <a:ea typeface="BIZ UDPゴシック" panose="020B0400000000000000" pitchFamily="50" charset="-128"/>
                        </a:rPr>
                        <a:t>ブタジエン</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〇</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extLst>
                  <a:ext uri="{0D108BD9-81ED-4DB2-BD59-A6C34878D82A}">
                    <a16:rowId xmlns:a16="http://schemas.microsoft.com/office/drawing/2014/main" val="585070967"/>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9</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アセトアルデヒド</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〇</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extLst>
                  <a:ext uri="{0D108BD9-81ED-4DB2-BD59-A6C34878D82A}">
                    <a16:rowId xmlns:a16="http://schemas.microsoft.com/office/drawing/2014/main" val="3963959137"/>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10</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トルエン</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〇</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extLst>
                  <a:ext uri="{0D108BD9-81ED-4DB2-BD59-A6C34878D82A}">
                    <a16:rowId xmlns:a16="http://schemas.microsoft.com/office/drawing/2014/main" val="3888091402"/>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11</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クロム及び三価クロム化合物</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〇</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extLst>
                  <a:ext uri="{0D108BD9-81ED-4DB2-BD59-A6C34878D82A}">
                    <a16:rowId xmlns:a16="http://schemas.microsoft.com/office/drawing/2014/main" val="1833804569"/>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12</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六価クロム化合物</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〇</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extLst>
                  <a:ext uri="{0D108BD9-81ED-4DB2-BD59-A6C34878D82A}">
                    <a16:rowId xmlns:a16="http://schemas.microsoft.com/office/drawing/2014/main" val="3783801421"/>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13</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塩化ビニルモノマー（クロロエチレン）</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〇</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extLst>
                  <a:ext uri="{0D108BD9-81ED-4DB2-BD59-A6C34878D82A}">
                    <a16:rowId xmlns:a16="http://schemas.microsoft.com/office/drawing/2014/main" val="3154759385"/>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14</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ベンゼン</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〇</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extLst>
                  <a:ext uri="{0D108BD9-81ED-4DB2-BD59-A6C34878D82A}">
                    <a16:rowId xmlns:a16="http://schemas.microsoft.com/office/drawing/2014/main" val="714835164"/>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15</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ホルムアルデヒド</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〇</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extLst>
                  <a:ext uri="{0D108BD9-81ED-4DB2-BD59-A6C34878D82A}">
                    <a16:rowId xmlns:a16="http://schemas.microsoft.com/office/drawing/2014/main" val="974271495"/>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16</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酸化エチレン</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〇</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extLst>
                  <a:ext uri="{0D108BD9-81ED-4DB2-BD59-A6C34878D82A}">
                    <a16:rowId xmlns:a16="http://schemas.microsoft.com/office/drawing/2014/main" val="2696592950"/>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17</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ベリリウム及びその化合物</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〇</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extLst>
                  <a:ext uri="{0D108BD9-81ED-4DB2-BD59-A6C34878D82A}">
                    <a16:rowId xmlns:a16="http://schemas.microsoft.com/office/drawing/2014/main" val="2608138785"/>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18</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マンガン及びその化合物</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〇</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extLst>
                  <a:ext uri="{0D108BD9-81ED-4DB2-BD59-A6C34878D82A}">
                    <a16:rowId xmlns:a16="http://schemas.microsoft.com/office/drawing/2014/main" val="2066004286"/>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19</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ニッケル化合物</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〇</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extLst>
                  <a:ext uri="{0D108BD9-81ED-4DB2-BD59-A6C34878D82A}">
                    <a16:rowId xmlns:a16="http://schemas.microsoft.com/office/drawing/2014/main" val="1653682398"/>
                  </a:ext>
                </a:extLst>
              </a:tr>
              <a:tr h="147462">
                <a:tc>
                  <a:txBody>
                    <a:bodyPr/>
                    <a:lstStyle/>
                    <a:p>
                      <a:pPr algn="ctr" fontAlgn="ctr">
                        <a:lnSpc>
                          <a:spcPct val="100000"/>
                        </a:lnSpc>
                      </a:pPr>
                      <a:r>
                        <a:rPr lang="en-US" altLang="ja-JP" sz="1000" b="0" i="0" u="none" strike="noStrike" dirty="0">
                          <a:solidFill>
                            <a:schemeClr val="bg1"/>
                          </a:solidFill>
                          <a:effectLst/>
                          <a:latin typeface="BIZ UDPゴシック" panose="020B0400000000000000" pitchFamily="50" charset="-128"/>
                          <a:ea typeface="BIZ UDPゴシック" panose="020B0400000000000000" pitchFamily="50" charset="-128"/>
                        </a:rPr>
                        <a:t>20</a:t>
                      </a: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ヒ素及びその化合物</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〇</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extLst>
                  <a:ext uri="{0D108BD9-81ED-4DB2-BD59-A6C34878D82A}">
                    <a16:rowId xmlns:a16="http://schemas.microsoft.com/office/drawing/2014/main" val="3537692452"/>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21</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ベンゾ</a:t>
                      </a:r>
                      <a:r>
                        <a:rPr lang="en-US" altLang="ja-JP" sz="1000" u="none" strike="noStrike" dirty="0">
                          <a:effectLst/>
                          <a:latin typeface="BIZ UDPゴシック" panose="020B0400000000000000" pitchFamily="50" charset="-128"/>
                          <a:ea typeface="BIZ UDPゴシック" panose="020B0400000000000000" pitchFamily="50" charset="-128"/>
                        </a:rPr>
                        <a:t>[a]</a:t>
                      </a:r>
                      <a:r>
                        <a:rPr lang="ja-JP" altLang="en-US" sz="1000" u="none" strike="noStrike" dirty="0">
                          <a:effectLst/>
                          <a:latin typeface="BIZ UDPゴシック" panose="020B0400000000000000" pitchFamily="50" charset="-128"/>
                          <a:ea typeface="BIZ UDPゴシック" panose="020B0400000000000000" pitchFamily="50" charset="-128"/>
                        </a:rPr>
                        <a:t>ピレン</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E8EDF5"/>
                    </a:solidFill>
                  </a:tcPr>
                </a:tc>
                <a:tc>
                  <a:txBody>
                    <a:bodyPr/>
                    <a:lstStyle/>
                    <a:p>
                      <a:pPr algn="ctr" fontAlgn="ctr">
                        <a:lnSpc>
                          <a:spcPct val="10000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E8EDF5"/>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〇</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951087495"/>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22</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ダイオキシン類</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E8EDF5"/>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〇</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24922403"/>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23</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鉛及びその化合物</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a:t>
                      </a:r>
                      <a:r>
                        <a:rPr lang="ja-JP" altLang="en-US" sz="1000" u="none" strike="noStrike">
                          <a:effectLst/>
                          <a:latin typeface="BIZ UDPゴシック" panose="020B0400000000000000" pitchFamily="50" charset="-128"/>
                          <a:ea typeface="BIZ UDPゴシック" panose="020B0400000000000000" pitchFamily="50" charset="-128"/>
                        </a:rPr>
                        <a:t>法</a:t>
                      </a:r>
                      <a:r>
                        <a:rPr lang="en-US" altLang="ja-JP" sz="1000" u="none" strike="noStrike" dirty="0">
                          <a:effectLst/>
                          <a:latin typeface="BIZ UDPゴシック" panose="020B0400000000000000" pitchFamily="50" charset="-128"/>
                          <a:ea typeface="BIZ UDPゴシック" panose="020B0400000000000000" pitchFamily="50" charset="-128"/>
                        </a:rPr>
                        <a:t>)</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〇</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extLst>
                  <a:ext uri="{0D108BD9-81ED-4DB2-BD59-A6C34878D82A}">
                    <a16:rowId xmlns:a16="http://schemas.microsoft.com/office/drawing/2014/main" val="3154945345"/>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24</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カドミウム及びその化合物</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a:t>
                      </a:r>
                      <a:r>
                        <a:rPr lang="ja-JP" altLang="en-US" sz="1000" u="none" strike="noStrike">
                          <a:effectLst/>
                          <a:latin typeface="BIZ UDPゴシック" panose="020B0400000000000000" pitchFamily="50" charset="-128"/>
                          <a:ea typeface="BIZ UDPゴシック" panose="020B0400000000000000" pitchFamily="50" charset="-128"/>
                        </a:rPr>
                        <a:t>法</a:t>
                      </a:r>
                      <a:r>
                        <a:rPr lang="en-US" altLang="ja-JP" sz="1000" u="none" strike="noStrike" dirty="0">
                          <a:effectLst/>
                          <a:latin typeface="BIZ UDPゴシック" panose="020B0400000000000000" pitchFamily="50" charset="-128"/>
                          <a:ea typeface="BIZ UDPゴシック" panose="020B0400000000000000" pitchFamily="50" charset="-128"/>
                        </a:rPr>
                        <a:t>)</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〇</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extLst>
                  <a:ext uri="{0D108BD9-81ED-4DB2-BD59-A6C34878D82A}">
                    <a16:rowId xmlns:a16="http://schemas.microsoft.com/office/drawing/2014/main" val="1293487756"/>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25</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水銀及びその化合物</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a:t>
                      </a:r>
                      <a:r>
                        <a:rPr lang="ja-JP" altLang="en-US" sz="1000" u="none" strike="noStrike">
                          <a:effectLst/>
                          <a:latin typeface="BIZ UDPゴシック" panose="020B0400000000000000" pitchFamily="50" charset="-128"/>
                          <a:ea typeface="BIZ UDPゴシック" panose="020B0400000000000000" pitchFamily="50" charset="-128"/>
                        </a:rPr>
                        <a:t>法</a:t>
                      </a:r>
                      <a:r>
                        <a:rPr lang="en-US" altLang="ja-JP" sz="1000" u="none" strike="noStrike" dirty="0">
                          <a:effectLst/>
                          <a:latin typeface="BIZ UDPゴシック" panose="020B0400000000000000" pitchFamily="50" charset="-128"/>
                          <a:ea typeface="BIZ UDPゴシック" panose="020B0400000000000000" pitchFamily="50" charset="-128"/>
                        </a:rPr>
                        <a:t>)</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〇</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extLst>
                  <a:ext uri="{0D108BD9-81ED-4DB2-BD59-A6C34878D82A}">
                    <a16:rowId xmlns:a16="http://schemas.microsoft.com/office/drawing/2014/main" val="2787329435"/>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26</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塩素</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a:t>
                      </a:r>
                      <a:r>
                        <a:rPr lang="ja-JP" altLang="en-US" sz="1000" u="none" strike="noStrike">
                          <a:effectLst/>
                          <a:latin typeface="BIZ UDPゴシック" panose="020B0400000000000000" pitchFamily="50" charset="-128"/>
                          <a:ea typeface="BIZ UDPゴシック" panose="020B0400000000000000" pitchFamily="50" charset="-128"/>
                        </a:rPr>
                        <a:t>法</a:t>
                      </a:r>
                      <a:r>
                        <a:rPr lang="en-US" altLang="ja-JP" sz="1000" u="none" strike="noStrike" dirty="0">
                          <a:effectLst/>
                          <a:latin typeface="BIZ UDPゴシック" panose="020B0400000000000000" pitchFamily="50" charset="-128"/>
                          <a:ea typeface="BIZ UDPゴシック" panose="020B0400000000000000" pitchFamily="50" charset="-128"/>
                        </a:rPr>
                        <a:t>)</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〇</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extLst>
                  <a:ext uri="{0D108BD9-81ED-4DB2-BD59-A6C34878D82A}">
                    <a16:rowId xmlns:a16="http://schemas.microsoft.com/office/drawing/2014/main" val="2390595219"/>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27</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塩化水素</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a:t>
                      </a:r>
                      <a:r>
                        <a:rPr lang="ja-JP" altLang="en-US" sz="1000" u="none" strike="noStrike" dirty="0">
                          <a:effectLst/>
                          <a:latin typeface="BIZ UDPゴシック" panose="020B0400000000000000" pitchFamily="50" charset="-128"/>
                          <a:ea typeface="BIZ UDPゴシック" panose="020B0400000000000000" pitchFamily="50" charset="-128"/>
                        </a:rPr>
                        <a:t>法</a:t>
                      </a:r>
                      <a:r>
                        <a:rPr lang="en-US" altLang="ja-JP" sz="1000" u="none" strike="noStrike" dirty="0">
                          <a:effectLst/>
                          <a:latin typeface="BIZ UDPゴシック" panose="020B0400000000000000" pitchFamily="50" charset="-128"/>
                          <a:ea typeface="BIZ UDPゴシック" panose="020B0400000000000000" pitchFamily="50" charset="-128"/>
                        </a:rPr>
                        <a:t>)</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〇</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extLst>
                  <a:ext uri="{0D108BD9-81ED-4DB2-BD59-A6C34878D82A}">
                    <a16:rowId xmlns:a16="http://schemas.microsoft.com/office/drawing/2014/main" val="2826476415"/>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28</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フッ素、フッ化水素、フッ化ケイ素</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a:t>
                      </a:r>
                      <a:r>
                        <a:rPr lang="ja-JP" altLang="en-US" sz="1000" u="none" strike="noStrike">
                          <a:effectLst/>
                          <a:latin typeface="BIZ UDPゴシック" panose="020B0400000000000000" pitchFamily="50" charset="-128"/>
                          <a:ea typeface="BIZ UDPゴシック" panose="020B0400000000000000" pitchFamily="50" charset="-128"/>
                        </a:rPr>
                        <a:t>法</a:t>
                      </a:r>
                      <a:r>
                        <a:rPr lang="en-US" altLang="ja-JP" sz="1000" u="none" strike="noStrike" dirty="0">
                          <a:effectLst/>
                          <a:latin typeface="BIZ UDPゴシック" panose="020B0400000000000000" pitchFamily="50" charset="-128"/>
                          <a:ea typeface="BIZ UDPゴシック" panose="020B0400000000000000" pitchFamily="50" charset="-128"/>
                        </a:rPr>
                        <a:t>)</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E8EDF5"/>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〇</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093034289"/>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29</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窒素酸化物</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a:t>
                      </a:r>
                      <a:r>
                        <a:rPr lang="ja-JP" altLang="en-US" sz="1000" u="none" strike="noStrike">
                          <a:effectLst/>
                          <a:latin typeface="BIZ UDPゴシック" panose="020B0400000000000000" pitchFamily="50" charset="-128"/>
                          <a:ea typeface="BIZ UDPゴシック" panose="020B0400000000000000" pitchFamily="50" charset="-128"/>
                        </a:rPr>
                        <a:t>法</a:t>
                      </a:r>
                      <a:r>
                        <a:rPr lang="en-US" altLang="ja-JP" sz="1000" u="none" strike="noStrike" dirty="0">
                          <a:effectLst/>
                          <a:latin typeface="BIZ UDPゴシック" panose="020B0400000000000000" pitchFamily="50" charset="-128"/>
                          <a:ea typeface="BIZ UDPゴシック" panose="020B0400000000000000" pitchFamily="50" charset="-128"/>
                        </a:rPr>
                        <a:t>)</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E8EDF5"/>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〇</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053029431"/>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30</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rowSpan="9">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アニシジン</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アンチモン及びその化合物</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N-</a:t>
                      </a:r>
                      <a:r>
                        <a:rPr lang="ja-JP" altLang="en-US" sz="1000" u="none" strike="noStrike" dirty="0">
                          <a:effectLst/>
                          <a:latin typeface="BIZ UDPゴシック" panose="020B0400000000000000" pitchFamily="50" charset="-128"/>
                          <a:ea typeface="BIZ UDPゴシック" panose="020B0400000000000000" pitchFamily="50" charset="-128"/>
                        </a:rPr>
                        <a:t>エチルアニリン</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クロロニトロベンゼン</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臭素</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銅及びその化合物</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バナジウム及びその化合物</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ホスゲン</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N-</a:t>
                      </a:r>
                      <a:r>
                        <a:rPr lang="ja-JP" altLang="en-US" sz="1000" u="none" strike="noStrike" dirty="0">
                          <a:effectLst/>
                          <a:latin typeface="BIZ UDPゴシック" panose="020B0400000000000000" pitchFamily="50" charset="-128"/>
                          <a:ea typeface="BIZ UDPゴシック" panose="020B0400000000000000" pitchFamily="50" charset="-128"/>
                        </a:rPr>
                        <a:t>メチルアニリン</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E8EDF5"/>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〇</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527570175"/>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31</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ctr" fontAlgn="ctr">
                        <a:lnSpc>
                          <a:spcPct val="10000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E8EDF5"/>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〇</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939030078"/>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32</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ctr" fontAlgn="ctr">
                        <a:lnSpc>
                          <a:spcPct val="10000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E8EDF5"/>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〇</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46090856"/>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33</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ctr" fontAlgn="ctr">
                        <a:lnSpc>
                          <a:spcPct val="10000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E8EDF5"/>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〇</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676889859"/>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34</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ctr" fontAlgn="ctr">
                        <a:lnSpc>
                          <a:spcPct val="10000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E8EDF5"/>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〇</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205551138"/>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35</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ctr" fontAlgn="ctr">
                        <a:lnSpc>
                          <a:spcPct val="10000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E8EDF5"/>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〇</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068700914"/>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36</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ctr" fontAlgn="ctr">
                        <a:lnSpc>
                          <a:spcPct val="10000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E8EDF5"/>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〇</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713858811"/>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37</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ctr" fontAlgn="ctr">
                        <a:lnSpc>
                          <a:spcPct val="10000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E8EDF5"/>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〇</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941681134"/>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38</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ctr" fontAlgn="ctr">
                        <a:lnSpc>
                          <a:spcPct val="10000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E8EDF5"/>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〇</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891292028"/>
                  </a:ext>
                </a:extLst>
              </a:tr>
              <a:tr h="147462">
                <a:tc>
                  <a:txBody>
                    <a:bodyPr/>
                    <a:lstStyle/>
                    <a:p>
                      <a:pPr algn="l"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合計</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22</a:t>
                      </a:r>
                      <a:r>
                        <a:rPr lang="ja-JP" altLang="en-US" sz="1000" u="none" strike="noStrike" dirty="0">
                          <a:effectLst/>
                          <a:latin typeface="BIZ UDPゴシック" panose="020B0400000000000000" pitchFamily="50" charset="-128"/>
                          <a:ea typeface="BIZ UDPゴシック" panose="020B0400000000000000" pitchFamily="50" charset="-128"/>
                        </a:rPr>
                        <a:t>（その他法７）</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23</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２５</a:t>
                      </a:r>
                      <a:endParaRPr lang="en-US" altLang="ja-JP" sz="1000" u="none" strike="noStrike" dirty="0">
                        <a:effectLst/>
                        <a:latin typeface="BIZ UDPゴシック" panose="020B0400000000000000" pitchFamily="50" charset="-128"/>
                        <a:ea typeface="BIZ UDPゴシック" panose="020B0400000000000000" pitchFamily="50" charset="-128"/>
                      </a:endParaRPr>
                    </a:p>
                  </a:txBody>
                  <a:tcPr marL="0" marR="0" marT="0" marB="0" anchor="ctr">
                    <a:solidFill>
                      <a:srgbClr val="2E83C3"/>
                    </a:solidFill>
                  </a:tcPr>
                </a:tc>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11</a:t>
                      </a:r>
                    </a:p>
                  </a:txBody>
                  <a:tcPr marL="0" marR="0" marT="0" marB="0" anchor="ctr"/>
                </a:tc>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14</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4</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9</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943418419"/>
                  </a:ext>
                </a:extLst>
              </a:tr>
            </a:tbl>
          </a:graphicData>
        </a:graphic>
      </p:graphicFrame>
      <p:sp>
        <p:nvSpPr>
          <p:cNvPr id="8" name="スライド番号プレースホルダー 3">
            <a:extLst>
              <a:ext uri="{FF2B5EF4-FFF2-40B4-BE49-F238E27FC236}">
                <a16:creationId xmlns:a16="http://schemas.microsoft.com/office/drawing/2014/main" id="{B6631E81-A49D-4EED-9CC9-97B96C3A48D4}"/>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13</a:t>
            </a:fld>
            <a:endParaRPr lang="en-US" dirty="0">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6360698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p:cNvSpPr>
            <a:spLocks noGrp="1"/>
          </p:cNvSpPr>
          <p:nvPr>
            <p:ph type="title"/>
          </p:nvPr>
        </p:nvSpPr>
        <p:spPr>
          <a:xfrm>
            <a:off x="1083469" y="609600"/>
            <a:ext cx="8457933" cy="742122"/>
          </a:xfrm>
        </p:spPr>
        <p:txBody>
          <a:bodyPr>
            <a:normAutofit/>
          </a:bodyPr>
          <a:lstStyle/>
          <a:p>
            <a:r>
              <a:rPr kumimoji="1" lang="ja-JP" altLang="en-US" sz="2400" dirty="0">
                <a:latin typeface="BIZ UDPゴシック" panose="020B0400000000000000" pitchFamily="50" charset="-128"/>
                <a:ea typeface="BIZ UDPゴシック" panose="020B0400000000000000" pitchFamily="50" charset="-128"/>
              </a:rPr>
              <a:t>（参考）検討対象物質について</a:t>
            </a:r>
            <a:r>
              <a:rPr kumimoji="1" lang="en-US" altLang="ja-JP" sz="2400" dirty="0">
                <a:latin typeface="BIZ UDPゴシック" panose="020B0400000000000000" pitchFamily="50" charset="-128"/>
                <a:ea typeface="BIZ UDPゴシック" panose="020B0400000000000000" pitchFamily="50" charset="-128"/>
              </a:rPr>
              <a:t>【</a:t>
            </a:r>
            <a:r>
              <a:rPr kumimoji="1" lang="ja-JP" altLang="en-US" sz="2400" dirty="0">
                <a:latin typeface="BIZ UDPゴシック" panose="020B0400000000000000" pitchFamily="50" charset="-128"/>
                <a:ea typeface="BIZ UDPゴシック" panose="020B0400000000000000" pitchFamily="50" charset="-128"/>
              </a:rPr>
              <a:t>①アクリロニトリル</a:t>
            </a:r>
            <a:r>
              <a:rPr kumimoji="1" lang="en-US" altLang="ja-JP" sz="2400" dirty="0">
                <a:latin typeface="BIZ UDPゴシック" panose="020B0400000000000000" pitchFamily="50" charset="-128"/>
                <a:ea typeface="BIZ UDPゴシック" panose="020B0400000000000000" pitchFamily="50" charset="-128"/>
              </a:rPr>
              <a:t>】</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スライド番号プレースホルダー 3">
            <a:extLst>
              <a:ext uri="{FF2B5EF4-FFF2-40B4-BE49-F238E27FC236}">
                <a16:creationId xmlns:a16="http://schemas.microsoft.com/office/drawing/2014/main" id="{8DBC81DD-DE3C-4517-AC6F-72A486E33BE7}"/>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14</a:t>
            </a:fld>
            <a:endParaRPr lang="en-US" dirty="0">
              <a:solidFill>
                <a:srgbClr val="000000"/>
              </a:solidFill>
              <a:latin typeface="BIZ UDPゴシック" panose="020B0400000000000000" pitchFamily="50" charset="-128"/>
              <a:ea typeface="BIZ UDPゴシック" panose="020B0400000000000000" pitchFamily="50" charset="-128"/>
            </a:endParaRPr>
          </a:p>
        </p:txBody>
      </p:sp>
      <p:graphicFrame>
        <p:nvGraphicFramePr>
          <p:cNvPr id="15" name="表 14">
            <a:extLst>
              <a:ext uri="{FF2B5EF4-FFF2-40B4-BE49-F238E27FC236}">
                <a16:creationId xmlns:a16="http://schemas.microsoft.com/office/drawing/2014/main" id="{55F95183-2B92-4653-84F7-2A5136A23D7C}"/>
              </a:ext>
            </a:extLst>
          </p:cNvPr>
          <p:cNvGraphicFramePr>
            <a:graphicFrameLocks noGrp="1"/>
          </p:cNvGraphicFramePr>
          <p:nvPr>
            <p:extLst>
              <p:ext uri="{D42A27DB-BD31-4B8C-83A1-F6EECF244321}">
                <p14:modId xmlns:p14="http://schemas.microsoft.com/office/powerpoint/2010/main" val="633833519"/>
              </p:ext>
            </p:extLst>
          </p:nvPr>
        </p:nvGraphicFramePr>
        <p:xfrm>
          <a:off x="733162" y="3928792"/>
          <a:ext cx="8736897" cy="1072236"/>
        </p:xfrm>
        <a:graphic>
          <a:graphicData uri="http://schemas.openxmlformats.org/drawingml/2006/table">
            <a:tbl>
              <a:tblPr firstRow="1" bandRow="1">
                <a:tableStyleId>{5C22544A-7EE6-4342-B048-85BDC9FD1C3A}</a:tableStyleId>
              </a:tblPr>
              <a:tblGrid>
                <a:gridCol w="432000">
                  <a:extLst>
                    <a:ext uri="{9D8B030D-6E8A-4147-A177-3AD203B41FA5}">
                      <a16:colId xmlns:a16="http://schemas.microsoft.com/office/drawing/2014/main" val="3554492327"/>
                    </a:ext>
                  </a:extLst>
                </a:gridCol>
                <a:gridCol w="432000">
                  <a:extLst>
                    <a:ext uri="{9D8B030D-6E8A-4147-A177-3AD203B41FA5}">
                      <a16:colId xmlns:a16="http://schemas.microsoft.com/office/drawing/2014/main" val="3146548048"/>
                    </a:ext>
                  </a:extLst>
                </a:gridCol>
                <a:gridCol w="432000">
                  <a:extLst>
                    <a:ext uri="{9D8B030D-6E8A-4147-A177-3AD203B41FA5}">
                      <a16:colId xmlns:a16="http://schemas.microsoft.com/office/drawing/2014/main" val="3313589753"/>
                    </a:ext>
                  </a:extLst>
                </a:gridCol>
                <a:gridCol w="432000">
                  <a:extLst>
                    <a:ext uri="{9D8B030D-6E8A-4147-A177-3AD203B41FA5}">
                      <a16:colId xmlns:a16="http://schemas.microsoft.com/office/drawing/2014/main" val="1309927787"/>
                    </a:ext>
                  </a:extLst>
                </a:gridCol>
                <a:gridCol w="432000">
                  <a:extLst>
                    <a:ext uri="{9D8B030D-6E8A-4147-A177-3AD203B41FA5}">
                      <a16:colId xmlns:a16="http://schemas.microsoft.com/office/drawing/2014/main" val="440683863"/>
                    </a:ext>
                  </a:extLst>
                </a:gridCol>
                <a:gridCol w="432000">
                  <a:extLst>
                    <a:ext uri="{9D8B030D-6E8A-4147-A177-3AD203B41FA5}">
                      <a16:colId xmlns:a16="http://schemas.microsoft.com/office/drawing/2014/main" val="1481578530"/>
                    </a:ext>
                  </a:extLst>
                </a:gridCol>
                <a:gridCol w="1332000">
                  <a:extLst>
                    <a:ext uri="{9D8B030D-6E8A-4147-A177-3AD203B41FA5}">
                      <a16:colId xmlns:a16="http://schemas.microsoft.com/office/drawing/2014/main" val="68193555"/>
                    </a:ext>
                  </a:extLst>
                </a:gridCol>
                <a:gridCol w="746883">
                  <a:extLst>
                    <a:ext uri="{9D8B030D-6E8A-4147-A177-3AD203B41FA5}">
                      <a16:colId xmlns:a16="http://schemas.microsoft.com/office/drawing/2014/main" val="3995537399"/>
                    </a:ext>
                  </a:extLst>
                </a:gridCol>
                <a:gridCol w="979092">
                  <a:extLst>
                    <a:ext uri="{9D8B030D-6E8A-4147-A177-3AD203B41FA5}">
                      <a16:colId xmlns:a16="http://schemas.microsoft.com/office/drawing/2014/main" val="2396862075"/>
                    </a:ext>
                  </a:extLst>
                </a:gridCol>
                <a:gridCol w="638922">
                  <a:extLst>
                    <a:ext uri="{9D8B030D-6E8A-4147-A177-3AD203B41FA5}">
                      <a16:colId xmlns:a16="http://schemas.microsoft.com/office/drawing/2014/main" val="3482019717"/>
                    </a:ext>
                  </a:extLst>
                </a:gridCol>
                <a:gridCol w="2448000">
                  <a:extLst>
                    <a:ext uri="{9D8B030D-6E8A-4147-A177-3AD203B41FA5}">
                      <a16:colId xmlns:a16="http://schemas.microsoft.com/office/drawing/2014/main" val="669687323"/>
                    </a:ext>
                  </a:extLst>
                </a:gridCol>
              </a:tblGrid>
              <a:tr h="330378">
                <a:tc gridSpan="7">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排出量（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ja-JP"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移動量（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a:p>
                  </a:txBody>
                  <a:tcPr/>
                </a:tc>
                <a:tc gridSpan="2">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zh-CN" sz="1050" u="none" strike="noStrike" dirty="0">
                          <a:effectLst/>
                          <a:latin typeface="BIZ UDPゴシック" panose="020B0400000000000000" pitchFamily="50" charset="-128"/>
                          <a:ea typeface="BIZ UDPゴシック" panose="020B0400000000000000" pitchFamily="50" charset="-128"/>
                        </a:rPr>
                        <a:t>PRTR</a:t>
                      </a:r>
                      <a:r>
                        <a:rPr lang="zh-CN" altLang="en-US" sz="1050" u="none" strike="noStrike" dirty="0">
                          <a:effectLst/>
                          <a:latin typeface="BIZ UDPゴシック" panose="020B0400000000000000" pitchFamily="50" charset="-128"/>
                          <a:ea typeface="BIZ UDPゴシック" panose="020B0400000000000000" pitchFamily="50" charset="-128"/>
                        </a:rPr>
                        <a:t>届出外</a:t>
                      </a: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年度、ｇ）</a:t>
                      </a:r>
                      <a:endParaRPr lang="en-US" altLang="ja-JP" sz="1050" u="none" strike="noStrike"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zh-CN"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728890693"/>
                  </a:ext>
                </a:extLst>
              </a:tr>
              <a:tr h="330378">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分類</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届出件数</a:t>
                      </a:r>
                      <a:endParaRPr lang="en-US" altLang="ja-JP"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合計</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公共用水域</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土壌</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大気排出量上位業種</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下水道</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事業所外への移動（廃棄物）</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r>
                        <a:rPr lang="zh-CN" altLang="en-US" sz="1050" u="none" strike="noStrike" dirty="0">
                          <a:effectLst/>
                          <a:latin typeface="BIZ UDPゴシック" panose="020B0400000000000000" pitchFamily="50" charset="-128"/>
                          <a:ea typeface="BIZ UDPゴシック" panose="020B0400000000000000" pitchFamily="50" charset="-128"/>
                        </a:rPr>
                        <a:t>排出量</a:t>
                      </a:r>
                      <a:endParaRPr kumimoji="1" lang="ja-JP" altLang="en-US" sz="1050" dirty="0">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主な排出源と量</a:t>
                      </a:r>
                    </a:p>
                  </a:txBody>
                  <a:tcPr anchor="ctr"/>
                </a:tc>
                <a:extLst>
                  <a:ext uri="{0D108BD9-81ED-4DB2-BD59-A6C34878D82A}">
                    <a16:rowId xmlns:a16="http://schemas.microsoft.com/office/drawing/2014/main" val="2814582105"/>
                  </a:ext>
                </a:extLst>
              </a:tr>
              <a:tr h="330378">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第一種</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８</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en-US" altLang="ja-JP" sz="1050" u="none" strike="noStrike" dirty="0">
                          <a:effectLst/>
                          <a:latin typeface="BIZ UDPゴシック" panose="020B0400000000000000" pitchFamily="50" charset="-128"/>
                          <a:ea typeface="BIZ UDPゴシック" panose="020B0400000000000000" pitchFamily="50" charset="-128"/>
                        </a:rPr>
                        <a:t>1,507</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en-US" altLang="ja-JP" sz="1050" u="none" strike="noStrike" dirty="0">
                          <a:effectLst/>
                          <a:latin typeface="BIZ UDPゴシック" panose="020B0400000000000000" pitchFamily="50" charset="-128"/>
                          <a:ea typeface="BIZ UDPゴシック" panose="020B0400000000000000" pitchFamily="50" charset="-128"/>
                        </a:rPr>
                        <a:t>1,506 </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en-US" altLang="ja-JP" sz="1050" u="none" strike="noStrike" dirty="0">
                          <a:effectLst/>
                          <a:latin typeface="BIZ UDPゴシック" panose="020B0400000000000000" pitchFamily="50" charset="-128"/>
                          <a:ea typeface="BIZ UDPゴシック" panose="020B0400000000000000" pitchFamily="50" charset="-128"/>
                        </a:rPr>
                        <a:t>1 </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en-US" altLang="ja-JP" sz="1050" u="none" strike="noStrike" dirty="0">
                          <a:effectLst/>
                          <a:latin typeface="BIZ UDPゴシック" panose="020B0400000000000000" pitchFamily="50" charset="-128"/>
                          <a:ea typeface="BIZ UDPゴシック" panose="020B0400000000000000" pitchFamily="50" charset="-128"/>
                        </a:rPr>
                        <a:t>0 </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化学工業</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en-US" altLang="ja-JP" sz="1050" u="none" strike="noStrike" dirty="0">
                          <a:effectLst/>
                          <a:latin typeface="BIZ UDPゴシック" panose="020B0400000000000000" pitchFamily="50" charset="-128"/>
                          <a:ea typeface="BIZ UDPゴシック" panose="020B0400000000000000" pitchFamily="50" charset="-128"/>
                        </a:rPr>
                        <a:t>0 </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en-US" altLang="ja-JP" sz="1050" u="none" strike="noStrike" dirty="0">
                          <a:effectLst/>
                          <a:latin typeface="BIZ UDPゴシック" panose="020B0400000000000000" pitchFamily="50" charset="-128"/>
                          <a:ea typeface="BIZ UDPゴシック" panose="020B0400000000000000" pitchFamily="50" charset="-128"/>
                        </a:rPr>
                        <a:t>2,744</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８４４</a:t>
                      </a:r>
                      <a:r>
                        <a:rPr lang="en-US" altLang="ja-JP" sz="1050" u="none" strike="noStrike" dirty="0">
                          <a:effectLst/>
                          <a:latin typeface="BIZ UDPゴシック" panose="020B0400000000000000" pitchFamily="50" charset="-128"/>
                          <a:ea typeface="BIZ UDPゴシック" panose="020B0400000000000000" pitchFamily="50" charset="-128"/>
                        </a:rPr>
                        <a:t> </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たばこの煙（</a:t>
                      </a:r>
                      <a:r>
                        <a:rPr lang="en-US" altLang="ja-JP" sz="1050" u="none" strike="noStrike" dirty="0">
                          <a:effectLst/>
                          <a:latin typeface="BIZ UDPゴシック" panose="020B0400000000000000" pitchFamily="50" charset="-128"/>
                          <a:ea typeface="BIZ UDPゴシック" panose="020B0400000000000000" pitchFamily="50" charset="-128"/>
                        </a:rPr>
                        <a:t>844</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130189616"/>
                  </a:ext>
                </a:extLst>
              </a:tr>
            </a:tbl>
          </a:graphicData>
        </a:graphic>
      </p:graphicFrame>
      <p:graphicFrame>
        <p:nvGraphicFramePr>
          <p:cNvPr id="18" name="表 17">
            <a:extLst>
              <a:ext uri="{FF2B5EF4-FFF2-40B4-BE49-F238E27FC236}">
                <a16:creationId xmlns:a16="http://schemas.microsoft.com/office/drawing/2014/main" id="{56525FF5-FFF6-47A7-8A06-E4E9410B4413}"/>
              </a:ext>
            </a:extLst>
          </p:cNvPr>
          <p:cNvGraphicFramePr>
            <a:graphicFrameLocks noGrp="1"/>
          </p:cNvGraphicFramePr>
          <p:nvPr>
            <p:extLst>
              <p:ext uri="{D42A27DB-BD31-4B8C-83A1-F6EECF244321}">
                <p14:modId xmlns:p14="http://schemas.microsoft.com/office/powerpoint/2010/main" val="2233001090"/>
              </p:ext>
            </p:extLst>
          </p:nvPr>
        </p:nvGraphicFramePr>
        <p:xfrm>
          <a:off x="733163" y="2552850"/>
          <a:ext cx="8752711" cy="982980"/>
        </p:xfrm>
        <a:graphic>
          <a:graphicData uri="http://schemas.openxmlformats.org/drawingml/2006/table">
            <a:tbl>
              <a:tblPr firstRow="1" bandRow="1">
                <a:tableStyleId>{5C22544A-7EE6-4342-B048-85BDC9FD1C3A}</a:tableStyleId>
              </a:tblPr>
              <a:tblGrid>
                <a:gridCol w="900000">
                  <a:extLst>
                    <a:ext uri="{9D8B030D-6E8A-4147-A177-3AD203B41FA5}">
                      <a16:colId xmlns:a16="http://schemas.microsoft.com/office/drawing/2014/main" val="2840144021"/>
                    </a:ext>
                  </a:extLst>
                </a:gridCol>
                <a:gridCol w="792000">
                  <a:extLst>
                    <a:ext uri="{9D8B030D-6E8A-4147-A177-3AD203B41FA5}">
                      <a16:colId xmlns:a16="http://schemas.microsoft.com/office/drawing/2014/main" val="2239818214"/>
                    </a:ext>
                  </a:extLst>
                </a:gridCol>
                <a:gridCol w="360000">
                  <a:extLst>
                    <a:ext uri="{9D8B030D-6E8A-4147-A177-3AD203B41FA5}">
                      <a16:colId xmlns:a16="http://schemas.microsoft.com/office/drawing/2014/main" val="2384755886"/>
                    </a:ext>
                  </a:extLst>
                </a:gridCol>
                <a:gridCol w="792000">
                  <a:extLst>
                    <a:ext uri="{9D8B030D-6E8A-4147-A177-3AD203B41FA5}">
                      <a16:colId xmlns:a16="http://schemas.microsoft.com/office/drawing/2014/main" val="186284741"/>
                    </a:ext>
                  </a:extLst>
                </a:gridCol>
                <a:gridCol w="432000">
                  <a:extLst>
                    <a:ext uri="{9D8B030D-6E8A-4147-A177-3AD203B41FA5}">
                      <a16:colId xmlns:a16="http://schemas.microsoft.com/office/drawing/2014/main" val="1115179099"/>
                    </a:ext>
                  </a:extLst>
                </a:gridCol>
                <a:gridCol w="432000">
                  <a:extLst>
                    <a:ext uri="{9D8B030D-6E8A-4147-A177-3AD203B41FA5}">
                      <a16:colId xmlns:a16="http://schemas.microsoft.com/office/drawing/2014/main" val="3356854828"/>
                    </a:ext>
                  </a:extLst>
                </a:gridCol>
                <a:gridCol w="540000">
                  <a:extLst>
                    <a:ext uri="{9D8B030D-6E8A-4147-A177-3AD203B41FA5}">
                      <a16:colId xmlns:a16="http://schemas.microsoft.com/office/drawing/2014/main" val="1920011306"/>
                    </a:ext>
                  </a:extLst>
                </a:gridCol>
                <a:gridCol w="432000">
                  <a:extLst>
                    <a:ext uri="{9D8B030D-6E8A-4147-A177-3AD203B41FA5}">
                      <a16:colId xmlns:a16="http://schemas.microsoft.com/office/drawing/2014/main" val="3335024437"/>
                    </a:ext>
                  </a:extLst>
                </a:gridCol>
                <a:gridCol w="648000">
                  <a:extLst>
                    <a:ext uri="{9D8B030D-6E8A-4147-A177-3AD203B41FA5}">
                      <a16:colId xmlns:a16="http://schemas.microsoft.com/office/drawing/2014/main" val="262351408"/>
                    </a:ext>
                  </a:extLst>
                </a:gridCol>
                <a:gridCol w="504000">
                  <a:extLst>
                    <a:ext uri="{9D8B030D-6E8A-4147-A177-3AD203B41FA5}">
                      <a16:colId xmlns:a16="http://schemas.microsoft.com/office/drawing/2014/main" val="421905880"/>
                    </a:ext>
                  </a:extLst>
                </a:gridCol>
                <a:gridCol w="386472">
                  <a:extLst>
                    <a:ext uri="{9D8B030D-6E8A-4147-A177-3AD203B41FA5}">
                      <a16:colId xmlns:a16="http://schemas.microsoft.com/office/drawing/2014/main" val="3811409747"/>
                    </a:ext>
                  </a:extLst>
                </a:gridCol>
                <a:gridCol w="386472">
                  <a:extLst>
                    <a:ext uri="{9D8B030D-6E8A-4147-A177-3AD203B41FA5}">
                      <a16:colId xmlns:a16="http://schemas.microsoft.com/office/drawing/2014/main" val="2543409202"/>
                    </a:ext>
                  </a:extLst>
                </a:gridCol>
                <a:gridCol w="1620000">
                  <a:extLst>
                    <a:ext uri="{9D8B030D-6E8A-4147-A177-3AD203B41FA5}">
                      <a16:colId xmlns:a16="http://schemas.microsoft.com/office/drawing/2014/main" val="1224343970"/>
                    </a:ext>
                  </a:extLst>
                </a:gridCol>
                <a:gridCol w="527767">
                  <a:extLst>
                    <a:ext uri="{9D8B030D-6E8A-4147-A177-3AD203B41FA5}">
                      <a16:colId xmlns:a16="http://schemas.microsoft.com/office/drawing/2014/main" val="469874782"/>
                    </a:ext>
                  </a:extLst>
                </a:gridCol>
              </a:tblGrid>
              <a:tr h="395800">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全国製造・輸入数量 </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sz="1050" u="none" strike="noStrike" dirty="0">
                          <a:effectLst/>
                          <a:latin typeface="BIZ UDPゴシック" panose="020B0400000000000000" pitchFamily="50" charset="-128"/>
                          <a:ea typeface="BIZ UDPゴシック" panose="020B0400000000000000" pitchFamily="50" charset="-128"/>
                        </a:rPr>
                        <a:t>t)</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府内大気濃度</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測定法</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環境基準値又は指針値</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法（有害</a:t>
                      </a:r>
                      <a:r>
                        <a:rPr lang="ja-JP" altLang="en-US" sz="1050" kern="100" dirty="0">
                          <a:effectLst/>
                          <a:latin typeface="BIZ UDPゴシック" panose="020B0400000000000000" pitchFamily="50" charset="-128"/>
                          <a:ea typeface="BIZ UDPゴシック" panose="020B0400000000000000" pitchFamily="50" charset="-128"/>
                        </a:rPr>
                        <a:t>物質等</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法（指定物質）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法（優先取組物質）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条例（有害</a:t>
                      </a:r>
                      <a:r>
                        <a:rPr lang="ja-JP" altLang="en-US" sz="1050" kern="100" dirty="0">
                          <a:effectLst/>
                          <a:latin typeface="BIZ UDPゴシック" panose="020B0400000000000000" pitchFamily="50" charset="-128"/>
                          <a:ea typeface="BIZ UDPゴシック" panose="020B0400000000000000" pitchFamily="50" charset="-128"/>
                        </a:rPr>
                        <a:t>物質</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化審法</a:t>
                      </a:r>
                    </a:p>
                  </a:txBody>
                  <a:tcPr marL="45720" marR="45720"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安衛法</a:t>
                      </a:r>
                      <a:endParaRPr kumimoji="1" lang="en-US" altLang="ja-JP" sz="1050" dirty="0">
                        <a:latin typeface="BIZ UDPゴシック" panose="020B0400000000000000" pitchFamily="50" charset="-128"/>
                        <a:ea typeface="BIZ UDPゴシック" panose="020B0400000000000000" pitchFamily="50" charset="-128"/>
                      </a:endParaRPr>
                    </a:p>
                    <a:p>
                      <a:pPr algn="ctr"/>
                      <a:r>
                        <a:rPr kumimoji="1" lang="ja-JP" altLang="en-US" sz="1050" dirty="0">
                          <a:latin typeface="BIZ UDPゴシック" panose="020B0400000000000000" pitchFamily="50" charset="-128"/>
                          <a:ea typeface="BIZ UDPゴシック" panose="020B0400000000000000" pitchFamily="50" charset="-128"/>
                        </a:rPr>
                        <a:t>特化則</a:t>
                      </a:r>
                    </a:p>
                  </a:txBody>
                  <a:tcPr marL="45720" marR="4572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毒劇法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水濁法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50" kern="100" dirty="0">
                          <a:effectLst/>
                          <a:latin typeface="BIZ UDPゴシック" panose="020B0400000000000000" pitchFamily="50" charset="-128"/>
                          <a:ea typeface="BIZ UDPゴシック" panose="020B0400000000000000" pitchFamily="50" charset="-128"/>
                        </a:rPr>
                        <a:t>GHS</a:t>
                      </a:r>
                      <a:r>
                        <a:rPr lang="ja-JP" altLang="en-US" sz="1050" kern="100" dirty="0">
                          <a:effectLst/>
                          <a:latin typeface="BIZ UDPゴシック" panose="020B0400000000000000" pitchFamily="50" charset="-128"/>
                          <a:ea typeface="BIZ UDPゴシック" panose="020B0400000000000000" pitchFamily="50" charset="-128"/>
                        </a:rPr>
                        <a:t>分類健康有害性</a:t>
                      </a: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（発がん性以外の主な区分１）</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発がん性</a:t>
                      </a:r>
                      <a:br>
                        <a:rPr lang="ja-JP" altLang="en-US" sz="1050" u="none" strike="noStrike" dirty="0">
                          <a:effectLst/>
                          <a:latin typeface="BIZ UDPゴシック" panose="020B0400000000000000" pitchFamily="50" charset="-128"/>
                          <a:ea typeface="BIZ UDPゴシック" panose="020B0400000000000000" pitchFamily="50" charset="-128"/>
                        </a:rPr>
                      </a:b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IARC</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453410119"/>
                  </a:ext>
                </a:extLst>
              </a:tr>
              <a:tr h="346323">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397,564</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0.038</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a:r>
                        <a:rPr kumimoji="1" lang="en-US" altLang="ja-JP" sz="1050" dirty="0">
                          <a:latin typeface="BIZ UDPゴシック" panose="020B0400000000000000" pitchFamily="50" charset="-128"/>
                          <a:ea typeface="BIZ UDPゴシック" panose="020B0400000000000000" pitchFamily="50" charset="-128"/>
                        </a:rPr>
                        <a:t>2</a:t>
                      </a:r>
                      <a:endParaRPr kumimoji="1" lang="ja-JP" altLang="en-US" sz="1050" dirty="0">
                        <a:latin typeface="BIZ UDPゴシック" panose="020B0400000000000000" pitchFamily="50" charset="-128"/>
                        <a:ea typeface="BIZ UDPゴシック" panose="020B0400000000000000" pitchFamily="50" charset="-128"/>
                      </a:endParaRPr>
                    </a:p>
                  </a:txBody>
                  <a:tcPr marL="45720" marR="4572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〇</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優先評価化学物質</a:t>
                      </a:r>
                    </a:p>
                  </a:txBody>
                  <a:tcPr marL="45720" marR="45720"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第二類</a:t>
                      </a:r>
                    </a:p>
                  </a:txBody>
                  <a:tcPr marL="45720" marR="4572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劇物</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指定物質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皮膚感作性</a:t>
                      </a:r>
                      <a:endParaRPr lang="en-US" altLang="ja-JP" sz="1050" kern="100" dirty="0">
                        <a:effectLst/>
                        <a:latin typeface="BIZ UDPゴシック" panose="020B0400000000000000" pitchFamily="50" charset="-128"/>
                        <a:ea typeface="BIZ UDPゴシック" panose="020B0400000000000000" pitchFamily="50" charset="-128"/>
                      </a:endParaRPr>
                    </a:p>
                    <a:p>
                      <a:pPr algn="ctr">
                        <a:lnSpc>
                          <a:spcPct val="100000"/>
                        </a:lnSpc>
                        <a:spcAft>
                          <a:spcPts val="0"/>
                        </a:spcAft>
                      </a:pPr>
                      <a:r>
                        <a:rPr lang="zh-TW" altLang="en-US" sz="1050" dirty="0">
                          <a:latin typeface="BIZ UDPゴシック" panose="020B0400000000000000" pitchFamily="50" charset="-128"/>
                          <a:ea typeface="BIZ UDPゴシック" panose="020B0400000000000000" pitchFamily="50" charset="-128"/>
                        </a:rPr>
                        <a:t>特定標的臓器毒性</a:t>
                      </a:r>
                      <a:endParaRPr lang="en-US" altLang="ja-JP" sz="1050" kern="100" dirty="0">
                        <a:effectLst/>
                        <a:latin typeface="BIZ UDPゴシック" panose="020B0400000000000000" pitchFamily="50" charset="-128"/>
                        <a:ea typeface="BIZ UDPゴシック" panose="020B0400000000000000" pitchFamily="50" charset="-128"/>
                      </a:endParaRPr>
                    </a:p>
                  </a:txBody>
                  <a:tcPr marL="36801" marR="36801" marT="0" marB="0" anchor="ctr"/>
                </a:tc>
                <a:tc>
                  <a:txBody>
                    <a:bodyPr/>
                    <a:lstStyle/>
                    <a:p>
                      <a:pPr algn="ctr"/>
                      <a:r>
                        <a:rPr lang="en-US" altLang="ja-JP" sz="1050" u="none" strike="noStrike" dirty="0">
                          <a:effectLst/>
                          <a:latin typeface="BIZ UDPゴシック" panose="020B0400000000000000" pitchFamily="50" charset="-128"/>
                          <a:ea typeface="BIZ UDPゴシック" panose="020B0400000000000000" pitchFamily="50" charset="-128"/>
                        </a:rPr>
                        <a:t>2B</a:t>
                      </a:r>
                      <a:endParaRPr kumimoji="1" lang="ja-JP" altLang="en-US" sz="105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3483766"/>
                  </a:ext>
                </a:extLst>
              </a:tr>
            </a:tbl>
          </a:graphicData>
        </a:graphic>
      </p:graphicFrame>
      <p:graphicFrame>
        <p:nvGraphicFramePr>
          <p:cNvPr id="3" name="表 3">
            <a:extLst>
              <a:ext uri="{FF2B5EF4-FFF2-40B4-BE49-F238E27FC236}">
                <a16:creationId xmlns:a16="http://schemas.microsoft.com/office/drawing/2014/main" id="{99486B8D-8EBE-405C-9D80-F4834A667D51}"/>
              </a:ext>
            </a:extLst>
          </p:cNvPr>
          <p:cNvGraphicFramePr>
            <a:graphicFrameLocks noGrp="1"/>
          </p:cNvGraphicFramePr>
          <p:nvPr>
            <p:extLst>
              <p:ext uri="{D42A27DB-BD31-4B8C-83A1-F6EECF244321}">
                <p14:modId xmlns:p14="http://schemas.microsoft.com/office/powerpoint/2010/main" val="2519236951"/>
              </p:ext>
            </p:extLst>
          </p:nvPr>
        </p:nvGraphicFramePr>
        <p:xfrm>
          <a:off x="733163" y="1360286"/>
          <a:ext cx="8764202" cy="761699"/>
        </p:xfrm>
        <a:graphic>
          <a:graphicData uri="http://schemas.openxmlformats.org/drawingml/2006/table">
            <a:tbl>
              <a:tblPr firstRow="1" bandRow="1">
                <a:tableStyleId>{5C22544A-7EE6-4342-B048-85BDC9FD1C3A}</a:tableStyleId>
              </a:tblPr>
              <a:tblGrid>
                <a:gridCol w="703216">
                  <a:extLst>
                    <a:ext uri="{9D8B030D-6E8A-4147-A177-3AD203B41FA5}">
                      <a16:colId xmlns:a16="http://schemas.microsoft.com/office/drawing/2014/main" val="1612888235"/>
                    </a:ext>
                  </a:extLst>
                </a:gridCol>
                <a:gridCol w="644616">
                  <a:extLst>
                    <a:ext uri="{9D8B030D-6E8A-4147-A177-3AD203B41FA5}">
                      <a16:colId xmlns:a16="http://schemas.microsoft.com/office/drawing/2014/main" val="2876613415"/>
                    </a:ext>
                  </a:extLst>
                </a:gridCol>
                <a:gridCol w="864370">
                  <a:extLst>
                    <a:ext uri="{9D8B030D-6E8A-4147-A177-3AD203B41FA5}">
                      <a16:colId xmlns:a16="http://schemas.microsoft.com/office/drawing/2014/main" val="2936053854"/>
                    </a:ext>
                  </a:extLst>
                </a:gridCol>
                <a:gridCol w="3564000">
                  <a:extLst>
                    <a:ext uri="{9D8B030D-6E8A-4147-A177-3AD203B41FA5}">
                      <a16:colId xmlns:a16="http://schemas.microsoft.com/office/drawing/2014/main" val="677029250"/>
                    </a:ext>
                  </a:extLst>
                </a:gridCol>
                <a:gridCol w="2988000">
                  <a:extLst>
                    <a:ext uri="{9D8B030D-6E8A-4147-A177-3AD203B41FA5}">
                      <a16:colId xmlns:a16="http://schemas.microsoft.com/office/drawing/2014/main" val="1103838277"/>
                    </a:ext>
                  </a:extLst>
                </a:gridCol>
              </a:tblGrid>
              <a:tr h="231883">
                <a:tc>
                  <a:txBody>
                    <a:bodyPr/>
                    <a:lstStyle/>
                    <a:p>
                      <a:pPr algn="ctr"/>
                      <a:r>
                        <a:rPr kumimoji="1" lang="ja-JP" altLang="en-US" sz="1050" dirty="0">
                          <a:latin typeface="BIZ UDPゴシック" panose="020B0400000000000000" pitchFamily="50" charset="-128"/>
                          <a:ea typeface="BIZ UDPゴシック" panose="020B0400000000000000" pitchFamily="50" charset="-128"/>
                        </a:rPr>
                        <a:t>分子式</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融点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沸点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主な用途</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特徴</a:t>
                      </a:r>
                    </a:p>
                  </a:txBody>
                  <a:tcPr anchor="ctr"/>
                </a:tc>
                <a:extLst>
                  <a:ext uri="{0D108BD9-81ED-4DB2-BD59-A6C34878D82A}">
                    <a16:rowId xmlns:a16="http://schemas.microsoft.com/office/drawing/2014/main" val="841004180"/>
                  </a:ext>
                </a:extLst>
              </a:tr>
              <a:tr h="510239">
                <a:tc>
                  <a:txBody>
                    <a:bodyPr/>
                    <a:lstStyle/>
                    <a:p>
                      <a:pPr algn="ctr"/>
                      <a:r>
                        <a:rPr kumimoji="1" lang="en-US" altLang="ja-JP" sz="1050" dirty="0">
                          <a:latin typeface="BIZ UDPゴシック" panose="020B0400000000000000" pitchFamily="50" charset="-128"/>
                          <a:ea typeface="BIZ UDPゴシック" panose="020B0400000000000000" pitchFamily="50" charset="-128"/>
                        </a:rPr>
                        <a:t>C</a:t>
                      </a:r>
                      <a:r>
                        <a:rPr kumimoji="1" lang="en-US" altLang="ja-JP" sz="1050" baseline="-25000" dirty="0">
                          <a:latin typeface="BIZ UDPゴシック" panose="020B0400000000000000" pitchFamily="50" charset="-128"/>
                          <a:ea typeface="BIZ UDPゴシック" panose="020B0400000000000000" pitchFamily="50" charset="-128"/>
                        </a:rPr>
                        <a:t>3</a:t>
                      </a:r>
                      <a:r>
                        <a:rPr kumimoji="1" lang="en-US" altLang="ja-JP" sz="1050" dirty="0">
                          <a:latin typeface="BIZ UDPゴシック" panose="020B0400000000000000" pitchFamily="50" charset="-128"/>
                          <a:ea typeface="BIZ UDPゴシック" panose="020B0400000000000000" pitchFamily="50" charset="-128"/>
                        </a:rPr>
                        <a:t>H</a:t>
                      </a:r>
                      <a:r>
                        <a:rPr kumimoji="1" lang="en-US" altLang="ja-JP" sz="1050" baseline="-25000" dirty="0">
                          <a:latin typeface="BIZ UDPゴシック" panose="020B0400000000000000" pitchFamily="50" charset="-128"/>
                          <a:ea typeface="BIZ UDPゴシック" panose="020B0400000000000000" pitchFamily="50" charset="-128"/>
                        </a:rPr>
                        <a:t>3</a:t>
                      </a:r>
                      <a:r>
                        <a:rPr kumimoji="1" lang="en-US" altLang="ja-JP" sz="1050" dirty="0">
                          <a:latin typeface="BIZ UDPゴシック" panose="020B0400000000000000" pitchFamily="50" charset="-128"/>
                          <a:ea typeface="BIZ UDPゴシック" panose="020B0400000000000000" pitchFamily="50" charset="-128"/>
                        </a:rPr>
                        <a:t>N</a:t>
                      </a:r>
                      <a:endParaRPr kumimoji="1" lang="ja-JP" altLang="en-US" sz="1050" dirty="0">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en-US" altLang="ja-JP" sz="1050" dirty="0">
                          <a:latin typeface="BIZ UDPゴシック" panose="020B0400000000000000" pitchFamily="50" charset="-128"/>
                          <a:ea typeface="BIZ UDPゴシック" panose="020B0400000000000000" pitchFamily="50" charset="-128"/>
                        </a:rPr>
                        <a:t>-82</a:t>
                      </a:r>
                      <a:r>
                        <a:rPr kumimoji="1" lang="ja-JP" altLang="en-US" sz="1050" dirty="0">
                          <a:latin typeface="BIZ UDPゴシック" panose="020B0400000000000000" pitchFamily="50" charset="-128"/>
                          <a:ea typeface="BIZ UDPゴシック" panose="020B0400000000000000" pitchFamily="50" charset="-128"/>
                        </a:rPr>
                        <a:t>℃</a:t>
                      </a:r>
                    </a:p>
                  </a:txBody>
                  <a:tcPr anchor="ctr"/>
                </a:tc>
                <a:tc>
                  <a:txBody>
                    <a:bodyPr/>
                    <a:lstStyle/>
                    <a:p>
                      <a:pPr algn="ctr"/>
                      <a:r>
                        <a:rPr kumimoji="1" lang="en-US" altLang="ja-JP" sz="1050" dirty="0">
                          <a:latin typeface="BIZ UDPゴシック" panose="020B0400000000000000" pitchFamily="50" charset="-128"/>
                          <a:ea typeface="BIZ UDPゴシック" panose="020B0400000000000000" pitchFamily="50" charset="-128"/>
                        </a:rPr>
                        <a:t>77.3</a:t>
                      </a:r>
                      <a:r>
                        <a:rPr kumimoji="1" lang="ja-JP" altLang="en-US" sz="1050" dirty="0">
                          <a:latin typeface="BIZ UDPゴシック" panose="020B0400000000000000" pitchFamily="50" charset="-128"/>
                          <a:ea typeface="BIZ UDPゴシック" panose="020B0400000000000000" pitchFamily="50" charset="-128"/>
                        </a:rPr>
                        <a:t>℃</a:t>
                      </a:r>
                    </a:p>
                  </a:txBody>
                  <a:tcPr anchor="ctr"/>
                </a:tc>
                <a:tc>
                  <a:txBody>
                    <a:bodyPr/>
                    <a:lstStyle/>
                    <a:p>
                      <a:pPr algn="l"/>
                      <a:r>
                        <a:rPr kumimoji="1" lang="ja-JP" altLang="en-US" sz="1050" dirty="0">
                          <a:latin typeface="BIZ UDPゴシック" panose="020B0400000000000000" pitchFamily="50" charset="-128"/>
                          <a:ea typeface="BIZ UDPゴシック" panose="020B0400000000000000" pitchFamily="50" charset="-128"/>
                        </a:rPr>
                        <a:t>・合成樹脂（合成繊維、</a:t>
                      </a:r>
                      <a:r>
                        <a:rPr kumimoji="1" lang="en-US" altLang="ja-JP" sz="1050" dirty="0">
                          <a:latin typeface="BIZ UDPゴシック" panose="020B0400000000000000" pitchFamily="50" charset="-128"/>
                          <a:ea typeface="BIZ UDPゴシック" panose="020B0400000000000000" pitchFamily="50" charset="-128"/>
                        </a:rPr>
                        <a:t>ABS</a:t>
                      </a:r>
                      <a:r>
                        <a:rPr kumimoji="1" lang="ja-JP" altLang="en-US" sz="1050" dirty="0">
                          <a:latin typeface="BIZ UDPゴシック" panose="020B0400000000000000" pitchFamily="50" charset="-128"/>
                          <a:ea typeface="BIZ UDPゴシック" panose="020B0400000000000000" pitchFamily="50" charset="-128"/>
                        </a:rPr>
                        <a:t>樹脂、合成ゴム、</a:t>
                      </a:r>
                      <a:r>
                        <a:rPr kumimoji="1" lang="en-US" altLang="ja-JP" sz="1050" dirty="0">
                          <a:latin typeface="BIZ UDPゴシック" panose="020B0400000000000000" pitchFamily="50" charset="-128"/>
                          <a:ea typeface="BIZ UDPゴシック" panose="020B0400000000000000" pitchFamily="50" charset="-128"/>
                        </a:rPr>
                        <a:t>AS</a:t>
                      </a:r>
                      <a:r>
                        <a:rPr kumimoji="1" lang="ja-JP" altLang="en-US" sz="1050" dirty="0">
                          <a:latin typeface="BIZ UDPゴシック" panose="020B0400000000000000" pitchFamily="50" charset="-128"/>
                          <a:ea typeface="BIZ UDPゴシック" panose="020B0400000000000000" pitchFamily="50" charset="-128"/>
                        </a:rPr>
                        <a:t>樹脂）、塗料、繊維樹脂加工剤、化粧品原料、合成糊料などの原料。</a:t>
                      </a:r>
                      <a:endParaRPr kumimoji="1" lang="en-US" altLang="ja-JP" sz="1050" dirty="0">
                        <a:latin typeface="BIZ UDPゴシック" panose="020B0400000000000000" pitchFamily="50" charset="-128"/>
                        <a:ea typeface="BIZ UDPゴシック" panose="020B0400000000000000" pitchFamily="50" charset="-128"/>
                      </a:endParaRPr>
                    </a:p>
                  </a:txBody>
                  <a:tcPr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・常温で水に溶けやすい無色透明の液体。</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・引火性が強く、また刺激臭がある。</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・たばこの煙にも含まれている。</a:t>
                      </a:r>
                    </a:p>
                  </a:txBody>
                  <a:tcPr marL="9525" marR="9525" marT="9525" marB="0" anchor="ctr"/>
                </a:tc>
                <a:extLst>
                  <a:ext uri="{0D108BD9-81ED-4DB2-BD59-A6C34878D82A}">
                    <a16:rowId xmlns:a16="http://schemas.microsoft.com/office/drawing/2014/main" val="2844436851"/>
                  </a:ext>
                </a:extLst>
              </a:tr>
            </a:tbl>
          </a:graphicData>
        </a:graphic>
      </p:graphicFrame>
      <p:graphicFrame>
        <p:nvGraphicFramePr>
          <p:cNvPr id="20" name="表 19">
            <a:extLst>
              <a:ext uri="{FF2B5EF4-FFF2-40B4-BE49-F238E27FC236}">
                <a16:creationId xmlns:a16="http://schemas.microsoft.com/office/drawing/2014/main" id="{D4582458-6B28-410C-ADF1-1AB4EEB66FE3}"/>
              </a:ext>
            </a:extLst>
          </p:cNvPr>
          <p:cNvGraphicFramePr>
            <a:graphicFrameLocks noGrp="1"/>
          </p:cNvGraphicFramePr>
          <p:nvPr>
            <p:extLst>
              <p:ext uri="{D42A27DB-BD31-4B8C-83A1-F6EECF244321}">
                <p14:modId xmlns:p14="http://schemas.microsoft.com/office/powerpoint/2010/main" val="1096440361"/>
              </p:ext>
            </p:extLst>
          </p:nvPr>
        </p:nvGraphicFramePr>
        <p:xfrm>
          <a:off x="716030" y="5364922"/>
          <a:ext cx="8822743" cy="1408605"/>
        </p:xfrm>
        <a:graphic>
          <a:graphicData uri="http://schemas.openxmlformats.org/drawingml/2006/table">
            <a:tbl>
              <a:tblPr firstRow="1" bandRow="1">
                <a:tableStyleId>{5C22544A-7EE6-4342-B048-85BDC9FD1C3A}</a:tableStyleId>
              </a:tblPr>
              <a:tblGrid>
                <a:gridCol w="684000">
                  <a:extLst>
                    <a:ext uri="{9D8B030D-6E8A-4147-A177-3AD203B41FA5}">
                      <a16:colId xmlns:a16="http://schemas.microsoft.com/office/drawing/2014/main" val="186284741"/>
                    </a:ext>
                  </a:extLst>
                </a:gridCol>
                <a:gridCol w="576000">
                  <a:extLst>
                    <a:ext uri="{9D8B030D-6E8A-4147-A177-3AD203B41FA5}">
                      <a16:colId xmlns:a16="http://schemas.microsoft.com/office/drawing/2014/main" val="3347487342"/>
                    </a:ext>
                  </a:extLst>
                </a:gridCol>
                <a:gridCol w="576000">
                  <a:extLst>
                    <a:ext uri="{9D8B030D-6E8A-4147-A177-3AD203B41FA5}">
                      <a16:colId xmlns:a16="http://schemas.microsoft.com/office/drawing/2014/main" val="820898458"/>
                    </a:ext>
                  </a:extLst>
                </a:gridCol>
                <a:gridCol w="1349748">
                  <a:extLst>
                    <a:ext uri="{9D8B030D-6E8A-4147-A177-3AD203B41FA5}">
                      <a16:colId xmlns:a16="http://schemas.microsoft.com/office/drawing/2014/main" val="1115179099"/>
                    </a:ext>
                  </a:extLst>
                </a:gridCol>
                <a:gridCol w="612000">
                  <a:extLst>
                    <a:ext uri="{9D8B030D-6E8A-4147-A177-3AD203B41FA5}">
                      <a16:colId xmlns:a16="http://schemas.microsoft.com/office/drawing/2014/main" val="3356854828"/>
                    </a:ext>
                  </a:extLst>
                </a:gridCol>
                <a:gridCol w="637381">
                  <a:extLst>
                    <a:ext uri="{9D8B030D-6E8A-4147-A177-3AD203B41FA5}">
                      <a16:colId xmlns:a16="http://schemas.microsoft.com/office/drawing/2014/main" val="1920011306"/>
                    </a:ext>
                  </a:extLst>
                </a:gridCol>
                <a:gridCol w="432000">
                  <a:extLst>
                    <a:ext uri="{9D8B030D-6E8A-4147-A177-3AD203B41FA5}">
                      <a16:colId xmlns:a16="http://schemas.microsoft.com/office/drawing/2014/main" val="3335024437"/>
                    </a:ext>
                  </a:extLst>
                </a:gridCol>
                <a:gridCol w="487409">
                  <a:extLst>
                    <a:ext uri="{9D8B030D-6E8A-4147-A177-3AD203B41FA5}">
                      <a16:colId xmlns:a16="http://schemas.microsoft.com/office/drawing/2014/main" val="1224343970"/>
                    </a:ext>
                  </a:extLst>
                </a:gridCol>
                <a:gridCol w="742992">
                  <a:extLst>
                    <a:ext uri="{9D8B030D-6E8A-4147-A177-3AD203B41FA5}">
                      <a16:colId xmlns:a16="http://schemas.microsoft.com/office/drawing/2014/main" val="1897126806"/>
                    </a:ext>
                  </a:extLst>
                </a:gridCol>
                <a:gridCol w="712367">
                  <a:extLst>
                    <a:ext uri="{9D8B030D-6E8A-4147-A177-3AD203B41FA5}">
                      <a16:colId xmlns:a16="http://schemas.microsoft.com/office/drawing/2014/main" val="1958534525"/>
                    </a:ext>
                  </a:extLst>
                </a:gridCol>
                <a:gridCol w="612000">
                  <a:extLst>
                    <a:ext uri="{9D8B030D-6E8A-4147-A177-3AD203B41FA5}">
                      <a16:colId xmlns:a16="http://schemas.microsoft.com/office/drawing/2014/main" val="2187406633"/>
                    </a:ext>
                  </a:extLst>
                </a:gridCol>
                <a:gridCol w="412423">
                  <a:extLst>
                    <a:ext uri="{9D8B030D-6E8A-4147-A177-3AD203B41FA5}">
                      <a16:colId xmlns:a16="http://schemas.microsoft.com/office/drawing/2014/main" val="546023338"/>
                    </a:ext>
                  </a:extLst>
                </a:gridCol>
                <a:gridCol w="412423">
                  <a:extLst>
                    <a:ext uri="{9D8B030D-6E8A-4147-A177-3AD203B41FA5}">
                      <a16:colId xmlns:a16="http://schemas.microsoft.com/office/drawing/2014/main" val="3089004337"/>
                    </a:ext>
                  </a:extLst>
                </a:gridCol>
                <a:gridCol w="576000">
                  <a:extLst>
                    <a:ext uri="{9D8B030D-6E8A-4147-A177-3AD203B41FA5}">
                      <a16:colId xmlns:a16="http://schemas.microsoft.com/office/drawing/2014/main" val="3702834822"/>
                    </a:ext>
                  </a:extLst>
                </a:gridCol>
              </a:tblGrid>
              <a:tr h="269415">
                <a:tc gridSpan="11">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中央環境審議会での検討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gridSpan="3">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条例制定時の検討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2355721477"/>
                  </a:ext>
                </a:extLst>
              </a:tr>
              <a:tr h="422031">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zh-TW" altLang="en-US" sz="1050" u="none" strike="noStrike" dirty="0">
                          <a:effectLst/>
                          <a:latin typeface="BIZ UDPゴシック" panose="020B0400000000000000" pitchFamily="50" charset="-128"/>
                          <a:ea typeface="BIZ UDPゴシック" panose="020B0400000000000000" pitchFamily="50" charset="-128"/>
                        </a:rPr>
                        <a:t>遺伝子障害性</a:t>
                      </a:r>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発がん性の閾値の有無</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発がん性以外の有害性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発がん性の量ー反応関係</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ユニットリスク</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a:effectLst/>
                          <a:latin typeface="BIZ UDPゴシック" panose="020B0400000000000000" pitchFamily="50" charset="-128"/>
                          <a:ea typeface="BIZ UDPゴシック" panose="020B0400000000000000" pitchFamily="50" charset="-128"/>
                        </a:rPr>
                        <a:t>発がん性以外の量ー反応関係</a:t>
                      </a:r>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発がん性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毒性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想定環境濃度</a:t>
                      </a:r>
                    </a:p>
                  </a:txBody>
                  <a:tcPr marL="9525" marR="9525" marT="9525" marB="0" anchor="ctr"/>
                </a:tc>
                <a:extLst>
                  <a:ext uri="{0D108BD9-81ED-4DB2-BD59-A6C34878D82A}">
                    <a16:rowId xmlns:a16="http://schemas.microsoft.com/office/drawing/2014/main" val="1453410119"/>
                  </a:ext>
                </a:extLst>
              </a:tr>
              <a:tr h="426231">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可能性は小さいが完全に除外できない。</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定量的には明らかでない</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l" fontAlgn="b"/>
                      <a:r>
                        <a:rPr lang="ja-JP" altLang="en-US" sz="1050" u="none" strike="noStrike" dirty="0">
                          <a:effectLst/>
                          <a:latin typeface="BIZ UDPゴシック" panose="020B0400000000000000" pitchFamily="50" charset="-128"/>
                          <a:ea typeface="BIZ UDPゴシック" panose="020B0400000000000000" pitchFamily="50" charset="-128"/>
                        </a:rPr>
                        <a:t>急性毒性：化学性窒息性、皮膚等刺激作用</a:t>
                      </a:r>
                      <a:br>
                        <a:rPr lang="ja-JP" altLang="en-US" sz="1050" u="none" strike="noStrike" dirty="0">
                          <a:effectLst/>
                          <a:latin typeface="BIZ UDPゴシック" panose="020B0400000000000000" pitchFamily="50" charset="-128"/>
                          <a:ea typeface="BIZ UDPゴシック" panose="020B0400000000000000" pitchFamily="50" charset="-128"/>
                        </a:rPr>
                      </a:br>
                      <a:r>
                        <a:rPr lang="ja-JP" altLang="en-US" sz="1050" u="none" strike="noStrike" dirty="0">
                          <a:effectLst/>
                          <a:latin typeface="BIZ UDPゴシック" panose="020B0400000000000000" pitchFamily="50" charset="-128"/>
                          <a:ea typeface="BIZ UDPゴシック" panose="020B0400000000000000" pitchFamily="50" charset="-128"/>
                        </a:rPr>
                        <a:t>慢性毒性：肝障害</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　</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　</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　</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　</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en-US" sz="1050" u="none" strike="noStrike" dirty="0">
                          <a:effectLst/>
                          <a:latin typeface="BIZ UDPゴシック" panose="020B0400000000000000" pitchFamily="50" charset="-128"/>
                          <a:ea typeface="BIZ UDPゴシック" panose="020B0400000000000000" pitchFamily="50" charset="-128"/>
                        </a:rPr>
                        <a:t>LOAEL：1mg/m</a:t>
                      </a:r>
                      <a:r>
                        <a:rPr lang="en-US" sz="1050" u="none" strike="noStrike" baseline="30000" dirty="0">
                          <a:effectLst/>
                          <a:latin typeface="BIZ UDPゴシック" panose="020B0400000000000000" pitchFamily="50" charset="-128"/>
                          <a:ea typeface="BIZ UDPゴシック" panose="020B0400000000000000" pitchFamily="50" charset="-128"/>
                        </a:rPr>
                        <a:t>3</a:t>
                      </a:r>
                      <a:endParaRPr lang="en-US" sz="1050" b="0" i="0" u="none" strike="noStrike" baseline="30000"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en-US" altLang="ja-JP" sz="1050" u="none" strike="noStrike" dirty="0">
                          <a:effectLst/>
                          <a:latin typeface="BIZ UDPゴシック" panose="020B0400000000000000" pitchFamily="50" charset="-128"/>
                          <a:ea typeface="BIZ UDPゴシック" panose="020B0400000000000000" pitchFamily="50" charset="-128"/>
                        </a:rPr>
                        <a:t>500</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kumimoji="1" lang="en-US" altLang="ja-JP" sz="1050" dirty="0">
                          <a:latin typeface="BIZ UDPゴシック" panose="020B0400000000000000" pitchFamily="50" charset="-128"/>
                          <a:ea typeface="BIZ UDPゴシック" panose="020B0400000000000000" pitchFamily="50" charset="-128"/>
                        </a:rPr>
                        <a:t>2μg/m</a:t>
                      </a:r>
                      <a:r>
                        <a:rPr kumimoji="1" lang="en-US" altLang="ja-JP" sz="1050" baseline="30000" dirty="0">
                          <a:latin typeface="BIZ UDPゴシック" panose="020B0400000000000000" pitchFamily="50" charset="-128"/>
                          <a:ea typeface="BIZ UDPゴシック" panose="020B0400000000000000" pitchFamily="50" charset="-128"/>
                        </a:rPr>
                        <a:t>3</a:t>
                      </a:r>
                      <a:endParaRPr kumimoji="1" lang="ja-JP" altLang="en-US" sz="1050" baseline="30000" dirty="0">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C2</a:t>
                      </a:r>
                    </a:p>
                  </a:txBody>
                  <a:tcPr marL="9525" marR="9525" marT="9525" marB="0" anchor="ctr"/>
                </a:tc>
                <a:tc>
                  <a:txBody>
                    <a:bodyPr/>
                    <a:lstStyle/>
                    <a:p>
                      <a:pPr algn="ctr" fontAlgn="b"/>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T2</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13483766"/>
                  </a:ext>
                </a:extLst>
              </a:tr>
            </a:tbl>
          </a:graphicData>
        </a:graphic>
      </p:graphicFrame>
    </p:spTree>
    <p:extLst>
      <p:ext uri="{BB962C8B-B14F-4D97-AF65-F5344CB8AC3E}">
        <p14:creationId xmlns:p14="http://schemas.microsoft.com/office/powerpoint/2010/main" val="39718928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p:cNvSpPr>
            <a:spLocks noGrp="1"/>
          </p:cNvSpPr>
          <p:nvPr>
            <p:ph type="title"/>
          </p:nvPr>
        </p:nvSpPr>
        <p:spPr>
          <a:xfrm>
            <a:off x="1083469" y="609600"/>
            <a:ext cx="8457933" cy="742122"/>
          </a:xfrm>
        </p:spPr>
        <p:txBody>
          <a:bodyPr>
            <a:normAutofit/>
          </a:bodyPr>
          <a:lstStyle/>
          <a:p>
            <a:r>
              <a:rPr kumimoji="1" lang="ja-JP" altLang="en-US" sz="2400" dirty="0">
                <a:latin typeface="BIZ UDPゴシック" panose="020B0400000000000000" pitchFamily="50" charset="-128"/>
                <a:ea typeface="BIZ UDPゴシック" panose="020B0400000000000000" pitchFamily="50" charset="-128"/>
              </a:rPr>
              <a:t>（参考）検討対象物質について</a:t>
            </a:r>
            <a:r>
              <a:rPr kumimoji="1" lang="en-US" altLang="ja-JP" sz="2400" dirty="0">
                <a:latin typeface="BIZ UDPゴシック" panose="020B0400000000000000" pitchFamily="50" charset="-128"/>
                <a:ea typeface="BIZ UDPゴシック" panose="020B0400000000000000" pitchFamily="50" charset="-128"/>
              </a:rPr>
              <a:t>【</a:t>
            </a:r>
            <a:r>
              <a:rPr lang="ja-JP" altLang="en-US" sz="2400" dirty="0">
                <a:latin typeface="BIZ UDPゴシック" panose="020B0400000000000000" pitchFamily="50" charset="-128"/>
                <a:ea typeface="BIZ UDPゴシック" panose="020B0400000000000000" pitchFamily="50" charset="-128"/>
              </a:rPr>
              <a:t>②塩化メチル（クロロメタン）</a:t>
            </a:r>
            <a:r>
              <a:rPr kumimoji="1" lang="en-US" altLang="ja-JP" sz="2400" dirty="0">
                <a:latin typeface="BIZ UDPゴシック" panose="020B0400000000000000" pitchFamily="50" charset="-128"/>
                <a:ea typeface="BIZ UDPゴシック" panose="020B0400000000000000" pitchFamily="50" charset="-128"/>
              </a:rPr>
              <a:t>】</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スライド番号プレースホルダー 3">
            <a:extLst>
              <a:ext uri="{FF2B5EF4-FFF2-40B4-BE49-F238E27FC236}">
                <a16:creationId xmlns:a16="http://schemas.microsoft.com/office/drawing/2014/main" id="{8DBC81DD-DE3C-4517-AC6F-72A486E33BE7}"/>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15</a:t>
            </a:fld>
            <a:endParaRPr lang="en-US" dirty="0">
              <a:solidFill>
                <a:srgbClr val="000000"/>
              </a:solidFill>
              <a:latin typeface="BIZ UDPゴシック" panose="020B0400000000000000" pitchFamily="50" charset="-128"/>
              <a:ea typeface="BIZ UDPゴシック" panose="020B0400000000000000" pitchFamily="50" charset="-128"/>
            </a:endParaRPr>
          </a:p>
        </p:txBody>
      </p:sp>
      <p:graphicFrame>
        <p:nvGraphicFramePr>
          <p:cNvPr id="15" name="表 14">
            <a:extLst>
              <a:ext uri="{FF2B5EF4-FFF2-40B4-BE49-F238E27FC236}">
                <a16:creationId xmlns:a16="http://schemas.microsoft.com/office/drawing/2014/main" id="{55F95183-2B92-4653-84F7-2A5136A23D7C}"/>
              </a:ext>
            </a:extLst>
          </p:cNvPr>
          <p:cNvGraphicFramePr>
            <a:graphicFrameLocks noGrp="1"/>
          </p:cNvGraphicFramePr>
          <p:nvPr>
            <p:extLst>
              <p:ext uri="{D42A27DB-BD31-4B8C-83A1-F6EECF244321}">
                <p14:modId xmlns:p14="http://schemas.microsoft.com/office/powerpoint/2010/main" val="2483547086"/>
              </p:ext>
            </p:extLst>
          </p:nvPr>
        </p:nvGraphicFramePr>
        <p:xfrm>
          <a:off x="733162" y="3928792"/>
          <a:ext cx="8772897" cy="1072236"/>
        </p:xfrm>
        <a:graphic>
          <a:graphicData uri="http://schemas.openxmlformats.org/drawingml/2006/table">
            <a:tbl>
              <a:tblPr firstRow="1" bandRow="1">
                <a:tableStyleId>{5C22544A-7EE6-4342-B048-85BDC9FD1C3A}</a:tableStyleId>
              </a:tblPr>
              <a:tblGrid>
                <a:gridCol w="540000">
                  <a:extLst>
                    <a:ext uri="{9D8B030D-6E8A-4147-A177-3AD203B41FA5}">
                      <a16:colId xmlns:a16="http://schemas.microsoft.com/office/drawing/2014/main" val="3554492327"/>
                    </a:ext>
                  </a:extLst>
                </a:gridCol>
                <a:gridCol w="540000">
                  <a:extLst>
                    <a:ext uri="{9D8B030D-6E8A-4147-A177-3AD203B41FA5}">
                      <a16:colId xmlns:a16="http://schemas.microsoft.com/office/drawing/2014/main" val="3146548048"/>
                    </a:ext>
                  </a:extLst>
                </a:gridCol>
                <a:gridCol w="540000">
                  <a:extLst>
                    <a:ext uri="{9D8B030D-6E8A-4147-A177-3AD203B41FA5}">
                      <a16:colId xmlns:a16="http://schemas.microsoft.com/office/drawing/2014/main" val="3313589753"/>
                    </a:ext>
                  </a:extLst>
                </a:gridCol>
                <a:gridCol w="540000">
                  <a:extLst>
                    <a:ext uri="{9D8B030D-6E8A-4147-A177-3AD203B41FA5}">
                      <a16:colId xmlns:a16="http://schemas.microsoft.com/office/drawing/2014/main" val="1309927787"/>
                    </a:ext>
                  </a:extLst>
                </a:gridCol>
                <a:gridCol w="540000">
                  <a:extLst>
                    <a:ext uri="{9D8B030D-6E8A-4147-A177-3AD203B41FA5}">
                      <a16:colId xmlns:a16="http://schemas.microsoft.com/office/drawing/2014/main" val="440683863"/>
                    </a:ext>
                  </a:extLst>
                </a:gridCol>
                <a:gridCol w="540000">
                  <a:extLst>
                    <a:ext uri="{9D8B030D-6E8A-4147-A177-3AD203B41FA5}">
                      <a16:colId xmlns:a16="http://schemas.microsoft.com/office/drawing/2014/main" val="1481578530"/>
                    </a:ext>
                  </a:extLst>
                </a:gridCol>
                <a:gridCol w="756000">
                  <a:extLst>
                    <a:ext uri="{9D8B030D-6E8A-4147-A177-3AD203B41FA5}">
                      <a16:colId xmlns:a16="http://schemas.microsoft.com/office/drawing/2014/main" val="68193555"/>
                    </a:ext>
                  </a:extLst>
                </a:gridCol>
                <a:gridCol w="746883">
                  <a:extLst>
                    <a:ext uri="{9D8B030D-6E8A-4147-A177-3AD203B41FA5}">
                      <a16:colId xmlns:a16="http://schemas.microsoft.com/office/drawing/2014/main" val="3995537399"/>
                    </a:ext>
                  </a:extLst>
                </a:gridCol>
                <a:gridCol w="979092">
                  <a:extLst>
                    <a:ext uri="{9D8B030D-6E8A-4147-A177-3AD203B41FA5}">
                      <a16:colId xmlns:a16="http://schemas.microsoft.com/office/drawing/2014/main" val="2396862075"/>
                    </a:ext>
                  </a:extLst>
                </a:gridCol>
                <a:gridCol w="638922">
                  <a:extLst>
                    <a:ext uri="{9D8B030D-6E8A-4147-A177-3AD203B41FA5}">
                      <a16:colId xmlns:a16="http://schemas.microsoft.com/office/drawing/2014/main" val="3482019717"/>
                    </a:ext>
                  </a:extLst>
                </a:gridCol>
                <a:gridCol w="2412000">
                  <a:extLst>
                    <a:ext uri="{9D8B030D-6E8A-4147-A177-3AD203B41FA5}">
                      <a16:colId xmlns:a16="http://schemas.microsoft.com/office/drawing/2014/main" val="669687323"/>
                    </a:ext>
                  </a:extLst>
                </a:gridCol>
              </a:tblGrid>
              <a:tr h="330378">
                <a:tc gridSpan="7">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排出量（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ja-JP"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移動量（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a:p>
                  </a:txBody>
                  <a:tcPr/>
                </a:tc>
                <a:tc gridSpan="2">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zh-CN" sz="1050" u="none" strike="noStrike" dirty="0">
                          <a:effectLst/>
                          <a:latin typeface="BIZ UDPゴシック" panose="020B0400000000000000" pitchFamily="50" charset="-128"/>
                          <a:ea typeface="BIZ UDPゴシック" panose="020B0400000000000000" pitchFamily="50" charset="-128"/>
                        </a:rPr>
                        <a:t>PRTR</a:t>
                      </a:r>
                      <a:r>
                        <a:rPr lang="zh-CN" altLang="en-US" sz="1050" u="none" strike="noStrike" dirty="0">
                          <a:effectLst/>
                          <a:latin typeface="BIZ UDPゴシック" panose="020B0400000000000000" pitchFamily="50" charset="-128"/>
                          <a:ea typeface="BIZ UDPゴシック" panose="020B0400000000000000" pitchFamily="50" charset="-128"/>
                        </a:rPr>
                        <a:t>届出外</a:t>
                      </a: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年度、ｋｇ）</a:t>
                      </a:r>
                      <a:endParaRPr lang="en-US" altLang="ja-JP" sz="1050" u="none" strike="noStrike"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zh-CN"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728890693"/>
                  </a:ext>
                </a:extLst>
              </a:tr>
              <a:tr h="330378">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分類</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届出件数</a:t>
                      </a:r>
                      <a:endParaRPr lang="en-US" altLang="ja-JP"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合計</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公共用水域</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土壌</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大気排出量上位業種</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下水道</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事業所外への移動（廃棄物）</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r>
                        <a:rPr lang="zh-CN" altLang="en-US" sz="1050" u="none" strike="noStrike" dirty="0">
                          <a:effectLst/>
                          <a:latin typeface="BIZ UDPゴシック" panose="020B0400000000000000" pitchFamily="50" charset="-128"/>
                          <a:ea typeface="BIZ UDPゴシック" panose="020B0400000000000000" pitchFamily="50" charset="-128"/>
                        </a:rPr>
                        <a:t>排出量</a:t>
                      </a:r>
                      <a:endParaRPr kumimoji="1" lang="ja-JP" altLang="en-US" sz="1050" dirty="0">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主な排出源と量</a:t>
                      </a:r>
                    </a:p>
                  </a:txBody>
                  <a:tcPr anchor="ctr"/>
                </a:tc>
                <a:extLst>
                  <a:ext uri="{0D108BD9-81ED-4DB2-BD59-A6C34878D82A}">
                    <a16:rowId xmlns:a16="http://schemas.microsoft.com/office/drawing/2014/main" val="2814582105"/>
                  </a:ext>
                </a:extLst>
              </a:tr>
              <a:tr h="330378">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第１種</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extLst>
                  <a:ext uri="{0D108BD9-81ED-4DB2-BD59-A6C34878D82A}">
                    <a16:rowId xmlns:a16="http://schemas.microsoft.com/office/drawing/2014/main" val="3130189616"/>
                  </a:ext>
                </a:extLst>
              </a:tr>
            </a:tbl>
          </a:graphicData>
        </a:graphic>
      </p:graphicFrame>
      <p:graphicFrame>
        <p:nvGraphicFramePr>
          <p:cNvPr id="3" name="表 3">
            <a:extLst>
              <a:ext uri="{FF2B5EF4-FFF2-40B4-BE49-F238E27FC236}">
                <a16:creationId xmlns:a16="http://schemas.microsoft.com/office/drawing/2014/main" id="{99486B8D-8EBE-405C-9D80-F4834A667D51}"/>
              </a:ext>
            </a:extLst>
          </p:cNvPr>
          <p:cNvGraphicFramePr>
            <a:graphicFrameLocks noGrp="1"/>
          </p:cNvGraphicFramePr>
          <p:nvPr>
            <p:extLst>
              <p:ext uri="{D42A27DB-BD31-4B8C-83A1-F6EECF244321}">
                <p14:modId xmlns:p14="http://schemas.microsoft.com/office/powerpoint/2010/main" val="3277534362"/>
              </p:ext>
            </p:extLst>
          </p:nvPr>
        </p:nvGraphicFramePr>
        <p:xfrm>
          <a:off x="733163" y="1360286"/>
          <a:ext cx="8764202" cy="901065"/>
        </p:xfrm>
        <a:graphic>
          <a:graphicData uri="http://schemas.openxmlformats.org/drawingml/2006/table">
            <a:tbl>
              <a:tblPr firstRow="1" bandRow="1">
                <a:tableStyleId>{5C22544A-7EE6-4342-B048-85BDC9FD1C3A}</a:tableStyleId>
              </a:tblPr>
              <a:tblGrid>
                <a:gridCol w="703216">
                  <a:extLst>
                    <a:ext uri="{9D8B030D-6E8A-4147-A177-3AD203B41FA5}">
                      <a16:colId xmlns:a16="http://schemas.microsoft.com/office/drawing/2014/main" val="1612888235"/>
                    </a:ext>
                  </a:extLst>
                </a:gridCol>
                <a:gridCol w="644616">
                  <a:extLst>
                    <a:ext uri="{9D8B030D-6E8A-4147-A177-3AD203B41FA5}">
                      <a16:colId xmlns:a16="http://schemas.microsoft.com/office/drawing/2014/main" val="2876613415"/>
                    </a:ext>
                  </a:extLst>
                </a:gridCol>
                <a:gridCol w="864370">
                  <a:extLst>
                    <a:ext uri="{9D8B030D-6E8A-4147-A177-3AD203B41FA5}">
                      <a16:colId xmlns:a16="http://schemas.microsoft.com/office/drawing/2014/main" val="2936053854"/>
                    </a:ext>
                  </a:extLst>
                </a:gridCol>
                <a:gridCol w="3564000">
                  <a:extLst>
                    <a:ext uri="{9D8B030D-6E8A-4147-A177-3AD203B41FA5}">
                      <a16:colId xmlns:a16="http://schemas.microsoft.com/office/drawing/2014/main" val="677029250"/>
                    </a:ext>
                  </a:extLst>
                </a:gridCol>
                <a:gridCol w="2988000">
                  <a:extLst>
                    <a:ext uri="{9D8B030D-6E8A-4147-A177-3AD203B41FA5}">
                      <a16:colId xmlns:a16="http://schemas.microsoft.com/office/drawing/2014/main" val="1103838277"/>
                    </a:ext>
                  </a:extLst>
                </a:gridCol>
              </a:tblGrid>
              <a:tr h="231883">
                <a:tc>
                  <a:txBody>
                    <a:bodyPr/>
                    <a:lstStyle/>
                    <a:p>
                      <a:pPr algn="ctr"/>
                      <a:r>
                        <a:rPr kumimoji="1" lang="ja-JP" altLang="en-US" sz="1050" dirty="0">
                          <a:latin typeface="BIZ UDPゴシック" panose="020B0400000000000000" pitchFamily="50" charset="-128"/>
                          <a:ea typeface="BIZ UDPゴシック" panose="020B0400000000000000" pitchFamily="50" charset="-128"/>
                        </a:rPr>
                        <a:t>分子式</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融点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沸点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主な用途</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特徴</a:t>
                      </a:r>
                    </a:p>
                  </a:txBody>
                  <a:tcPr anchor="ctr"/>
                </a:tc>
                <a:extLst>
                  <a:ext uri="{0D108BD9-81ED-4DB2-BD59-A6C34878D82A}">
                    <a16:rowId xmlns:a16="http://schemas.microsoft.com/office/drawing/2014/main" val="841004180"/>
                  </a:ext>
                </a:extLst>
              </a:tr>
              <a:tr h="510239">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CH</a:t>
                      </a:r>
                      <a:r>
                        <a:rPr lang="en-US"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3</a:t>
                      </a: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Cl</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-97.7℃</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-24.2℃</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・シリコーン樹脂・界面活性剤・農薬等の原料。</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・発泡スチロール用などの発泡剤。</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・常温では無色透明の気体。</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・自然界で生成される物質で、地球上のどこにでも大気中に存在。自然発生量のほうが、人為的な排出量よりはるかに多いと考えられている。</a:t>
                      </a:r>
                    </a:p>
                  </a:txBody>
                  <a:tcPr marL="9525" marR="9525" marT="9525" marB="0" anchor="ctr"/>
                </a:tc>
                <a:extLst>
                  <a:ext uri="{0D108BD9-81ED-4DB2-BD59-A6C34878D82A}">
                    <a16:rowId xmlns:a16="http://schemas.microsoft.com/office/drawing/2014/main" val="2844436851"/>
                  </a:ext>
                </a:extLst>
              </a:tr>
            </a:tbl>
          </a:graphicData>
        </a:graphic>
      </p:graphicFrame>
      <p:graphicFrame>
        <p:nvGraphicFramePr>
          <p:cNvPr id="20" name="表 19">
            <a:extLst>
              <a:ext uri="{FF2B5EF4-FFF2-40B4-BE49-F238E27FC236}">
                <a16:creationId xmlns:a16="http://schemas.microsoft.com/office/drawing/2014/main" id="{D4582458-6B28-410C-ADF1-1AB4EEB66FE3}"/>
              </a:ext>
            </a:extLst>
          </p:cNvPr>
          <p:cNvGraphicFramePr>
            <a:graphicFrameLocks noGrp="1"/>
          </p:cNvGraphicFramePr>
          <p:nvPr>
            <p:extLst>
              <p:ext uri="{D42A27DB-BD31-4B8C-83A1-F6EECF244321}">
                <p14:modId xmlns:p14="http://schemas.microsoft.com/office/powerpoint/2010/main" val="874848118"/>
              </p:ext>
            </p:extLst>
          </p:nvPr>
        </p:nvGraphicFramePr>
        <p:xfrm>
          <a:off x="716030" y="5364922"/>
          <a:ext cx="8794187" cy="1248585"/>
        </p:xfrm>
        <a:graphic>
          <a:graphicData uri="http://schemas.openxmlformats.org/drawingml/2006/table">
            <a:tbl>
              <a:tblPr firstRow="1" bandRow="1">
                <a:tableStyleId>{5C22544A-7EE6-4342-B048-85BDC9FD1C3A}</a:tableStyleId>
              </a:tblPr>
              <a:tblGrid>
                <a:gridCol w="468000">
                  <a:extLst>
                    <a:ext uri="{9D8B030D-6E8A-4147-A177-3AD203B41FA5}">
                      <a16:colId xmlns:a16="http://schemas.microsoft.com/office/drawing/2014/main" val="186284741"/>
                    </a:ext>
                  </a:extLst>
                </a:gridCol>
                <a:gridCol w="612000">
                  <a:extLst>
                    <a:ext uri="{9D8B030D-6E8A-4147-A177-3AD203B41FA5}">
                      <a16:colId xmlns:a16="http://schemas.microsoft.com/office/drawing/2014/main" val="3347487342"/>
                    </a:ext>
                  </a:extLst>
                </a:gridCol>
                <a:gridCol w="583779">
                  <a:extLst>
                    <a:ext uri="{9D8B030D-6E8A-4147-A177-3AD203B41FA5}">
                      <a16:colId xmlns:a16="http://schemas.microsoft.com/office/drawing/2014/main" val="820898458"/>
                    </a:ext>
                  </a:extLst>
                </a:gridCol>
                <a:gridCol w="1349748">
                  <a:extLst>
                    <a:ext uri="{9D8B030D-6E8A-4147-A177-3AD203B41FA5}">
                      <a16:colId xmlns:a16="http://schemas.microsoft.com/office/drawing/2014/main" val="1115179099"/>
                    </a:ext>
                  </a:extLst>
                </a:gridCol>
                <a:gridCol w="712367">
                  <a:extLst>
                    <a:ext uri="{9D8B030D-6E8A-4147-A177-3AD203B41FA5}">
                      <a16:colId xmlns:a16="http://schemas.microsoft.com/office/drawing/2014/main" val="3356854828"/>
                    </a:ext>
                  </a:extLst>
                </a:gridCol>
                <a:gridCol w="637381">
                  <a:extLst>
                    <a:ext uri="{9D8B030D-6E8A-4147-A177-3AD203B41FA5}">
                      <a16:colId xmlns:a16="http://schemas.microsoft.com/office/drawing/2014/main" val="1920011306"/>
                    </a:ext>
                  </a:extLst>
                </a:gridCol>
                <a:gridCol w="487409">
                  <a:extLst>
                    <a:ext uri="{9D8B030D-6E8A-4147-A177-3AD203B41FA5}">
                      <a16:colId xmlns:a16="http://schemas.microsoft.com/office/drawing/2014/main" val="3335024437"/>
                    </a:ext>
                  </a:extLst>
                </a:gridCol>
                <a:gridCol w="487409">
                  <a:extLst>
                    <a:ext uri="{9D8B030D-6E8A-4147-A177-3AD203B41FA5}">
                      <a16:colId xmlns:a16="http://schemas.microsoft.com/office/drawing/2014/main" val="1224343970"/>
                    </a:ext>
                  </a:extLst>
                </a:gridCol>
                <a:gridCol w="742992">
                  <a:extLst>
                    <a:ext uri="{9D8B030D-6E8A-4147-A177-3AD203B41FA5}">
                      <a16:colId xmlns:a16="http://schemas.microsoft.com/office/drawing/2014/main" val="1897126806"/>
                    </a:ext>
                  </a:extLst>
                </a:gridCol>
                <a:gridCol w="712367">
                  <a:extLst>
                    <a:ext uri="{9D8B030D-6E8A-4147-A177-3AD203B41FA5}">
                      <a16:colId xmlns:a16="http://schemas.microsoft.com/office/drawing/2014/main" val="1958534525"/>
                    </a:ext>
                  </a:extLst>
                </a:gridCol>
                <a:gridCol w="599889">
                  <a:extLst>
                    <a:ext uri="{9D8B030D-6E8A-4147-A177-3AD203B41FA5}">
                      <a16:colId xmlns:a16="http://schemas.microsoft.com/office/drawing/2014/main" val="2187406633"/>
                    </a:ext>
                  </a:extLst>
                </a:gridCol>
                <a:gridCol w="412423">
                  <a:extLst>
                    <a:ext uri="{9D8B030D-6E8A-4147-A177-3AD203B41FA5}">
                      <a16:colId xmlns:a16="http://schemas.microsoft.com/office/drawing/2014/main" val="546023338"/>
                    </a:ext>
                  </a:extLst>
                </a:gridCol>
                <a:gridCol w="412423">
                  <a:extLst>
                    <a:ext uri="{9D8B030D-6E8A-4147-A177-3AD203B41FA5}">
                      <a16:colId xmlns:a16="http://schemas.microsoft.com/office/drawing/2014/main" val="3089004337"/>
                    </a:ext>
                  </a:extLst>
                </a:gridCol>
                <a:gridCol w="576000">
                  <a:extLst>
                    <a:ext uri="{9D8B030D-6E8A-4147-A177-3AD203B41FA5}">
                      <a16:colId xmlns:a16="http://schemas.microsoft.com/office/drawing/2014/main" val="3702834822"/>
                    </a:ext>
                  </a:extLst>
                </a:gridCol>
              </a:tblGrid>
              <a:tr h="269415">
                <a:tc gridSpan="11">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中央環境審議会での検討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gridSpan="3">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条例制定時の検討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2355721477"/>
                  </a:ext>
                </a:extLst>
              </a:tr>
              <a:tr h="422031">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zh-TW" altLang="en-US" sz="1050" u="none" strike="noStrike" dirty="0">
                          <a:effectLst/>
                          <a:latin typeface="BIZ UDPゴシック" panose="020B0400000000000000" pitchFamily="50" charset="-128"/>
                          <a:ea typeface="BIZ UDPゴシック" panose="020B0400000000000000" pitchFamily="50" charset="-128"/>
                        </a:rPr>
                        <a:t>遺伝子障害性</a:t>
                      </a:r>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発がん性の閾値の有無</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発がん性以外の有害性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発がん性の量ー反応関係</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ユニットリスク</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a:effectLst/>
                          <a:latin typeface="BIZ UDPゴシック" panose="020B0400000000000000" pitchFamily="50" charset="-128"/>
                          <a:ea typeface="BIZ UDPゴシック" panose="020B0400000000000000" pitchFamily="50" charset="-128"/>
                        </a:rPr>
                        <a:t>発がん性以外の量ー反応関係</a:t>
                      </a:r>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発がん性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毒性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想定環境濃度</a:t>
                      </a:r>
                    </a:p>
                  </a:txBody>
                  <a:tcPr marL="9525" marR="9525" marT="9525" marB="0" anchor="ctr"/>
                </a:tc>
                <a:extLst>
                  <a:ext uri="{0D108BD9-81ED-4DB2-BD59-A6C34878D82A}">
                    <a16:rowId xmlns:a16="http://schemas.microsoft.com/office/drawing/2014/main" val="1453410119"/>
                  </a:ext>
                </a:extLst>
              </a:tr>
              <a:tr h="426231">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証拠なし</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明確な結論無し</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神経系影響、消化管への影響、肝臓腎臓への影響</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NOAEL：94mg/m</a:t>
                      </a:r>
                      <a:r>
                        <a:rPr lang="en-US" sz="1050" b="0" i="0" u="none" strike="noStrike" baseline="30000" dirty="0">
                          <a:solidFill>
                            <a:srgbClr val="000000"/>
                          </a:solidFill>
                          <a:effectLst/>
                          <a:latin typeface="BIZ UDPゴシック" panose="020B0400000000000000" pitchFamily="50" charset="-128"/>
                          <a:ea typeface="BIZ UDPゴシック" panose="020B0400000000000000" pitchFamily="50" charset="-128"/>
                        </a:rPr>
                        <a:t>3</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1000</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94</a:t>
                      </a:r>
                      <a:r>
                        <a:rPr lang="el-GR"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μ</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g/m</a:t>
                      </a:r>
                      <a:r>
                        <a:rPr lang="en-US" altLang="ja-JP" sz="1050" b="0" i="0" u="none" strike="noStrike" baseline="30000" dirty="0">
                          <a:solidFill>
                            <a:srgbClr val="000000"/>
                          </a:solidFill>
                          <a:effectLst/>
                          <a:latin typeface="BIZ UDPゴシック" panose="020B0400000000000000" pitchFamily="50" charset="-128"/>
                          <a:ea typeface="BIZ UDPゴシック" panose="020B0400000000000000" pitchFamily="50" charset="-128"/>
                        </a:rPr>
                        <a:t>3</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C3</a:t>
                      </a: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T3</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2" name="表 11">
            <a:extLst>
              <a:ext uri="{FF2B5EF4-FFF2-40B4-BE49-F238E27FC236}">
                <a16:creationId xmlns:a16="http://schemas.microsoft.com/office/drawing/2014/main" id="{582CC092-66F8-4A35-87FF-750C4CD2DF26}"/>
              </a:ext>
            </a:extLst>
          </p:cNvPr>
          <p:cNvGraphicFramePr>
            <a:graphicFrameLocks noGrp="1"/>
          </p:cNvGraphicFramePr>
          <p:nvPr>
            <p:extLst>
              <p:ext uri="{D42A27DB-BD31-4B8C-83A1-F6EECF244321}">
                <p14:modId xmlns:p14="http://schemas.microsoft.com/office/powerpoint/2010/main" val="2221426864"/>
              </p:ext>
            </p:extLst>
          </p:nvPr>
        </p:nvGraphicFramePr>
        <p:xfrm>
          <a:off x="733163" y="2552850"/>
          <a:ext cx="8692944" cy="917823"/>
        </p:xfrm>
        <a:graphic>
          <a:graphicData uri="http://schemas.openxmlformats.org/drawingml/2006/table">
            <a:tbl>
              <a:tblPr firstRow="1" bandRow="1">
                <a:tableStyleId>{5C22544A-7EE6-4342-B048-85BDC9FD1C3A}</a:tableStyleId>
              </a:tblPr>
              <a:tblGrid>
                <a:gridCol w="900000">
                  <a:extLst>
                    <a:ext uri="{9D8B030D-6E8A-4147-A177-3AD203B41FA5}">
                      <a16:colId xmlns:a16="http://schemas.microsoft.com/office/drawing/2014/main" val="2840144021"/>
                    </a:ext>
                  </a:extLst>
                </a:gridCol>
                <a:gridCol w="792000">
                  <a:extLst>
                    <a:ext uri="{9D8B030D-6E8A-4147-A177-3AD203B41FA5}">
                      <a16:colId xmlns:a16="http://schemas.microsoft.com/office/drawing/2014/main" val="2239818214"/>
                    </a:ext>
                  </a:extLst>
                </a:gridCol>
                <a:gridCol w="360000">
                  <a:extLst>
                    <a:ext uri="{9D8B030D-6E8A-4147-A177-3AD203B41FA5}">
                      <a16:colId xmlns:a16="http://schemas.microsoft.com/office/drawing/2014/main" val="2384755886"/>
                    </a:ext>
                  </a:extLst>
                </a:gridCol>
                <a:gridCol w="828000">
                  <a:extLst>
                    <a:ext uri="{9D8B030D-6E8A-4147-A177-3AD203B41FA5}">
                      <a16:colId xmlns:a16="http://schemas.microsoft.com/office/drawing/2014/main" val="186284741"/>
                    </a:ext>
                  </a:extLst>
                </a:gridCol>
                <a:gridCol w="432000">
                  <a:extLst>
                    <a:ext uri="{9D8B030D-6E8A-4147-A177-3AD203B41FA5}">
                      <a16:colId xmlns:a16="http://schemas.microsoft.com/office/drawing/2014/main" val="1115179099"/>
                    </a:ext>
                  </a:extLst>
                </a:gridCol>
                <a:gridCol w="432000">
                  <a:extLst>
                    <a:ext uri="{9D8B030D-6E8A-4147-A177-3AD203B41FA5}">
                      <a16:colId xmlns:a16="http://schemas.microsoft.com/office/drawing/2014/main" val="3356854828"/>
                    </a:ext>
                  </a:extLst>
                </a:gridCol>
                <a:gridCol w="504000">
                  <a:extLst>
                    <a:ext uri="{9D8B030D-6E8A-4147-A177-3AD203B41FA5}">
                      <a16:colId xmlns:a16="http://schemas.microsoft.com/office/drawing/2014/main" val="1920011306"/>
                    </a:ext>
                  </a:extLst>
                </a:gridCol>
                <a:gridCol w="432000">
                  <a:extLst>
                    <a:ext uri="{9D8B030D-6E8A-4147-A177-3AD203B41FA5}">
                      <a16:colId xmlns:a16="http://schemas.microsoft.com/office/drawing/2014/main" val="3335024437"/>
                    </a:ext>
                  </a:extLst>
                </a:gridCol>
                <a:gridCol w="576000">
                  <a:extLst>
                    <a:ext uri="{9D8B030D-6E8A-4147-A177-3AD203B41FA5}">
                      <a16:colId xmlns:a16="http://schemas.microsoft.com/office/drawing/2014/main" val="262351408"/>
                    </a:ext>
                  </a:extLst>
                </a:gridCol>
                <a:gridCol w="504000">
                  <a:extLst>
                    <a:ext uri="{9D8B030D-6E8A-4147-A177-3AD203B41FA5}">
                      <a16:colId xmlns:a16="http://schemas.microsoft.com/office/drawing/2014/main" val="421905880"/>
                    </a:ext>
                  </a:extLst>
                </a:gridCol>
                <a:gridCol w="386472">
                  <a:extLst>
                    <a:ext uri="{9D8B030D-6E8A-4147-A177-3AD203B41FA5}">
                      <a16:colId xmlns:a16="http://schemas.microsoft.com/office/drawing/2014/main" val="3811409747"/>
                    </a:ext>
                  </a:extLst>
                </a:gridCol>
                <a:gridCol w="386472">
                  <a:extLst>
                    <a:ext uri="{9D8B030D-6E8A-4147-A177-3AD203B41FA5}">
                      <a16:colId xmlns:a16="http://schemas.microsoft.com/office/drawing/2014/main" val="2543409202"/>
                    </a:ext>
                  </a:extLst>
                </a:gridCol>
                <a:gridCol w="1584000">
                  <a:extLst>
                    <a:ext uri="{9D8B030D-6E8A-4147-A177-3AD203B41FA5}">
                      <a16:colId xmlns:a16="http://schemas.microsoft.com/office/drawing/2014/main" val="1224343970"/>
                    </a:ext>
                  </a:extLst>
                </a:gridCol>
                <a:gridCol w="576000">
                  <a:extLst>
                    <a:ext uri="{9D8B030D-6E8A-4147-A177-3AD203B41FA5}">
                      <a16:colId xmlns:a16="http://schemas.microsoft.com/office/drawing/2014/main" val="469874782"/>
                    </a:ext>
                  </a:extLst>
                </a:gridCol>
              </a:tblGrid>
              <a:tr h="395800">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全国製造・輸入数量 </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sz="1050" u="none" strike="noStrike" dirty="0">
                          <a:effectLst/>
                          <a:latin typeface="BIZ UDPゴシック" panose="020B0400000000000000" pitchFamily="50" charset="-128"/>
                          <a:ea typeface="BIZ UDPゴシック" panose="020B0400000000000000" pitchFamily="50" charset="-128"/>
                        </a:rPr>
                        <a:t>t)</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府内大気濃度</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測定法</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環境基準値又は指針値</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法（有害</a:t>
                      </a:r>
                      <a:r>
                        <a:rPr lang="ja-JP" altLang="en-US" sz="1050" kern="100" dirty="0">
                          <a:effectLst/>
                          <a:latin typeface="BIZ UDPゴシック" panose="020B0400000000000000" pitchFamily="50" charset="-128"/>
                          <a:ea typeface="BIZ UDPゴシック" panose="020B0400000000000000" pitchFamily="50" charset="-128"/>
                        </a:rPr>
                        <a:t>物質等</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法（指定物質）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法（優先取組物質）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条例（有害</a:t>
                      </a:r>
                      <a:r>
                        <a:rPr lang="ja-JP" altLang="en-US" sz="1050" kern="100" dirty="0">
                          <a:effectLst/>
                          <a:latin typeface="BIZ UDPゴシック" panose="020B0400000000000000" pitchFamily="50" charset="-128"/>
                          <a:ea typeface="BIZ UDPゴシック" panose="020B0400000000000000" pitchFamily="50" charset="-128"/>
                        </a:rPr>
                        <a:t>物質</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化審法</a:t>
                      </a:r>
                    </a:p>
                  </a:txBody>
                  <a:tcPr marL="45720" marR="45720"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安衛法</a:t>
                      </a:r>
                      <a:endParaRPr kumimoji="1" lang="en-US" altLang="ja-JP" sz="1050" dirty="0">
                        <a:latin typeface="BIZ UDPゴシック" panose="020B0400000000000000" pitchFamily="50" charset="-128"/>
                        <a:ea typeface="BIZ UDPゴシック" panose="020B0400000000000000" pitchFamily="50" charset="-128"/>
                      </a:endParaRPr>
                    </a:p>
                    <a:p>
                      <a:pPr algn="ctr"/>
                      <a:r>
                        <a:rPr kumimoji="1" lang="ja-JP" altLang="en-US" sz="1050" dirty="0">
                          <a:latin typeface="BIZ UDPゴシック" panose="020B0400000000000000" pitchFamily="50" charset="-128"/>
                          <a:ea typeface="BIZ UDPゴシック" panose="020B0400000000000000" pitchFamily="50" charset="-128"/>
                        </a:rPr>
                        <a:t>特化則</a:t>
                      </a:r>
                    </a:p>
                  </a:txBody>
                  <a:tcPr marL="45720" marR="4572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毒劇法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水濁法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50" kern="100" dirty="0">
                          <a:effectLst/>
                          <a:latin typeface="BIZ UDPゴシック" panose="020B0400000000000000" pitchFamily="50" charset="-128"/>
                          <a:ea typeface="BIZ UDPゴシック" panose="020B0400000000000000" pitchFamily="50" charset="-128"/>
                        </a:rPr>
                        <a:t>GHS</a:t>
                      </a:r>
                      <a:r>
                        <a:rPr lang="ja-JP" altLang="en-US" sz="1050" kern="100" dirty="0">
                          <a:effectLst/>
                          <a:latin typeface="BIZ UDPゴシック" panose="020B0400000000000000" pitchFamily="50" charset="-128"/>
                          <a:ea typeface="BIZ UDPゴシック" panose="020B0400000000000000" pitchFamily="50" charset="-128"/>
                        </a:rPr>
                        <a:t>分類健康有害性</a:t>
                      </a: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（発がん性以外の主な区分１）</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発がん性</a:t>
                      </a:r>
                      <a:br>
                        <a:rPr lang="ja-JP" altLang="en-US" sz="1050" u="none" strike="noStrike" dirty="0">
                          <a:effectLst/>
                          <a:latin typeface="BIZ UDPゴシック" panose="020B0400000000000000" pitchFamily="50" charset="-128"/>
                          <a:ea typeface="BIZ UDPゴシック" panose="020B0400000000000000" pitchFamily="50" charset="-128"/>
                        </a:rPr>
                      </a:b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IARC</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453410119"/>
                  </a:ext>
                </a:extLst>
              </a:tr>
              <a:tr h="346323">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42,744</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1.3</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el-GR" sz="1050" b="0" i="0" u="none" strike="noStrike" dirty="0">
                          <a:solidFill>
                            <a:srgbClr val="000000"/>
                          </a:solidFill>
                          <a:effectLst/>
                          <a:latin typeface="BIZ UDPゴシック" panose="020B0400000000000000" pitchFamily="50" charset="-128"/>
                          <a:ea typeface="BIZ UDPゴシック" panose="020B0400000000000000" pitchFamily="50" charset="-128"/>
                        </a:rPr>
                        <a:t>94</a:t>
                      </a:r>
                      <a:endParaRPr lang="en-US" sz="1050" b="0" i="0" u="none" strike="noStrike" baseline="30000"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zh-TW" altLang="en-US" sz="1050" b="0" i="0" u="none" strike="noStrike">
                          <a:solidFill>
                            <a:srgbClr val="000000"/>
                          </a:solidFill>
                          <a:effectLst/>
                          <a:latin typeface="BIZ UDPゴシック" panose="020B0400000000000000" pitchFamily="50" charset="-128"/>
                          <a:ea typeface="BIZ UDPゴシック" panose="020B0400000000000000" pitchFamily="50" charset="-128"/>
                        </a:rPr>
                        <a:t>優先評価化学物質</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第２類</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劇物</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指定物質</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特定標的臓器・全身毒性</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3</a:t>
                      </a:r>
                    </a:p>
                  </a:txBody>
                  <a:tcPr marL="9525" marR="9525" marT="9525" marB="0" anchor="ctr"/>
                </a:tc>
                <a:extLst>
                  <a:ext uri="{0D108BD9-81ED-4DB2-BD59-A6C34878D82A}">
                    <a16:rowId xmlns:a16="http://schemas.microsoft.com/office/drawing/2014/main" val="13483766"/>
                  </a:ext>
                </a:extLst>
              </a:tr>
            </a:tbl>
          </a:graphicData>
        </a:graphic>
      </p:graphicFrame>
    </p:spTree>
    <p:extLst>
      <p:ext uri="{BB962C8B-B14F-4D97-AF65-F5344CB8AC3E}">
        <p14:creationId xmlns:p14="http://schemas.microsoft.com/office/powerpoint/2010/main" val="39168439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p:cNvSpPr>
            <a:spLocks noGrp="1"/>
          </p:cNvSpPr>
          <p:nvPr>
            <p:ph type="title"/>
          </p:nvPr>
        </p:nvSpPr>
        <p:spPr>
          <a:xfrm>
            <a:off x="1083469" y="609600"/>
            <a:ext cx="8457933" cy="742122"/>
          </a:xfrm>
        </p:spPr>
        <p:txBody>
          <a:bodyPr>
            <a:normAutofit/>
          </a:bodyPr>
          <a:lstStyle/>
          <a:p>
            <a:r>
              <a:rPr kumimoji="1" lang="ja-JP" altLang="en-US" sz="2400" dirty="0">
                <a:latin typeface="BIZ UDPゴシック" panose="020B0400000000000000" pitchFamily="50" charset="-128"/>
                <a:ea typeface="BIZ UDPゴシック" panose="020B0400000000000000" pitchFamily="50" charset="-128"/>
              </a:rPr>
              <a:t>（参考）検討対象物質について</a:t>
            </a:r>
            <a:r>
              <a:rPr kumimoji="1" lang="en-US" altLang="ja-JP" sz="2400" dirty="0">
                <a:latin typeface="BIZ UDPゴシック" panose="020B0400000000000000" pitchFamily="50" charset="-128"/>
                <a:ea typeface="BIZ UDPゴシック" panose="020B0400000000000000" pitchFamily="50" charset="-128"/>
              </a:rPr>
              <a:t>【</a:t>
            </a:r>
            <a:r>
              <a:rPr lang="ja-JP" altLang="en-US" sz="2400" dirty="0">
                <a:latin typeface="BIZ UDPゴシック" panose="020B0400000000000000" pitchFamily="50" charset="-128"/>
                <a:ea typeface="BIZ UDPゴシック" panose="020B0400000000000000" pitchFamily="50" charset="-128"/>
              </a:rPr>
              <a:t>③クロロホルム</a:t>
            </a:r>
            <a:r>
              <a:rPr kumimoji="1" lang="en-US" altLang="ja-JP" sz="2400" dirty="0">
                <a:latin typeface="BIZ UDPゴシック" panose="020B0400000000000000" pitchFamily="50" charset="-128"/>
                <a:ea typeface="BIZ UDPゴシック" panose="020B0400000000000000" pitchFamily="50" charset="-128"/>
              </a:rPr>
              <a:t>】</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スライド番号プレースホルダー 3">
            <a:extLst>
              <a:ext uri="{FF2B5EF4-FFF2-40B4-BE49-F238E27FC236}">
                <a16:creationId xmlns:a16="http://schemas.microsoft.com/office/drawing/2014/main" id="{8DBC81DD-DE3C-4517-AC6F-72A486E33BE7}"/>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16</a:t>
            </a:fld>
            <a:endParaRPr lang="en-US" dirty="0">
              <a:solidFill>
                <a:srgbClr val="000000"/>
              </a:solidFill>
              <a:latin typeface="BIZ UDPゴシック" panose="020B0400000000000000" pitchFamily="50" charset="-128"/>
              <a:ea typeface="BIZ UDPゴシック" panose="020B0400000000000000" pitchFamily="50" charset="-128"/>
            </a:endParaRPr>
          </a:p>
        </p:txBody>
      </p:sp>
      <p:graphicFrame>
        <p:nvGraphicFramePr>
          <p:cNvPr id="15" name="表 14">
            <a:extLst>
              <a:ext uri="{FF2B5EF4-FFF2-40B4-BE49-F238E27FC236}">
                <a16:creationId xmlns:a16="http://schemas.microsoft.com/office/drawing/2014/main" id="{55F95183-2B92-4653-84F7-2A5136A23D7C}"/>
              </a:ext>
            </a:extLst>
          </p:cNvPr>
          <p:cNvGraphicFramePr>
            <a:graphicFrameLocks noGrp="1"/>
          </p:cNvGraphicFramePr>
          <p:nvPr>
            <p:extLst>
              <p:ext uri="{D42A27DB-BD31-4B8C-83A1-F6EECF244321}">
                <p14:modId xmlns:p14="http://schemas.microsoft.com/office/powerpoint/2010/main" val="3307098110"/>
              </p:ext>
            </p:extLst>
          </p:nvPr>
        </p:nvGraphicFramePr>
        <p:xfrm>
          <a:off x="733162" y="3928792"/>
          <a:ext cx="8755092" cy="1231443"/>
        </p:xfrm>
        <a:graphic>
          <a:graphicData uri="http://schemas.openxmlformats.org/drawingml/2006/table">
            <a:tbl>
              <a:tblPr firstRow="1" bandRow="1">
                <a:tableStyleId>{5C22544A-7EE6-4342-B048-85BDC9FD1C3A}</a:tableStyleId>
              </a:tblPr>
              <a:tblGrid>
                <a:gridCol w="396000">
                  <a:extLst>
                    <a:ext uri="{9D8B030D-6E8A-4147-A177-3AD203B41FA5}">
                      <a16:colId xmlns:a16="http://schemas.microsoft.com/office/drawing/2014/main" val="3554492327"/>
                    </a:ext>
                  </a:extLst>
                </a:gridCol>
                <a:gridCol w="360000">
                  <a:extLst>
                    <a:ext uri="{9D8B030D-6E8A-4147-A177-3AD203B41FA5}">
                      <a16:colId xmlns:a16="http://schemas.microsoft.com/office/drawing/2014/main" val="3146548048"/>
                    </a:ext>
                  </a:extLst>
                </a:gridCol>
                <a:gridCol w="576000">
                  <a:extLst>
                    <a:ext uri="{9D8B030D-6E8A-4147-A177-3AD203B41FA5}">
                      <a16:colId xmlns:a16="http://schemas.microsoft.com/office/drawing/2014/main" val="3313589753"/>
                    </a:ext>
                  </a:extLst>
                </a:gridCol>
                <a:gridCol w="576000">
                  <a:extLst>
                    <a:ext uri="{9D8B030D-6E8A-4147-A177-3AD203B41FA5}">
                      <a16:colId xmlns:a16="http://schemas.microsoft.com/office/drawing/2014/main" val="1309927787"/>
                    </a:ext>
                  </a:extLst>
                </a:gridCol>
                <a:gridCol w="504000">
                  <a:extLst>
                    <a:ext uri="{9D8B030D-6E8A-4147-A177-3AD203B41FA5}">
                      <a16:colId xmlns:a16="http://schemas.microsoft.com/office/drawing/2014/main" val="440683863"/>
                    </a:ext>
                  </a:extLst>
                </a:gridCol>
                <a:gridCol w="360000">
                  <a:extLst>
                    <a:ext uri="{9D8B030D-6E8A-4147-A177-3AD203B41FA5}">
                      <a16:colId xmlns:a16="http://schemas.microsoft.com/office/drawing/2014/main" val="1481578530"/>
                    </a:ext>
                  </a:extLst>
                </a:gridCol>
                <a:gridCol w="1368000">
                  <a:extLst>
                    <a:ext uri="{9D8B030D-6E8A-4147-A177-3AD203B41FA5}">
                      <a16:colId xmlns:a16="http://schemas.microsoft.com/office/drawing/2014/main" val="68193555"/>
                    </a:ext>
                  </a:extLst>
                </a:gridCol>
                <a:gridCol w="468000">
                  <a:extLst>
                    <a:ext uri="{9D8B030D-6E8A-4147-A177-3AD203B41FA5}">
                      <a16:colId xmlns:a16="http://schemas.microsoft.com/office/drawing/2014/main" val="3995537399"/>
                    </a:ext>
                  </a:extLst>
                </a:gridCol>
                <a:gridCol w="979092">
                  <a:extLst>
                    <a:ext uri="{9D8B030D-6E8A-4147-A177-3AD203B41FA5}">
                      <a16:colId xmlns:a16="http://schemas.microsoft.com/office/drawing/2014/main" val="2396862075"/>
                    </a:ext>
                  </a:extLst>
                </a:gridCol>
                <a:gridCol w="612000">
                  <a:extLst>
                    <a:ext uri="{9D8B030D-6E8A-4147-A177-3AD203B41FA5}">
                      <a16:colId xmlns:a16="http://schemas.microsoft.com/office/drawing/2014/main" val="3482019717"/>
                    </a:ext>
                  </a:extLst>
                </a:gridCol>
                <a:gridCol w="2556000">
                  <a:extLst>
                    <a:ext uri="{9D8B030D-6E8A-4147-A177-3AD203B41FA5}">
                      <a16:colId xmlns:a16="http://schemas.microsoft.com/office/drawing/2014/main" val="669687323"/>
                    </a:ext>
                  </a:extLst>
                </a:gridCol>
              </a:tblGrid>
              <a:tr h="330378">
                <a:tc gridSpan="7">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排出量（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ja-JP"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移動量（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a:p>
                  </a:txBody>
                  <a:tcPr/>
                </a:tc>
                <a:tc gridSpan="2">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zh-CN" sz="1050" u="none" strike="noStrike" dirty="0">
                          <a:effectLst/>
                          <a:latin typeface="BIZ UDPゴシック" panose="020B0400000000000000" pitchFamily="50" charset="-128"/>
                          <a:ea typeface="BIZ UDPゴシック" panose="020B0400000000000000" pitchFamily="50" charset="-128"/>
                        </a:rPr>
                        <a:t>PRTR</a:t>
                      </a:r>
                      <a:r>
                        <a:rPr lang="zh-CN" altLang="en-US" sz="1050" u="none" strike="noStrike" dirty="0">
                          <a:effectLst/>
                          <a:latin typeface="BIZ UDPゴシック" panose="020B0400000000000000" pitchFamily="50" charset="-128"/>
                          <a:ea typeface="BIZ UDPゴシック" panose="020B0400000000000000" pitchFamily="50" charset="-128"/>
                        </a:rPr>
                        <a:t>届出外</a:t>
                      </a: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年度、ｋｇ）</a:t>
                      </a:r>
                      <a:endParaRPr lang="en-US" altLang="ja-JP" sz="1050" u="none" strike="noStrike"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zh-CN"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728890693"/>
                  </a:ext>
                </a:extLst>
              </a:tr>
              <a:tr h="330378">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分類</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届出件数</a:t>
                      </a:r>
                      <a:endParaRPr lang="en-US" altLang="ja-JP"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合計</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公共用水域</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土壌</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大気排出量上位業種</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下水道</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事業所外への移動（廃棄物）</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r>
                        <a:rPr lang="zh-CN" altLang="en-US" sz="1050" u="none" strike="noStrike" dirty="0">
                          <a:effectLst/>
                          <a:latin typeface="BIZ UDPゴシック" panose="020B0400000000000000" pitchFamily="50" charset="-128"/>
                          <a:ea typeface="BIZ UDPゴシック" panose="020B0400000000000000" pitchFamily="50" charset="-128"/>
                        </a:rPr>
                        <a:t>排出量</a:t>
                      </a:r>
                      <a:endParaRPr kumimoji="1" lang="ja-JP" altLang="en-US" sz="1050" dirty="0">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主な排出源と量</a:t>
                      </a:r>
                    </a:p>
                  </a:txBody>
                  <a:tcPr anchor="ctr"/>
                </a:tc>
                <a:extLst>
                  <a:ext uri="{0D108BD9-81ED-4DB2-BD59-A6C34878D82A}">
                    <a16:rowId xmlns:a16="http://schemas.microsoft.com/office/drawing/2014/main" val="2814582105"/>
                  </a:ext>
                </a:extLst>
              </a:tr>
              <a:tr h="330378">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第１種</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15</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20,578</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20,512</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66</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l" rtl="0" fontAlgn="ct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倉庫業、高等教育機関、医薬品製造業、自然科学研究所、化学工業</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2</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361,555</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3,350</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水道（</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1,704</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対象業種の事業者のすそ切り以下（</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1,096</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下水処理施設（</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519</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extLst>
                  <a:ext uri="{0D108BD9-81ED-4DB2-BD59-A6C34878D82A}">
                    <a16:rowId xmlns:a16="http://schemas.microsoft.com/office/drawing/2014/main" val="3130189616"/>
                  </a:ext>
                </a:extLst>
              </a:tr>
            </a:tbl>
          </a:graphicData>
        </a:graphic>
      </p:graphicFrame>
      <p:graphicFrame>
        <p:nvGraphicFramePr>
          <p:cNvPr id="3" name="表 3">
            <a:extLst>
              <a:ext uri="{FF2B5EF4-FFF2-40B4-BE49-F238E27FC236}">
                <a16:creationId xmlns:a16="http://schemas.microsoft.com/office/drawing/2014/main" id="{99486B8D-8EBE-405C-9D80-F4834A667D51}"/>
              </a:ext>
            </a:extLst>
          </p:cNvPr>
          <p:cNvGraphicFramePr>
            <a:graphicFrameLocks noGrp="1"/>
          </p:cNvGraphicFramePr>
          <p:nvPr>
            <p:extLst>
              <p:ext uri="{D42A27DB-BD31-4B8C-83A1-F6EECF244321}">
                <p14:modId xmlns:p14="http://schemas.microsoft.com/office/powerpoint/2010/main" val="112805850"/>
              </p:ext>
            </p:extLst>
          </p:nvPr>
        </p:nvGraphicFramePr>
        <p:xfrm>
          <a:off x="733163" y="1360286"/>
          <a:ext cx="8763832" cy="1061085"/>
        </p:xfrm>
        <a:graphic>
          <a:graphicData uri="http://schemas.openxmlformats.org/drawingml/2006/table">
            <a:tbl>
              <a:tblPr firstRow="1" bandRow="1">
                <a:tableStyleId>{5C22544A-7EE6-4342-B048-85BDC9FD1C3A}</a:tableStyleId>
              </a:tblPr>
              <a:tblGrid>
                <a:gridCol w="703216">
                  <a:extLst>
                    <a:ext uri="{9D8B030D-6E8A-4147-A177-3AD203B41FA5}">
                      <a16:colId xmlns:a16="http://schemas.microsoft.com/office/drawing/2014/main" val="1612888235"/>
                    </a:ext>
                  </a:extLst>
                </a:gridCol>
                <a:gridCol w="644616">
                  <a:extLst>
                    <a:ext uri="{9D8B030D-6E8A-4147-A177-3AD203B41FA5}">
                      <a16:colId xmlns:a16="http://schemas.microsoft.com/office/drawing/2014/main" val="2876613415"/>
                    </a:ext>
                  </a:extLst>
                </a:gridCol>
                <a:gridCol w="540000">
                  <a:extLst>
                    <a:ext uri="{9D8B030D-6E8A-4147-A177-3AD203B41FA5}">
                      <a16:colId xmlns:a16="http://schemas.microsoft.com/office/drawing/2014/main" val="2936053854"/>
                    </a:ext>
                  </a:extLst>
                </a:gridCol>
                <a:gridCol w="1980000">
                  <a:extLst>
                    <a:ext uri="{9D8B030D-6E8A-4147-A177-3AD203B41FA5}">
                      <a16:colId xmlns:a16="http://schemas.microsoft.com/office/drawing/2014/main" val="677029250"/>
                    </a:ext>
                  </a:extLst>
                </a:gridCol>
                <a:gridCol w="4896000">
                  <a:extLst>
                    <a:ext uri="{9D8B030D-6E8A-4147-A177-3AD203B41FA5}">
                      <a16:colId xmlns:a16="http://schemas.microsoft.com/office/drawing/2014/main" val="1103838277"/>
                    </a:ext>
                  </a:extLst>
                </a:gridCol>
              </a:tblGrid>
              <a:tr h="231883">
                <a:tc>
                  <a:txBody>
                    <a:bodyPr/>
                    <a:lstStyle/>
                    <a:p>
                      <a:pPr algn="ctr"/>
                      <a:r>
                        <a:rPr kumimoji="1" lang="ja-JP" altLang="en-US" sz="1050" dirty="0">
                          <a:latin typeface="BIZ UDPゴシック" panose="020B0400000000000000" pitchFamily="50" charset="-128"/>
                          <a:ea typeface="BIZ UDPゴシック" panose="020B0400000000000000" pitchFamily="50" charset="-128"/>
                        </a:rPr>
                        <a:t>分子式</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融点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沸点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主な用途</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特徴</a:t>
                      </a:r>
                    </a:p>
                  </a:txBody>
                  <a:tcPr anchor="ctr"/>
                </a:tc>
                <a:extLst>
                  <a:ext uri="{0D108BD9-81ED-4DB2-BD59-A6C34878D82A}">
                    <a16:rowId xmlns:a16="http://schemas.microsoft.com/office/drawing/2014/main" val="841004180"/>
                  </a:ext>
                </a:extLst>
              </a:tr>
              <a:tr h="510239">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CHCl</a:t>
                      </a:r>
                      <a:r>
                        <a:rPr lang="en-US"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3</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-64℃</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62℃</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・代替フロン・フッ素樹脂の原料。</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・試薬、農薬や医薬品の抽出溶剤。</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・常温で揮発性がある無色透明の液体。特有の臭いがあり、蒸気は甘味を感じさせる。</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・麻酔作用があることで知られ、以前は外科手術の際に吸入麻酔薬として使用されてきたが、肝臓障害などの副作用がみられ、日本では</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1950</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年代以降は吸入麻酔薬としては使われていない。</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・水道水中の浄化処理過程（トリハロメタン類）・古紙等の漂白過程で副生する。</a:t>
                      </a:r>
                    </a:p>
                  </a:txBody>
                  <a:tcPr marL="9525" marR="9525" marT="9525" marB="0" anchor="ctr"/>
                </a:tc>
                <a:extLst>
                  <a:ext uri="{0D108BD9-81ED-4DB2-BD59-A6C34878D82A}">
                    <a16:rowId xmlns:a16="http://schemas.microsoft.com/office/drawing/2014/main" val="2844436851"/>
                  </a:ext>
                </a:extLst>
              </a:tr>
            </a:tbl>
          </a:graphicData>
        </a:graphic>
      </p:graphicFrame>
      <p:graphicFrame>
        <p:nvGraphicFramePr>
          <p:cNvPr id="20" name="表 19">
            <a:extLst>
              <a:ext uri="{FF2B5EF4-FFF2-40B4-BE49-F238E27FC236}">
                <a16:creationId xmlns:a16="http://schemas.microsoft.com/office/drawing/2014/main" id="{D4582458-6B28-410C-ADF1-1AB4EEB66FE3}"/>
              </a:ext>
            </a:extLst>
          </p:cNvPr>
          <p:cNvGraphicFramePr>
            <a:graphicFrameLocks noGrp="1"/>
          </p:cNvGraphicFramePr>
          <p:nvPr>
            <p:extLst>
              <p:ext uri="{D42A27DB-BD31-4B8C-83A1-F6EECF244321}">
                <p14:modId xmlns:p14="http://schemas.microsoft.com/office/powerpoint/2010/main" val="1298870284"/>
              </p:ext>
            </p:extLst>
          </p:nvPr>
        </p:nvGraphicFramePr>
        <p:xfrm>
          <a:off x="716030" y="5364922"/>
          <a:ext cx="8794187" cy="1185231"/>
        </p:xfrm>
        <a:graphic>
          <a:graphicData uri="http://schemas.openxmlformats.org/drawingml/2006/table">
            <a:tbl>
              <a:tblPr firstRow="1" bandRow="1">
                <a:tableStyleId>{5C22544A-7EE6-4342-B048-85BDC9FD1C3A}</a:tableStyleId>
              </a:tblPr>
              <a:tblGrid>
                <a:gridCol w="468000">
                  <a:extLst>
                    <a:ext uri="{9D8B030D-6E8A-4147-A177-3AD203B41FA5}">
                      <a16:colId xmlns:a16="http://schemas.microsoft.com/office/drawing/2014/main" val="186284741"/>
                    </a:ext>
                  </a:extLst>
                </a:gridCol>
                <a:gridCol w="612000">
                  <a:extLst>
                    <a:ext uri="{9D8B030D-6E8A-4147-A177-3AD203B41FA5}">
                      <a16:colId xmlns:a16="http://schemas.microsoft.com/office/drawing/2014/main" val="3347487342"/>
                    </a:ext>
                  </a:extLst>
                </a:gridCol>
                <a:gridCol w="583779">
                  <a:extLst>
                    <a:ext uri="{9D8B030D-6E8A-4147-A177-3AD203B41FA5}">
                      <a16:colId xmlns:a16="http://schemas.microsoft.com/office/drawing/2014/main" val="820898458"/>
                    </a:ext>
                  </a:extLst>
                </a:gridCol>
                <a:gridCol w="1349748">
                  <a:extLst>
                    <a:ext uri="{9D8B030D-6E8A-4147-A177-3AD203B41FA5}">
                      <a16:colId xmlns:a16="http://schemas.microsoft.com/office/drawing/2014/main" val="1115179099"/>
                    </a:ext>
                  </a:extLst>
                </a:gridCol>
                <a:gridCol w="712367">
                  <a:extLst>
                    <a:ext uri="{9D8B030D-6E8A-4147-A177-3AD203B41FA5}">
                      <a16:colId xmlns:a16="http://schemas.microsoft.com/office/drawing/2014/main" val="3356854828"/>
                    </a:ext>
                  </a:extLst>
                </a:gridCol>
                <a:gridCol w="637381">
                  <a:extLst>
                    <a:ext uri="{9D8B030D-6E8A-4147-A177-3AD203B41FA5}">
                      <a16:colId xmlns:a16="http://schemas.microsoft.com/office/drawing/2014/main" val="1920011306"/>
                    </a:ext>
                  </a:extLst>
                </a:gridCol>
                <a:gridCol w="487409">
                  <a:extLst>
                    <a:ext uri="{9D8B030D-6E8A-4147-A177-3AD203B41FA5}">
                      <a16:colId xmlns:a16="http://schemas.microsoft.com/office/drawing/2014/main" val="3335024437"/>
                    </a:ext>
                  </a:extLst>
                </a:gridCol>
                <a:gridCol w="487409">
                  <a:extLst>
                    <a:ext uri="{9D8B030D-6E8A-4147-A177-3AD203B41FA5}">
                      <a16:colId xmlns:a16="http://schemas.microsoft.com/office/drawing/2014/main" val="1224343970"/>
                    </a:ext>
                  </a:extLst>
                </a:gridCol>
                <a:gridCol w="742992">
                  <a:extLst>
                    <a:ext uri="{9D8B030D-6E8A-4147-A177-3AD203B41FA5}">
                      <a16:colId xmlns:a16="http://schemas.microsoft.com/office/drawing/2014/main" val="1897126806"/>
                    </a:ext>
                  </a:extLst>
                </a:gridCol>
                <a:gridCol w="712367">
                  <a:extLst>
                    <a:ext uri="{9D8B030D-6E8A-4147-A177-3AD203B41FA5}">
                      <a16:colId xmlns:a16="http://schemas.microsoft.com/office/drawing/2014/main" val="1958534525"/>
                    </a:ext>
                  </a:extLst>
                </a:gridCol>
                <a:gridCol w="599889">
                  <a:extLst>
                    <a:ext uri="{9D8B030D-6E8A-4147-A177-3AD203B41FA5}">
                      <a16:colId xmlns:a16="http://schemas.microsoft.com/office/drawing/2014/main" val="2187406633"/>
                    </a:ext>
                  </a:extLst>
                </a:gridCol>
                <a:gridCol w="412423">
                  <a:extLst>
                    <a:ext uri="{9D8B030D-6E8A-4147-A177-3AD203B41FA5}">
                      <a16:colId xmlns:a16="http://schemas.microsoft.com/office/drawing/2014/main" val="546023338"/>
                    </a:ext>
                  </a:extLst>
                </a:gridCol>
                <a:gridCol w="412423">
                  <a:extLst>
                    <a:ext uri="{9D8B030D-6E8A-4147-A177-3AD203B41FA5}">
                      <a16:colId xmlns:a16="http://schemas.microsoft.com/office/drawing/2014/main" val="3089004337"/>
                    </a:ext>
                  </a:extLst>
                </a:gridCol>
                <a:gridCol w="576000">
                  <a:extLst>
                    <a:ext uri="{9D8B030D-6E8A-4147-A177-3AD203B41FA5}">
                      <a16:colId xmlns:a16="http://schemas.microsoft.com/office/drawing/2014/main" val="3702834822"/>
                    </a:ext>
                  </a:extLst>
                </a:gridCol>
              </a:tblGrid>
              <a:tr h="269415">
                <a:tc gridSpan="11">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中央環境審議会での検討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gridSpan="3">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条例制定時の検討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2355721477"/>
                  </a:ext>
                </a:extLst>
              </a:tr>
              <a:tr h="422031">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zh-TW" altLang="en-US" sz="1050" u="none" strike="noStrike" dirty="0">
                          <a:effectLst/>
                          <a:latin typeface="BIZ UDPゴシック" panose="020B0400000000000000" pitchFamily="50" charset="-128"/>
                          <a:ea typeface="BIZ UDPゴシック" panose="020B0400000000000000" pitchFamily="50" charset="-128"/>
                        </a:rPr>
                        <a:t>遺伝子障害性</a:t>
                      </a:r>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発がん性の閾値の有無</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発がん性以外の有害性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発がん性の量ー反応関係</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ユニットリスク</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a:effectLst/>
                          <a:latin typeface="BIZ UDPゴシック" panose="020B0400000000000000" pitchFamily="50" charset="-128"/>
                          <a:ea typeface="BIZ UDPゴシック" panose="020B0400000000000000" pitchFamily="50" charset="-128"/>
                        </a:rPr>
                        <a:t>発がん性以外の量ー反応関係</a:t>
                      </a:r>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発がん性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毒性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想定環境濃度</a:t>
                      </a:r>
                    </a:p>
                  </a:txBody>
                  <a:tcPr marL="9525" marR="9525" marT="9525" marB="0" anchor="ctr"/>
                </a:tc>
                <a:extLst>
                  <a:ext uri="{0D108BD9-81ED-4DB2-BD59-A6C34878D82A}">
                    <a16:rowId xmlns:a16="http://schemas.microsoft.com/office/drawing/2014/main" val="1453410119"/>
                  </a:ext>
                </a:extLst>
              </a:tr>
              <a:tr h="426231">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有り</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無し</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有り</a:t>
                      </a:r>
                    </a:p>
                  </a:txBody>
                  <a:tcPr marL="9525" marR="9525" marT="9525" marB="0" anchor="ctr"/>
                </a:tc>
                <a:tc>
                  <a:txBody>
                    <a:bodyPr/>
                    <a:lstStyle/>
                    <a:p>
                      <a:pPr algn="ctr" rtl="0" fontAlgn="ct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急性毒性：麻酔作用</a:t>
                      </a:r>
                      <a:b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慢性毒性：肝腎障害</a:t>
                      </a: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NOAEL：25mg/m</a:t>
                      </a:r>
                      <a:r>
                        <a:rPr lang="en-US" sz="1050" b="0" i="0" u="none" strike="noStrike" baseline="30000" dirty="0">
                          <a:solidFill>
                            <a:srgbClr val="000000"/>
                          </a:solidFill>
                          <a:effectLst/>
                          <a:latin typeface="BIZ UDPゴシック" panose="020B0400000000000000" pitchFamily="50" charset="-128"/>
                          <a:ea typeface="BIZ UDPゴシック" panose="020B0400000000000000" pitchFamily="50" charset="-128"/>
                        </a:rPr>
                        <a:t>3</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1,400</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el-GR" sz="1050" b="0" i="0" u="none" strike="noStrike" dirty="0">
                          <a:solidFill>
                            <a:srgbClr val="000000"/>
                          </a:solidFill>
                          <a:effectLst/>
                          <a:latin typeface="BIZ UDPゴシック" panose="020B0400000000000000" pitchFamily="50" charset="-128"/>
                          <a:ea typeface="BIZ UDPゴシック" panose="020B0400000000000000" pitchFamily="50" charset="-128"/>
                        </a:rPr>
                        <a:t>18μ</a:t>
                      </a: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g</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/m</a:t>
                      </a:r>
                      <a:r>
                        <a:rPr lang="en-US" altLang="ja-JP" sz="1050" b="0" i="0" u="none" strike="noStrike" baseline="30000" dirty="0">
                          <a:solidFill>
                            <a:srgbClr val="000000"/>
                          </a:solidFill>
                          <a:effectLst/>
                          <a:latin typeface="BIZ UDPゴシック" panose="020B0400000000000000" pitchFamily="50" charset="-128"/>
                          <a:ea typeface="BIZ UDPゴシック" panose="020B0400000000000000" pitchFamily="50" charset="-128"/>
                        </a:rPr>
                        <a:t>3</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LOAEL：25mg/m</a:t>
                      </a:r>
                      <a:r>
                        <a:rPr lang="en-US" sz="1050" b="0" i="0" u="none" strike="noStrike" baseline="30000" dirty="0">
                          <a:solidFill>
                            <a:srgbClr val="000000"/>
                          </a:solidFill>
                          <a:effectLst/>
                          <a:latin typeface="BIZ UDPゴシック" panose="020B0400000000000000" pitchFamily="50" charset="-128"/>
                          <a:ea typeface="BIZ UDPゴシック" panose="020B0400000000000000" pitchFamily="50" charset="-128"/>
                        </a:rPr>
                        <a:t>3</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1,400</a:t>
                      </a:r>
                    </a:p>
                  </a:txBody>
                  <a:tcPr marL="9525" marR="9525" marT="9525" marB="0" anchor="ctr"/>
                </a:tc>
                <a:tc>
                  <a:txBody>
                    <a:bodyPr/>
                    <a:lstStyle/>
                    <a:p>
                      <a:pPr algn="ctr" rtl="0" fontAlgn="ctr"/>
                      <a:r>
                        <a:rPr lang="el-GR" sz="1050" b="0" i="0" u="none" strike="noStrike" dirty="0">
                          <a:solidFill>
                            <a:srgbClr val="000000"/>
                          </a:solidFill>
                          <a:effectLst/>
                          <a:latin typeface="BIZ UDPゴシック" panose="020B0400000000000000" pitchFamily="50" charset="-128"/>
                          <a:ea typeface="BIZ UDPゴシック" panose="020B0400000000000000" pitchFamily="50" charset="-128"/>
                        </a:rPr>
                        <a:t>18</a:t>
                      </a:r>
                      <a:r>
                        <a:rPr lang="el-GR"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μ</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g/m</a:t>
                      </a:r>
                      <a:r>
                        <a:rPr lang="en-US" altLang="ja-JP" sz="1050" b="0" i="0" u="none" strike="noStrike" baseline="30000" dirty="0">
                          <a:solidFill>
                            <a:srgbClr val="000000"/>
                          </a:solidFill>
                          <a:effectLst/>
                          <a:latin typeface="BIZ UDPゴシック" panose="020B0400000000000000" pitchFamily="50" charset="-128"/>
                          <a:ea typeface="BIZ UDPゴシック" panose="020B0400000000000000" pitchFamily="50" charset="-128"/>
                        </a:rPr>
                        <a:t>3</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C3</a:t>
                      </a: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T3</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2" name="表 11">
            <a:extLst>
              <a:ext uri="{FF2B5EF4-FFF2-40B4-BE49-F238E27FC236}">
                <a16:creationId xmlns:a16="http://schemas.microsoft.com/office/drawing/2014/main" id="{8E5D7F3E-9CBD-4A9A-BFD5-3ACA4F6FAA80}"/>
              </a:ext>
            </a:extLst>
          </p:cNvPr>
          <p:cNvGraphicFramePr>
            <a:graphicFrameLocks noGrp="1"/>
          </p:cNvGraphicFramePr>
          <p:nvPr>
            <p:extLst>
              <p:ext uri="{D42A27DB-BD31-4B8C-83A1-F6EECF244321}">
                <p14:modId xmlns:p14="http://schemas.microsoft.com/office/powerpoint/2010/main" val="4168257531"/>
              </p:ext>
            </p:extLst>
          </p:nvPr>
        </p:nvGraphicFramePr>
        <p:xfrm>
          <a:off x="747230" y="2597517"/>
          <a:ext cx="8858135" cy="1061085"/>
        </p:xfrm>
        <a:graphic>
          <a:graphicData uri="http://schemas.openxmlformats.org/drawingml/2006/table">
            <a:tbl>
              <a:tblPr firstRow="1" bandRow="1">
                <a:tableStyleId>{5C22544A-7EE6-4342-B048-85BDC9FD1C3A}</a:tableStyleId>
              </a:tblPr>
              <a:tblGrid>
                <a:gridCol w="900000">
                  <a:extLst>
                    <a:ext uri="{9D8B030D-6E8A-4147-A177-3AD203B41FA5}">
                      <a16:colId xmlns:a16="http://schemas.microsoft.com/office/drawing/2014/main" val="2840144021"/>
                    </a:ext>
                  </a:extLst>
                </a:gridCol>
                <a:gridCol w="720000">
                  <a:extLst>
                    <a:ext uri="{9D8B030D-6E8A-4147-A177-3AD203B41FA5}">
                      <a16:colId xmlns:a16="http://schemas.microsoft.com/office/drawing/2014/main" val="2239818214"/>
                    </a:ext>
                  </a:extLst>
                </a:gridCol>
                <a:gridCol w="504000">
                  <a:extLst>
                    <a:ext uri="{9D8B030D-6E8A-4147-A177-3AD203B41FA5}">
                      <a16:colId xmlns:a16="http://schemas.microsoft.com/office/drawing/2014/main" val="2384755886"/>
                    </a:ext>
                  </a:extLst>
                </a:gridCol>
                <a:gridCol w="792000">
                  <a:extLst>
                    <a:ext uri="{9D8B030D-6E8A-4147-A177-3AD203B41FA5}">
                      <a16:colId xmlns:a16="http://schemas.microsoft.com/office/drawing/2014/main" val="186284741"/>
                    </a:ext>
                  </a:extLst>
                </a:gridCol>
                <a:gridCol w="494678">
                  <a:extLst>
                    <a:ext uri="{9D8B030D-6E8A-4147-A177-3AD203B41FA5}">
                      <a16:colId xmlns:a16="http://schemas.microsoft.com/office/drawing/2014/main" val="1115179099"/>
                    </a:ext>
                  </a:extLst>
                </a:gridCol>
                <a:gridCol w="471502">
                  <a:extLst>
                    <a:ext uri="{9D8B030D-6E8A-4147-A177-3AD203B41FA5}">
                      <a16:colId xmlns:a16="http://schemas.microsoft.com/office/drawing/2014/main" val="3356854828"/>
                    </a:ext>
                  </a:extLst>
                </a:gridCol>
                <a:gridCol w="540000">
                  <a:extLst>
                    <a:ext uri="{9D8B030D-6E8A-4147-A177-3AD203B41FA5}">
                      <a16:colId xmlns:a16="http://schemas.microsoft.com/office/drawing/2014/main" val="1920011306"/>
                    </a:ext>
                  </a:extLst>
                </a:gridCol>
                <a:gridCol w="468000">
                  <a:extLst>
                    <a:ext uri="{9D8B030D-6E8A-4147-A177-3AD203B41FA5}">
                      <a16:colId xmlns:a16="http://schemas.microsoft.com/office/drawing/2014/main" val="3335024437"/>
                    </a:ext>
                  </a:extLst>
                </a:gridCol>
                <a:gridCol w="543244">
                  <a:extLst>
                    <a:ext uri="{9D8B030D-6E8A-4147-A177-3AD203B41FA5}">
                      <a16:colId xmlns:a16="http://schemas.microsoft.com/office/drawing/2014/main" val="262351408"/>
                    </a:ext>
                  </a:extLst>
                </a:gridCol>
                <a:gridCol w="504000">
                  <a:extLst>
                    <a:ext uri="{9D8B030D-6E8A-4147-A177-3AD203B41FA5}">
                      <a16:colId xmlns:a16="http://schemas.microsoft.com/office/drawing/2014/main" val="421905880"/>
                    </a:ext>
                  </a:extLst>
                </a:gridCol>
                <a:gridCol w="386472">
                  <a:extLst>
                    <a:ext uri="{9D8B030D-6E8A-4147-A177-3AD203B41FA5}">
                      <a16:colId xmlns:a16="http://schemas.microsoft.com/office/drawing/2014/main" val="3811409747"/>
                    </a:ext>
                  </a:extLst>
                </a:gridCol>
                <a:gridCol w="386472">
                  <a:extLst>
                    <a:ext uri="{9D8B030D-6E8A-4147-A177-3AD203B41FA5}">
                      <a16:colId xmlns:a16="http://schemas.microsoft.com/office/drawing/2014/main" val="2543409202"/>
                    </a:ext>
                  </a:extLst>
                </a:gridCol>
                <a:gridCol w="1620000">
                  <a:extLst>
                    <a:ext uri="{9D8B030D-6E8A-4147-A177-3AD203B41FA5}">
                      <a16:colId xmlns:a16="http://schemas.microsoft.com/office/drawing/2014/main" val="1224343970"/>
                    </a:ext>
                  </a:extLst>
                </a:gridCol>
                <a:gridCol w="527767">
                  <a:extLst>
                    <a:ext uri="{9D8B030D-6E8A-4147-A177-3AD203B41FA5}">
                      <a16:colId xmlns:a16="http://schemas.microsoft.com/office/drawing/2014/main" val="469874782"/>
                    </a:ext>
                  </a:extLst>
                </a:gridCol>
              </a:tblGrid>
              <a:tr h="395800">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全国製造・輸入数量 </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sz="1050" u="none" strike="noStrike" dirty="0">
                          <a:effectLst/>
                          <a:latin typeface="BIZ UDPゴシック" panose="020B0400000000000000" pitchFamily="50" charset="-128"/>
                          <a:ea typeface="BIZ UDPゴシック" panose="020B0400000000000000" pitchFamily="50" charset="-128"/>
                        </a:rPr>
                        <a:t>t)</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府内大気濃度</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測定法</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環境基準値又は指針値</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法（有害</a:t>
                      </a:r>
                      <a:r>
                        <a:rPr lang="ja-JP" altLang="en-US" sz="1050" kern="100" dirty="0">
                          <a:effectLst/>
                          <a:latin typeface="BIZ UDPゴシック" panose="020B0400000000000000" pitchFamily="50" charset="-128"/>
                          <a:ea typeface="BIZ UDPゴシック" panose="020B0400000000000000" pitchFamily="50" charset="-128"/>
                        </a:rPr>
                        <a:t>物質等</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法（指定物質）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法（優先取組物質）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条例（有害</a:t>
                      </a:r>
                      <a:r>
                        <a:rPr lang="ja-JP" altLang="en-US" sz="1050" kern="100" dirty="0">
                          <a:effectLst/>
                          <a:latin typeface="BIZ UDPゴシック" panose="020B0400000000000000" pitchFamily="50" charset="-128"/>
                          <a:ea typeface="BIZ UDPゴシック" panose="020B0400000000000000" pitchFamily="50" charset="-128"/>
                        </a:rPr>
                        <a:t>物質</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化審法</a:t>
                      </a:r>
                    </a:p>
                  </a:txBody>
                  <a:tcPr marL="45720" marR="45720"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安衛法</a:t>
                      </a:r>
                      <a:endParaRPr kumimoji="1" lang="en-US" altLang="ja-JP" sz="1050" dirty="0">
                        <a:latin typeface="BIZ UDPゴシック" panose="020B0400000000000000" pitchFamily="50" charset="-128"/>
                        <a:ea typeface="BIZ UDPゴシック" panose="020B0400000000000000" pitchFamily="50" charset="-128"/>
                      </a:endParaRPr>
                    </a:p>
                    <a:p>
                      <a:pPr algn="ctr"/>
                      <a:r>
                        <a:rPr kumimoji="1" lang="ja-JP" altLang="en-US" sz="1050" dirty="0">
                          <a:latin typeface="BIZ UDPゴシック" panose="020B0400000000000000" pitchFamily="50" charset="-128"/>
                          <a:ea typeface="BIZ UDPゴシック" panose="020B0400000000000000" pitchFamily="50" charset="-128"/>
                        </a:rPr>
                        <a:t>特化則</a:t>
                      </a:r>
                    </a:p>
                  </a:txBody>
                  <a:tcPr marL="45720" marR="4572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毒劇法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水濁法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50" kern="100" dirty="0">
                          <a:effectLst/>
                          <a:latin typeface="BIZ UDPゴシック" panose="020B0400000000000000" pitchFamily="50" charset="-128"/>
                          <a:ea typeface="BIZ UDPゴシック" panose="020B0400000000000000" pitchFamily="50" charset="-128"/>
                        </a:rPr>
                        <a:t>GHS</a:t>
                      </a:r>
                      <a:r>
                        <a:rPr lang="ja-JP" altLang="en-US" sz="1050" kern="100" dirty="0">
                          <a:effectLst/>
                          <a:latin typeface="BIZ UDPゴシック" panose="020B0400000000000000" pitchFamily="50" charset="-128"/>
                          <a:ea typeface="BIZ UDPゴシック" panose="020B0400000000000000" pitchFamily="50" charset="-128"/>
                        </a:rPr>
                        <a:t>分類健康有害性</a:t>
                      </a: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（発がん性以外の主な区分１）</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発がん性</a:t>
                      </a:r>
                      <a:br>
                        <a:rPr lang="ja-JP" altLang="en-US" sz="1050" u="none" strike="noStrike" dirty="0">
                          <a:effectLst/>
                          <a:latin typeface="BIZ UDPゴシック" panose="020B0400000000000000" pitchFamily="50" charset="-128"/>
                          <a:ea typeface="BIZ UDPゴシック" panose="020B0400000000000000" pitchFamily="50" charset="-128"/>
                        </a:rPr>
                      </a:b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IARC</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453410119"/>
                  </a:ext>
                </a:extLst>
              </a:tr>
              <a:tr h="346323">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72,792</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0.25</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el-GR" sz="1050" b="0" i="0" u="none" strike="noStrike" dirty="0">
                          <a:solidFill>
                            <a:srgbClr val="000000"/>
                          </a:solidFill>
                          <a:effectLst/>
                          <a:latin typeface="BIZ UDPゴシック" panose="020B0400000000000000" pitchFamily="50" charset="-128"/>
                          <a:ea typeface="BIZ UDPゴシック" panose="020B0400000000000000" pitchFamily="50" charset="-128"/>
                        </a:rPr>
                        <a:t>18</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zh-TW" altLang="en-US" sz="1050" b="0" i="0" u="none" strike="noStrike">
                          <a:solidFill>
                            <a:srgbClr val="000000"/>
                          </a:solidFill>
                          <a:effectLst/>
                          <a:latin typeface="BIZ UDPゴシック" panose="020B0400000000000000" pitchFamily="50" charset="-128"/>
                          <a:ea typeface="BIZ UDPゴシック" panose="020B0400000000000000" pitchFamily="50" charset="-128"/>
                        </a:rPr>
                        <a:t>優先評価化学物質</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第２類</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劇物</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指定物質</a:t>
                      </a:r>
                    </a:p>
                  </a:txBody>
                  <a:tcPr marL="9525" marR="9525" marT="9525" marB="0" anchor="ctr"/>
                </a:tc>
                <a:tc>
                  <a:txBody>
                    <a:bodyPr/>
                    <a:lstStyle/>
                    <a:p>
                      <a:pPr algn="ctr" rtl="0" fontAlgn="ct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眼損傷性</a:t>
                      </a:r>
                      <a:b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特定標的臓器毒性</a:t>
                      </a: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2B</a:t>
                      </a:r>
                    </a:p>
                  </a:txBody>
                  <a:tcPr marL="9525" marR="9525" marT="9525" marB="0" anchor="ctr"/>
                </a:tc>
                <a:extLst>
                  <a:ext uri="{0D108BD9-81ED-4DB2-BD59-A6C34878D82A}">
                    <a16:rowId xmlns:a16="http://schemas.microsoft.com/office/drawing/2014/main" val="13483766"/>
                  </a:ext>
                </a:extLst>
              </a:tr>
            </a:tbl>
          </a:graphicData>
        </a:graphic>
      </p:graphicFrame>
    </p:spTree>
    <p:extLst>
      <p:ext uri="{BB962C8B-B14F-4D97-AF65-F5344CB8AC3E}">
        <p14:creationId xmlns:p14="http://schemas.microsoft.com/office/powerpoint/2010/main" val="624091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p:cNvSpPr>
            <a:spLocks noGrp="1"/>
          </p:cNvSpPr>
          <p:nvPr>
            <p:ph type="title"/>
          </p:nvPr>
        </p:nvSpPr>
        <p:spPr>
          <a:xfrm>
            <a:off x="1083469" y="609600"/>
            <a:ext cx="8457933" cy="742122"/>
          </a:xfrm>
        </p:spPr>
        <p:txBody>
          <a:bodyPr>
            <a:normAutofit/>
          </a:bodyPr>
          <a:lstStyle/>
          <a:p>
            <a:r>
              <a:rPr kumimoji="1" lang="ja-JP" altLang="en-US" sz="2400" dirty="0">
                <a:latin typeface="BIZ UDPゴシック" panose="020B0400000000000000" pitchFamily="50" charset="-128"/>
                <a:ea typeface="BIZ UDPゴシック" panose="020B0400000000000000" pitchFamily="50" charset="-128"/>
              </a:rPr>
              <a:t>（参考）検討対象物質について</a:t>
            </a:r>
            <a:r>
              <a:rPr kumimoji="1" lang="en-US" altLang="ja-JP" sz="2400" dirty="0">
                <a:latin typeface="BIZ UDPゴシック" panose="020B0400000000000000" pitchFamily="50" charset="-128"/>
                <a:ea typeface="BIZ UDPゴシック" panose="020B0400000000000000" pitchFamily="50" charset="-128"/>
              </a:rPr>
              <a:t>【</a:t>
            </a:r>
            <a:r>
              <a:rPr lang="ja-JP" altLang="en-US" sz="2400" dirty="0">
                <a:latin typeface="BIZ UDPゴシック" panose="020B0400000000000000" pitchFamily="50" charset="-128"/>
                <a:ea typeface="BIZ UDPゴシック" panose="020B0400000000000000" pitchFamily="50" charset="-128"/>
              </a:rPr>
              <a:t>④</a:t>
            </a:r>
            <a:r>
              <a:rPr lang="en-US" altLang="ja-JP" sz="2400" dirty="0">
                <a:latin typeface="BIZ UDPゴシック" panose="020B0400000000000000" pitchFamily="50" charset="-128"/>
                <a:ea typeface="BIZ UDPゴシック" panose="020B0400000000000000" pitchFamily="50" charset="-128"/>
              </a:rPr>
              <a:t>1,2-</a:t>
            </a:r>
            <a:r>
              <a:rPr lang="ja-JP" altLang="en-US" sz="2400" dirty="0">
                <a:latin typeface="BIZ UDPゴシック" panose="020B0400000000000000" pitchFamily="50" charset="-128"/>
                <a:ea typeface="BIZ UDPゴシック" panose="020B0400000000000000" pitchFamily="50" charset="-128"/>
              </a:rPr>
              <a:t>ジクロロエタン</a:t>
            </a:r>
            <a:r>
              <a:rPr kumimoji="1" lang="en-US" altLang="ja-JP" sz="2400" dirty="0">
                <a:latin typeface="BIZ UDPゴシック" panose="020B0400000000000000" pitchFamily="50" charset="-128"/>
                <a:ea typeface="BIZ UDPゴシック" panose="020B0400000000000000" pitchFamily="50" charset="-128"/>
              </a:rPr>
              <a:t>】</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スライド番号プレースホルダー 3">
            <a:extLst>
              <a:ext uri="{FF2B5EF4-FFF2-40B4-BE49-F238E27FC236}">
                <a16:creationId xmlns:a16="http://schemas.microsoft.com/office/drawing/2014/main" id="{8DBC81DD-DE3C-4517-AC6F-72A486E33BE7}"/>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17</a:t>
            </a:fld>
            <a:endParaRPr lang="en-US" dirty="0">
              <a:solidFill>
                <a:srgbClr val="000000"/>
              </a:solidFill>
              <a:latin typeface="BIZ UDPゴシック" panose="020B0400000000000000" pitchFamily="50" charset="-128"/>
              <a:ea typeface="BIZ UDPゴシック" panose="020B0400000000000000" pitchFamily="50" charset="-128"/>
            </a:endParaRPr>
          </a:p>
        </p:txBody>
      </p:sp>
      <p:graphicFrame>
        <p:nvGraphicFramePr>
          <p:cNvPr id="3" name="表 3">
            <a:extLst>
              <a:ext uri="{FF2B5EF4-FFF2-40B4-BE49-F238E27FC236}">
                <a16:creationId xmlns:a16="http://schemas.microsoft.com/office/drawing/2014/main" id="{99486B8D-8EBE-405C-9D80-F4834A667D51}"/>
              </a:ext>
            </a:extLst>
          </p:cNvPr>
          <p:cNvGraphicFramePr>
            <a:graphicFrameLocks noGrp="1"/>
          </p:cNvGraphicFramePr>
          <p:nvPr>
            <p:extLst>
              <p:ext uri="{D42A27DB-BD31-4B8C-83A1-F6EECF244321}">
                <p14:modId xmlns:p14="http://schemas.microsoft.com/office/powerpoint/2010/main" val="971767310"/>
              </p:ext>
            </p:extLst>
          </p:nvPr>
        </p:nvGraphicFramePr>
        <p:xfrm>
          <a:off x="733163" y="1360286"/>
          <a:ext cx="8764202" cy="761699"/>
        </p:xfrm>
        <a:graphic>
          <a:graphicData uri="http://schemas.openxmlformats.org/drawingml/2006/table">
            <a:tbl>
              <a:tblPr firstRow="1" bandRow="1">
                <a:tableStyleId>{5C22544A-7EE6-4342-B048-85BDC9FD1C3A}</a:tableStyleId>
              </a:tblPr>
              <a:tblGrid>
                <a:gridCol w="703216">
                  <a:extLst>
                    <a:ext uri="{9D8B030D-6E8A-4147-A177-3AD203B41FA5}">
                      <a16:colId xmlns:a16="http://schemas.microsoft.com/office/drawing/2014/main" val="1612888235"/>
                    </a:ext>
                  </a:extLst>
                </a:gridCol>
                <a:gridCol w="644616">
                  <a:extLst>
                    <a:ext uri="{9D8B030D-6E8A-4147-A177-3AD203B41FA5}">
                      <a16:colId xmlns:a16="http://schemas.microsoft.com/office/drawing/2014/main" val="2876613415"/>
                    </a:ext>
                  </a:extLst>
                </a:gridCol>
                <a:gridCol w="864370">
                  <a:extLst>
                    <a:ext uri="{9D8B030D-6E8A-4147-A177-3AD203B41FA5}">
                      <a16:colId xmlns:a16="http://schemas.microsoft.com/office/drawing/2014/main" val="2936053854"/>
                    </a:ext>
                  </a:extLst>
                </a:gridCol>
                <a:gridCol w="3564000">
                  <a:extLst>
                    <a:ext uri="{9D8B030D-6E8A-4147-A177-3AD203B41FA5}">
                      <a16:colId xmlns:a16="http://schemas.microsoft.com/office/drawing/2014/main" val="677029250"/>
                    </a:ext>
                  </a:extLst>
                </a:gridCol>
                <a:gridCol w="2988000">
                  <a:extLst>
                    <a:ext uri="{9D8B030D-6E8A-4147-A177-3AD203B41FA5}">
                      <a16:colId xmlns:a16="http://schemas.microsoft.com/office/drawing/2014/main" val="1103838277"/>
                    </a:ext>
                  </a:extLst>
                </a:gridCol>
              </a:tblGrid>
              <a:tr h="231883">
                <a:tc>
                  <a:txBody>
                    <a:bodyPr/>
                    <a:lstStyle/>
                    <a:p>
                      <a:pPr algn="ctr"/>
                      <a:r>
                        <a:rPr kumimoji="1" lang="ja-JP" altLang="en-US" sz="1050" dirty="0">
                          <a:latin typeface="BIZ UDPゴシック" panose="020B0400000000000000" pitchFamily="50" charset="-128"/>
                          <a:ea typeface="BIZ UDPゴシック" panose="020B0400000000000000" pitchFamily="50" charset="-128"/>
                        </a:rPr>
                        <a:t>分子式</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融点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沸点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主な用途</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特徴</a:t>
                      </a:r>
                    </a:p>
                  </a:txBody>
                  <a:tcPr anchor="ctr"/>
                </a:tc>
                <a:extLst>
                  <a:ext uri="{0D108BD9-81ED-4DB2-BD59-A6C34878D82A}">
                    <a16:rowId xmlns:a16="http://schemas.microsoft.com/office/drawing/2014/main" val="841004180"/>
                  </a:ext>
                </a:extLst>
              </a:tr>
              <a:tr h="510239">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C</a:t>
                      </a:r>
                      <a:r>
                        <a:rPr lang="en-US"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H</a:t>
                      </a:r>
                      <a:r>
                        <a:rPr lang="en-US"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4</a:t>
                      </a: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Cl</a:t>
                      </a:r>
                      <a:r>
                        <a:rPr lang="en-US"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-35.7℃</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83.5℃</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・クロロエチレン・エチレンジアミンなどの原料。</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・フィルム洗浄剤、有機合成反応やビタミン抽出の際の溶剤、殺虫剤、燻蒸剤。</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・常温で無色透明の液体。</a:t>
                      </a:r>
                    </a:p>
                  </a:txBody>
                  <a:tcPr marL="9525" marR="9525" marT="9525" marB="0" anchor="ctr"/>
                </a:tc>
                <a:extLst>
                  <a:ext uri="{0D108BD9-81ED-4DB2-BD59-A6C34878D82A}">
                    <a16:rowId xmlns:a16="http://schemas.microsoft.com/office/drawing/2014/main" val="2844436851"/>
                  </a:ext>
                </a:extLst>
              </a:tr>
            </a:tbl>
          </a:graphicData>
        </a:graphic>
      </p:graphicFrame>
      <p:graphicFrame>
        <p:nvGraphicFramePr>
          <p:cNvPr id="20" name="表 19">
            <a:extLst>
              <a:ext uri="{FF2B5EF4-FFF2-40B4-BE49-F238E27FC236}">
                <a16:creationId xmlns:a16="http://schemas.microsoft.com/office/drawing/2014/main" id="{D4582458-6B28-410C-ADF1-1AB4EEB66FE3}"/>
              </a:ext>
            </a:extLst>
          </p:cNvPr>
          <p:cNvGraphicFramePr>
            <a:graphicFrameLocks noGrp="1"/>
          </p:cNvGraphicFramePr>
          <p:nvPr>
            <p:extLst>
              <p:ext uri="{D42A27DB-BD31-4B8C-83A1-F6EECF244321}">
                <p14:modId xmlns:p14="http://schemas.microsoft.com/office/powerpoint/2010/main" val="634028579"/>
              </p:ext>
            </p:extLst>
          </p:nvPr>
        </p:nvGraphicFramePr>
        <p:xfrm>
          <a:off x="716030" y="5364922"/>
          <a:ext cx="8771867" cy="1185231"/>
        </p:xfrm>
        <a:graphic>
          <a:graphicData uri="http://schemas.openxmlformats.org/drawingml/2006/table">
            <a:tbl>
              <a:tblPr firstRow="1" bandRow="1">
                <a:tableStyleId>{5C22544A-7EE6-4342-B048-85BDC9FD1C3A}</a:tableStyleId>
              </a:tblPr>
              <a:tblGrid>
                <a:gridCol w="468000">
                  <a:extLst>
                    <a:ext uri="{9D8B030D-6E8A-4147-A177-3AD203B41FA5}">
                      <a16:colId xmlns:a16="http://schemas.microsoft.com/office/drawing/2014/main" val="186284741"/>
                    </a:ext>
                  </a:extLst>
                </a:gridCol>
                <a:gridCol w="504000">
                  <a:extLst>
                    <a:ext uri="{9D8B030D-6E8A-4147-A177-3AD203B41FA5}">
                      <a16:colId xmlns:a16="http://schemas.microsoft.com/office/drawing/2014/main" val="3347487342"/>
                    </a:ext>
                  </a:extLst>
                </a:gridCol>
                <a:gridCol w="583779">
                  <a:extLst>
                    <a:ext uri="{9D8B030D-6E8A-4147-A177-3AD203B41FA5}">
                      <a16:colId xmlns:a16="http://schemas.microsoft.com/office/drawing/2014/main" val="820898458"/>
                    </a:ext>
                  </a:extLst>
                </a:gridCol>
                <a:gridCol w="1296000">
                  <a:extLst>
                    <a:ext uri="{9D8B030D-6E8A-4147-A177-3AD203B41FA5}">
                      <a16:colId xmlns:a16="http://schemas.microsoft.com/office/drawing/2014/main" val="1115179099"/>
                    </a:ext>
                  </a:extLst>
                </a:gridCol>
                <a:gridCol w="712367">
                  <a:extLst>
                    <a:ext uri="{9D8B030D-6E8A-4147-A177-3AD203B41FA5}">
                      <a16:colId xmlns:a16="http://schemas.microsoft.com/office/drawing/2014/main" val="3356854828"/>
                    </a:ext>
                  </a:extLst>
                </a:gridCol>
                <a:gridCol w="576000">
                  <a:extLst>
                    <a:ext uri="{9D8B030D-6E8A-4147-A177-3AD203B41FA5}">
                      <a16:colId xmlns:a16="http://schemas.microsoft.com/office/drawing/2014/main" val="1920011306"/>
                    </a:ext>
                  </a:extLst>
                </a:gridCol>
                <a:gridCol w="720000">
                  <a:extLst>
                    <a:ext uri="{9D8B030D-6E8A-4147-A177-3AD203B41FA5}">
                      <a16:colId xmlns:a16="http://schemas.microsoft.com/office/drawing/2014/main" val="3335024437"/>
                    </a:ext>
                  </a:extLst>
                </a:gridCol>
                <a:gridCol w="487409">
                  <a:extLst>
                    <a:ext uri="{9D8B030D-6E8A-4147-A177-3AD203B41FA5}">
                      <a16:colId xmlns:a16="http://schemas.microsoft.com/office/drawing/2014/main" val="1224343970"/>
                    </a:ext>
                  </a:extLst>
                </a:gridCol>
                <a:gridCol w="828000">
                  <a:extLst>
                    <a:ext uri="{9D8B030D-6E8A-4147-A177-3AD203B41FA5}">
                      <a16:colId xmlns:a16="http://schemas.microsoft.com/office/drawing/2014/main" val="1897126806"/>
                    </a:ext>
                  </a:extLst>
                </a:gridCol>
                <a:gridCol w="648000">
                  <a:extLst>
                    <a:ext uri="{9D8B030D-6E8A-4147-A177-3AD203B41FA5}">
                      <a16:colId xmlns:a16="http://schemas.microsoft.com/office/drawing/2014/main" val="1958534525"/>
                    </a:ext>
                  </a:extLst>
                </a:gridCol>
                <a:gridCol w="599889">
                  <a:extLst>
                    <a:ext uri="{9D8B030D-6E8A-4147-A177-3AD203B41FA5}">
                      <a16:colId xmlns:a16="http://schemas.microsoft.com/office/drawing/2014/main" val="2187406633"/>
                    </a:ext>
                  </a:extLst>
                </a:gridCol>
                <a:gridCol w="360000">
                  <a:extLst>
                    <a:ext uri="{9D8B030D-6E8A-4147-A177-3AD203B41FA5}">
                      <a16:colId xmlns:a16="http://schemas.microsoft.com/office/drawing/2014/main" val="546023338"/>
                    </a:ext>
                  </a:extLst>
                </a:gridCol>
                <a:gridCol w="412423">
                  <a:extLst>
                    <a:ext uri="{9D8B030D-6E8A-4147-A177-3AD203B41FA5}">
                      <a16:colId xmlns:a16="http://schemas.microsoft.com/office/drawing/2014/main" val="3089004337"/>
                    </a:ext>
                  </a:extLst>
                </a:gridCol>
                <a:gridCol w="576000">
                  <a:extLst>
                    <a:ext uri="{9D8B030D-6E8A-4147-A177-3AD203B41FA5}">
                      <a16:colId xmlns:a16="http://schemas.microsoft.com/office/drawing/2014/main" val="3702834822"/>
                    </a:ext>
                  </a:extLst>
                </a:gridCol>
              </a:tblGrid>
              <a:tr h="269415">
                <a:tc gridSpan="11">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中央環境審議会での検討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gridSpan="3">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条例制定時の検討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2355721477"/>
                  </a:ext>
                </a:extLst>
              </a:tr>
              <a:tr h="422031">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zh-TW" altLang="en-US" sz="1050" u="none" strike="noStrike" dirty="0">
                          <a:effectLst/>
                          <a:latin typeface="BIZ UDPゴシック" panose="020B0400000000000000" pitchFamily="50" charset="-128"/>
                          <a:ea typeface="BIZ UDPゴシック" panose="020B0400000000000000" pitchFamily="50" charset="-128"/>
                        </a:rPr>
                        <a:t>遺伝子障害性</a:t>
                      </a:r>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発がん性の閾値の有無</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発がん性以外の有害性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発がん性の量ー反応関係</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ユニットリスク</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a:effectLst/>
                          <a:latin typeface="BIZ UDPゴシック" panose="020B0400000000000000" pitchFamily="50" charset="-128"/>
                          <a:ea typeface="BIZ UDPゴシック" panose="020B0400000000000000" pitchFamily="50" charset="-128"/>
                        </a:rPr>
                        <a:t>発がん性以外の量ー反応関係</a:t>
                      </a:r>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発がん性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毒性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想定環境濃度</a:t>
                      </a:r>
                    </a:p>
                  </a:txBody>
                  <a:tcPr marL="9525" marR="9525" marT="9525" marB="0" anchor="ctr"/>
                </a:tc>
                <a:extLst>
                  <a:ext uri="{0D108BD9-81ED-4DB2-BD59-A6C34878D82A}">
                    <a16:rowId xmlns:a16="http://schemas.microsoft.com/office/drawing/2014/main" val="1453410119"/>
                  </a:ext>
                </a:extLst>
              </a:tr>
              <a:tr h="426231">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有り</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有り</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無し</a:t>
                      </a:r>
                    </a:p>
                  </a:txBody>
                  <a:tcPr marL="9525" marR="9525" marT="9525" marB="0" anchor="ctr"/>
                </a:tc>
                <a:tc>
                  <a:txBody>
                    <a:bodyPr/>
                    <a:lstStyle/>
                    <a:p>
                      <a:pPr algn="l" rtl="0" fontAlgn="ct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急性毒性：神経系、肺、肝臓、腎臓障害</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6.1×10</a:t>
                      </a:r>
                      <a:r>
                        <a:rPr lang="en-US" altLang="ja-JP" sz="1050" b="0" i="0" u="none" strike="noStrike" baseline="30000" dirty="0">
                          <a:solidFill>
                            <a:srgbClr val="000000"/>
                          </a:solidFill>
                          <a:effectLst/>
                          <a:latin typeface="BIZ UDPゴシック" panose="020B0400000000000000" pitchFamily="50" charset="-128"/>
                          <a:ea typeface="BIZ UDPゴシック" panose="020B0400000000000000" pitchFamily="50" charset="-128"/>
                        </a:rPr>
                        <a:t>^6</a:t>
                      </a:r>
                      <a:r>
                        <a:rPr lang="en-US" altLang="ja-JP" sz="1050" b="0" i="0" u="none" strike="noStrike" baseline="0" dirty="0">
                          <a:solidFill>
                            <a:srgbClr val="000000"/>
                          </a:solidFill>
                          <a:effectLst/>
                          <a:latin typeface="BIZ UDPゴシック" panose="020B0400000000000000" pitchFamily="50" charset="-128"/>
                          <a:ea typeface="BIZ UDPゴシック" panose="020B0400000000000000" pitchFamily="50" charset="-128"/>
                        </a:rPr>
                        <a:t>/</a:t>
                      </a:r>
                      <a:r>
                        <a:rPr lang="ja-JP" altLang="en-US" sz="1050" b="0" i="0" u="none" strike="noStrike" baseline="0" dirty="0">
                          <a:solidFill>
                            <a:srgbClr val="000000"/>
                          </a:solidFill>
                          <a:effectLst/>
                          <a:latin typeface="BIZ UDPゴシック" panose="020B0400000000000000" pitchFamily="50" charset="-128"/>
                          <a:ea typeface="BIZ UDPゴシック" panose="020B0400000000000000" pitchFamily="50" charset="-128"/>
                        </a:rPr>
                        <a:t>（</a:t>
                      </a:r>
                      <a:r>
                        <a:rPr lang="el-GR" altLang="ja-JP" sz="1050" u="none" strike="noStrike" baseline="0" dirty="0">
                          <a:effectLst/>
                          <a:latin typeface="BIZ UDPゴシック" panose="020B0400000000000000" pitchFamily="50" charset="-128"/>
                          <a:ea typeface="BIZ UDPゴシック" panose="020B0400000000000000" pitchFamily="50" charset="-128"/>
                        </a:rPr>
                        <a:t>μ</a:t>
                      </a:r>
                      <a:r>
                        <a:rPr lang="en-US" altLang="ja-JP" sz="1050" u="none" strike="noStrike" baseline="0"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ja-JP" altLang="en-US" sz="1050" u="none" strike="noStrike" baseline="0" dirty="0">
                          <a:effectLst/>
                          <a:latin typeface="BIZ UDPゴシック" panose="020B0400000000000000" pitchFamily="50" charset="-128"/>
                          <a:ea typeface="BIZ UDPゴシック" panose="020B0400000000000000" pitchFamily="50" charset="-128"/>
                        </a:rPr>
                        <a:t>）</a:t>
                      </a:r>
                      <a:endParaRPr lang="en-US" altLang="ja-JP" sz="1050" b="0" i="0" u="none" strike="noStrike" baseline="0"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1.6</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NOAEL：200mg/m</a:t>
                      </a:r>
                      <a:r>
                        <a:rPr lang="en-US" sz="1050" b="0" i="0" u="none" strike="noStrike" baseline="30000" dirty="0">
                          <a:solidFill>
                            <a:srgbClr val="000000"/>
                          </a:solidFill>
                          <a:effectLst/>
                          <a:latin typeface="BIZ UDPゴシック" panose="020B0400000000000000" pitchFamily="50" charset="-128"/>
                          <a:ea typeface="BIZ UDPゴシック" panose="020B0400000000000000" pitchFamily="50" charset="-128"/>
                        </a:rPr>
                        <a:t>3</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480</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420</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C2</a:t>
                      </a: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T3</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4" name="表 13">
            <a:extLst>
              <a:ext uri="{FF2B5EF4-FFF2-40B4-BE49-F238E27FC236}">
                <a16:creationId xmlns:a16="http://schemas.microsoft.com/office/drawing/2014/main" id="{0C415005-7C8E-4326-B345-CC392EDD98D7}"/>
              </a:ext>
            </a:extLst>
          </p:cNvPr>
          <p:cNvGraphicFramePr>
            <a:graphicFrameLocks noGrp="1"/>
          </p:cNvGraphicFramePr>
          <p:nvPr>
            <p:extLst>
              <p:ext uri="{D42A27DB-BD31-4B8C-83A1-F6EECF244321}">
                <p14:modId xmlns:p14="http://schemas.microsoft.com/office/powerpoint/2010/main" val="474205044"/>
              </p:ext>
            </p:extLst>
          </p:nvPr>
        </p:nvGraphicFramePr>
        <p:xfrm>
          <a:off x="747230" y="2597517"/>
          <a:ext cx="8755955" cy="1061085"/>
        </p:xfrm>
        <a:graphic>
          <a:graphicData uri="http://schemas.openxmlformats.org/drawingml/2006/table">
            <a:tbl>
              <a:tblPr firstRow="1" bandRow="1">
                <a:tableStyleId>{5C22544A-7EE6-4342-B048-85BDC9FD1C3A}</a:tableStyleId>
              </a:tblPr>
              <a:tblGrid>
                <a:gridCol w="900000">
                  <a:extLst>
                    <a:ext uri="{9D8B030D-6E8A-4147-A177-3AD203B41FA5}">
                      <a16:colId xmlns:a16="http://schemas.microsoft.com/office/drawing/2014/main" val="2840144021"/>
                    </a:ext>
                  </a:extLst>
                </a:gridCol>
                <a:gridCol w="720000">
                  <a:extLst>
                    <a:ext uri="{9D8B030D-6E8A-4147-A177-3AD203B41FA5}">
                      <a16:colId xmlns:a16="http://schemas.microsoft.com/office/drawing/2014/main" val="2239818214"/>
                    </a:ext>
                  </a:extLst>
                </a:gridCol>
                <a:gridCol w="504000">
                  <a:extLst>
                    <a:ext uri="{9D8B030D-6E8A-4147-A177-3AD203B41FA5}">
                      <a16:colId xmlns:a16="http://schemas.microsoft.com/office/drawing/2014/main" val="2384755886"/>
                    </a:ext>
                  </a:extLst>
                </a:gridCol>
                <a:gridCol w="792000">
                  <a:extLst>
                    <a:ext uri="{9D8B030D-6E8A-4147-A177-3AD203B41FA5}">
                      <a16:colId xmlns:a16="http://schemas.microsoft.com/office/drawing/2014/main" val="186284741"/>
                    </a:ext>
                  </a:extLst>
                </a:gridCol>
                <a:gridCol w="432000">
                  <a:extLst>
                    <a:ext uri="{9D8B030D-6E8A-4147-A177-3AD203B41FA5}">
                      <a16:colId xmlns:a16="http://schemas.microsoft.com/office/drawing/2014/main" val="1115179099"/>
                    </a:ext>
                  </a:extLst>
                </a:gridCol>
                <a:gridCol w="432000">
                  <a:extLst>
                    <a:ext uri="{9D8B030D-6E8A-4147-A177-3AD203B41FA5}">
                      <a16:colId xmlns:a16="http://schemas.microsoft.com/office/drawing/2014/main" val="3356854828"/>
                    </a:ext>
                  </a:extLst>
                </a:gridCol>
                <a:gridCol w="540000">
                  <a:extLst>
                    <a:ext uri="{9D8B030D-6E8A-4147-A177-3AD203B41FA5}">
                      <a16:colId xmlns:a16="http://schemas.microsoft.com/office/drawing/2014/main" val="1920011306"/>
                    </a:ext>
                  </a:extLst>
                </a:gridCol>
                <a:gridCol w="468000">
                  <a:extLst>
                    <a:ext uri="{9D8B030D-6E8A-4147-A177-3AD203B41FA5}">
                      <a16:colId xmlns:a16="http://schemas.microsoft.com/office/drawing/2014/main" val="3335024437"/>
                    </a:ext>
                  </a:extLst>
                </a:gridCol>
                <a:gridCol w="543244">
                  <a:extLst>
                    <a:ext uri="{9D8B030D-6E8A-4147-A177-3AD203B41FA5}">
                      <a16:colId xmlns:a16="http://schemas.microsoft.com/office/drawing/2014/main" val="262351408"/>
                    </a:ext>
                  </a:extLst>
                </a:gridCol>
                <a:gridCol w="504000">
                  <a:extLst>
                    <a:ext uri="{9D8B030D-6E8A-4147-A177-3AD203B41FA5}">
                      <a16:colId xmlns:a16="http://schemas.microsoft.com/office/drawing/2014/main" val="421905880"/>
                    </a:ext>
                  </a:extLst>
                </a:gridCol>
                <a:gridCol w="386472">
                  <a:extLst>
                    <a:ext uri="{9D8B030D-6E8A-4147-A177-3AD203B41FA5}">
                      <a16:colId xmlns:a16="http://schemas.microsoft.com/office/drawing/2014/main" val="3811409747"/>
                    </a:ext>
                  </a:extLst>
                </a:gridCol>
                <a:gridCol w="386472">
                  <a:extLst>
                    <a:ext uri="{9D8B030D-6E8A-4147-A177-3AD203B41FA5}">
                      <a16:colId xmlns:a16="http://schemas.microsoft.com/office/drawing/2014/main" val="2543409202"/>
                    </a:ext>
                  </a:extLst>
                </a:gridCol>
                <a:gridCol w="1620000">
                  <a:extLst>
                    <a:ext uri="{9D8B030D-6E8A-4147-A177-3AD203B41FA5}">
                      <a16:colId xmlns:a16="http://schemas.microsoft.com/office/drawing/2014/main" val="1224343970"/>
                    </a:ext>
                  </a:extLst>
                </a:gridCol>
                <a:gridCol w="527767">
                  <a:extLst>
                    <a:ext uri="{9D8B030D-6E8A-4147-A177-3AD203B41FA5}">
                      <a16:colId xmlns:a16="http://schemas.microsoft.com/office/drawing/2014/main" val="469874782"/>
                    </a:ext>
                  </a:extLst>
                </a:gridCol>
              </a:tblGrid>
              <a:tr h="395800">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全国製造・輸入数量 </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sz="1050" u="none" strike="noStrike" dirty="0">
                          <a:effectLst/>
                          <a:latin typeface="BIZ UDPゴシック" panose="020B0400000000000000" pitchFamily="50" charset="-128"/>
                          <a:ea typeface="BIZ UDPゴシック" panose="020B0400000000000000" pitchFamily="50" charset="-128"/>
                        </a:rPr>
                        <a:t>t)</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府内大気濃度</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測定法</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環境基準値又は指針値</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法（有害</a:t>
                      </a:r>
                      <a:r>
                        <a:rPr lang="ja-JP" altLang="en-US" sz="1050" kern="100" dirty="0">
                          <a:effectLst/>
                          <a:latin typeface="BIZ UDPゴシック" panose="020B0400000000000000" pitchFamily="50" charset="-128"/>
                          <a:ea typeface="BIZ UDPゴシック" panose="020B0400000000000000" pitchFamily="50" charset="-128"/>
                        </a:rPr>
                        <a:t>物質等</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法（指定物質）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法（優先取組物質）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条例（有害</a:t>
                      </a:r>
                      <a:r>
                        <a:rPr lang="ja-JP" altLang="en-US" sz="1050" kern="100" dirty="0">
                          <a:effectLst/>
                          <a:latin typeface="BIZ UDPゴシック" panose="020B0400000000000000" pitchFamily="50" charset="-128"/>
                          <a:ea typeface="BIZ UDPゴシック" panose="020B0400000000000000" pitchFamily="50" charset="-128"/>
                        </a:rPr>
                        <a:t>物質</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化審法</a:t>
                      </a:r>
                    </a:p>
                  </a:txBody>
                  <a:tcPr marL="45720" marR="45720"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安衛法</a:t>
                      </a:r>
                      <a:endParaRPr kumimoji="1" lang="en-US" altLang="ja-JP" sz="1050" dirty="0">
                        <a:latin typeface="BIZ UDPゴシック" panose="020B0400000000000000" pitchFamily="50" charset="-128"/>
                        <a:ea typeface="BIZ UDPゴシック" panose="020B0400000000000000" pitchFamily="50" charset="-128"/>
                      </a:endParaRPr>
                    </a:p>
                    <a:p>
                      <a:pPr algn="ctr"/>
                      <a:r>
                        <a:rPr kumimoji="1" lang="ja-JP" altLang="en-US" sz="1050" dirty="0">
                          <a:latin typeface="BIZ UDPゴシック" panose="020B0400000000000000" pitchFamily="50" charset="-128"/>
                          <a:ea typeface="BIZ UDPゴシック" panose="020B0400000000000000" pitchFamily="50" charset="-128"/>
                        </a:rPr>
                        <a:t>特化則</a:t>
                      </a:r>
                    </a:p>
                  </a:txBody>
                  <a:tcPr marL="45720" marR="4572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毒劇法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水濁法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50" kern="100" dirty="0">
                          <a:effectLst/>
                          <a:latin typeface="BIZ UDPゴシック" panose="020B0400000000000000" pitchFamily="50" charset="-128"/>
                          <a:ea typeface="BIZ UDPゴシック" panose="020B0400000000000000" pitchFamily="50" charset="-128"/>
                        </a:rPr>
                        <a:t>GHS</a:t>
                      </a:r>
                      <a:r>
                        <a:rPr lang="ja-JP" altLang="en-US" sz="1050" kern="100" dirty="0">
                          <a:effectLst/>
                          <a:latin typeface="BIZ UDPゴシック" panose="020B0400000000000000" pitchFamily="50" charset="-128"/>
                          <a:ea typeface="BIZ UDPゴシック" panose="020B0400000000000000" pitchFamily="50" charset="-128"/>
                        </a:rPr>
                        <a:t>分類健康有害性</a:t>
                      </a: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（発がん性以外の主な区分１）</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発がん性</a:t>
                      </a:r>
                      <a:br>
                        <a:rPr lang="ja-JP" altLang="en-US" sz="1050" u="none" strike="noStrike" dirty="0">
                          <a:effectLst/>
                          <a:latin typeface="BIZ UDPゴシック" panose="020B0400000000000000" pitchFamily="50" charset="-128"/>
                          <a:ea typeface="BIZ UDPゴシック" panose="020B0400000000000000" pitchFamily="50" charset="-128"/>
                        </a:rPr>
                      </a:b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IARC</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453410119"/>
                  </a:ext>
                </a:extLst>
              </a:tr>
              <a:tr h="346323">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321,830</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0.16</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el-GR" sz="1050" b="0" i="0" u="none" strike="noStrike" dirty="0">
                          <a:solidFill>
                            <a:srgbClr val="000000"/>
                          </a:solidFill>
                          <a:effectLst/>
                          <a:latin typeface="BIZ UDPゴシック" panose="020B0400000000000000" pitchFamily="50" charset="-128"/>
                          <a:ea typeface="BIZ UDPゴシック" panose="020B0400000000000000" pitchFamily="50" charset="-128"/>
                        </a:rPr>
                        <a:t>1.6</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zh-TW" altLang="en-US" sz="1050" b="0" i="0" u="none" strike="noStrike">
                          <a:solidFill>
                            <a:srgbClr val="000000"/>
                          </a:solidFill>
                          <a:effectLst/>
                          <a:latin typeface="BIZ UDPゴシック" panose="020B0400000000000000" pitchFamily="50" charset="-128"/>
                          <a:ea typeface="BIZ UDPゴシック" panose="020B0400000000000000" pitchFamily="50" charset="-128"/>
                        </a:rPr>
                        <a:t>優先評価化学物質</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第２類</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有害物質</a:t>
                      </a:r>
                    </a:p>
                  </a:txBody>
                  <a:tcPr marL="9525" marR="9525" marT="9525" marB="0" anchor="ctr"/>
                </a:tc>
                <a:tc>
                  <a:txBody>
                    <a:bodyPr/>
                    <a:lstStyle/>
                    <a:p>
                      <a:pPr algn="ctr" rtl="0" fontAlgn="ctr"/>
                      <a:r>
                        <a:rPr lang="zh-TW" altLang="en-US" sz="1050" b="0" i="0" u="none" strike="noStrike">
                          <a:solidFill>
                            <a:srgbClr val="000000"/>
                          </a:solidFill>
                          <a:effectLst/>
                          <a:latin typeface="BIZ UDPゴシック" panose="020B0400000000000000" pitchFamily="50" charset="-128"/>
                          <a:ea typeface="BIZ UDPゴシック" panose="020B0400000000000000" pitchFamily="50" charset="-128"/>
                        </a:rPr>
                        <a:t>特定標的臓器毒性</a:t>
                      </a: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2B</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6" name="表 15">
            <a:extLst>
              <a:ext uri="{FF2B5EF4-FFF2-40B4-BE49-F238E27FC236}">
                <a16:creationId xmlns:a16="http://schemas.microsoft.com/office/drawing/2014/main" id="{1946DC70-BBB6-4474-B834-1C89E90A440B}"/>
              </a:ext>
            </a:extLst>
          </p:cNvPr>
          <p:cNvGraphicFramePr>
            <a:graphicFrameLocks noGrp="1"/>
          </p:cNvGraphicFramePr>
          <p:nvPr>
            <p:extLst>
              <p:ext uri="{D42A27DB-BD31-4B8C-83A1-F6EECF244321}">
                <p14:modId xmlns:p14="http://schemas.microsoft.com/office/powerpoint/2010/main" val="3107454954"/>
              </p:ext>
            </p:extLst>
          </p:nvPr>
        </p:nvGraphicFramePr>
        <p:xfrm>
          <a:off x="733162" y="3928792"/>
          <a:ext cx="8755092" cy="1072236"/>
        </p:xfrm>
        <a:graphic>
          <a:graphicData uri="http://schemas.openxmlformats.org/drawingml/2006/table">
            <a:tbl>
              <a:tblPr firstRow="1" bandRow="1">
                <a:tableStyleId>{5C22544A-7EE6-4342-B048-85BDC9FD1C3A}</a:tableStyleId>
              </a:tblPr>
              <a:tblGrid>
                <a:gridCol w="396000">
                  <a:extLst>
                    <a:ext uri="{9D8B030D-6E8A-4147-A177-3AD203B41FA5}">
                      <a16:colId xmlns:a16="http://schemas.microsoft.com/office/drawing/2014/main" val="3554492327"/>
                    </a:ext>
                  </a:extLst>
                </a:gridCol>
                <a:gridCol w="360000">
                  <a:extLst>
                    <a:ext uri="{9D8B030D-6E8A-4147-A177-3AD203B41FA5}">
                      <a16:colId xmlns:a16="http://schemas.microsoft.com/office/drawing/2014/main" val="3146548048"/>
                    </a:ext>
                  </a:extLst>
                </a:gridCol>
                <a:gridCol w="576000">
                  <a:extLst>
                    <a:ext uri="{9D8B030D-6E8A-4147-A177-3AD203B41FA5}">
                      <a16:colId xmlns:a16="http://schemas.microsoft.com/office/drawing/2014/main" val="3313589753"/>
                    </a:ext>
                  </a:extLst>
                </a:gridCol>
                <a:gridCol w="576000">
                  <a:extLst>
                    <a:ext uri="{9D8B030D-6E8A-4147-A177-3AD203B41FA5}">
                      <a16:colId xmlns:a16="http://schemas.microsoft.com/office/drawing/2014/main" val="1309927787"/>
                    </a:ext>
                  </a:extLst>
                </a:gridCol>
                <a:gridCol w="504000">
                  <a:extLst>
                    <a:ext uri="{9D8B030D-6E8A-4147-A177-3AD203B41FA5}">
                      <a16:colId xmlns:a16="http://schemas.microsoft.com/office/drawing/2014/main" val="440683863"/>
                    </a:ext>
                  </a:extLst>
                </a:gridCol>
                <a:gridCol w="360000">
                  <a:extLst>
                    <a:ext uri="{9D8B030D-6E8A-4147-A177-3AD203B41FA5}">
                      <a16:colId xmlns:a16="http://schemas.microsoft.com/office/drawing/2014/main" val="1481578530"/>
                    </a:ext>
                  </a:extLst>
                </a:gridCol>
                <a:gridCol w="1368000">
                  <a:extLst>
                    <a:ext uri="{9D8B030D-6E8A-4147-A177-3AD203B41FA5}">
                      <a16:colId xmlns:a16="http://schemas.microsoft.com/office/drawing/2014/main" val="68193555"/>
                    </a:ext>
                  </a:extLst>
                </a:gridCol>
                <a:gridCol w="468000">
                  <a:extLst>
                    <a:ext uri="{9D8B030D-6E8A-4147-A177-3AD203B41FA5}">
                      <a16:colId xmlns:a16="http://schemas.microsoft.com/office/drawing/2014/main" val="3995537399"/>
                    </a:ext>
                  </a:extLst>
                </a:gridCol>
                <a:gridCol w="979092">
                  <a:extLst>
                    <a:ext uri="{9D8B030D-6E8A-4147-A177-3AD203B41FA5}">
                      <a16:colId xmlns:a16="http://schemas.microsoft.com/office/drawing/2014/main" val="2396862075"/>
                    </a:ext>
                  </a:extLst>
                </a:gridCol>
                <a:gridCol w="612000">
                  <a:extLst>
                    <a:ext uri="{9D8B030D-6E8A-4147-A177-3AD203B41FA5}">
                      <a16:colId xmlns:a16="http://schemas.microsoft.com/office/drawing/2014/main" val="3482019717"/>
                    </a:ext>
                  </a:extLst>
                </a:gridCol>
                <a:gridCol w="2556000">
                  <a:extLst>
                    <a:ext uri="{9D8B030D-6E8A-4147-A177-3AD203B41FA5}">
                      <a16:colId xmlns:a16="http://schemas.microsoft.com/office/drawing/2014/main" val="669687323"/>
                    </a:ext>
                  </a:extLst>
                </a:gridCol>
              </a:tblGrid>
              <a:tr h="330378">
                <a:tc gridSpan="7">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排出量（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ja-JP"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移動量（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a:p>
                  </a:txBody>
                  <a:tcPr/>
                </a:tc>
                <a:tc gridSpan="2">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zh-CN" sz="1050" u="none" strike="noStrike" dirty="0">
                          <a:effectLst/>
                          <a:latin typeface="BIZ UDPゴシック" panose="020B0400000000000000" pitchFamily="50" charset="-128"/>
                          <a:ea typeface="BIZ UDPゴシック" panose="020B0400000000000000" pitchFamily="50" charset="-128"/>
                        </a:rPr>
                        <a:t>PRTR</a:t>
                      </a:r>
                      <a:r>
                        <a:rPr lang="zh-CN" altLang="en-US" sz="1050" u="none" strike="noStrike" dirty="0">
                          <a:effectLst/>
                          <a:latin typeface="BIZ UDPゴシック" panose="020B0400000000000000" pitchFamily="50" charset="-128"/>
                          <a:ea typeface="BIZ UDPゴシック" panose="020B0400000000000000" pitchFamily="50" charset="-128"/>
                        </a:rPr>
                        <a:t>届出外</a:t>
                      </a: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年度、ｋｇ）</a:t>
                      </a:r>
                      <a:endParaRPr lang="en-US" altLang="ja-JP" sz="1050" u="none" strike="noStrike"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zh-CN"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728890693"/>
                  </a:ext>
                </a:extLst>
              </a:tr>
              <a:tr h="330378">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分類</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届出件数</a:t>
                      </a:r>
                      <a:endParaRPr lang="en-US" altLang="ja-JP"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合計</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公共用水域</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土壌</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大気排出量上位業種</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下水道</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事業所外への移動（廃棄物）</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r>
                        <a:rPr lang="zh-CN" altLang="en-US" sz="1050" u="none" strike="noStrike" dirty="0">
                          <a:effectLst/>
                          <a:latin typeface="BIZ UDPゴシック" panose="020B0400000000000000" pitchFamily="50" charset="-128"/>
                          <a:ea typeface="BIZ UDPゴシック" panose="020B0400000000000000" pitchFamily="50" charset="-128"/>
                        </a:rPr>
                        <a:t>排出量</a:t>
                      </a:r>
                      <a:endParaRPr kumimoji="1" lang="ja-JP" altLang="en-US" sz="1050" dirty="0">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主な排出源と量</a:t>
                      </a:r>
                    </a:p>
                  </a:txBody>
                  <a:tcPr anchor="ctr"/>
                </a:tc>
                <a:extLst>
                  <a:ext uri="{0D108BD9-81ED-4DB2-BD59-A6C34878D82A}">
                    <a16:rowId xmlns:a16="http://schemas.microsoft.com/office/drawing/2014/main" val="2814582105"/>
                  </a:ext>
                </a:extLst>
              </a:tr>
              <a:tr h="330378">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第１種</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48</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5</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5</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化学工業</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11</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293</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対象業種の事業者のすそ切り以下（</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291</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extLst>
                  <a:ext uri="{0D108BD9-81ED-4DB2-BD59-A6C34878D82A}">
                    <a16:rowId xmlns:a16="http://schemas.microsoft.com/office/drawing/2014/main" val="3130189616"/>
                  </a:ext>
                </a:extLst>
              </a:tr>
            </a:tbl>
          </a:graphicData>
        </a:graphic>
      </p:graphicFrame>
    </p:spTree>
    <p:extLst>
      <p:ext uri="{BB962C8B-B14F-4D97-AF65-F5344CB8AC3E}">
        <p14:creationId xmlns:p14="http://schemas.microsoft.com/office/powerpoint/2010/main" val="18966448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p:cNvSpPr>
            <a:spLocks noGrp="1"/>
          </p:cNvSpPr>
          <p:nvPr>
            <p:ph type="title"/>
          </p:nvPr>
        </p:nvSpPr>
        <p:spPr>
          <a:xfrm>
            <a:off x="1083469" y="609600"/>
            <a:ext cx="8457933" cy="742122"/>
          </a:xfrm>
        </p:spPr>
        <p:txBody>
          <a:bodyPr>
            <a:normAutofit fontScale="90000"/>
          </a:bodyPr>
          <a:lstStyle/>
          <a:p>
            <a:r>
              <a:rPr kumimoji="1" lang="ja-JP" altLang="en-US" sz="2400" dirty="0">
                <a:latin typeface="BIZ UDPゴシック" panose="020B0400000000000000" pitchFamily="50" charset="-128"/>
                <a:ea typeface="BIZ UDPゴシック" panose="020B0400000000000000" pitchFamily="50" charset="-128"/>
              </a:rPr>
              <a:t>（参考）検討対象物質について</a:t>
            </a:r>
            <a:r>
              <a:rPr kumimoji="1" lang="en-US" altLang="ja-JP" sz="2400" dirty="0">
                <a:latin typeface="BIZ UDPゴシック" panose="020B0400000000000000" pitchFamily="50" charset="-128"/>
                <a:ea typeface="BIZ UDPゴシック" panose="020B0400000000000000" pitchFamily="50" charset="-128"/>
              </a:rPr>
              <a:t>【</a:t>
            </a:r>
            <a:r>
              <a:rPr lang="ja-JP" altLang="en-US" sz="2400" dirty="0">
                <a:latin typeface="BIZ UDPゴシック" panose="020B0400000000000000" pitchFamily="50" charset="-128"/>
                <a:ea typeface="BIZ UDPゴシック" panose="020B0400000000000000" pitchFamily="50" charset="-128"/>
              </a:rPr>
              <a:t>⑤塩化メチレン（ジクロロメタン）</a:t>
            </a:r>
            <a:r>
              <a:rPr kumimoji="1" lang="en-US" altLang="ja-JP" sz="2400" dirty="0">
                <a:latin typeface="BIZ UDPゴシック" panose="020B0400000000000000" pitchFamily="50" charset="-128"/>
                <a:ea typeface="BIZ UDPゴシック" panose="020B0400000000000000" pitchFamily="50" charset="-128"/>
              </a:rPr>
              <a:t>】</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スライド番号プレースホルダー 3">
            <a:extLst>
              <a:ext uri="{FF2B5EF4-FFF2-40B4-BE49-F238E27FC236}">
                <a16:creationId xmlns:a16="http://schemas.microsoft.com/office/drawing/2014/main" id="{8DBC81DD-DE3C-4517-AC6F-72A486E33BE7}"/>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18</a:t>
            </a:fld>
            <a:endParaRPr lang="en-US" dirty="0">
              <a:solidFill>
                <a:srgbClr val="000000"/>
              </a:solidFill>
              <a:latin typeface="BIZ UDPゴシック" panose="020B0400000000000000" pitchFamily="50" charset="-128"/>
              <a:ea typeface="BIZ UDPゴシック" panose="020B0400000000000000" pitchFamily="50" charset="-128"/>
            </a:endParaRPr>
          </a:p>
        </p:txBody>
      </p:sp>
      <p:graphicFrame>
        <p:nvGraphicFramePr>
          <p:cNvPr id="3" name="表 3">
            <a:extLst>
              <a:ext uri="{FF2B5EF4-FFF2-40B4-BE49-F238E27FC236}">
                <a16:creationId xmlns:a16="http://schemas.microsoft.com/office/drawing/2014/main" id="{99486B8D-8EBE-405C-9D80-F4834A667D51}"/>
              </a:ext>
            </a:extLst>
          </p:cNvPr>
          <p:cNvGraphicFramePr>
            <a:graphicFrameLocks noGrp="1"/>
          </p:cNvGraphicFramePr>
          <p:nvPr>
            <p:extLst>
              <p:ext uri="{D42A27DB-BD31-4B8C-83A1-F6EECF244321}">
                <p14:modId xmlns:p14="http://schemas.microsoft.com/office/powerpoint/2010/main" val="3288942385"/>
              </p:ext>
            </p:extLst>
          </p:nvPr>
        </p:nvGraphicFramePr>
        <p:xfrm>
          <a:off x="733163" y="1360286"/>
          <a:ext cx="8764202" cy="761699"/>
        </p:xfrm>
        <a:graphic>
          <a:graphicData uri="http://schemas.openxmlformats.org/drawingml/2006/table">
            <a:tbl>
              <a:tblPr firstRow="1" bandRow="1">
                <a:tableStyleId>{5C22544A-7EE6-4342-B048-85BDC9FD1C3A}</a:tableStyleId>
              </a:tblPr>
              <a:tblGrid>
                <a:gridCol w="703216">
                  <a:extLst>
                    <a:ext uri="{9D8B030D-6E8A-4147-A177-3AD203B41FA5}">
                      <a16:colId xmlns:a16="http://schemas.microsoft.com/office/drawing/2014/main" val="1612888235"/>
                    </a:ext>
                  </a:extLst>
                </a:gridCol>
                <a:gridCol w="644616">
                  <a:extLst>
                    <a:ext uri="{9D8B030D-6E8A-4147-A177-3AD203B41FA5}">
                      <a16:colId xmlns:a16="http://schemas.microsoft.com/office/drawing/2014/main" val="2876613415"/>
                    </a:ext>
                  </a:extLst>
                </a:gridCol>
                <a:gridCol w="864370">
                  <a:extLst>
                    <a:ext uri="{9D8B030D-6E8A-4147-A177-3AD203B41FA5}">
                      <a16:colId xmlns:a16="http://schemas.microsoft.com/office/drawing/2014/main" val="2936053854"/>
                    </a:ext>
                  </a:extLst>
                </a:gridCol>
                <a:gridCol w="3564000">
                  <a:extLst>
                    <a:ext uri="{9D8B030D-6E8A-4147-A177-3AD203B41FA5}">
                      <a16:colId xmlns:a16="http://schemas.microsoft.com/office/drawing/2014/main" val="677029250"/>
                    </a:ext>
                  </a:extLst>
                </a:gridCol>
                <a:gridCol w="2988000">
                  <a:extLst>
                    <a:ext uri="{9D8B030D-6E8A-4147-A177-3AD203B41FA5}">
                      <a16:colId xmlns:a16="http://schemas.microsoft.com/office/drawing/2014/main" val="1103838277"/>
                    </a:ext>
                  </a:extLst>
                </a:gridCol>
              </a:tblGrid>
              <a:tr h="231883">
                <a:tc>
                  <a:txBody>
                    <a:bodyPr/>
                    <a:lstStyle/>
                    <a:p>
                      <a:pPr algn="ctr"/>
                      <a:r>
                        <a:rPr kumimoji="1" lang="ja-JP" altLang="en-US" sz="1050" dirty="0">
                          <a:latin typeface="BIZ UDPゴシック" panose="020B0400000000000000" pitchFamily="50" charset="-128"/>
                          <a:ea typeface="BIZ UDPゴシック" panose="020B0400000000000000" pitchFamily="50" charset="-128"/>
                        </a:rPr>
                        <a:t>分子式</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融点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沸点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主な用途</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特徴</a:t>
                      </a:r>
                    </a:p>
                  </a:txBody>
                  <a:tcPr anchor="ctr"/>
                </a:tc>
                <a:extLst>
                  <a:ext uri="{0D108BD9-81ED-4DB2-BD59-A6C34878D82A}">
                    <a16:rowId xmlns:a16="http://schemas.microsoft.com/office/drawing/2014/main" val="841004180"/>
                  </a:ext>
                </a:extLst>
              </a:tr>
              <a:tr h="510239">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CH</a:t>
                      </a:r>
                      <a:r>
                        <a:rPr lang="en-US"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Cl</a:t>
                      </a:r>
                      <a:r>
                        <a:rPr lang="en-US"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-95℃</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39.75℃</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・金属部品や電子部品の洗浄剤、医薬品や農薬を製造する際の溶剤、エアゾール噴射剤、塗装はく離剤、ポリカーボネート樹脂を重合する際の溶媒、ウレタンフォームの発泡助剤。</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・常温で無色透明、水に溶けやすく不燃性</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・ものをよく溶かし、沸点が</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40℃</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と低い。</a:t>
                      </a:r>
                    </a:p>
                  </a:txBody>
                  <a:tcPr marL="9525" marR="9525" marT="9525" marB="0" anchor="ctr"/>
                </a:tc>
                <a:extLst>
                  <a:ext uri="{0D108BD9-81ED-4DB2-BD59-A6C34878D82A}">
                    <a16:rowId xmlns:a16="http://schemas.microsoft.com/office/drawing/2014/main" val="2844436851"/>
                  </a:ext>
                </a:extLst>
              </a:tr>
            </a:tbl>
          </a:graphicData>
        </a:graphic>
      </p:graphicFrame>
      <p:graphicFrame>
        <p:nvGraphicFramePr>
          <p:cNvPr id="20" name="表 19">
            <a:extLst>
              <a:ext uri="{FF2B5EF4-FFF2-40B4-BE49-F238E27FC236}">
                <a16:creationId xmlns:a16="http://schemas.microsoft.com/office/drawing/2014/main" id="{D4582458-6B28-410C-ADF1-1AB4EEB66FE3}"/>
              </a:ext>
            </a:extLst>
          </p:cNvPr>
          <p:cNvGraphicFramePr>
            <a:graphicFrameLocks noGrp="1"/>
          </p:cNvGraphicFramePr>
          <p:nvPr>
            <p:extLst>
              <p:ext uri="{D42A27DB-BD31-4B8C-83A1-F6EECF244321}">
                <p14:modId xmlns:p14="http://schemas.microsoft.com/office/powerpoint/2010/main" val="1505379157"/>
              </p:ext>
            </p:extLst>
          </p:nvPr>
        </p:nvGraphicFramePr>
        <p:xfrm>
          <a:off x="716030" y="5224242"/>
          <a:ext cx="8849524" cy="1408605"/>
        </p:xfrm>
        <a:graphic>
          <a:graphicData uri="http://schemas.openxmlformats.org/drawingml/2006/table">
            <a:tbl>
              <a:tblPr firstRow="1" bandRow="1">
                <a:tableStyleId>{5C22544A-7EE6-4342-B048-85BDC9FD1C3A}</a:tableStyleId>
              </a:tblPr>
              <a:tblGrid>
                <a:gridCol w="828000">
                  <a:extLst>
                    <a:ext uri="{9D8B030D-6E8A-4147-A177-3AD203B41FA5}">
                      <a16:colId xmlns:a16="http://schemas.microsoft.com/office/drawing/2014/main" val="186284741"/>
                    </a:ext>
                  </a:extLst>
                </a:gridCol>
                <a:gridCol w="828000">
                  <a:extLst>
                    <a:ext uri="{9D8B030D-6E8A-4147-A177-3AD203B41FA5}">
                      <a16:colId xmlns:a16="http://schemas.microsoft.com/office/drawing/2014/main" val="3347487342"/>
                    </a:ext>
                  </a:extLst>
                </a:gridCol>
                <a:gridCol w="576000">
                  <a:extLst>
                    <a:ext uri="{9D8B030D-6E8A-4147-A177-3AD203B41FA5}">
                      <a16:colId xmlns:a16="http://schemas.microsoft.com/office/drawing/2014/main" val="820898458"/>
                    </a:ext>
                  </a:extLst>
                </a:gridCol>
                <a:gridCol w="1349748">
                  <a:extLst>
                    <a:ext uri="{9D8B030D-6E8A-4147-A177-3AD203B41FA5}">
                      <a16:colId xmlns:a16="http://schemas.microsoft.com/office/drawing/2014/main" val="1115179099"/>
                    </a:ext>
                  </a:extLst>
                </a:gridCol>
                <a:gridCol w="576000">
                  <a:extLst>
                    <a:ext uri="{9D8B030D-6E8A-4147-A177-3AD203B41FA5}">
                      <a16:colId xmlns:a16="http://schemas.microsoft.com/office/drawing/2014/main" val="3356854828"/>
                    </a:ext>
                  </a:extLst>
                </a:gridCol>
                <a:gridCol w="576000">
                  <a:extLst>
                    <a:ext uri="{9D8B030D-6E8A-4147-A177-3AD203B41FA5}">
                      <a16:colId xmlns:a16="http://schemas.microsoft.com/office/drawing/2014/main" val="1920011306"/>
                    </a:ext>
                  </a:extLst>
                </a:gridCol>
                <a:gridCol w="396000">
                  <a:extLst>
                    <a:ext uri="{9D8B030D-6E8A-4147-A177-3AD203B41FA5}">
                      <a16:colId xmlns:a16="http://schemas.microsoft.com/office/drawing/2014/main" val="3335024437"/>
                    </a:ext>
                  </a:extLst>
                </a:gridCol>
                <a:gridCol w="487409">
                  <a:extLst>
                    <a:ext uri="{9D8B030D-6E8A-4147-A177-3AD203B41FA5}">
                      <a16:colId xmlns:a16="http://schemas.microsoft.com/office/drawing/2014/main" val="1224343970"/>
                    </a:ext>
                  </a:extLst>
                </a:gridCol>
                <a:gridCol w="828000">
                  <a:extLst>
                    <a:ext uri="{9D8B030D-6E8A-4147-A177-3AD203B41FA5}">
                      <a16:colId xmlns:a16="http://schemas.microsoft.com/office/drawing/2014/main" val="1897126806"/>
                    </a:ext>
                  </a:extLst>
                </a:gridCol>
                <a:gridCol w="712367">
                  <a:extLst>
                    <a:ext uri="{9D8B030D-6E8A-4147-A177-3AD203B41FA5}">
                      <a16:colId xmlns:a16="http://schemas.microsoft.com/office/drawing/2014/main" val="1958534525"/>
                    </a:ext>
                  </a:extLst>
                </a:gridCol>
                <a:gridCol w="576000">
                  <a:extLst>
                    <a:ext uri="{9D8B030D-6E8A-4147-A177-3AD203B41FA5}">
                      <a16:colId xmlns:a16="http://schemas.microsoft.com/office/drawing/2014/main" val="2187406633"/>
                    </a:ext>
                  </a:extLst>
                </a:gridCol>
                <a:gridCol w="432000">
                  <a:extLst>
                    <a:ext uri="{9D8B030D-6E8A-4147-A177-3AD203B41FA5}">
                      <a16:colId xmlns:a16="http://schemas.microsoft.com/office/drawing/2014/main" val="546023338"/>
                    </a:ext>
                  </a:extLst>
                </a:gridCol>
                <a:gridCol w="324000">
                  <a:extLst>
                    <a:ext uri="{9D8B030D-6E8A-4147-A177-3AD203B41FA5}">
                      <a16:colId xmlns:a16="http://schemas.microsoft.com/office/drawing/2014/main" val="3089004337"/>
                    </a:ext>
                  </a:extLst>
                </a:gridCol>
                <a:gridCol w="360000">
                  <a:extLst>
                    <a:ext uri="{9D8B030D-6E8A-4147-A177-3AD203B41FA5}">
                      <a16:colId xmlns:a16="http://schemas.microsoft.com/office/drawing/2014/main" val="3702834822"/>
                    </a:ext>
                  </a:extLst>
                </a:gridCol>
              </a:tblGrid>
              <a:tr h="269415">
                <a:tc gridSpan="11">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中央環境審議会での検討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gridSpan="3">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条例制定時の検討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2355721477"/>
                  </a:ext>
                </a:extLst>
              </a:tr>
              <a:tr h="422031">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zh-TW" altLang="en-US" sz="1050" u="none" strike="noStrike" dirty="0">
                          <a:effectLst/>
                          <a:latin typeface="BIZ UDPゴシック" panose="020B0400000000000000" pitchFamily="50" charset="-128"/>
                          <a:ea typeface="BIZ UDPゴシック" panose="020B0400000000000000" pitchFamily="50" charset="-128"/>
                        </a:rPr>
                        <a:t>遺伝子障害性</a:t>
                      </a:r>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発がん性の閾値の有無</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発がん性以外の有害性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発がん性の量ー反応関係</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ユニットリスク</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a:effectLst/>
                          <a:latin typeface="BIZ UDPゴシック" panose="020B0400000000000000" pitchFamily="50" charset="-128"/>
                          <a:ea typeface="BIZ UDPゴシック" panose="020B0400000000000000" pitchFamily="50" charset="-128"/>
                        </a:rPr>
                        <a:t>発がん性以外の量ー反応関係</a:t>
                      </a:r>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発がん性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毒性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想定環境濃度</a:t>
                      </a:r>
                    </a:p>
                  </a:txBody>
                  <a:tcPr marL="9525" marR="9525" marT="9525" marB="0" anchor="ctr"/>
                </a:tc>
                <a:extLst>
                  <a:ext uri="{0D108BD9-81ED-4DB2-BD59-A6C34878D82A}">
                    <a16:rowId xmlns:a16="http://schemas.microsoft.com/office/drawing/2014/main" val="1453410119"/>
                  </a:ext>
                </a:extLst>
              </a:tr>
              <a:tr h="292658">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可能性を完全に除外できないものの可能性は小さい</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可能性は小さい</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急性毒性：麻酔作用（中枢神経系作用）</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LOAEL：300mg/m</a:t>
                      </a:r>
                      <a:r>
                        <a:rPr lang="en-US" sz="1050" b="0" i="0" u="none" strike="noStrike" baseline="30000" dirty="0">
                          <a:solidFill>
                            <a:srgbClr val="000000"/>
                          </a:solidFill>
                          <a:effectLst/>
                          <a:latin typeface="BIZ UDPゴシック" panose="020B0400000000000000" pitchFamily="50" charset="-128"/>
                          <a:ea typeface="BIZ UDPゴシック" panose="020B0400000000000000" pitchFamily="50" charset="-128"/>
                        </a:rPr>
                        <a:t>3</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2,000</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150</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C3</a:t>
                      </a: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T3</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4" name="表 13">
            <a:extLst>
              <a:ext uri="{FF2B5EF4-FFF2-40B4-BE49-F238E27FC236}">
                <a16:creationId xmlns:a16="http://schemas.microsoft.com/office/drawing/2014/main" id="{6BE20544-AFF2-4503-93D6-0B1EF17ACF4C}"/>
              </a:ext>
            </a:extLst>
          </p:cNvPr>
          <p:cNvGraphicFramePr>
            <a:graphicFrameLocks noGrp="1"/>
          </p:cNvGraphicFramePr>
          <p:nvPr>
            <p:extLst>
              <p:ext uri="{D42A27DB-BD31-4B8C-83A1-F6EECF244321}">
                <p14:modId xmlns:p14="http://schemas.microsoft.com/office/powerpoint/2010/main" val="4175290504"/>
              </p:ext>
            </p:extLst>
          </p:nvPr>
        </p:nvGraphicFramePr>
        <p:xfrm>
          <a:off x="760144" y="2371573"/>
          <a:ext cx="8687457" cy="917823"/>
        </p:xfrm>
        <a:graphic>
          <a:graphicData uri="http://schemas.openxmlformats.org/drawingml/2006/table">
            <a:tbl>
              <a:tblPr firstRow="1" bandRow="1">
                <a:tableStyleId>{5C22544A-7EE6-4342-B048-85BDC9FD1C3A}</a:tableStyleId>
              </a:tblPr>
              <a:tblGrid>
                <a:gridCol w="900000">
                  <a:extLst>
                    <a:ext uri="{9D8B030D-6E8A-4147-A177-3AD203B41FA5}">
                      <a16:colId xmlns:a16="http://schemas.microsoft.com/office/drawing/2014/main" val="2840144021"/>
                    </a:ext>
                  </a:extLst>
                </a:gridCol>
                <a:gridCol w="720000">
                  <a:extLst>
                    <a:ext uri="{9D8B030D-6E8A-4147-A177-3AD203B41FA5}">
                      <a16:colId xmlns:a16="http://schemas.microsoft.com/office/drawing/2014/main" val="2239818214"/>
                    </a:ext>
                  </a:extLst>
                </a:gridCol>
                <a:gridCol w="396000">
                  <a:extLst>
                    <a:ext uri="{9D8B030D-6E8A-4147-A177-3AD203B41FA5}">
                      <a16:colId xmlns:a16="http://schemas.microsoft.com/office/drawing/2014/main" val="2384755886"/>
                    </a:ext>
                  </a:extLst>
                </a:gridCol>
                <a:gridCol w="792000">
                  <a:extLst>
                    <a:ext uri="{9D8B030D-6E8A-4147-A177-3AD203B41FA5}">
                      <a16:colId xmlns:a16="http://schemas.microsoft.com/office/drawing/2014/main" val="186284741"/>
                    </a:ext>
                  </a:extLst>
                </a:gridCol>
                <a:gridCol w="432000">
                  <a:extLst>
                    <a:ext uri="{9D8B030D-6E8A-4147-A177-3AD203B41FA5}">
                      <a16:colId xmlns:a16="http://schemas.microsoft.com/office/drawing/2014/main" val="1115179099"/>
                    </a:ext>
                  </a:extLst>
                </a:gridCol>
                <a:gridCol w="471502">
                  <a:extLst>
                    <a:ext uri="{9D8B030D-6E8A-4147-A177-3AD203B41FA5}">
                      <a16:colId xmlns:a16="http://schemas.microsoft.com/office/drawing/2014/main" val="3356854828"/>
                    </a:ext>
                  </a:extLst>
                </a:gridCol>
                <a:gridCol w="540000">
                  <a:extLst>
                    <a:ext uri="{9D8B030D-6E8A-4147-A177-3AD203B41FA5}">
                      <a16:colId xmlns:a16="http://schemas.microsoft.com/office/drawing/2014/main" val="1920011306"/>
                    </a:ext>
                  </a:extLst>
                </a:gridCol>
                <a:gridCol w="468000">
                  <a:extLst>
                    <a:ext uri="{9D8B030D-6E8A-4147-A177-3AD203B41FA5}">
                      <a16:colId xmlns:a16="http://schemas.microsoft.com/office/drawing/2014/main" val="3335024437"/>
                    </a:ext>
                  </a:extLst>
                </a:gridCol>
                <a:gridCol w="543244">
                  <a:extLst>
                    <a:ext uri="{9D8B030D-6E8A-4147-A177-3AD203B41FA5}">
                      <a16:colId xmlns:a16="http://schemas.microsoft.com/office/drawing/2014/main" val="262351408"/>
                    </a:ext>
                  </a:extLst>
                </a:gridCol>
                <a:gridCol w="504000">
                  <a:extLst>
                    <a:ext uri="{9D8B030D-6E8A-4147-A177-3AD203B41FA5}">
                      <a16:colId xmlns:a16="http://schemas.microsoft.com/office/drawing/2014/main" val="421905880"/>
                    </a:ext>
                  </a:extLst>
                </a:gridCol>
                <a:gridCol w="386472">
                  <a:extLst>
                    <a:ext uri="{9D8B030D-6E8A-4147-A177-3AD203B41FA5}">
                      <a16:colId xmlns:a16="http://schemas.microsoft.com/office/drawing/2014/main" val="3811409747"/>
                    </a:ext>
                  </a:extLst>
                </a:gridCol>
                <a:gridCol w="386472">
                  <a:extLst>
                    <a:ext uri="{9D8B030D-6E8A-4147-A177-3AD203B41FA5}">
                      <a16:colId xmlns:a16="http://schemas.microsoft.com/office/drawing/2014/main" val="2543409202"/>
                    </a:ext>
                  </a:extLst>
                </a:gridCol>
                <a:gridCol w="1620000">
                  <a:extLst>
                    <a:ext uri="{9D8B030D-6E8A-4147-A177-3AD203B41FA5}">
                      <a16:colId xmlns:a16="http://schemas.microsoft.com/office/drawing/2014/main" val="1224343970"/>
                    </a:ext>
                  </a:extLst>
                </a:gridCol>
                <a:gridCol w="527767">
                  <a:extLst>
                    <a:ext uri="{9D8B030D-6E8A-4147-A177-3AD203B41FA5}">
                      <a16:colId xmlns:a16="http://schemas.microsoft.com/office/drawing/2014/main" val="469874782"/>
                    </a:ext>
                  </a:extLst>
                </a:gridCol>
              </a:tblGrid>
              <a:tr h="395800">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全国製造・輸入数量 </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sz="1050" u="none" strike="noStrike" dirty="0">
                          <a:effectLst/>
                          <a:latin typeface="BIZ UDPゴシック" panose="020B0400000000000000" pitchFamily="50" charset="-128"/>
                          <a:ea typeface="BIZ UDPゴシック" panose="020B0400000000000000" pitchFamily="50" charset="-128"/>
                        </a:rPr>
                        <a:t>t)</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府内大気濃度</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測定法</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環境基準値又は指針値</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法（有害</a:t>
                      </a:r>
                      <a:r>
                        <a:rPr lang="ja-JP" altLang="en-US" sz="1050" kern="100" dirty="0">
                          <a:effectLst/>
                          <a:latin typeface="BIZ UDPゴシック" panose="020B0400000000000000" pitchFamily="50" charset="-128"/>
                          <a:ea typeface="BIZ UDPゴシック" panose="020B0400000000000000" pitchFamily="50" charset="-128"/>
                        </a:rPr>
                        <a:t>物質等</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法（指定物質）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法（優先取組物質）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条例（有害</a:t>
                      </a:r>
                      <a:r>
                        <a:rPr lang="ja-JP" altLang="en-US" sz="1050" kern="100" dirty="0">
                          <a:effectLst/>
                          <a:latin typeface="BIZ UDPゴシック" panose="020B0400000000000000" pitchFamily="50" charset="-128"/>
                          <a:ea typeface="BIZ UDPゴシック" panose="020B0400000000000000" pitchFamily="50" charset="-128"/>
                        </a:rPr>
                        <a:t>物質</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化審法</a:t>
                      </a:r>
                    </a:p>
                  </a:txBody>
                  <a:tcPr marL="45720" marR="45720"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安衛法</a:t>
                      </a:r>
                      <a:endParaRPr kumimoji="1" lang="en-US" altLang="ja-JP" sz="1050" dirty="0">
                        <a:latin typeface="BIZ UDPゴシック" panose="020B0400000000000000" pitchFamily="50" charset="-128"/>
                        <a:ea typeface="BIZ UDPゴシック" panose="020B0400000000000000" pitchFamily="50" charset="-128"/>
                      </a:endParaRPr>
                    </a:p>
                    <a:p>
                      <a:pPr algn="ctr"/>
                      <a:r>
                        <a:rPr kumimoji="1" lang="ja-JP" altLang="en-US" sz="1050" dirty="0">
                          <a:latin typeface="BIZ UDPゴシック" panose="020B0400000000000000" pitchFamily="50" charset="-128"/>
                          <a:ea typeface="BIZ UDPゴシック" panose="020B0400000000000000" pitchFamily="50" charset="-128"/>
                        </a:rPr>
                        <a:t>特化則</a:t>
                      </a:r>
                    </a:p>
                  </a:txBody>
                  <a:tcPr marL="45720" marR="4572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毒劇法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水濁法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50" kern="100" dirty="0">
                          <a:effectLst/>
                          <a:latin typeface="BIZ UDPゴシック" panose="020B0400000000000000" pitchFamily="50" charset="-128"/>
                          <a:ea typeface="BIZ UDPゴシック" panose="020B0400000000000000" pitchFamily="50" charset="-128"/>
                        </a:rPr>
                        <a:t>GHS</a:t>
                      </a:r>
                      <a:r>
                        <a:rPr lang="ja-JP" altLang="en-US" sz="1050" kern="100" dirty="0">
                          <a:effectLst/>
                          <a:latin typeface="BIZ UDPゴシック" panose="020B0400000000000000" pitchFamily="50" charset="-128"/>
                          <a:ea typeface="BIZ UDPゴシック" panose="020B0400000000000000" pitchFamily="50" charset="-128"/>
                        </a:rPr>
                        <a:t>分類健康有害性</a:t>
                      </a: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（発がん性以外の主な区分１）</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発がん性</a:t>
                      </a:r>
                      <a:br>
                        <a:rPr lang="ja-JP" altLang="en-US" sz="1050" u="none" strike="noStrike" dirty="0">
                          <a:effectLst/>
                          <a:latin typeface="BIZ UDPゴシック" panose="020B0400000000000000" pitchFamily="50" charset="-128"/>
                          <a:ea typeface="BIZ UDPゴシック" panose="020B0400000000000000" pitchFamily="50" charset="-128"/>
                        </a:rPr>
                      </a:b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IARC</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453410119"/>
                  </a:ext>
                </a:extLst>
              </a:tr>
              <a:tr h="346323">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40,000</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2.5</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el-GR" sz="1050" b="0" i="0" u="none" strike="noStrike" dirty="0">
                          <a:solidFill>
                            <a:srgbClr val="000000"/>
                          </a:solidFill>
                          <a:effectLst/>
                          <a:latin typeface="BIZ UDPゴシック" panose="020B0400000000000000" pitchFamily="50" charset="-128"/>
                          <a:ea typeface="BIZ UDPゴシック" panose="020B0400000000000000" pitchFamily="50" charset="-128"/>
                        </a:rPr>
                        <a:t>150</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一般化学物質</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第２類</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有害物質</a:t>
                      </a:r>
                    </a:p>
                  </a:txBody>
                  <a:tcPr marL="9525" marR="9525" marT="9525" marB="0" anchor="ctr"/>
                </a:tc>
                <a:tc>
                  <a:txBody>
                    <a:bodyPr/>
                    <a:lstStyle/>
                    <a:p>
                      <a:pPr algn="ctr" rtl="0" fontAlgn="ct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特定標的臓器毒性 </a:t>
                      </a: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2A</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6" name="表 15">
            <a:extLst>
              <a:ext uri="{FF2B5EF4-FFF2-40B4-BE49-F238E27FC236}">
                <a16:creationId xmlns:a16="http://schemas.microsoft.com/office/drawing/2014/main" id="{AEA4D382-9896-4057-B152-2A3EA46727D0}"/>
              </a:ext>
            </a:extLst>
          </p:cNvPr>
          <p:cNvGraphicFramePr>
            <a:graphicFrameLocks noGrp="1"/>
          </p:cNvGraphicFramePr>
          <p:nvPr>
            <p:extLst>
              <p:ext uri="{D42A27DB-BD31-4B8C-83A1-F6EECF244321}">
                <p14:modId xmlns:p14="http://schemas.microsoft.com/office/powerpoint/2010/main" val="1428787650"/>
              </p:ext>
            </p:extLst>
          </p:nvPr>
        </p:nvGraphicFramePr>
        <p:xfrm>
          <a:off x="734719" y="3579061"/>
          <a:ext cx="8791092" cy="1391463"/>
        </p:xfrm>
        <a:graphic>
          <a:graphicData uri="http://schemas.openxmlformats.org/drawingml/2006/table">
            <a:tbl>
              <a:tblPr firstRow="1" bandRow="1">
                <a:tableStyleId>{5C22544A-7EE6-4342-B048-85BDC9FD1C3A}</a:tableStyleId>
              </a:tblPr>
              <a:tblGrid>
                <a:gridCol w="396000">
                  <a:extLst>
                    <a:ext uri="{9D8B030D-6E8A-4147-A177-3AD203B41FA5}">
                      <a16:colId xmlns:a16="http://schemas.microsoft.com/office/drawing/2014/main" val="3554492327"/>
                    </a:ext>
                  </a:extLst>
                </a:gridCol>
                <a:gridCol w="360000">
                  <a:extLst>
                    <a:ext uri="{9D8B030D-6E8A-4147-A177-3AD203B41FA5}">
                      <a16:colId xmlns:a16="http://schemas.microsoft.com/office/drawing/2014/main" val="3146548048"/>
                    </a:ext>
                  </a:extLst>
                </a:gridCol>
                <a:gridCol w="684000">
                  <a:extLst>
                    <a:ext uri="{9D8B030D-6E8A-4147-A177-3AD203B41FA5}">
                      <a16:colId xmlns:a16="http://schemas.microsoft.com/office/drawing/2014/main" val="3313589753"/>
                    </a:ext>
                  </a:extLst>
                </a:gridCol>
                <a:gridCol w="684000">
                  <a:extLst>
                    <a:ext uri="{9D8B030D-6E8A-4147-A177-3AD203B41FA5}">
                      <a16:colId xmlns:a16="http://schemas.microsoft.com/office/drawing/2014/main" val="1309927787"/>
                    </a:ext>
                  </a:extLst>
                </a:gridCol>
                <a:gridCol w="504000">
                  <a:extLst>
                    <a:ext uri="{9D8B030D-6E8A-4147-A177-3AD203B41FA5}">
                      <a16:colId xmlns:a16="http://schemas.microsoft.com/office/drawing/2014/main" val="440683863"/>
                    </a:ext>
                  </a:extLst>
                </a:gridCol>
                <a:gridCol w="360000">
                  <a:extLst>
                    <a:ext uri="{9D8B030D-6E8A-4147-A177-3AD203B41FA5}">
                      <a16:colId xmlns:a16="http://schemas.microsoft.com/office/drawing/2014/main" val="1481578530"/>
                    </a:ext>
                  </a:extLst>
                </a:gridCol>
                <a:gridCol w="1548000">
                  <a:extLst>
                    <a:ext uri="{9D8B030D-6E8A-4147-A177-3AD203B41FA5}">
                      <a16:colId xmlns:a16="http://schemas.microsoft.com/office/drawing/2014/main" val="68193555"/>
                    </a:ext>
                  </a:extLst>
                </a:gridCol>
                <a:gridCol w="432000">
                  <a:extLst>
                    <a:ext uri="{9D8B030D-6E8A-4147-A177-3AD203B41FA5}">
                      <a16:colId xmlns:a16="http://schemas.microsoft.com/office/drawing/2014/main" val="3995537399"/>
                    </a:ext>
                  </a:extLst>
                </a:gridCol>
                <a:gridCol w="979092">
                  <a:extLst>
                    <a:ext uri="{9D8B030D-6E8A-4147-A177-3AD203B41FA5}">
                      <a16:colId xmlns:a16="http://schemas.microsoft.com/office/drawing/2014/main" val="2396862075"/>
                    </a:ext>
                  </a:extLst>
                </a:gridCol>
                <a:gridCol w="648000">
                  <a:extLst>
                    <a:ext uri="{9D8B030D-6E8A-4147-A177-3AD203B41FA5}">
                      <a16:colId xmlns:a16="http://schemas.microsoft.com/office/drawing/2014/main" val="3482019717"/>
                    </a:ext>
                  </a:extLst>
                </a:gridCol>
                <a:gridCol w="2196000">
                  <a:extLst>
                    <a:ext uri="{9D8B030D-6E8A-4147-A177-3AD203B41FA5}">
                      <a16:colId xmlns:a16="http://schemas.microsoft.com/office/drawing/2014/main" val="669687323"/>
                    </a:ext>
                  </a:extLst>
                </a:gridCol>
              </a:tblGrid>
              <a:tr h="330378">
                <a:tc gridSpan="7">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排出量（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ja-JP"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移動量（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a:p>
                  </a:txBody>
                  <a:tcPr/>
                </a:tc>
                <a:tc gridSpan="2">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zh-CN" sz="1050" u="none" strike="noStrike" dirty="0">
                          <a:effectLst/>
                          <a:latin typeface="BIZ UDPゴシック" panose="020B0400000000000000" pitchFamily="50" charset="-128"/>
                          <a:ea typeface="BIZ UDPゴシック" panose="020B0400000000000000" pitchFamily="50" charset="-128"/>
                        </a:rPr>
                        <a:t>PRTR</a:t>
                      </a:r>
                      <a:r>
                        <a:rPr lang="zh-CN" altLang="en-US" sz="1050" u="none" strike="noStrike" dirty="0">
                          <a:effectLst/>
                          <a:latin typeface="BIZ UDPゴシック" panose="020B0400000000000000" pitchFamily="50" charset="-128"/>
                          <a:ea typeface="BIZ UDPゴシック" panose="020B0400000000000000" pitchFamily="50" charset="-128"/>
                        </a:rPr>
                        <a:t>届出外</a:t>
                      </a: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年度、ｋｇ）</a:t>
                      </a:r>
                      <a:endParaRPr lang="en-US" altLang="ja-JP" sz="1050" u="none" strike="noStrike"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zh-CN"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728890693"/>
                  </a:ext>
                </a:extLst>
              </a:tr>
              <a:tr h="330378">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分類</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届出件数</a:t>
                      </a:r>
                      <a:endParaRPr lang="en-US" altLang="ja-JP"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合計</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公共用水域</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土壌</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大気排出量上位業種</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下水道</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事業所外への移動（廃棄物）</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r>
                        <a:rPr lang="zh-CN" altLang="en-US" sz="1050" u="none" strike="noStrike" dirty="0">
                          <a:effectLst/>
                          <a:latin typeface="BIZ UDPゴシック" panose="020B0400000000000000" pitchFamily="50" charset="-128"/>
                          <a:ea typeface="BIZ UDPゴシック" panose="020B0400000000000000" pitchFamily="50" charset="-128"/>
                        </a:rPr>
                        <a:t>排出量</a:t>
                      </a:r>
                      <a:endParaRPr kumimoji="1" lang="ja-JP" altLang="en-US" sz="1050" dirty="0">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主な排出源と量</a:t>
                      </a:r>
                    </a:p>
                  </a:txBody>
                  <a:tcPr anchor="ctr"/>
                </a:tc>
                <a:extLst>
                  <a:ext uri="{0D108BD9-81ED-4DB2-BD59-A6C34878D82A}">
                    <a16:rowId xmlns:a16="http://schemas.microsoft.com/office/drawing/2014/main" val="2814582105"/>
                  </a:ext>
                </a:extLst>
              </a:tr>
              <a:tr h="330378">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第１種</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129</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550,206</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550,162</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44</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木材・木製品製造業、金属製品製造業、一般機械器具製造業、鉄鋼業、非鉄金属製造業</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7</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410,672</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215,186</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対象業種の事業者のすそ切り以下（</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215,053</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extLst>
                  <a:ext uri="{0D108BD9-81ED-4DB2-BD59-A6C34878D82A}">
                    <a16:rowId xmlns:a16="http://schemas.microsoft.com/office/drawing/2014/main" val="3130189616"/>
                  </a:ext>
                </a:extLst>
              </a:tr>
            </a:tbl>
          </a:graphicData>
        </a:graphic>
      </p:graphicFrame>
    </p:spTree>
    <p:extLst>
      <p:ext uri="{BB962C8B-B14F-4D97-AF65-F5344CB8AC3E}">
        <p14:creationId xmlns:p14="http://schemas.microsoft.com/office/powerpoint/2010/main" val="34453630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p:cNvSpPr>
            <a:spLocks noGrp="1"/>
          </p:cNvSpPr>
          <p:nvPr>
            <p:ph type="title"/>
          </p:nvPr>
        </p:nvSpPr>
        <p:spPr>
          <a:xfrm>
            <a:off x="1083469" y="609600"/>
            <a:ext cx="8457933" cy="742122"/>
          </a:xfrm>
        </p:spPr>
        <p:txBody>
          <a:bodyPr>
            <a:normAutofit/>
          </a:bodyPr>
          <a:lstStyle/>
          <a:p>
            <a:r>
              <a:rPr kumimoji="1" lang="ja-JP" altLang="en-US" sz="2400" dirty="0">
                <a:latin typeface="BIZ UDPゴシック" panose="020B0400000000000000" pitchFamily="50" charset="-128"/>
                <a:ea typeface="BIZ UDPゴシック" panose="020B0400000000000000" pitchFamily="50" charset="-128"/>
              </a:rPr>
              <a:t>（参考）検討対象物質について</a:t>
            </a:r>
            <a:r>
              <a:rPr kumimoji="1" lang="en-US" altLang="ja-JP" sz="2400" dirty="0">
                <a:latin typeface="BIZ UDPゴシック" panose="020B0400000000000000" pitchFamily="50" charset="-128"/>
                <a:ea typeface="BIZ UDPゴシック" panose="020B0400000000000000" pitchFamily="50" charset="-128"/>
              </a:rPr>
              <a:t>【</a:t>
            </a:r>
            <a:r>
              <a:rPr lang="ja-JP" altLang="en-US" sz="2400" dirty="0">
                <a:latin typeface="BIZ UDPゴシック" panose="020B0400000000000000" pitchFamily="50" charset="-128"/>
                <a:ea typeface="BIZ UDPゴシック" panose="020B0400000000000000" pitchFamily="50" charset="-128"/>
              </a:rPr>
              <a:t>⑥テトラクロロエチレン</a:t>
            </a:r>
            <a:r>
              <a:rPr kumimoji="1" lang="en-US" altLang="ja-JP" sz="2400" dirty="0">
                <a:latin typeface="BIZ UDPゴシック" panose="020B0400000000000000" pitchFamily="50" charset="-128"/>
                <a:ea typeface="BIZ UDPゴシック" panose="020B0400000000000000" pitchFamily="50" charset="-128"/>
              </a:rPr>
              <a:t>】</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スライド番号プレースホルダー 3">
            <a:extLst>
              <a:ext uri="{FF2B5EF4-FFF2-40B4-BE49-F238E27FC236}">
                <a16:creationId xmlns:a16="http://schemas.microsoft.com/office/drawing/2014/main" id="{8DBC81DD-DE3C-4517-AC6F-72A486E33BE7}"/>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19</a:t>
            </a:fld>
            <a:endParaRPr lang="en-US" dirty="0">
              <a:solidFill>
                <a:srgbClr val="000000"/>
              </a:solidFill>
              <a:latin typeface="BIZ UDPゴシック" panose="020B0400000000000000" pitchFamily="50" charset="-128"/>
              <a:ea typeface="BIZ UDPゴシック" panose="020B0400000000000000" pitchFamily="50" charset="-128"/>
            </a:endParaRPr>
          </a:p>
        </p:txBody>
      </p:sp>
      <p:graphicFrame>
        <p:nvGraphicFramePr>
          <p:cNvPr id="3" name="表 3">
            <a:extLst>
              <a:ext uri="{FF2B5EF4-FFF2-40B4-BE49-F238E27FC236}">
                <a16:creationId xmlns:a16="http://schemas.microsoft.com/office/drawing/2014/main" id="{99486B8D-8EBE-405C-9D80-F4834A667D51}"/>
              </a:ext>
            </a:extLst>
          </p:cNvPr>
          <p:cNvGraphicFramePr>
            <a:graphicFrameLocks noGrp="1"/>
          </p:cNvGraphicFramePr>
          <p:nvPr>
            <p:extLst>
              <p:ext uri="{D42A27DB-BD31-4B8C-83A1-F6EECF244321}">
                <p14:modId xmlns:p14="http://schemas.microsoft.com/office/powerpoint/2010/main" val="4140930661"/>
              </p:ext>
            </p:extLst>
          </p:nvPr>
        </p:nvGraphicFramePr>
        <p:xfrm>
          <a:off x="733163" y="1360286"/>
          <a:ext cx="8764202" cy="901065"/>
        </p:xfrm>
        <a:graphic>
          <a:graphicData uri="http://schemas.openxmlformats.org/drawingml/2006/table">
            <a:tbl>
              <a:tblPr firstRow="1" bandRow="1">
                <a:tableStyleId>{5C22544A-7EE6-4342-B048-85BDC9FD1C3A}</a:tableStyleId>
              </a:tblPr>
              <a:tblGrid>
                <a:gridCol w="703216">
                  <a:extLst>
                    <a:ext uri="{9D8B030D-6E8A-4147-A177-3AD203B41FA5}">
                      <a16:colId xmlns:a16="http://schemas.microsoft.com/office/drawing/2014/main" val="1612888235"/>
                    </a:ext>
                  </a:extLst>
                </a:gridCol>
                <a:gridCol w="644616">
                  <a:extLst>
                    <a:ext uri="{9D8B030D-6E8A-4147-A177-3AD203B41FA5}">
                      <a16:colId xmlns:a16="http://schemas.microsoft.com/office/drawing/2014/main" val="2876613415"/>
                    </a:ext>
                  </a:extLst>
                </a:gridCol>
                <a:gridCol w="864370">
                  <a:extLst>
                    <a:ext uri="{9D8B030D-6E8A-4147-A177-3AD203B41FA5}">
                      <a16:colId xmlns:a16="http://schemas.microsoft.com/office/drawing/2014/main" val="2936053854"/>
                    </a:ext>
                  </a:extLst>
                </a:gridCol>
                <a:gridCol w="2592000">
                  <a:extLst>
                    <a:ext uri="{9D8B030D-6E8A-4147-A177-3AD203B41FA5}">
                      <a16:colId xmlns:a16="http://schemas.microsoft.com/office/drawing/2014/main" val="677029250"/>
                    </a:ext>
                  </a:extLst>
                </a:gridCol>
                <a:gridCol w="3960000">
                  <a:extLst>
                    <a:ext uri="{9D8B030D-6E8A-4147-A177-3AD203B41FA5}">
                      <a16:colId xmlns:a16="http://schemas.microsoft.com/office/drawing/2014/main" val="1103838277"/>
                    </a:ext>
                  </a:extLst>
                </a:gridCol>
              </a:tblGrid>
              <a:tr h="231883">
                <a:tc>
                  <a:txBody>
                    <a:bodyPr/>
                    <a:lstStyle/>
                    <a:p>
                      <a:pPr algn="ctr"/>
                      <a:r>
                        <a:rPr kumimoji="1" lang="ja-JP" altLang="en-US" sz="1050" u="none" dirty="0">
                          <a:latin typeface="BIZ UDPゴシック" panose="020B0400000000000000" pitchFamily="50" charset="-128"/>
                          <a:ea typeface="BIZ UDPゴシック" panose="020B0400000000000000" pitchFamily="50" charset="-128"/>
                        </a:rPr>
                        <a:t>分子式</a:t>
                      </a:r>
                    </a:p>
                  </a:txBody>
                  <a:tcPr anchor="ctr"/>
                </a:tc>
                <a:tc>
                  <a:txBody>
                    <a:bodyPr/>
                    <a:lstStyle/>
                    <a:p>
                      <a:pPr algn="ctr"/>
                      <a:r>
                        <a:rPr kumimoji="1" lang="ja-JP" altLang="en-US" sz="1050" u="none" dirty="0">
                          <a:latin typeface="BIZ UDPゴシック" panose="020B0400000000000000" pitchFamily="50" charset="-128"/>
                          <a:ea typeface="BIZ UDPゴシック" panose="020B0400000000000000" pitchFamily="50" charset="-128"/>
                        </a:rPr>
                        <a:t>融点</a:t>
                      </a:r>
                    </a:p>
                  </a:txBody>
                  <a:tcPr anchor="ctr"/>
                </a:tc>
                <a:tc>
                  <a:txBody>
                    <a:bodyPr/>
                    <a:lstStyle/>
                    <a:p>
                      <a:pPr algn="ctr"/>
                      <a:r>
                        <a:rPr kumimoji="1" lang="ja-JP" altLang="en-US" sz="1050" u="none" dirty="0">
                          <a:latin typeface="BIZ UDPゴシック" panose="020B0400000000000000" pitchFamily="50" charset="-128"/>
                          <a:ea typeface="BIZ UDPゴシック" panose="020B0400000000000000" pitchFamily="50" charset="-128"/>
                        </a:rPr>
                        <a:t>沸点</a:t>
                      </a:r>
                    </a:p>
                  </a:txBody>
                  <a:tcPr anchor="ctr"/>
                </a:tc>
                <a:tc>
                  <a:txBody>
                    <a:bodyPr/>
                    <a:lstStyle/>
                    <a:p>
                      <a:pPr algn="ctr"/>
                      <a:r>
                        <a:rPr kumimoji="1" lang="ja-JP" altLang="en-US" sz="1050" u="none" dirty="0">
                          <a:latin typeface="BIZ UDPゴシック" panose="020B0400000000000000" pitchFamily="50" charset="-128"/>
                          <a:ea typeface="BIZ UDPゴシック" panose="020B0400000000000000" pitchFamily="50" charset="-128"/>
                        </a:rPr>
                        <a:t>主な用途</a:t>
                      </a:r>
                    </a:p>
                  </a:txBody>
                  <a:tcPr anchor="ctr"/>
                </a:tc>
                <a:tc>
                  <a:txBody>
                    <a:bodyPr/>
                    <a:lstStyle/>
                    <a:p>
                      <a:pPr algn="ctr"/>
                      <a:r>
                        <a:rPr kumimoji="1" lang="ja-JP" altLang="en-US" sz="1050" u="none" dirty="0">
                          <a:latin typeface="BIZ UDPゴシック" panose="020B0400000000000000" pitchFamily="50" charset="-128"/>
                          <a:ea typeface="BIZ UDPゴシック" panose="020B0400000000000000" pitchFamily="50" charset="-128"/>
                        </a:rPr>
                        <a:t>特徴</a:t>
                      </a:r>
                    </a:p>
                  </a:txBody>
                  <a:tcPr anchor="ctr"/>
                </a:tc>
                <a:extLst>
                  <a:ext uri="{0D108BD9-81ED-4DB2-BD59-A6C34878D82A}">
                    <a16:rowId xmlns:a16="http://schemas.microsoft.com/office/drawing/2014/main" val="841004180"/>
                  </a:ext>
                </a:extLst>
              </a:tr>
              <a:tr h="510239">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C</a:t>
                      </a:r>
                      <a:r>
                        <a:rPr lang="en-US"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Cl</a:t>
                      </a:r>
                      <a:r>
                        <a:rPr lang="en-US"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4</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-22℃</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121℃</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・ドライクリーニングの溶剤。</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・精密機器や部品の加工段階で用いた油の除去、代替フロンの原料。</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・塩素を含む有機化合物で、水よりも重く、常温では無色透明の液体。</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・引火性が低く、容易に油を溶かすという性質。</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1980</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年代に有機塩素系溶剤による地下水汚染等の環境汚染が社会問題となり、製造・使用量は減少。</a:t>
                      </a:r>
                    </a:p>
                  </a:txBody>
                  <a:tcPr marL="9525" marR="9525" marT="9525" marB="0" anchor="ctr"/>
                </a:tc>
                <a:extLst>
                  <a:ext uri="{0D108BD9-81ED-4DB2-BD59-A6C34878D82A}">
                    <a16:rowId xmlns:a16="http://schemas.microsoft.com/office/drawing/2014/main" val="2844436851"/>
                  </a:ext>
                </a:extLst>
              </a:tr>
            </a:tbl>
          </a:graphicData>
        </a:graphic>
      </p:graphicFrame>
      <p:graphicFrame>
        <p:nvGraphicFramePr>
          <p:cNvPr id="20" name="表 19">
            <a:extLst>
              <a:ext uri="{FF2B5EF4-FFF2-40B4-BE49-F238E27FC236}">
                <a16:creationId xmlns:a16="http://schemas.microsoft.com/office/drawing/2014/main" id="{D4582458-6B28-410C-ADF1-1AB4EEB66FE3}"/>
              </a:ext>
            </a:extLst>
          </p:cNvPr>
          <p:cNvGraphicFramePr>
            <a:graphicFrameLocks noGrp="1"/>
          </p:cNvGraphicFramePr>
          <p:nvPr>
            <p:extLst>
              <p:ext uri="{D42A27DB-BD31-4B8C-83A1-F6EECF244321}">
                <p14:modId xmlns:p14="http://schemas.microsoft.com/office/powerpoint/2010/main" val="423874177"/>
              </p:ext>
            </p:extLst>
          </p:nvPr>
        </p:nvGraphicFramePr>
        <p:xfrm>
          <a:off x="731624" y="5009300"/>
          <a:ext cx="8783665" cy="1568625"/>
        </p:xfrm>
        <a:graphic>
          <a:graphicData uri="http://schemas.openxmlformats.org/drawingml/2006/table">
            <a:tbl>
              <a:tblPr firstRow="1" bandRow="1">
                <a:tableStyleId>{5C22544A-7EE6-4342-B048-85BDC9FD1C3A}</a:tableStyleId>
              </a:tblPr>
              <a:tblGrid>
                <a:gridCol w="936000">
                  <a:extLst>
                    <a:ext uri="{9D8B030D-6E8A-4147-A177-3AD203B41FA5}">
                      <a16:colId xmlns:a16="http://schemas.microsoft.com/office/drawing/2014/main" val="186284741"/>
                    </a:ext>
                  </a:extLst>
                </a:gridCol>
                <a:gridCol w="468000">
                  <a:extLst>
                    <a:ext uri="{9D8B030D-6E8A-4147-A177-3AD203B41FA5}">
                      <a16:colId xmlns:a16="http://schemas.microsoft.com/office/drawing/2014/main" val="3347487342"/>
                    </a:ext>
                  </a:extLst>
                </a:gridCol>
                <a:gridCol w="576000">
                  <a:extLst>
                    <a:ext uri="{9D8B030D-6E8A-4147-A177-3AD203B41FA5}">
                      <a16:colId xmlns:a16="http://schemas.microsoft.com/office/drawing/2014/main" val="820898458"/>
                    </a:ext>
                  </a:extLst>
                </a:gridCol>
                <a:gridCol w="1512000">
                  <a:extLst>
                    <a:ext uri="{9D8B030D-6E8A-4147-A177-3AD203B41FA5}">
                      <a16:colId xmlns:a16="http://schemas.microsoft.com/office/drawing/2014/main" val="1115179099"/>
                    </a:ext>
                  </a:extLst>
                </a:gridCol>
                <a:gridCol w="576000">
                  <a:extLst>
                    <a:ext uri="{9D8B030D-6E8A-4147-A177-3AD203B41FA5}">
                      <a16:colId xmlns:a16="http://schemas.microsoft.com/office/drawing/2014/main" val="3356854828"/>
                    </a:ext>
                  </a:extLst>
                </a:gridCol>
                <a:gridCol w="576000">
                  <a:extLst>
                    <a:ext uri="{9D8B030D-6E8A-4147-A177-3AD203B41FA5}">
                      <a16:colId xmlns:a16="http://schemas.microsoft.com/office/drawing/2014/main" val="1920011306"/>
                    </a:ext>
                  </a:extLst>
                </a:gridCol>
                <a:gridCol w="396000">
                  <a:extLst>
                    <a:ext uri="{9D8B030D-6E8A-4147-A177-3AD203B41FA5}">
                      <a16:colId xmlns:a16="http://schemas.microsoft.com/office/drawing/2014/main" val="3335024437"/>
                    </a:ext>
                  </a:extLst>
                </a:gridCol>
                <a:gridCol w="487409">
                  <a:extLst>
                    <a:ext uri="{9D8B030D-6E8A-4147-A177-3AD203B41FA5}">
                      <a16:colId xmlns:a16="http://schemas.microsoft.com/office/drawing/2014/main" val="1224343970"/>
                    </a:ext>
                  </a:extLst>
                </a:gridCol>
                <a:gridCol w="828000">
                  <a:extLst>
                    <a:ext uri="{9D8B030D-6E8A-4147-A177-3AD203B41FA5}">
                      <a16:colId xmlns:a16="http://schemas.microsoft.com/office/drawing/2014/main" val="1897126806"/>
                    </a:ext>
                  </a:extLst>
                </a:gridCol>
                <a:gridCol w="712367">
                  <a:extLst>
                    <a:ext uri="{9D8B030D-6E8A-4147-A177-3AD203B41FA5}">
                      <a16:colId xmlns:a16="http://schemas.microsoft.com/office/drawing/2014/main" val="1958534525"/>
                    </a:ext>
                  </a:extLst>
                </a:gridCol>
                <a:gridCol w="599889">
                  <a:extLst>
                    <a:ext uri="{9D8B030D-6E8A-4147-A177-3AD203B41FA5}">
                      <a16:colId xmlns:a16="http://schemas.microsoft.com/office/drawing/2014/main" val="2187406633"/>
                    </a:ext>
                  </a:extLst>
                </a:gridCol>
                <a:gridCol w="396000">
                  <a:extLst>
                    <a:ext uri="{9D8B030D-6E8A-4147-A177-3AD203B41FA5}">
                      <a16:colId xmlns:a16="http://schemas.microsoft.com/office/drawing/2014/main" val="546023338"/>
                    </a:ext>
                  </a:extLst>
                </a:gridCol>
                <a:gridCol w="360000">
                  <a:extLst>
                    <a:ext uri="{9D8B030D-6E8A-4147-A177-3AD203B41FA5}">
                      <a16:colId xmlns:a16="http://schemas.microsoft.com/office/drawing/2014/main" val="3089004337"/>
                    </a:ext>
                  </a:extLst>
                </a:gridCol>
                <a:gridCol w="360000">
                  <a:extLst>
                    <a:ext uri="{9D8B030D-6E8A-4147-A177-3AD203B41FA5}">
                      <a16:colId xmlns:a16="http://schemas.microsoft.com/office/drawing/2014/main" val="3702834822"/>
                    </a:ext>
                  </a:extLst>
                </a:gridCol>
              </a:tblGrid>
              <a:tr h="269415">
                <a:tc gridSpan="11">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中央環境審議会での検討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gridSpan="3">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条例制定時の検討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2355721477"/>
                  </a:ext>
                </a:extLst>
              </a:tr>
              <a:tr h="422031">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zh-TW" altLang="en-US" sz="1050" u="none" strike="noStrike" dirty="0">
                          <a:effectLst/>
                          <a:latin typeface="BIZ UDPゴシック" panose="020B0400000000000000" pitchFamily="50" charset="-128"/>
                          <a:ea typeface="BIZ UDPゴシック" panose="020B0400000000000000" pitchFamily="50" charset="-128"/>
                        </a:rPr>
                        <a:t>遺伝子障害性</a:t>
                      </a:r>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発がん性の閾値の有無</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発がん性以外の有害性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発がん性の量ー反応関係</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ユニットリスク</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a:effectLst/>
                          <a:latin typeface="BIZ UDPゴシック" panose="020B0400000000000000" pitchFamily="50" charset="-128"/>
                          <a:ea typeface="BIZ UDPゴシック" panose="020B0400000000000000" pitchFamily="50" charset="-128"/>
                        </a:rPr>
                        <a:t>発がん性以外の量ー反応関係</a:t>
                      </a:r>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発がん性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毒性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想定環境濃度</a:t>
                      </a:r>
                    </a:p>
                  </a:txBody>
                  <a:tcPr marL="9525" marR="9525" marT="9525" marB="0" anchor="ctr"/>
                </a:tc>
                <a:extLst>
                  <a:ext uri="{0D108BD9-81ED-4DB2-BD59-A6C34878D82A}">
                    <a16:rowId xmlns:a16="http://schemas.microsoft.com/office/drawing/2014/main" val="1453410119"/>
                  </a:ext>
                </a:extLst>
              </a:tr>
              <a:tr h="426231">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肝がん等が示唆されるものの証拠としては十分とは言えない</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無し</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有り</a:t>
                      </a:r>
                    </a:p>
                  </a:txBody>
                  <a:tcPr marL="9525" marR="9525" marT="9525" marB="0" anchor="ctr"/>
                </a:tc>
                <a:tc>
                  <a:txBody>
                    <a:bodyPr/>
                    <a:lstStyle/>
                    <a:p>
                      <a:pPr algn="l" rtl="0" fontAlgn="ct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急性毒性：麻酔作用（中枢神経抑制作用）、皮膚等刺激作用</a:t>
                      </a:r>
                      <a:b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慢性毒性：神経系影響、肝腎障害</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LOAEL：200mg/m</a:t>
                      </a:r>
                      <a:r>
                        <a:rPr lang="en-US" sz="1050" b="0" i="0" u="none" strike="noStrike" baseline="30000" dirty="0">
                          <a:solidFill>
                            <a:srgbClr val="000000"/>
                          </a:solidFill>
                          <a:effectLst/>
                          <a:latin typeface="BIZ UDPゴシック" panose="020B0400000000000000" pitchFamily="50" charset="-128"/>
                          <a:ea typeface="BIZ UDPゴシック" panose="020B0400000000000000" pitchFamily="50" charset="-128"/>
                        </a:rPr>
                        <a:t>3</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1,000</a:t>
                      </a: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0.2mg</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/m</a:t>
                      </a:r>
                      <a:r>
                        <a:rPr lang="en-US" altLang="ja-JP" sz="1050" b="0" i="0" u="none" strike="noStrike" baseline="30000" dirty="0">
                          <a:solidFill>
                            <a:srgbClr val="000000"/>
                          </a:solidFill>
                          <a:effectLst/>
                          <a:latin typeface="BIZ UDPゴシック" panose="020B0400000000000000" pitchFamily="50" charset="-128"/>
                          <a:ea typeface="BIZ UDPゴシック" panose="020B0400000000000000" pitchFamily="50" charset="-128"/>
                        </a:rPr>
                        <a:t>3</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C3</a:t>
                      </a: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T3</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4" name="表 13">
            <a:extLst>
              <a:ext uri="{FF2B5EF4-FFF2-40B4-BE49-F238E27FC236}">
                <a16:creationId xmlns:a16="http://schemas.microsoft.com/office/drawing/2014/main" id="{AFD03ED7-F871-4452-89F9-B8B3DFD4F0B9}"/>
              </a:ext>
            </a:extLst>
          </p:cNvPr>
          <p:cNvGraphicFramePr>
            <a:graphicFrameLocks noGrp="1"/>
          </p:cNvGraphicFramePr>
          <p:nvPr>
            <p:extLst>
              <p:ext uri="{D42A27DB-BD31-4B8C-83A1-F6EECF244321}">
                <p14:modId xmlns:p14="http://schemas.microsoft.com/office/powerpoint/2010/main" val="2515765257"/>
              </p:ext>
            </p:extLst>
          </p:nvPr>
        </p:nvGraphicFramePr>
        <p:xfrm>
          <a:off x="760144" y="2371573"/>
          <a:ext cx="8687457" cy="917823"/>
        </p:xfrm>
        <a:graphic>
          <a:graphicData uri="http://schemas.openxmlformats.org/drawingml/2006/table">
            <a:tbl>
              <a:tblPr firstRow="1" bandRow="1">
                <a:tableStyleId>{5C22544A-7EE6-4342-B048-85BDC9FD1C3A}</a:tableStyleId>
              </a:tblPr>
              <a:tblGrid>
                <a:gridCol w="900000">
                  <a:extLst>
                    <a:ext uri="{9D8B030D-6E8A-4147-A177-3AD203B41FA5}">
                      <a16:colId xmlns:a16="http://schemas.microsoft.com/office/drawing/2014/main" val="2840144021"/>
                    </a:ext>
                  </a:extLst>
                </a:gridCol>
                <a:gridCol w="720000">
                  <a:extLst>
                    <a:ext uri="{9D8B030D-6E8A-4147-A177-3AD203B41FA5}">
                      <a16:colId xmlns:a16="http://schemas.microsoft.com/office/drawing/2014/main" val="2239818214"/>
                    </a:ext>
                  </a:extLst>
                </a:gridCol>
                <a:gridCol w="396000">
                  <a:extLst>
                    <a:ext uri="{9D8B030D-6E8A-4147-A177-3AD203B41FA5}">
                      <a16:colId xmlns:a16="http://schemas.microsoft.com/office/drawing/2014/main" val="2384755886"/>
                    </a:ext>
                  </a:extLst>
                </a:gridCol>
                <a:gridCol w="792000">
                  <a:extLst>
                    <a:ext uri="{9D8B030D-6E8A-4147-A177-3AD203B41FA5}">
                      <a16:colId xmlns:a16="http://schemas.microsoft.com/office/drawing/2014/main" val="186284741"/>
                    </a:ext>
                  </a:extLst>
                </a:gridCol>
                <a:gridCol w="432000">
                  <a:extLst>
                    <a:ext uri="{9D8B030D-6E8A-4147-A177-3AD203B41FA5}">
                      <a16:colId xmlns:a16="http://schemas.microsoft.com/office/drawing/2014/main" val="1115179099"/>
                    </a:ext>
                  </a:extLst>
                </a:gridCol>
                <a:gridCol w="471502">
                  <a:extLst>
                    <a:ext uri="{9D8B030D-6E8A-4147-A177-3AD203B41FA5}">
                      <a16:colId xmlns:a16="http://schemas.microsoft.com/office/drawing/2014/main" val="3356854828"/>
                    </a:ext>
                  </a:extLst>
                </a:gridCol>
                <a:gridCol w="540000">
                  <a:extLst>
                    <a:ext uri="{9D8B030D-6E8A-4147-A177-3AD203B41FA5}">
                      <a16:colId xmlns:a16="http://schemas.microsoft.com/office/drawing/2014/main" val="1920011306"/>
                    </a:ext>
                  </a:extLst>
                </a:gridCol>
                <a:gridCol w="468000">
                  <a:extLst>
                    <a:ext uri="{9D8B030D-6E8A-4147-A177-3AD203B41FA5}">
                      <a16:colId xmlns:a16="http://schemas.microsoft.com/office/drawing/2014/main" val="3335024437"/>
                    </a:ext>
                  </a:extLst>
                </a:gridCol>
                <a:gridCol w="543244">
                  <a:extLst>
                    <a:ext uri="{9D8B030D-6E8A-4147-A177-3AD203B41FA5}">
                      <a16:colId xmlns:a16="http://schemas.microsoft.com/office/drawing/2014/main" val="262351408"/>
                    </a:ext>
                  </a:extLst>
                </a:gridCol>
                <a:gridCol w="504000">
                  <a:extLst>
                    <a:ext uri="{9D8B030D-6E8A-4147-A177-3AD203B41FA5}">
                      <a16:colId xmlns:a16="http://schemas.microsoft.com/office/drawing/2014/main" val="421905880"/>
                    </a:ext>
                  </a:extLst>
                </a:gridCol>
                <a:gridCol w="386472">
                  <a:extLst>
                    <a:ext uri="{9D8B030D-6E8A-4147-A177-3AD203B41FA5}">
                      <a16:colId xmlns:a16="http://schemas.microsoft.com/office/drawing/2014/main" val="3811409747"/>
                    </a:ext>
                  </a:extLst>
                </a:gridCol>
                <a:gridCol w="386472">
                  <a:extLst>
                    <a:ext uri="{9D8B030D-6E8A-4147-A177-3AD203B41FA5}">
                      <a16:colId xmlns:a16="http://schemas.microsoft.com/office/drawing/2014/main" val="2543409202"/>
                    </a:ext>
                  </a:extLst>
                </a:gridCol>
                <a:gridCol w="1620000">
                  <a:extLst>
                    <a:ext uri="{9D8B030D-6E8A-4147-A177-3AD203B41FA5}">
                      <a16:colId xmlns:a16="http://schemas.microsoft.com/office/drawing/2014/main" val="1224343970"/>
                    </a:ext>
                  </a:extLst>
                </a:gridCol>
                <a:gridCol w="527767">
                  <a:extLst>
                    <a:ext uri="{9D8B030D-6E8A-4147-A177-3AD203B41FA5}">
                      <a16:colId xmlns:a16="http://schemas.microsoft.com/office/drawing/2014/main" val="469874782"/>
                    </a:ext>
                  </a:extLst>
                </a:gridCol>
              </a:tblGrid>
              <a:tr h="395800">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全国製造・輸入数量 </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sz="1050" u="none" strike="noStrike" dirty="0">
                          <a:effectLst/>
                          <a:latin typeface="BIZ UDPゴシック" panose="020B0400000000000000" pitchFamily="50" charset="-128"/>
                          <a:ea typeface="BIZ UDPゴシック" panose="020B0400000000000000" pitchFamily="50" charset="-128"/>
                        </a:rPr>
                        <a:t>t)</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府内大気濃度</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測定法</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環境基準値又は指針値</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法（有害</a:t>
                      </a:r>
                      <a:r>
                        <a:rPr lang="ja-JP" altLang="en-US" sz="1050" kern="100" dirty="0">
                          <a:effectLst/>
                          <a:latin typeface="BIZ UDPゴシック" panose="020B0400000000000000" pitchFamily="50" charset="-128"/>
                          <a:ea typeface="BIZ UDPゴシック" panose="020B0400000000000000" pitchFamily="50" charset="-128"/>
                        </a:rPr>
                        <a:t>物質等</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法（指定物質）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法（優先取組物質）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条例（有害</a:t>
                      </a:r>
                      <a:r>
                        <a:rPr lang="ja-JP" altLang="en-US" sz="1050" kern="100" dirty="0">
                          <a:effectLst/>
                          <a:latin typeface="BIZ UDPゴシック" panose="020B0400000000000000" pitchFamily="50" charset="-128"/>
                          <a:ea typeface="BIZ UDPゴシック" panose="020B0400000000000000" pitchFamily="50" charset="-128"/>
                        </a:rPr>
                        <a:t>物質</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化審法</a:t>
                      </a:r>
                    </a:p>
                  </a:txBody>
                  <a:tcPr marL="45720" marR="45720"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安衛法</a:t>
                      </a:r>
                      <a:endParaRPr kumimoji="1" lang="en-US" altLang="ja-JP" sz="1050" dirty="0">
                        <a:latin typeface="BIZ UDPゴシック" panose="020B0400000000000000" pitchFamily="50" charset="-128"/>
                        <a:ea typeface="BIZ UDPゴシック" panose="020B0400000000000000" pitchFamily="50" charset="-128"/>
                      </a:endParaRPr>
                    </a:p>
                    <a:p>
                      <a:pPr algn="ctr"/>
                      <a:r>
                        <a:rPr kumimoji="1" lang="ja-JP" altLang="en-US" sz="1050" dirty="0">
                          <a:latin typeface="BIZ UDPゴシック" panose="020B0400000000000000" pitchFamily="50" charset="-128"/>
                          <a:ea typeface="BIZ UDPゴシック" panose="020B0400000000000000" pitchFamily="50" charset="-128"/>
                        </a:rPr>
                        <a:t>特化則</a:t>
                      </a:r>
                    </a:p>
                  </a:txBody>
                  <a:tcPr marL="45720" marR="4572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毒劇法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水濁法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50" kern="100" dirty="0">
                          <a:effectLst/>
                          <a:latin typeface="BIZ UDPゴシック" panose="020B0400000000000000" pitchFamily="50" charset="-128"/>
                          <a:ea typeface="BIZ UDPゴシック" panose="020B0400000000000000" pitchFamily="50" charset="-128"/>
                        </a:rPr>
                        <a:t>GHS</a:t>
                      </a:r>
                      <a:r>
                        <a:rPr lang="ja-JP" altLang="en-US" sz="1050" kern="100" dirty="0">
                          <a:effectLst/>
                          <a:latin typeface="BIZ UDPゴシック" panose="020B0400000000000000" pitchFamily="50" charset="-128"/>
                          <a:ea typeface="BIZ UDPゴシック" panose="020B0400000000000000" pitchFamily="50" charset="-128"/>
                        </a:rPr>
                        <a:t>分類健康有害性</a:t>
                      </a: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（発がん性以外の主な区分１）</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発がん性</a:t>
                      </a:r>
                      <a:br>
                        <a:rPr lang="ja-JP" altLang="en-US" sz="1050" u="none" strike="noStrike" dirty="0">
                          <a:effectLst/>
                          <a:latin typeface="BIZ UDPゴシック" panose="020B0400000000000000" pitchFamily="50" charset="-128"/>
                          <a:ea typeface="BIZ UDPゴシック" panose="020B0400000000000000" pitchFamily="50" charset="-128"/>
                        </a:rPr>
                      </a:b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IARC</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453410119"/>
                  </a:ext>
                </a:extLst>
              </a:tr>
              <a:tr h="346323">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8,548</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0.27</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el-GR" sz="1050" b="0" i="0" u="none" strike="noStrike" dirty="0">
                          <a:solidFill>
                            <a:srgbClr val="000000"/>
                          </a:solidFill>
                          <a:effectLst/>
                          <a:latin typeface="BIZ UDPゴシック" panose="020B0400000000000000" pitchFamily="50" charset="-128"/>
                          <a:ea typeface="BIZ UDPゴシック" panose="020B0400000000000000" pitchFamily="50" charset="-128"/>
                        </a:rPr>
                        <a:t>200</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第二種特定</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第２類</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有害物質</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特定標的臓器・全身毒</a:t>
                      </a: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2A</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6" name="表 15">
            <a:extLst>
              <a:ext uri="{FF2B5EF4-FFF2-40B4-BE49-F238E27FC236}">
                <a16:creationId xmlns:a16="http://schemas.microsoft.com/office/drawing/2014/main" id="{8B6853CA-050B-49E7-9D96-4F4A3181B227}"/>
              </a:ext>
            </a:extLst>
          </p:cNvPr>
          <p:cNvGraphicFramePr>
            <a:graphicFrameLocks noGrp="1"/>
          </p:cNvGraphicFramePr>
          <p:nvPr>
            <p:extLst>
              <p:ext uri="{D42A27DB-BD31-4B8C-83A1-F6EECF244321}">
                <p14:modId xmlns:p14="http://schemas.microsoft.com/office/powerpoint/2010/main" val="2930486109"/>
              </p:ext>
            </p:extLst>
          </p:nvPr>
        </p:nvGraphicFramePr>
        <p:xfrm>
          <a:off x="734719" y="3579061"/>
          <a:ext cx="8791092" cy="1231443"/>
        </p:xfrm>
        <a:graphic>
          <a:graphicData uri="http://schemas.openxmlformats.org/drawingml/2006/table">
            <a:tbl>
              <a:tblPr firstRow="1" bandRow="1">
                <a:tableStyleId>{5C22544A-7EE6-4342-B048-85BDC9FD1C3A}</a:tableStyleId>
              </a:tblPr>
              <a:tblGrid>
                <a:gridCol w="396000">
                  <a:extLst>
                    <a:ext uri="{9D8B030D-6E8A-4147-A177-3AD203B41FA5}">
                      <a16:colId xmlns:a16="http://schemas.microsoft.com/office/drawing/2014/main" val="3554492327"/>
                    </a:ext>
                  </a:extLst>
                </a:gridCol>
                <a:gridCol w="360000">
                  <a:extLst>
                    <a:ext uri="{9D8B030D-6E8A-4147-A177-3AD203B41FA5}">
                      <a16:colId xmlns:a16="http://schemas.microsoft.com/office/drawing/2014/main" val="3146548048"/>
                    </a:ext>
                  </a:extLst>
                </a:gridCol>
                <a:gridCol w="684000">
                  <a:extLst>
                    <a:ext uri="{9D8B030D-6E8A-4147-A177-3AD203B41FA5}">
                      <a16:colId xmlns:a16="http://schemas.microsoft.com/office/drawing/2014/main" val="3313589753"/>
                    </a:ext>
                  </a:extLst>
                </a:gridCol>
                <a:gridCol w="684000">
                  <a:extLst>
                    <a:ext uri="{9D8B030D-6E8A-4147-A177-3AD203B41FA5}">
                      <a16:colId xmlns:a16="http://schemas.microsoft.com/office/drawing/2014/main" val="1309927787"/>
                    </a:ext>
                  </a:extLst>
                </a:gridCol>
                <a:gridCol w="504000">
                  <a:extLst>
                    <a:ext uri="{9D8B030D-6E8A-4147-A177-3AD203B41FA5}">
                      <a16:colId xmlns:a16="http://schemas.microsoft.com/office/drawing/2014/main" val="440683863"/>
                    </a:ext>
                  </a:extLst>
                </a:gridCol>
                <a:gridCol w="360000">
                  <a:extLst>
                    <a:ext uri="{9D8B030D-6E8A-4147-A177-3AD203B41FA5}">
                      <a16:colId xmlns:a16="http://schemas.microsoft.com/office/drawing/2014/main" val="1481578530"/>
                    </a:ext>
                  </a:extLst>
                </a:gridCol>
                <a:gridCol w="1548000">
                  <a:extLst>
                    <a:ext uri="{9D8B030D-6E8A-4147-A177-3AD203B41FA5}">
                      <a16:colId xmlns:a16="http://schemas.microsoft.com/office/drawing/2014/main" val="68193555"/>
                    </a:ext>
                  </a:extLst>
                </a:gridCol>
                <a:gridCol w="432000">
                  <a:extLst>
                    <a:ext uri="{9D8B030D-6E8A-4147-A177-3AD203B41FA5}">
                      <a16:colId xmlns:a16="http://schemas.microsoft.com/office/drawing/2014/main" val="3995537399"/>
                    </a:ext>
                  </a:extLst>
                </a:gridCol>
                <a:gridCol w="979092">
                  <a:extLst>
                    <a:ext uri="{9D8B030D-6E8A-4147-A177-3AD203B41FA5}">
                      <a16:colId xmlns:a16="http://schemas.microsoft.com/office/drawing/2014/main" val="2396862075"/>
                    </a:ext>
                  </a:extLst>
                </a:gridCol>
                <a:gridCol w="648000">
                  <a:extLst>
                    <a:ext uri="{9D8B030D-6E8A-4147-A177-3AD203B41FA5}">
                      <a16:colId xmlns:a16="http://schemas.microsoft.com/office/drawing/2014/main" val="3482019717"/>
                    </a:ext>
                  </a:extLst>
                </a:gridCol>
                <a:gridCol w="2196000">
                  <a:extLst>
                    <a:ext uri="{9D8B030D-6E8A-4147-A177-3AD203B41FA5}">
                      <a16:colId xmlns:a16="http://schemas.microsoft.com/office/drawing/2014/main" val="669687323"/>
                    </a:ext>
                  </a:extLst>
                </a:gridCol>
              </a:tblGrid>
              <a:tr h="330378">
                <a:tc gridSpan="7">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排出量（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ja-JP"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移動量（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a:p>
                  </a:txBody>
                  <a:tcPr/>
                </a:tc>
                <a:tc gridSpan="2">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zh-CN" sz="1050" u="none" strike="noStrike" dirty="0">
                          <a:effectLst/>
                          <a:latin typeface="BIZ UDPゴシック" panose="020B0400000000000000" pitchFamily="50" charset="-128"/>
                          <a:ea typeface="BIZ UDPゴシック" panose="020B0400000000000000" pitchFamily="50" charset="-128"/>
                        </a:rPr>
                        <a:t>PRTR</a:t>
                      </a:r>
                      <a:r>
                        <a:rPr lang="zh-CN" altLang="en-US" sz="1050" u="none" strike="noStrike" dirty="0">
                          <a:effectLst/>
                          <a:latin typeface="BIZ UDPゴシック" panose="020B0400000000000000" pitchFamily="50" charset="-128"/>
                          <a:ea typeface="BIZ UDPゴシック" panose="020B0400000000000000" pitchFamily="50" charset="-128"/>
                        </a:rPr>
                        <a:t>届出外</a:t>
                      </a: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年度、ｋｇ）</a:t>
                      </a:r>
                      <a:endParaRPr lang="en-US" altLang="ja-JP" sz="1050" u="none" strike="noStrike"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zh-CN"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728890693"/>
                  </a:ext>
                </a:extLst>
              </a:tr>
              <a:tr h="330378">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分類</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届出件数</a:t>
                      </a:r>
                      <a:endParaRPr lang="en-US" altLang="ja-JP"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合計</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公共用水域</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土壌</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大気排出量上位業種</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下水道</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事業所外への移動（廃棄物）</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r>
                        <a:rPr lang="zh-CN" altLang="en-US" sz="1050" u="none" strike="noStrike" dirty="0">
                          <a:effectLst/>
                          <a:latin typeface="BIZ UDPゴシック" panose="020B0400000000000000" pitchFamily="50" charset="-128"/>
                          <a:ea typeface="BIZ UDPゴシック" panose="020B0400000000000000" pitchFamily="50" charset="-128"/>
                        </a:rPr>
                        <a:t>排出量</a:t>
                      </a:r>
                      <a:endParaRPr kumimoji="1" lang="ja-JP" altLang="en-US" sz="1050" dirty="0">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主な排出源と量</a:t>
                      </a:r>
                    </a:p>
                  </a:txBody>
                  <a:tcPr anchor="ctr"/>
                </a:tc>
                <a:extLst>
                  <a:ext uri="{0D108BD9-81ED-4DB2-BD59-A6C34878D82A}">
                    <a16:rowId xmlns:a16="http://schemas.microsoft.com/office/drawing/2014/main" val="2814582105"/>
                  </a:ext>
                </a:extLst>
              </a:tr>
              <a:tr h="330378">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特定第</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a:t>
                      </a: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種</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71</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116,547</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116,539</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9</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l" rtl="0" fontAlgn="ct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非鉄金属製造業、洗濯業、鉄鋼業、金属製品製造業、精密機械器具製造業</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94,033</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16,704</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対象業種の事業者のすそ切り以下（</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16,641</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extLst>
                  <a:ext uri="{0D108BD9-81ED-4DB2-BD59-A6C34878D82A}">
                    <a16:rowId xmlns:a16="http://schemas.microsoft.com/office/drawing/2014/main" val="3130189616"/>
                  </a:ext>
                </a:extLst>
              </a:tr>
            </a:tbl>
          </a:graphicData>
        </a:graphic>
      </p:graphicFrame>
    </p:spTree>
    <p:extLst>
      <p:ext uri="{BB962C8B-B14F-4D97-AF65-F5344CB8AC3E}">
        <p14:creationId xmlns:p14="http://schemas.microsoft.com/office/powerpoint/2010/main" val="707202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a:extLst>
              <a:ext uri="{FF2B5EF4-FFF2-40B4-BE49-F238E27FC236}">
                <a16:creationId xmlns:a16="http://schemas.microsoft.com/office/drawing/2014/main" id="{1F500E0A-FBAD-407C-BD30-63B62913D354}"/>
              </a:ext>
            </a:extLst>
          </p:cNvPr>
          <p:cNvSpPr>
            <a:spLocks noGrp="1"/>
          </p:cNvSpPr>
          <p:nvPr>
            <p:ph type="title"/>
          </p:nvPr>
        </p:nvSpPr>
        <p:spPr>
          <a:xfrm>
            <a:off x="1083470" y="609600"/>
            <a:ext cx="6984793" cy="1320800"/>
          </a:xfrm>
        </p:spPr>
        <p:txBody>
          <a:bodyPr>
            <a:normAutofit/>
          </a:bodyPr>
          <a:lstStyle/>
          <a:p>
            <a:r>
              <a:rPr kumimoji="1" lang="ja-JP" altLang="en-US" dirty="0">
                <a:latin typeface="BIZ UDPゴシック" panose="020B0400000000000000" pitchFamily="50" charset="-128"/>
                <a:ea typeface="BIZ UDPゴシック" panose="020B0400000000000000" pitchFamily="50" charset="-128"/>
              </a:rPr>
              <a:t>対象物質の選定の考え方</a:t>
            </a: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コンテンツ プレースホルダー 2">
            <a:extLst>
              <a:ext uri="{FF2B5EF4-FFF2-40B4-BE49-F238E27FC236}">
                <a16:creationId xmlns:a16="http://schemas.microsoft.com/office/drawing/2014/main" id="{81857969-136A-4B59-9428-9A3D325F0003}"/>
              </a:ext>
            </a:extLst>
          </p:cNvPr>
          <p:cNvSpPr>
            <a:spLocks noGrp="1"/>
          </p:cNvSpPr>
          <p:nvPr>
            <p:ph idx="1"/>
          </p:nvPr>
        </p:nvSpPr>
        <p:spPr>
          <a:xfrm>
            <a:off x="858387" y="1471706"/>
            <a:ext cx="6984793" cy="542719"/>
          </a:xfrm>
        </p:spPr>
        <p:txBody>
          <a:bodyPr>
            <a:normAutofit/>
          </a:bodyPr>
          <a:lstStyle/>
          <a:p>
            <a:pPr marL="0" indent="0">
              <a:buNone/>
            </a:pPr>
            <a:r>
              <a:rPr lang="ja-JP" altLang="en-US" dirty="0">
                <a:latin typeface="BIZ UDPゴシック" panose="020B0400000000000000" pitchFamily="50" charset="-128"/>
                <a:ea typeface="BIZ UDPゴシック" panose="020B0400000000000000" pitchFamily="50" charset="-128"/>
              </a:rPr>
              <a:t>〇前回部会（令和</a:t>
            </a:r>
            <a:r>
              <a:rPr lang="en-US" altLang="ja-JP" dirty="0">
                <a:latin typeface="BIZ UDPゴシック" panose="020B0400000000000000" pitchFamily="50" charset="-128"/>
                <a:ea typeface="BIZ UDPゴシック" panose="020B0400000000000000" pitchFamily="50" charset="-128"/>
              </a:rPr>
              <a:t>3</a:t>
            </a:r>
            <a:r>
              <a:rPr lang="ja-JP" altLang="en-US" dirty="0">
                <a:latin typeface="BIZ UDPゴシック" panose="020B0400000000000000" pitchFamily="50" charset="-128"/>
                <a:ea typeface="BIZ UDPゴシック" panose="020B0400000000000000" pitchFamily="50" charset="-128"/>
              </a:rPr>
              <a:t>年３月</a:t>
            </a:r>
            <a:r>
              <a:rPr lang="en-US" altLang="ja-JP" dirty="0">
                <a:latin typeface="BIZ UDPゴシック" panose="020B0400000000000000" pitchFamily="50" charset="-128"/>
                <a:ea typeface="BIZ UDPゴシック" panose="020B0400000000000000" pitchFamily="50" charset="-128"/>
              </a:rPr>
              <a:t>23</a:t>
            </a:r>
            <a:r>
              <a:rPr lang="ja-JP" altLang="en-US" dirty="0">
                <a:latin typeface="BIZ UDPゴシック" panose="020B0400000000000000" pitchFamily="50" charset="-128"/>
                <a:ea typeface="BIZ UDPゴシック" panose="020B0400000000000000" pitchFamily="50" charset="-128"/>
              </a:rPr>
              <a:t>日）における議論（論点②）</a:t>
            </a:r>
            <a:endParaRPr lang="en-US" altLang="ja-JP" dirty="0">
              <a:latin typeface="BIZ UDPゴシック" panose="020B0400000000000000" pitchFamily="50" charset="-128"/>
              <a:ea typeface="BIZ UDPゴシック" panose="020B0400000000000000" pitchFamily="50" charset="-128"/>
            </a:endParaRPr>
          </a:p>
          <a:p>
            <a:pPr marL="0" indent="0">
              <a:buNone/>
            </a:pPr>
            <a:endParaRPr lang="en-US" altLang="ja-JP" dirty="0">
              <a:latin typeface="BIZ UDPゴシック" panose="020B0400000000000000" pitchFamily="50" charset="-128"/>
              <a:ea typeface="BIZ UDPゴシック" panose="020B0400000000000000" pitchFamily="50" charset="-128"/>
            </a:endParaRPr>
          </a:p>
          <a:p>
            <a:endParaRPr kumimoji="1" lang="ja-JP" altLang="en-US" dirty="0">
              <a:latin typeface="BIZ UDPゴシック" panose="020B0400000000000000" pitchFamily="50" charset="-128"/>
              <a:ea typeface="BIZ UDPゴシック" panose="020B0400000000000000" pitchFamily="50" charset="-128"/>
            </a:endParaRPr>
          </a:p>
        </p:txBody>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スライド番号プレースホルダー 3">
            <a:extLst>
              <a:ext uri="{FF2B5EF4-FFF2-40B4-BE49-F238E27FC236}">
                <a16:creationId xmlns:a16="http://schemas.microsoft.com/office/drawing/2014/main" id="{49969B12-DC17-4552-A8C7-4049E5EE7005}"/>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2</a:t>
            </a:fld>
            <a:endParaRPr lang="en-US" dirty="0">
              <a:solidFill>
                <a:srgbClr val="000000"/>
              </a:solidFill>
              <a:latin typeface="BIZ UDPゴシック" panose="020B0400000000000000" pitchFamily="50" charset="-128"/>
              <a:ea typeface="BIZ UDPゴシック" panose="020B0400000000000000" pitchFamily="50" charset="-128"/>
            </a:endParaRPr>
          </a:p>
        </p:txBody>
      </p:sp>
      <p:sp>
        <p:nvSpPr>
          <p:cNvPr id="12" name="コンテンツ プレースホルダー 2">
            <a:extLst>
              <a:ext uri="{FF2B5EF4-FFF2-40B4-BE49-F238E27FC236}">
                <a16:creationId xmlns:a16="http://schemas.microsoft.com/office/drawing/2014/main" id="{B77D9434-9CF7-4B5A-9729-A13E2E30EC64}"/>
              </a:ext>
            </a:extLst>
          </p:cNvPr>
          <p:cNvSpPr txBox="1">
            <a:spLocks/>
          </p:cNvSpPr>
          <p:nvPr/>
        </p:nvSpPr>
        <p:spPr>
          <a:xfrm>
            <a:off x="969342" y="1953555"/>
            <a:ext cx="8476754" cy="3106785"/>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sz="1500" dirty="0">
                <a:solidFill>
                  <a:schemeClr val="tx1"/>
                </a:solidFill>
                <a:latin typeface="BIZ UDPゴシック" panose="020B0400000000000000" pitchFamily="50" charset="-128"/>
                <a:ea typeface="BIZ UDPゴシック" panose="020B0400000000000000" pitchFamily="50" charset="-128"/>
              </a:rPr>
              <a:t>・条例の排出規制の対象物質は、制定当時の発がん性及び毒性の知見やアンケート調査による府内事業者の利用実態を踏まえた上で選定されたが、平成</a:t>
            </a:r>
            <a:r>
              <a:rPr lang="en-US" altLang="ja-JP" sz="1500" dirty="0">
                <a:solidFill>
                  <a:schemeClr val="tx1"/>
                </a:solidFill>
                <a:latin typeface="BIZ UDPゴシック" panose="020B0400000000000000" pitchFamily="50" charset="-128"/>
                <a:ea typeface="BIZ UDPゴシック" panose="020B0400000000000000" pitchFamily="50" charset="-128"/>
              </a:rPr>
              <a:t>20</a:t>
            </a:r>
            <a:r>
              <a:rPr lang="ja-JP" altLang="en-US" sz="1500" dirty="0">
                <a:solidFill>
                  <a:schemeClr val="tx1"/>
                </a:solidFill>
                <a:latin typeface="BIZ UDPゴシック" panose="020B0400000000000000" pitchFamily="50" charset="-128"/>
                <a:ea typeface="BIZ UDPゴシック" panose="020B0400000000000000" pitchFamily="50" charset="-128"/>
              </a:rPr>
              <a:t>年に発がん性の最新の知見を踏まえ</a:t>
            </a:r>
            <a:r>
              <a:rPr lang="ja-JP" altLang="en-US" sz="1500" u="sng" dirty="0">
                <a:solidFill>
                  <a:schemeClr val="tx1"/>
                </a:solidFill>
                <a:latin typeface="BIZ UDPゴシック" panose="020B0400000000000000" pitchFamily="50" charset="-128"/>
                <a:ea typeface="BIZ UDPゴシック" panose="020B0400000000000000" pitchFamily="50" charset="-128"/>
              </a:rPr>
              <a:t>一物質を追加した以外は、その他有害性や排出実態を考慮した見直しは実施されていない</a:t>
            </a:r>
            <a:r>
              <a:rPr lang="ja-JP" altLang="en-US" sz="1500" dirty="0">
                <a:solidFill>
                  <a:schemeClr val="tx1"/>
                </a:solidFill>
                <a:latin typeface="BIZ UDPゴシック" panose="020B0400000000000000" pitchFamily="50" charset="-128"/>
                <a:ea typeface="BIZ UDPゴシック" panose="020B0400000000000000" pitchFamily="50" charset="-128"/>
              </a:rPr>
              <a:t>。</a:t>
            </a:r>
            <a:endParaRPr lang="en-US" altLang="ja-JP" sz="1500" dirty="0">
              <a:solidFill>
                <a:schemeClr val="tx1"/>
              </a:solidFill>
              <a:latin typeface="BIZ UDPゴシック" panose="020B0400000000000000" pitchFamily="50" charset="-128"/>
              <a:ea typeface="BIZ UDPゴシック" panose="020B0400000000000000" pitchFamily="50" charset="-128"/>
            </a:endParaRPr>
          </a:p>
          <a:p>
            <a:pPr marL="0" indent="0">
              <a:buFont typeface="Wingdings 3" charset="2"/>
              <a:buNone/>
            </a:pPr>
            <a:r>
              <a:rPr lang="ja-JP" altLang="en-US" sz="1500" dirty="0">
                <a:solidFill>
                  <a:schemeClr val="tx1"/>
                </a:solidFill>
                <a:latin typeface="BIZ UDPゴシック" panose="020B0400000000000000" pitchFamily="50" charset="-128"/>
                <a:ea typeface="BIZ UDPゴシック" panose="020B0400000000000000" pitchFamily="50" charset="-128"/>
              </a:rPr>
              <a:t>・一方国においては、法の有害物質とは別に、</a:t>
            </a:r>
            <a:r>
              <a:rPr lang="ja-JP" altLang="en-US" sz="1500" u="sng" dirty="0">
                <a:solidFill>
                  <a:schemeClr val="tx1"/>
                </a:solidFill>
                <a:latin typeface="BIZ UDPゴシック" panose="020B0400000000000000" pitchFamily="50" charset="-128"/>
                <a:ea typeface="BIZ UDPゴシック" panose="020B0400000000000000" pitchFamily="50" charset="-128"/>
              </a:rPr>
              <a:t>有害大気汚染物質に関し平成８年以降中央環境審議会で審議を継続</a:t>
            </a:r>
            <a:r>
              <a:rPr lang="ja-JP" altLang="en-US" sz="1500" dirty="0">
                <a:solidFill>
                  <a:schemeClr val="tx1"/>
                </a:solidFill>
                <a:latin typeface="BIZ UDPゴシック" panose="020B0400000000000000" pitchFamily="50" charset="-128"/>
                <a:ea typeface="BIZ UDPゴシック" panose="020B0400000000000000" pitchFamily="50" charset="-128"/>
              </a:rPr>
              <a:t>しており、</a:t>
            </a:r>
            <a:r>
              <a:rPr lang="ja-JP" altLang="en-US" sz="1500" u="sng" dirty="0">
                <a:solidFill>
                  <a:schemeClr val="tx1"/>
                </a:solidFill>
                <a:latin typeface="BIZ UDPゴシック" panose="020B0400000000000000" pitchFamily="50" charset="-128"/>
                <a:ea typeface="BIZ UDPゴシック" panose="020B0400000000000000" pitchFamily="50" charset="-128"/>
              </a:rPr>
              <a:t>優先取組物質の選定や、指針値等環境目標値の設定等を実施</a:t>
            </a:r>
            <a:r>
              <a:rPr lang="ja-JP" altLang="en-US" sz="1500" dirty="0">
                <a:solidFill>
                  <a:schemeClr val="tx1"/>
                </a:solidFill>
                <a:latin typeface="BIZ UDPゴシック" panose="020B0400000000000000" pitchFamily="50" charset="-128"/>
                <a:ea typeface="BIZ UDPゴシック" panose="020B0400000000000000" pitchFamily="50" charset="-128"/>
              </a:rPr>
              <a:t>しているところ。</a:t>
            </a:r>
            <a:endParaRPr lang="en-US" altLang="ja-JP" sz="1500" dirty="0">
              <a:solidFill>
                <a:schemeClr val="tx1"/>
              </a:solidFill>
              <a:latin typeface="BIZ UDPゴシック" panose="020B0400000000000000" pitchFamily="50" charset="-128"/>
              <a:ea typeface="BIZ UDPゴシック" panose="020B0400000000000000" pitchFamily="50" charset="-128"/>
            </a:endParaRPr>
          </a:p>
          <a:p>
            <a:pPr marL="0" indent="0">
              <a:buFont typeface="Wingdings 3" charset="2"/>
              <a:buNone/>
            </a:pPr>
            <a:r>
              <a:rPr lang="ja-JP" altLang="en-US" sz="1500" dirty="0">
                <a:solidFill>
                  <a:schemeClr val="tx1"/>
                </a:solidFill>
                <a:latin typeface="BIZ UDPゴシック" panose="020B0400000000000000" pitchFamily="50" charset="-128"/>
                <a:ea typeface="BIZ UDPゴシック" panose="020B0400000000000000" pitchFamily="50" charset="-128"/>
              </a:rPr>
              <a:t>・優先取組物質と条例の排出規制物質の選定は発がん性及び毒性といった有害性を考慮した点で類似性がみられるが、選定の観点の大きな違いは、</a:t>
            </a:r>
            <a:r>
              <a:rPr lang="ja-JP" altLang="en-US" sz="1500" u="sng" dirty="0">
                <a:solidFill>
                  <a:schemeClr val="tx1"/>
                </a:solidFill>
                <a:latin typeface="BIZ UDPゴシック" panose="020B0400000000000000" pitchFamily="50" charset="-128"/>
                <a:ea typeface="BIZ UDPゴシック" panose="020B0400000000000000" pitchFamily="50" charset="-128"/>
              </a:rPr>
              <a:t>優先取組物質は大気濃度測定での検出や</a:t>
            </a:r>
            <a:r>
              <a:rPr lang="en-US" altLang="ja-JP" sz="1500" u="sng" dirty="0">
                <a:solidFill>
                  <a:schemeClr val="tx1"/>
                </a:solidFill>
                <a:latin typeface="BIZ UDPゴシック" panose="020B0400000000000000" pitchFamily="50" charset="-128"/>
                <a:ea typeface="BIZ UDPゴシック" panose="020B0400000000000000" pitchFamily="50" charset="-128"/>
              </a:rPr>
              <a:t>PRTR</a:t>
            </a:r>
            <a:r>
              <a:rPr lang="ja-JP" altLang="en-US" sz="1500" u="sng" dirty="0">
                <a:solidFill>
                  <a:schemeClr val="tx1"/>
                </a:solidFill>
                <a:latin typeface="BIZ UDPゴシック" panose="020B0400000000000000" pitchFamily="50" charset="-128"/>
                <a:ea typeface="BIZ UDPゴシック" panose="020B0400000000000000" pitchFamily="50" charset="-128"/>
              </a:rPr>
              <a:t>制度における大気への排出といった一定の暴露性を考慮</a:t>
            </a:r>
            <a:r>
              <a:rPr lang="ja-JP" altLang="en-US" sz="1500" dirty="0">
                <a:solidFill>
                  <a:schemeClr val="tx1"/>
                </a:solidFill>
                <a:latin typeface="BIZ UDPゴシック" panose="020B0400000000000000" pitchFamily="50" charset="-128"/>
                <a:ea typeface="BIZ UDPゴシック" panose="020B0400000000000000" pitchFamily="50" charset="-128"/>
              </a:rPr>
              <a:t>しているが、</a:t>
            </a:r>
            <a:r>
              <a:rPr lang="ja-JP" altLang="en-US" sz="1500" u="sng" dirty="0">
                <a:solidFill>
                  <a:schemeClr val="tx1"/>
                </a:solidFill>
                <a:latin typeface="BIZ UDPゴシック" panose="020B0400000000000000" pitchFamily="50" charset="-128"/>
                <a:ea typeface="BIZ UDPゴシック" panose="020B0400000000000000" pitchFamily="50" charset="-128"/>
              </a:rPr>
              <a:t>条例では事業者の使用実態のみを考慮</a:t>
            </a:r>
            <a:r>
              <a:rPr lang="ja-JP" altLang="en-US" sz="1500" dirty="0">
                <a:solidFill>
                  <a:schemeClr val="tx1"/>
                </a:solidFill>
                <a:latin typeface="BIZ UDPゴシック" panose="020B0400000000000000" pitchFamily="50" charset="-128"/>
                <a:ea typeface="BIZ UDPゴシック" panose="020B0400000000000000" pitchFamily="50" charset="-128"/>
              </a:rPr>
              <a:t>した点である。</a:t>
            </a:r>
            <a:endParaRPr lang="en-US" altLang="ja-JP" sz="1500" dirty="0">
              <a:solidFill>
                <a:schemeClr val="tx1"/>
              </a:solidFill>
              <a:latin typeface="BIZ UDPゴシック" panose="020B0400000000000000" pitchFamily="50" charset="-128"/>
              <a:ea typeface="BIZ UDPゴシック" panose="020B0400000000000000" pitchFamily="50" charset="-128"/>
            </a:endParaRPr>
          </a:p>
          <a:p>
            <a:pPr marL="0" indent="0">
              <a:buFont typeface="Wingdings 3" charset="2"/>
              <a:buNone/>
            </a:pPr>
            <a:r>
              <a:rPr lang="ja-JP" altLang="en-US" sz="1500" dirty="0">
                <a:solidFill>
                  <a:schemeClr val="tx1"/>
                </a:solidFill>
                <a:latin typeface="BIZ UDPゴシック" panose="020B0400000000000000" pitchFamily="50" charset="-128"/>
                <a:ea typeface="BIZ UDPゴシック" panose="020B0400000000000000" pitchFamily="50" charset="-128"/>
              </a:rPr>
              <a:t>・また、地方公共団体には、地域の状況を勘案し、事業者に対し必要に応じて優先取組物質の排出抑制にかかる指導・助言を行うことが求められている。</a:t>
            </a:r>
            <a:endParaRPr lang="en-US" altLang="ja-JP" sz="1500" dirty="0">
              <a:solidFill>
                <a:schemeClr val="tx1"/>
              </a:solidFill>
              <a:latin typeface="BIZ UDPゴシック" panose="020B0400000000000000" pitchFamily="50" charset="-128"/>
              <a:ea typeface="BIZ UDPゴシック" panose="020B0400000000000000" pitchFamily="50" charset="-128"/>
            </a:endParaRPr>
          </a:p>
          <a:p>
            <a:pPr marL="0" indent="0">
              <a:buFont typeface="Wingdings 3" charset="2"/>
              <a:buNone/>
            </a:pPr>
            <a:endParaRPr lang="en-US" altLang="ja-JP" sz="1500" dirty="0">
              <a:solidFill>
                <a:schemeClr val="tx1"/>
              </a:solidFill>
              <a:latin typeface="BIZ UDPゴシック" panose="020B0400000000000000" pitchFamily="50" charset="-128"/>
              <a:ea typeface="BIZ UDPゴシック" panose="020B0400000000000000" pitchFamily="50" charset="-128"/>
            </a:endParaRPr>
          </a:p>
        </p:txBody>
      </p:sp>
      <p:sp>
        <p:nvSpPr>
          <p:cNvPr id="14" name="下矢印 9">
            <a:extLst>
              <a:ext uri="{FF2B5EF4-FFF2-40B4-BE49-F238E27FC236}">
                <a16:creationId xmlns:a16="http://schemas.microsoft.com/office/drawing/2014/main" id="{7C44FAF9-333B-4F9D-A660-1B795BE6D27A}"/>
              </a:ext>
            </a:extLst>
          </p:cNvPr>
          <p:cNvSpPr/>
          <p:nvPr/>
        </p:nvSpPr>
        <p:spPr>
          <a:xfrm>
            <a:off x="4614160" y="4977269"/>
            <a:ext cx="906043" cy="3513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15" name="コンテンツ プレースホルダー 2">
            <a:extLst>
              <a:ext uri="{FF2B5EF4-FFF2-40B4-BE49-F238E27FC236}">
                <a16:creationId xmlns:a16="http://schemas.microsoft.com/office/drawing/2014/main" id="{8D6937DE-BADB-4434-9905-3677548950C9}"/>
              </a:ext>
            </a:extLst>
          </p:cNvPr>
          <p:cNvSpPr txBox="1">
            <a:spLocks/>
          </p:cNvSpPr>
          <p:nvPr/>
        </p:nvSpPr>
        <p:spPr>
          <a:xfrm>
            <a:off x="874629" y="5458029"/>
            <a:ext cx="8476754" cy="1254998"/>
          </a:xfrm>
          <a:prstGeom prst="rect">
            <a:avLst/>
          </a:prstGeom>
          <a:ln>
            <a:solidFill>
              <a:schemeClr val="tx1"/>
            </a:solidFill>
          </a:ln>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sz="1500" dirty="0">
                <a:solidFill>
                  <a:schemeClr val="tx1"/>
                </a:solidFill>
                <a:latin typeface="BIZ UDPゴシック" panose="020B0400000000000000" pitchFamily="50" charset="-128"/>
                <a:ea typeface="BIZ UDPゴシック" panose="020B0400000000000000" pitchFamily="50" charset="-128"/>
              </a:rPr>
              <a:t>・条例の排出規制物質の選定にあたっては、</a:t>
            </a:r>
            <a:r>
              <a:rPr lang="ja-JP" altLang="en-US" sz="1500" u="sng" dirty="0">
                <a:solidFill>
                  <a:schemeClr val="tx1"/>
                </a:solidFill>
                <a:latin typeface="BIZ UDPゴシック" panose="020B0400000000000000" pitchFamily="50" charset="-128"/>
                <a:ea typeface="BIZ UDPゴシック" panose="020B0400000000000000" pitchFamily="50" charset="-128"/>
              </a:rPr>
              <a:t>法の有害物質に加え、最新の有害性の知見や一定の暴露性を踏まえて選定されている優先取組物質との整合を図るべき</a:t>
            </a:r>
            <a:r>
              <a:rPr lang="ja-JP" altLang="en-US" sz="1500" dirty="0">
                <a:solidFill>
                  <a:schemeClr val="tx1"/>
                </a:solidFill>
                <a:latin typeface="BIZ UDPゴシック" panose="020B0400000000000000" pitchFamily="50" charset="-128"/>
                <a:ea typeface="BIZ UDPゴシック" panose="020B0400000000000000" pitchFamily="50" charset="-128"/>
              </a:rPr>
              <a:t>ではないか。</a:t>
            </a:r>
            <a:endParaRPr lang="en-US" altLang="ja-JP" sz="1500" dirty="0">
              <a:solidFill>
                <a:schemeClr val="tx1"/>
              </a:solidFill>
              <a:latin typeface="BIZ UDPゴシック" panose="020B0400000000000000" pitchFamily="50" charset="-128"/>
              <a:ea typeface="BIZ UDPゴシック" panose="020B0400000000000000" pitchFamily="50" charset="-128"/>
            </a:endParaRPr>
          </a:p>
          <a:p>
            <a:pPr marL="0" indent="0">
              <a:buFont typeface="Wingdings 3" charset="2"/>
              <a:buNone/>
            </a:pPr>
            <a:r>
              <a:rPr lang="ja-JP" altLang="en-US" sz="1500" dirty="0">
                <a:solidFill>
                  <a:schemeClr val="tx1"/>
                </a:solidFill>
                <a:latin typeface="BIZ UDPゴシック" panose="020B0400000000000000" pitchFamily="50" charset="-128"/>
                <a:ea typeface="BIZ UDPゴシック" panose="020B0400000000000000" pitchFamily="50" charset="-128"/>
              </a:rPr>
              <a:t>・なお、令和３年予定の化管法対象物質の見直し等を受け、優先取組物質の対象物質の見直しが国で検討されていることから、この検討スケジュールに留意する必要がある。</a:t>
            </a:r>
            <a:endParaRPr lang="en-US" altLang="ja-JP" sz="1500" dirty="0">
              <a:solidFill>
                <a:schemeClr val="tx1"/>
              </a:solidFill>
              <a:latin typeface="BIZ UDPゴシック" panose="020B0400000000000000" pitchFamily="50" charset="-128"/>
              <a:ea typeface="BIZ UDPゴシック" panose="020B0400000000000000" pitchFamily="50" charset="-128"/>
            </a:endParaRPr>
          </a:p>
          <a:p>
            <a:pPr marL="0" indent="0">
              <a:buFont typeface="Wingdings 3" charset="2"/>
              <a:buNone/>
            </a:pPr>
            <a:endParaRPr lang="en-US" altLang="ja-JP" sz="15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2944421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p:cNvSpPr>
            <a:spLocks noGrp="1"/>
          </p:cNvSpPr>
          <p:nvPr>
            <p:ph type="title"/>
          </p:nvPr>
        </p:nvSpPr>
        <p:spPr>
          <a:xfrm>
            <a:off x="1083469" y="609600"/>
            <a:ext cx="8457933" cy="742122"/>
          </a:xfrm>
        </p:spPr>
        <p:txBody>
          <a:bodyPr>
            <a:normAutofit/>
          </a:bodyPr>
          <a:lstStyle/>
          <a:p>
            <a:r>
              <a:rPr kumimoji="1" lang="ja-JP" altLang="en-US" sz="2400" dirty="0">
                <a:latin typeface="BIZ UDPゴシック" panose="020B0400000000000000" pitchFamily="50" charset="-128"/>
                <a:ea typeface="BIZ UDPゴシック" panose="020B0400000000000000" pitchFamily="50" charset="-128"/>
              </a:rPr>
              <a:t>（参考）検討対象物質について</a:t>
            </a:r>
            <a:r>
              <a:rPr kumimoji="1" lang="en-US" altLang="ja-JP" sz="2400" dirty="0">
                <a:latin typeface="BIZ UDPゴシック" panose="020B0400000000000000" pitchFamily="50" charset="-128"/>
                <a:ea typeface="BIZ UDPゴシック" panose="020B0400000000000000" pitchFamily="50" charset="-128"/>
              </a:rPr>
              <a:t>【</a:t>
            </a:r>
            <a:r>
              <a:rPr lang="ja-JP" altLang="en-US" sz="2400" dirty="0">
                <a:latin typeface="BIZ UDPゴシック" panose="020B0400000000000000" pitchFamily="50" charset="-128"/>
                <a:ea typeface="BIZ UDPゴシック" panose="020B0400000000000000" pitchFamily="50" charset="-128"/>
              </a:rPr>
              <a:t>⑦トリクロロエチレン</a:t>
            </a:r>
            <a:r>
              <a:rPr kumimoji="1" lang="en-US" altLang="ja-JP" sz="2400" dirty="0">
                <a:latin typeface="BIZ UDPゴシック" panose="020B0400000000000000" pitchFamily="50" charset="-128"/>
                <a:ea typeface="BIZ UDPゴシック" panose="020B0400000000000000" pitchFamily="50" charset="-128"/>
              </a:rPr>
              <a:t>】</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スライド番号プレースホルダー 3">
            <a:extLst>
              <a:ext uri="{FF2B5EF4-FFF2-40B4-BE49-F238E27FC236}">
                <a16:creationId xmlns:a16="http://schemas.microsoft.com/office/drawing/2014/main" id="{8DBC81DD-DE3C-4517-AC6F-72A486E33BE7}"/>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20</a:t>
            </a:fld>
            <a:endParaRPr lang="en-US" dirty="0">
              <a:solidFill>
                <a:srgbClr val="000000"/>
              </a:solidFill>
              <a:latin typeface="BIZ UDPゴシック" panose="020B0400000000000000" pitchFamily="50" charset="-128"/>
              <a:ea typeface="BIZ UDPゴシック" panose="020B0400000000000000" pitchFamily="50" charset="-128"/>
            </a:endParaRPr>
          </a:p>
        </p:txBody>
      </p:sp>
      <p:graphicFrame>
        <p:nvGraphicFramePr>
          <p:cNvPr id="3" name="表 3">
            <a:extLst>
              <a:ext uri="{FF2B5EF4-FFF2-40B4-BE49-F238E27FC236}">
                <a16:creationId xmlns:a16="http://schemas.microsoft.com/office/drawing/2014/main" id="{99486B8D-8EBE-405C-9D80-F4834A667D51}"/>
              </a:ext>
            </a:extLst>
          </p:cNvPr>
          <p:cNvGraphicFramePr>
            <a:graphicFrameLocks noGrp="1"/>
          </p:cNvGraphicFramePr>
          <p:nvPr>
            <p:extLst>
              <p:ext uri="{D42A27DB-BD31-4B8C-83A1-F6EECF244321}">
                <p14:modId xmlns:p14="http://schemas.microsoft.com/office/powerpoint/2010/main" val="3903268677"/>
              </p:ext>
            </p:extLst>
          </p:nvPr>
        </p:nvGraphicFramePr>
        <p:xfrm>
          <a:off x="733163" y="1360286"/>
          <a:ext cx="8728202" cy="1061085"/>
        </p:xfrm>
        <a:graphic>
          <a:graphicData uri="http://schemas.openxmlformats.org/drawingml/2006/table">
            <a:tbl>
              <a:tblPr firstRow="1" bandRow="1">
                <a:tableStyleId>{5C22544A-7EE6-4342-B048-85BDC9FD1C3A}</a:tableStyleId>
              </a:tblPr>
              <a:tblGrid>
                <a:gridCol w="703216">
                  <a:extLst>
                    <a:ext uri="{9D8B030D-6E8A-4147-A177-3AD203B41FA5}">
                      <a16:colId xmlns:a16="http://schemas.microsoft.com/office/drawing/2014/main" val="1612888235"/>
                    </a:ext>
                  </a:extLst>
                </a:gridCol>
                <a:gridCol w="644616">
                  <a:extLst>
                    <a:ext uri="{9D8B030D-6E8A-4147-A177-3AD203B41FA5}">
                      <a16:colId xmlns:a16="http://schemas.microsoft.com/office/drawing/2014/main" val="2876613415"/>
                    </a:ext>
                  </a:extLst>
                </a:gridCol>
                <a:gridCol w="864370">
                  <a:extLst>
                    <a:ext uri="{9D8B030D-6E8A-4147-A177-3AD203B41FA5}">
                      <a16:colId xmlns:a16="http://schemas.microsoft.com/office/drawing/2014/main" val="2936053854"/>
                    </a:ext>
                  </a:extLst>
                </a:gridCol>
                <a:gridCol w="3420000">
                  <a:extLst>
                    <a:ext uri="{9D8B030D-6E8A-4147-A177-3AD203B41FA5}">
                      <a16:colId xmlns:a16="http://schemas.microsoft.com/office/drawing/2014/main" val="677029250"/>
                    </a:ext>
                  </a:extLst>
                </a:gridCol>
                <a:gridCol w="3096000">
                  <a:extLst>
                    <a:ext uri="{9D8B030D-6E8A-4147-A177-3AD203B41FA5}">
                      <a16:colId xmlns:a16="http://schemas.microsoft.com/office/drawing/2014/main" val="1103838277"/>
                    </a:ext>
                  </a:extLst>
                </a:gridCol>
              </a:tblGrid>
              <a:tr h="231883">
                <a:tc>
                  <a:txBody>
                    <a:bodyPr/>
                    <a:lstStyle/>
                    <a:p>
                      <a:pPr algn="ctr"/>
                      <a:r>
                        <a:rPr kumimoji="1" lang="ja-JP" altLang="en-US" sz="1050" dirty="0">
                          <a:latin typeface="BIZ UDPゴシック" panose="020B0400000000000000" pitchFamily="50" charset="-128"/>
                          <a:ea typeface="BIZ UDPゴシック" panose="020B0400000000000000" pitchFamily="50" charset="-128"/>
                        </a:rPr>
                        <a:t>分子式</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融点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沸点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主な用途</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特徴</a:t>
                      </a:r>
                    </a:p>
                  </a:txBody>
                  <a:tcPr anchor="ctr"/>
                </a:tc>
                <a:extLst>
                  <a:ext uri="{0D108BD9-81ED-4DB2-BD59-A6C34878D82A}">
                    <a16:rowId xmlns:a16="http://schemas.microsoft.com/office/drawing/2014/main" val="841004180"/>
                  </a:ext>
                </a:extLst>
              </a:tr>
              <a:tr h="510239">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C</a:t>
                      </a:r>
                      <a:r>
                        <a:rPr lang="en-US"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HCl</a:t>
                      </a:r>
                      <a:r>
                        <a:rPr lang="en-US"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3 </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-84.7℃</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87.2℃</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・金属製品製造業や機械器具製造業、半導体の製造工場における油の除去や、羊毛や皮革などから余分な油分の除去</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・工業用の溶剤として、生ゴムを溶かしたり、染料や塗料を製造する際の溶剤。</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・塩素を含む有機化合物で、水よりも重く、また常温では無色透明の液体。</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・さまざまな有機物を溶かす性質。</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1980</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年代に有機塩素系溶剤による地下水汚染等の環境汚染が社会問題となり、製造・使用量は減少。</a:t>
                      </a:r>
                    </a:p>
                  </a:txBody>
                  <a:tcPr marL="9525" marR="9525" marT="9525" marB="0" anchor="ctr"/>
                </a:tc>
                <a:extLst>
                  <a:ext uri="{0D108BD9-81ED-4DB2-BD59-A6C34878D82A}">
                    <a16:rowId xmlns:a16="http://schemas.microsoft.com/office/drawing/2014/main" val="2844436851"/>
                  </a:ext>
                </a:extLst>
              </a:tr>
            </a:tbl>
          </a:graphicData>
        </a:graphic>
      </p:graphicFrame>
      <p:graphicFrame>
        <p:nvGraphicFramePr>
          <p:cNvPr id="20" name="表 19">
            <a:extLst>
              <a:ext uri="{FF2B5EF4-FFF2-40B4-BE49-F238E27FC236}">
                <a16:creationId xmlns:a16="http://schemas.microsoft.com/office/drawing/2014/main" id="{D4582458-6B28-410C-ADF1-1AB4EEB66FE3}"/>
              </a:ext>
            </a:extLst>
          </p:cNvPr>
          <p:cNvGraphicFramePr>
            <a:graphicFrameLocks noGrp="1"/>
          </p:cNvGraphicFramePr>
          <p:nvPr>
            <p:extLst>
              <p:ext uri="{D42A27DB-BD31-4B8C-83A1-F6EECF244321}">
                <p14:modId xmlns:p14="http://schemas.microsoft.com/office/powerpoint/2010/main" val="3042143503"/>
              </p:ext>
            </p:extLst>
          </p:nvPr>
        </p:nvGraphicFramePr>
        <p:xfrm>
          <a:off x="716030" y="5308650"/>
          <a:ext cx="8764234" cy="1408605"/>
        </p:xfrm>
        <a:graphic>
          <a:graphicData uri="http://schemas.openxmlformats.org/drawingml/2006/table">
            <a:tbl>
              <a:tblPr firstRow="1" bandRow="1">
                <a:tableStyleId>{5C22544A-7EE6-4342-B048-85BDC9FD1C3A}</a:tableStyleId>
              </a:tblPr>
              <a:tblGrid>
                <a:gridCol w="648000">
                  <a:extLst>
                    <a:ext uri="{9D8B030D-6E8A-4147-A177-3AD203B41FA5}">
                      <a16:colId xmlns:a16="http://schemas.microsoft.com/office/drawing/2014/main" val="186284741"/>
                    </a:ext>
                  </a:extLst>
                </a:gridCol>
                <a:gridCol w="612000">
                  <a:extLst>
                    <a:ext uri="{9D8B030D-6E8A-4147-A177-3AD203B41FA5}">
                      <a16:colId xmlns:a16="http://schemas.microsoft.com/office/drawing/2014/main" val="3347487342"/>
                    </a:ext>
                  </a:extLst>
                </a:gridCol>
                <a:gridCol w="583779">
                  <a:extLst>
                    <a:ext uri="{9D8B030D-6E8A-4147-A177-3AD203B41FA5}">
                      <a16:colId xmlns:a16="http://schemas.microsoft.com/office/drawing/2014/main" val="820898458"/>
                    </a:ext>
                  </a:extLst>
                </a:gridCol>
                <a:gridCol w="1404000">
                  <a:extLst>
                    <a:ext uri="{9D8B030D-6E8A-4147-A177-3AD203B41FA5}">
                      <a16:colId xmlns:a16="http://schemas.microsoft.com/office/drawing/2014/main" val="1115179099"/>
                    </a:ext>
                  </a:extLst>
                </a:gridCol>
                <a:gridCol w="712367">
                  <a:extLst>
                    <a:ext uri="{9D8B030D-6E8A-4147-A177-3AD203B41FA5}">
                      <a16:colId xmlns:a16="http://schemas.microsoft.com/office/drawing/2014/main" val="3356854828"/>
                    </a:ext>
                  </a:extLst>
                </a:gridCol>
                <a:gridCol w="637381">
                  <a:extLst>
                    <a:ext uri="{9D8B030D-6E8A-4147-A177-3AD203B41FA5}">
                      <a16:colId xmlns:a16="http://schemas.microsoft.com/office/drawing/2014/main" val="1920011306"/>
                    </a:ext>
                  </a:extLst>
                </a:gridCol>
                <a:gridCol w="487409">
                  <a:extLst>
                    <a:ext uri="{9D8B030D-6E8A-4147-A177-3AD203B41FA5}">
                      <a16:colId xmlns:a16="http://schemas.microsoft.com/office/drawing/2014/main" val="3335024437"/>
                    </a:ext>
                  </a:extLst>
                </a:gridCol>
                <a:gridCol w="487409">
                  <a:extLst>
                    <a:ext uri="{9D8B030D-6E8A-4147-A177-3AD203B41FA5}">
                      <a16:colId xmlns:a16="http://schemas.microsoft.com/office/drawing/2014/main" val="1224343970"/>
                    </a:ext>
                  </a:extLst>
                </a:gridCol>
                <a:gridCol w="828000">
                  <a:extLst>
                    <a:ext uri="{9D8B030D-6E8A-4147-A177-3AD203B41FA5}">
                      <a16:colId xmlns:a16="http://schemas.microsoft.com/office/drawing/2014/main" val="1897126806"/>
                    </a:ext>
                  </a:extLst>
                </a:gridCol>
                <a:gridCol w="648000">
                  <a:extLst>
                    <a:ext uri="{9D8B030D-6E8A-4147-A177-3AD203B41FA5}">
                      <a16:colId xmlns:a16="http://schemas.microsoft.com/office/drawing/2014/main" val="1958534525"/>
                    </a:ext>
                  </a:extLst>
                </a:gridCol>
                <a:gridCol w="599889">
                  <a:extLst>
                    <a:ext uri="{9D8B030D-6E8A-4147-A177-3AD203B41FA5}">
                      <a16:colId xmlns:a16="http://schemas.microsoft.com/office/drawing/2014/main" val="2187406633"/>
                    </a:ext>
                  </a:extLst>
                </a:gridCol>
                <a:gridCol w="324000">
                  <a:extLst>
                    <a:ext uri="{9D8B030D-6E8A-4147-A177-3AD203B41FA5}">
                      <a16:colId xmlns:a16="http://schemas.microsoft.com/office/drawing/2014/main" val="546023338"/>
                    </a:ext>
                  </a:extLst>
                </a:gridCol>
                <a:gridCol w="360000">
                  <a:extLst>
                    <a:ext uri="{9D8B030D-6E8A-4147-A177-3AD203B41FA5}">
                      <a16:colId xmlns:a16="http://schemas.microsoft.com/office/drawing/2014/main" val="3089004337"/>
                    </a:ext>
                  </a:extLst>
                </a:gridCol>
                <a:gridCol w="432000">
                  <a:extLst>
                    <a:ext uri="{9D8B030D-6E8A-4147-A177-3AD203B41FA5}">
                      <a16:colId xmlns:a16="http://schemas.microsoft.com/office/drawing/2014/main" val="3702834822"/>
                    </a:ext>
                  </a:extLst>
                </a:gridCol>
              </a:tblGrid>
              <a:tr h="269415">
                <a:tc gridSpan="11">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中央環境審議会での検討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gridSpan="3">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条例制定時の検討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2355721477"/>
                  </a:ext>
                </a:extLst>
              </a:tr>
              <a:tr h="422031">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zh-TW" altLang="en-US" sz="1050" u="none" strike="noStrike" dirty="0">
                          <a:effectLst/>
                          <a:latin typeface="BIZ UDPゴシック" panose="020B0400000000000000" pitchFamily="50" charset="-128"/>
                          <a:ea typeface="BIZ UDPゴシック" panose="020B0400000000000000" pitchFamily="50" charset="-128"/>
                        </a:rPr>
                        <a:t>遺伝子障害性</a:t>
                      </a:r>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発がん性の閾値の有無</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発がん性以外の有害性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発がん性の量ー反応関係</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ユニットリスク</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a:effectLst/>
                          <a:latin typeface="BIZ UDPゴシック" panose="020B0400000000000000" pitchFamily="50" charset="-128"/>
                          <a:ea typeface="BIZ UDPゴシック" panose="020B0400000000000000" pitchFamily="50" charset="-128"/>
                        </a:rPr>
                        <a:t>発がん性以外の量ー反応関係</a:t>
                      </a:r>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発がん性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毒性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想定環境濃度</a:t>
                      </a:r>
                    </a:p>
                  </a:txBody>
                  <a:tcPr marL="9525" marR="9525" marT="9525" marB="0" anchor="ctr"/>
                </a:tc>
                <a:extLst>
                  <a:ext uri="{0D108BD9-81ED-4DB2-BD59-A6C34878D82A}">
                    <a16:rowId xmlns:a16="http://schemas.microsoft.com/office/drawing/2014/main" val="1453410119"/>
                  </a:ext>
                </a:extLst>
              </a:tr>
              <a:tr h="426231">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曝露によりがんリスク増加</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不確実</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判断できず</a:t>
                      </a:r>
                    </a:p>
                  </a:txBody>
                  <a:tcPr marL="9525" marR="9525" marT="9525" marB="0" anchor="ctr"/>
                </a:tc>
                <a:tc>
                  <a:txBody>
                    <a:bodyPr/>
                    <a:lstStyle/>
                    <a:p>
                      <a:pPr algn="l" rtl="0" fontAlgn="ct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急性毒性：中枢神経</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、末梢神経、循環器系への影響</a:t>
                      </a:r>
                      <a:b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慢性毒性：肝腎障害</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LOAEL：200mg/m</a:t>
                      </a:r>
                      <a:r>
                        <a:rPr lang="en-US" sz="1050" b="0" i="0" u="none" strike="noStrike" baseline="30000" dirty="0">
                          <a:solidFill>
                            <a:srgbClr val="000000"/>
                          </a:solidFill>
                          <a:effectLst/>
                          <a:latin typeface="BIZ UDPゴシック" panose="020B0400000000000000" pitchFamily="50" charset="-128"/>
                          <a:ea typeface="BIZ UDPゴシック" panose="020B0400000000000000" pitchFamily="50" charset="-128"/>
                        </a:rPr>
                        <a:t>3</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1,500</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0.13</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C3</a:t>
                      </a: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T3</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4" name="表 13">
            <a:extLst>
              <a:ext uri="{FF2B5EF4-FFF2-40B4-BE49-F238E27FC236}">
                <a16:creationId xmlns:a16="http://schemas.microsoft.com/office/drawing/2014/main" id="{FB114A6E-8F02-476C-B4E0-577E29DE8E77}"/>
              </a:ext>
            </a:extLst>
          </p:cNvPr>
          <p:cNvGraphicFramePr>
            <a:graphicFrameLocks noGrp="1"/>
          </p:cNvGraphicFramePr>
          <p:nvPr>
            <p:extLst>
              <p:ext uri="{D42A27DB-BD31-4B8C-83A1-F6EECF244321}">
                <p14:modId xmlns:p14="http://schemas.microsoft.com/office/powerpoint/2010/main" val="244367459"/>
              </p:ext>
            </p:extLst>
          </p:nvPr>
        </p:nvGraphicFramePr>
        <p:xfrm>
          <a:off x="684610" y="2698477"/>
          <a:ext cx="8687457" cy="917823"/>
        </p:xfrm>
        <a:graphic>
          <a:graphicData uri="http://schemas.openxmlformats.org/drawingml/2006/table">
            <a:tbl>
              <a:tblPr firstRow="1" bandRow="1">
                <a:tableStyleId>{5C22544A-7EE6-4342-B048-85BDC9FD1C3A}</a:tableStyleId>
              </a:tblPr>
              <a:tblGrid>
                <a:gridCol w="900000">
                  <a:extLst>
                    <a:ext uri="{9D8B030D-6E8A-4147-A177-3AD203B41FA5}">
                      <a16:colId xmlns:a16="http://schemas.microsoft.com/office/drawing/2014/main" val="2840144021"/>
                    </a:ext>
                  </a:extLst>
                </a:gridCol>
                <a:gridCol w="720000">
                  <a:extLst>
                    <a:ext uri="{9D8B030D-6E8A-4147-A177-3AD203B41FA5}">
                      <a16:colId xmlns:a16="http://schemas.microsoft.com/office/drawing/2014/main" val="2239818214"/>
                    </a:ext>
                  </a:extLst>
                </a:gridCol>
                <a:gridCol w="396000">
                  <a:extLst>
                    <a:ext uri="{9D8B030D-6E8A-4147-A177-3AD203B41FA5}">
                      <a16:colId xmlns:a16="http://schemas.microsoft.com/office/drawing/2014/main" val="2384755886"/>
                    </a:ext>
                  </a:extLst>
                </a:gridCol>
                <a:gridCol w="792000">
                  <a:extLst>
                    <a:ext uri="{9D8B030D-6E8A-4147-A177-3AD203B41FA5}">
                      <a16:colId xmlns:a16="http://schemas.microsoft.com/office/drawing/2014/main" val="186284741"/>
                    </a:ext>
                  </a:extLst>
                </a:gridCol>
                <a:gridCol w="432000">
                  <a:extLst>
                    <a:ext uri="{9D8B030D-6E8A-4147-A177-3AD203B41FA5}">
                      <a16:colId xmlns:a16="http://schemas.microsoft.com/office/drawing/2014/main" val="1115179099"/>
                    </a:ext>
                  </a:extLst>
                </a:gridCol>
                <a:gridCol w="471502">
                  <a:extLst>
                    <a:ext uri="{9D8B030D-6E8A-4147-A177-3AD203B41FA5}">
                      <a16:colId xmlns:a16="http://schemas.microsoft.com/office/drawing/2014/main" val="3356854828"/>
                    </a:ext>
                  </a:extLst>
                </a:gridCol>
                <a:gridCol w="540000">
                  <a:extLst>
                    <a:ext uri="{9D8B030D-6E8A-4147-A177-3AD203B41FA5}">
                      <a16:colId xmlns:a16="http://schemas.microsoft.com/office/drawing/2014/main" val="1920011306"/>
                    </a:ext>
                  </a:extLst>
                </a:gridCol>
                <a:gridCol w="468000">
                  <a:extLst>
                    <a:ext uri="{9D8B030D-6E8A-4147-A177-3AD203B41FA5}">
                      <a16:colId xmlns:a16="http://schemas.microsoft.com/office/drawing/2014/main" val="3335024437"/>
                    </a:ext>
                  </a:extLst>
                </a:gridCol>
                <a:gridCol w="543244">
                  <a:extLst>
                    <a:ext uri="{9D8B030D-6E8A-4147-A177-3AD203B41FA5}">
                      <a16:colId xmlns:a16="http://schemas.microsoft.com/office/drawing/2014/main" val="262351408"/>
                    </a:ext>
                  </a:extLst>
                </a:gridCol>
                <a:gridCol w="504000">
                  <a:extLst>
                    <a:ext uri="{9D8B030D-6E8A-4147-A177-3AD203B41FA5}">
                      <a16:colId xmlns:a16="http://schemas.microsoft.com/office/drawing/2014/main" val="421905880"/>
                    </a:ext>
                  </a:extLst>
                </a:gridCol>
                <a:gridCol w="386472">
                  <a:extLst>
                    <a:ext uri="{9D8B030D-6E8A-4147-A177-3AD203B41FA5}">
                      <a16:colId xmlns:a16="http://schemas.microsoft.com/office/drawing/2014/main" val="3811409747"/>
                    </a:ext>
                  </a:extLst>
                </a:gridCol>
                <a:gridCol w="386472">
                  <a:extLst>
                    <a:ext uri="{9D8B030D-6E8A-4147-A177-3AD203B41FA5}">
                      <a16:colId xmlns:a16="http://schemas.microsoft.com/office/drawing/2014/main" val="2543409202"/>
                    </a:ext>
                  </a:extLst>
                </a:gridCol>
                <a:gridCol w="1620000">
                  <a:extLst>
                    <a:ext uri="{9D8B030D-6E8A-4147-A177-3AD203B41FA5}">
                      <a16:colId xmlns:a16="http://schemas.microsoft.com/office/drawing/2014/main" val="1224343970"/>
                    </a:ext>
                  </a:extLst>
                </a:gridCol>
                <a:gridCol w="527767">
                  <a:extLst>
                    <a:ext uri="{9D8B030D-6E8A-4147-A177-3AD203B41FA5}">
                      <a16:colId xmlns:a16="http://schemas.microsoft.com/office/drawing/2014/main" val="469874782"/>
                    </a:ext>
                  </a:extLst>
                </a:gridCol>
              </a:tblGrid>
              <a:tr h="395800">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全国製造・輸入数量 </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sz="1050" u="none" strike="noStrike" dirty="0">
                          <a:effectLst/>
                          <a:latin typeface="BIZ UDPゴシック" panose="020B0400000000000000" pitchFamily="50" charset="-128"/>
                          <a:ea typeface="BIZ UDPゴシック" panose="020B0400000000000000" pitchFamily="50" charset="-128"/>
                        </a:rPr>
                        <a:t>t)</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府内大気濃度</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測定法</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環境基準値又は指針値</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法（有害</a:t>
                      </a:r>
                      <a:r>
                        <a:rPr lang="ja-JP" altLang="en-US" sz="1050" kern="100" dirty="0">
                          <a:effectLst/>
                          <a:latin typeface="BIZ UDPゴシック" panose="020B0400000000000000" pitchFamily="50" charset="-128"/>
                          <a:ea typeface="BIZ UDPゴシック" panose="020B0400000000000000" pitchFamily="50" charset="-128"/>
                        </a:rPr>
                        <a:t>物質等</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法（指定物質）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法（優先取組物質）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条例（有害</a:t>
                      </a:r>
                      <a:r>
                        <a:rPr lang="ja-JP" altLang="en-US" sz="1050" kern="100" dirty="0">
                          <a:effectLst/>
                          <a:latin typeface="BIZ UDPゴシック" panose="020B0400000000000000" pitchFamily="50" charset="-128"/>
                          <a:ea typeface="BIZ UDPゴシック" panose="020B0400000000000000" pitchFamily="50" charset="-128"/>
                        </a:rPr>
                        <a:t>物質</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化審法</a:t>
                      </a:r>
                    </a:p>
                  </a:txBody>
                  <a:tcPr marL="45720" marR="45720"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安衛法</a:t>
                      </a:r>
                      <a:endParaRPr kumimoji="1" lang="en-US" altLang="ja-JP" sz="1050" dirty="0">
                        <a:latin typeface="BIZ UDPゴシック" panose="020B0400000000000000" pitchFamily="50" charset="-128"/>
                        <a:ea typeface="BIZ UDPゴシック" panose="020B0400000000000000" pitchFamily="50" charset="-128"/>
                      </a:endParaRPr>
                    </a:p>
                    <a:p>
                      <a:pPr algn="ctr"/>
                      <a:r>
                        <a:rPr kumimoji="1" lang="ja-JP" altLang="en-US" sz="1050" dirty="0">
                          <a:latin typeface="BIZ UDPゴシック" panose="020B0400000000000000" pitchFamily="50" charset="-128"/>
                          <a:ea typeface="BIZ UDPゴシック" panose="020B0400000000000000" pitchFamily="50" charset="-128"/>
                        </a:rPr>
                        <a:t>特化則</a:t>
                      </a:r>
                    </a:p>
                  </a:txBody>
                  <a:tcPr marL="45720" marR="4572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毒劇法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水濁法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50" kern="100" dirty="0">
                          <a:effectLst/>
                          <a:latin typeface="BIZ UDPゴシック" panose="020B0400000000000000" pitchFamily="50" charset="-128"/>
                          <a:ea typeface="BIZ UDPゴシック" panose="020B0400000000000000" pitchFamily="50" charset="-128"/>
                        </a:rPr>
                        <a:t>GHS</a:t>
                      </a:r>
                      <a:r>
                        <a:rPr lang="ja-JP" altLang="en-US" sz="1050" kern="100" dirty="0">
                          <a:effectLst/>
                          <a:latin typeface="BIZ UDPゴシック" panose="020B0400000000000000" pitchFamily="50" charset="-128"/>
                          <a:ea typeface="BIZ UDPゴシック" panose="020B0400000000000000" pitchFamily="50" charset="-128"/>
                        </a:rPr>
                        <a:t>分類健康有害性</a:t>
                      </a: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（発がん性以外の主な区分１）</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発がん性</a:t>
                      </a:r>
                      <a:br>
                        <a:rPr lang="ja-JP" altLang="en-US" sz="1050" u="none" strike="noStrike" dirty="0">
                          <a:effectLst/>
                          <a:latin typeface="BIZ UDPゴシック" panose="020B0400000000000000" pitchFamily="50" charset="-128"/>
                          <a:ea typeface="BIZ UDPゴシック" panose="020B0400000000000000" pitchFamily="50" charset="-128"/>
                        </a:rPr>
                      </a:b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IARC</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453410119"/>
                  </a:ext>
                </a:extLst>
              </a:tr>
              <a:tr h="346323">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38,747</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0.84</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el-GR" sz="1050" b="0" i="0" u="none" strike="noStrike" dirty="0">
                          <a:solidFill>
                            <a:srgbClr val="000000"/>
                          </a:solidFill>
                          <a:effectLst/>
                          <a:latin typeface="BIZ UDPゴシック" panose="020B0400000000000000" pitchFamily="50" charset="-128"/>
                          <a:ea typeface="BIZ UDPゴシック" panose="020B0400000000000000" pitchFamily="50" charset="-128"/>
                        </a:rPr>
                        <a:t>130</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第二種特定</a:t>
                      </a:r>
                    </a:p>
                  </a:txBody>
                  <a:tcPr marL="9525" marR="9525" marT="9525" marB="0" anchor="ctr"/>
                </a:tc>
                <a:tc>
                  <a:txBody>
                    <a:bodyPr/>
                    <a:lstStyle/>
                    <a:p>
                      <a:pPr algn="ctr" rtl="0" fontAlgn="ctr"/>
                      <a:r>
                        <a:rPr lang="zh-TW" altLang="en-US" sz="1050" b="0" i="0" u="none" strike="noStrike">
                          <a:solidFill>
                            <a:srgbClr val="000000"/>
                          </a:solidFill>
                          <a:effectLst/>
                          <a:latin typeface="BIZ UDPゴシック" panose="020B0400000000000000" pitchFamily="50" charset="-128"/>
                          <a:ea typeface="BIZ UDPゴシック" panose="020B0400000000000000" pitchFamily="50" charset="-128"/>
                        </a:rPr>
                        <a:t>特別管理物質</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有害物質</a:t>
                      </a:r>
                    </a:p>
                  </a:txBody>
                  <a:tcPr marL="9525" marR="9525" marT="9525" marB="0" anchor="ctr"/>
                </a:tc>
                <a:tc>
                  <a:txBody>
                    <a:bodyPr/>
                    <a:lstStyle/>
                    <a:p>
                      <a:pPr algn="ctr" rtl="0" fontAlgn="ctr"/>
                      <a:r>
                        <a:rPr lang="zh-TW" altLang="en-US" sz="1050" b="0" i="0" u="none" strike="noStrike">
                          <a:solidFill>
                            <a:srgbClr val="000000"/>
                          </a:solidFill>
                          <a:effectLst/>
                          <a:latin typeface="BIZ UDPゴシック" panose="020B0400000000000000" pitchFamily="50" charset="-128"/>
                          <a:ea typeface="BIZ UDPゴシック" panose="020B0400000000000000" pitchFamily="50" charset="-128"/>
                        </a:rPr>
                        <a:t>皮膚感作性</a:t>
                      </a:r>
                      <a:br>
                        <a:rPr lang="zh-TW" altLang="en-US" sz="1050" b="0" i="0" u="none" strike="noStrike">
                          <a:solidFill>
                            <a:srgbClr val="000000"/>
                          </a:solidFill>
                          <a:effectLst/>
                          <a:latin typeface="BIZ UDPゴシック" panose="020B0400000000000000" pitchFamily="50" charset="-128"/>
                          <a:ea typeface="BIZ UDPゴシック" panose="020B0400000000000000" pitchFamily="50" charset="-128"/>
                        </a:rPr>
                      </a:br>
                      <a:r>
                        <a:rPr lang="zh-TW" altLang="en-US" sz="1050" b="0" i="0" u="none" strike="noStrike">
                          <a:solidFill>
                            <a:srgbClr val="000000"/>
                          </a:solidFill>
                          <a:effectLst/>
                          <a:latin typeface="BIZ UDPゴシック" panose="020B0400000000000000" pitchFamily="50" charset="-128"/>
                          <a:ea typeface="BIZ UDPゴシック" panose="020B0400000000000000" pitchFamily="50" charset="-128"/>
                        </a:rPr>
                        <a:t>特定標的臓器毒性</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6" name="表 15">
            <a:extLst>
              <a:ext uri="{FF2B5EF4-FFF2-40B4-BE49-F238E27FC236}">
                <a16:creationId xmlns:a16="http://schemas.microsoft.com/office/drawing/2014/main" id="{DD028D7B-2159-4961-B416-893857CA13C4}"/>
              </a:ext>
            </a:extLst>
          </p:cNvPr>
          <p:cNvGraphicFramePr>
            <a:graphicFrameLocks noGrp="1"/>
          </p:cNvGraphicFramePr>
          <p:nvPr>
            <p:extLst>
              <p:ext uri="{D42A27DB-BD31-4B8C-83A1-F6EECF244321}">
                <p14:modId xmlns:p14="http://schemas.microsoft.com/office/powerpoint/2010/main" val="3835488294"/>
              </p:ext>
            </p:extLst>
          </p:nvPr>
        </p:nvGraphicFramePr>
        <p:xfrm>
          <a:off x="701718" y="3817887"/>
          <a:ext cx="8748000" cy="1391463"/>
        </p:xfrm>
        <a:graphic>
          <a:graphicData uri="http://schemas.openxmlformats.org/drawingml/2006/table">
            <a:tbl>
              <a:tblPr firstRow="1" bandRow="1">
                <a:tableStyleId>{5C22544A-7EE6-4342-B048-85BDC9FD1C3A}</a:tableStyleId>
              </a:tblPr>
              <a:tblGrid>
                <a:gridCol w="396000">
                  <a:extLst>
                    <a:ext uri="{9D8B030D-6E8A-4147-A177-3AD203B41FA5}">
                      <a16:colId xmlns:a16="http://schemas.microsoft.com/office/drawing/2014/main" val="3554492327"/>
                    </a:ext>
                  </a:extLst>
                </a:gridCol>
                <a:gridCol w="360000">
                  <a:extLst>
                    <a:ext uri="{9D8B030D-6E8A-4147-A177-3AD203B41FA5}">
                      <a16:colId xmlns:a16="http://schemas.microsoft.com/office/drawing/2014/main" val="3146548048"/>
                    </a:ext>
                  </a:extLst>
                </a:gridCol>
                <a:gridCol w="684000">
                  <a:extLst>
                    <a:ext uri="{9D8B030D-6E8A-4147-A177-3AD203B41FA5}">
                      <a16:colId xmlns:a16="http://schemas.microsoft.com/office/drawing/2014/main" val="3313589753"/>
                    </a:ext>
                  </a:extLst>
                </a:gridCol>
                <a:gridCol w="684000">
                  <a:extLst>
                    <a:ext uri="{9D8B030D-6E8A-4147-A177-3AD203B41FA5}">
                      <a16:colId xmlns:a16="http://schemas.microsoft.com/office/drawing/2014/main" val="1309927787"/>
                    </a:ext>
                  </a:extLst>
                </a:gridCol>
                <a:gridCol w="432000">
                  <a:extLst>
                    <a:ext uri="{9D8B030D-6E8A-4147-A177-3AD203B41FA5}">
                      <a16:colId xmlns:a16="http://schemas.microsoft.com/office/drawing/2014/main" val="440683863"/>
                    </a:ext>
                  </a:extLst>
                </a:gridCol>
                <a:gridCol w="360000">
                  <a:extLst>
                    <a:ext uri="{9D8B030D-6E8A-4147-A177-3AD203B41FA5}">
                      <a16:colId xmlns:a16="http://schemas.microsoft.com/office/drawing/2014/main" val="1481578530"/>
                    </a:ext>
                  </a:extLst>
                </a:gridCol>
                <a:gridCol w="1728000">
                  <a:extLst>
                    <a:ext uri="{9D8B030D-6E8A-4147-A177-3AD203B41FA5}">
                      <a16:colId xmlns:a16="http://schemas.microsoft.com/office/drawing/2014/main" val="68193555"/>
                    </a:ext>
                  </a:extLst>
                </a:gridCol>
                <a:gridCol w="432000">
                  <a:extLst>
                    <a:ext uri="{9D8B030D-6E8A-4147-A177-3AD203B41FA5}">
                      <a16:colId xmlns:a16="http://schemas.microsoft.com/office/drawing/2014/main" val="3995537399"/>
                    </a:ext>
                  </a:extLst>
                </a:gridCol>
                <a:gridCol w="864000">
                  <a:extLst>
                    <a:ext uri="{9D8B030D-6E8A-4147-A177-3AD203B41FA5}">
                      <a16:colId xmlns:a16="http://schemas.microsoft.com/office/drawing/2014/main" val="2396862075"/>
                    </a:ext>
                  </a:extLst>
                </a:gridCol>
                <a:gridCol w="612000">
                  <a:extLst>
                    <a:ext uri="{9D8B030D-6E8A-4147-A177-3AD203B41FA5}">
                      <a16:colId xmlns:a16="http://schemas.microsoft.com/office/drawing/2014/main" val="3482019717"/>
                    </a:ext>
                  </a:extLst>
                </a:gridCol>
                <a:gridCol w="2196000">
                  <a:extLst>
                    <a:ext uri="{9D8B030D-6E8A-4147-A177-3AD203B41FA5}">
                      <a16:colId xmlns:a16="http://schemas.microsoft.com/office/drawing/2014/main" val="669687323"/>
                    </a:ext>
                  </a:extLst>
                </a:gridCol>
              </a:tblGrid>
              <a:tr h="330378">
                <a:tc gridSpan="7">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排出量（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ja-JP"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移動量（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a:p>
                  </a:txBody>
                  <a:tcPr/>
                </a:tc>
                <a:tc gridSpan="2">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zh-CN" sz="1050" u="none" strike="noStrike" dirty="0">
                          <a:effectLst/>
                          <a:latin typeface="BIZ UDPゴシック" panose="020B0400000000000000" pitchFamily="50" charset="-128"/>
                          <a:ea typeface="BIZ UDPゴシック" panose="020B0400000000000000" pitchFamily="50" charset="-128"/>
                        </a:rPr>
                        <a:t>PRTR</a:t>
                      </a:r>
                      <a:r>
                        <a:rPr lang="zh-CN" altLang="en-US" sz="1050" u="none" strike="noStrike" dirty="0">
                          <a:effectLst/>
                          <a:latin typeface="BIZ UDPゴシック" panose="020B0400000000000000" pitchFamily="50" charset="-128"/>
                          <a:ea typeface="BIZ UDPゴシック" panose="020B0400000000000000" pitchFamily="50" charset="-128"/>
                        </a:rPr>
                        <a:t>届出外</a:t>
                      </a: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年度、ｋｇ）</a:t>
                      </a:r>
                      <a:endParaRPr lang="en-US" altLang="ja-JP" sz="1050" u="none" strike="noStrike"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zh-CN"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728890693"/>
                  </a:ext>
                </a:extLst>
              </a:tr>
              <a:tr h="330378">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分類</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届出件数</a:t>
                      </a:r>
                      <a:endParaRPr lang="en-US" altLang="ja-JP"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合計</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公共用水域</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土壌</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大気排出量上位業種</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下水道</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事業所外への移動（廃棄物）</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r>
                        <a:rPr lang="zh-CN" altLang="en-US" sz="1050" u="none" strike="noStrike" dirty="0">
                          <a:effectLst/>
                          <a:latin typeface="BIZ UDPゴシック" panose="020B0400000000000000" pitchFamily="50" charset="-128"/>
                          <a:ea typeface="BIZ UDPゴシック" panose="020B0400000000000000" pitchFamily="50" charset="-128"/>
                        </a:rPr>
                        <a:t>排出量</a:t>
                      </a:r>
                      <a:endParaRPr kumimoji="1" lang="ja-JP" altLang="en-US" sz="1050" dirty="0">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主な排出源と量</a:t>
                      </a:r>
                    </a:p>
                  </a:txBody>
                  <a:tcPr anchor="ctr"/>
                </a:tc>
                <a:extLst>
                  <a:ext uri="{0D108BD9-81ED-4DB2-BD59-A6C34878D82A}">
                    <a16:rowId xmlns:a16="http://schemas.microsoft.com/office/drawing/2014/main" val="2814582105"/>
                  </a:ext>
                </a:extLst>
              </a:tr>
              <a:tr h="330378">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第１種</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66</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101,570</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101,507</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63</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金属製品製造業、非鉄金属製造業、出版・印刷・同関連産業、特別管理産業廃棄物処分業、輸送用機械器具製造業</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16,714</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58,042</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対象業種の事業者のすそ切り以下（</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57,955</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extLst>
                  <a:ext uri="{0D108BD9-81ED-4DB2-BD59-A6C34878D82A}">
                    <a16:rowId xmlns:a16="http://schemas.microsoft.com/office/drawing/2014/main" val="3130189616"/>
                  </a:ext>
                </a:extLst>
              </a:tr>
            </a:tbl>
          </a:graphicData>
        </a:graphic>
      </p:graphicFrame>
    </p:spTree>
    <p:extLst>
      <p:ext uri="{BB962C8B-B14F-4D97-AF65-F5344CB8AC3E}">
        <p14:creationId xmlns:p14="http://schemas.microsoft.com/office/powerpoint/2010/main" val="3167294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p:cNvSpPr>
            <a:spLocks noGrp="1"/>
          </p:cNvSpPr>
          <p:nvPr>
            <p:ph type="title"/>
          </p:nvPr>
        </p:nvSpPr>
        <p:spPr>
          <a:xfrm>
            <a:off x="1083469" y="609600"/>
            <a:ext cx="8457933" cy="742122"/>
          </a:xfrm>
        </p:spPr>
        <p:txBody>
          <a:bodyPr>
            <a:normAutofit/>
          </a:bodyPr>
          <a:lstStyle/>
          <a:p>
            <a:r>
              <a:rPr kumimoji="1" lang="ja-JP" altLang="en-US" sz="2400" dirty="0">
                <a:latin typeface="BIZ UDPゴシック" panose="020B0400000000000000" pitchFamily="50" charset="-128"/>
                <a:ea typeface="BIZ UDPゴシック" panose="020B0400000000000000" pitchFamily="50" charset="-128"/>
              </a:rPr>
              <a:t>（参考）検討対象物質について</a:t>
            </a:r>
            <a:r>
              <a:rPr kumimoji="1" lang="en-US" altLang="ja-JP" sz="2400" dirty="0">
                <a:latin typeface="BIZ UDPゴシック" panose="020B0400000000000000" pitchFamily="50" charset="-128"/>
                <a:ea typeface="BIZ UDPゴシック" panose="020B0400000000000000" pitchFamily="50" charset="-128"/>
              </a:rPr>
              <a:t>【</a:t>
            </a:r>
            <a:r>
              <a:rPr lang="ja-JP" altLang="en-US" sz="2400" dirty="0">
                <a:latin typeface="BIZ UDPゴシック" panose="020B0400000000000000" pitchFamily="50" charset="-128"/>
                <a:ea typeface="BIZ UDPゴシック" panose="020B0400000000000000" pitchFamily="50" charset="-128"/>
              </a:rPr>
              <a:t>⑧</a:t>
            </a:r>
            <a:r>
              <a:rPr lang="en-US" altLang="ja-JP" sz="2400" dirty="0">
                <a:latin typeface="BIZ UDPゴシック" panose="020B0400000000000000" pitchFamily="50" charset="-128"/>
                <a:ea typeface="BIZ UDPゴシック" panose="020B0400000000000000" pitchFamily="50" charset="-128"/>
              </a:rPr>
              <a:t>1,3-</a:t>
            </a:r>
            <a:r>
              <a:rPr lang="ja-JP" altLang="en-US" sz="2400" dirty="0">
                <a:latin typeface="BIZ UDPゴシック" panose="020B0400000000000000" pitchFamily="50" charset="-128"/>
                <a:ea typeface="BIZ UDPゴシック" panose="020B0400000000000000" pitchFamily="50" charset="-128"/>
              </a:rPr>
              <a:t>ブタジエン</a:t>
            </a:r>
            <a:r>
              <a:rPr kumimoji="1" lang="en-US" altLang="ja-JP" sz="2400" dirty="0">
                <a:latin typeface="BIZ UDPゴシック" panose="020B0400000000000000" pitchFamily="50" charset="-128"/>
                <a:ea typeface="BIZ UDPゴシック" panose="020B0400000000000000" pitchFamily="50" charset="-128"/>
              </a:rPr>
              <a:t>】</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スライド番号プレースホルダー 3">
            <a:extLst>
              <a:ext uri="{FF2B5EF4-FFF2-40B4-BE49-F238E27FC236}">
                <a16:creationId xmlns:a16="http://schemas.microsoft.com/office/drawing/2014/main" id="{8DBC81DD-DE3C-4517-AC6F-72A486E33BE7}"/>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21</a:t>
            </a:fld>
            <a:endParaRPr lang="en-US" dirty="0">
              <a:solidFill>
                <a:srgbClr val="000000"/>
              </a:solidFill>
              <a:latin typeface="BIZ UDPゴシック" panose="020B0400000000000000" pitchFamily="50" charset="-128"/>
              <a:ea typeface="BIZ UDPゴシック" panose="020B0400000000000000" pitchFamily="50" charset="-128"/>
            </a:endParaRPr>
          </a:p>
        </p:txBody>
      </p:sp>
      <p:graphicFrame>
        <p:nvGraphicFramePr>
          <p:cNvPr id="3" name="表 3">
            <a:extLst>
              <a:ext uri="{FF2B5EF4-FFF2-40B4-BE49-F238E27FC236}">
                <a16:creationId xmlns:a16="http://schemas.microsoft.com/office/drawing/2014/main" id="{99486B8D-8EBE-405C-9D80-F4834A667D51}"/>
              </a:ext>
            </a:extLst>
          </p:cNvPr>
          <p:cNvGraphicFramePr>
            <a:graphicFrameLocks noGrp="1"/>
          </p:cNvGraphicFramePr>
          <p:nvPr>
            <p:extLst>
              <p:ext uri="{D42A27DB-BD31-4B8C-83A1-F6EECF244321}">
                <p14:modId xmlns:p14="http://schemas.microsoft.com/office/powerpoint/2010/main" val="1825218210"/>
              </p:ext>
            </p:extLst>
          </p:nvPr>
        </p:nvGraphicFramePr>
        <p:xfrm>
          <a:off x="733163" y="1360286"/>
          <a:ext cx="8659586" cy="761699"/>
        </p:xfrm>
        <a:graphic>
          <a:graphicData uri="http://schemas.openxmlformats.org/drawingml/2006/table">
            <a:tbl>
              <a:tblPr firstRow="1" bandRow="1">
                <a:tableStyleId>{5C22544A-7EE6-4342-B048-85BDC9FD1C3A}</a:tableStyleId>
              </a:tblPr>
              <a:tblGrid>
                <a:gridCol w="703216">
                  <a:extLst>
                    <a:ext uri="{9D8B030D-6E8A-4147-A177-3AD203B41FA5}">
                      <a16:colId xmlns:a16="http://schemas.microsoft.com/office/drawing/2014/main" val="1612888235"/>
                    </a:ext>
                  </a:extLst>
                </a:gridCol>
                <a:gridCol w="864000">
                  <a:extLst>
                    <a:ext uri="{9D8B030D-6E8A-4147-A177-3AD203B41FA5}">
                      <a16:colId xmlns:a16="http://schemas.microsoft.com/office/drawing/2014/main" val="2876613415"/>
                    </a:ext>
                  </a:extLst>
                </a:gridCol>
                <a:gridCol w="864370">
                  <a:extLst>
                    <a:ext uri="{9D8B030D-6E8A-4147-A177-3AD203B41FA5}">
                      <a16:colId xmlns:a16="http://schemas.microsoft.com/office/drawing/2014/main" val="2936053854"/>
                    </a:ext>
                  </a:extLst>
                </a:gridCol>
                <a:gridCol w="2844000">
                  <a:extLst>
                    <a:ext uri="{9D8B030D-6E8A-4147-A177-3AD203B41FA5}">
                      <a16:colId xmlns:a16="http://schemas.microsoft.com/office/drawing/2014/main" val="677029250"/>
                    </a:ext>
                  </a:extLst>
                </a:gridCol>
                <a:gridCol w="3384000">
                  <a:extLst>
                    <a:ext uri="{9D8B030D-6E8A-4147-A177-3AD203B41FA5}">
                      <a16:colId xmlns:a16="http://schemas.microsoft.com/office/drawing/2014/main" val="1103838277"/>
                    </a:ext>
                  </a:extLst>
                </a:gridCol>
              </a:tblGrid>
              <a:tr h="231883">
                <a:tc>
                  <a:txBody>
                    <a:bodyPr/>
                    <a:lstStyle/>
                    <a:p>
                      <a:pPr algn="ctr"/>
                      <a:r>
                        <a:rPr kumimoji="1" lang="ja-JP" altLang="en-US" sz="1050" dirty="0">
                          <a:latin typeface="BIZ UDPゴシック" panose="020B0400000000000000" pitchFamily="50" charset="-128"/>
                          <a:ea typeface="BIZ UDPゴシック" panose="020B0400000000000000" pitchFamily="50" charset="-128"/>
                        </a:rPr>
                        <a:t>分子式</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融点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沸点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主な用途</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特徴</a:t>
                      </a:r>
                    </a:p>
                  </a:txBody>
                  <a:tcPr anchor="ctr"/>
                </a:tc>
                <a:extLst>
                  <a:ext uri="{0D108BD9-81ED-4DB2-BD59-A6C34878D82A}">
                    <a16:rowId xmlns:a16="http://schemas.microsoft.com/office/drawing/2014/main" val="841004180"/>
                  </a:ext>
                </a:extLst>
              </a:tr>
              <a:tr h="510239">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C</a:t>
                      </a:r>
                      <a:r>
                        <a:rPr lang="en-US"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4</a:t>
                      </a: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H</a:t>
                      </a:r>
                      <a:r>
                        <a:rPr lang="en-US"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6 </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-108.966℃</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-4℃</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・主に合成ゴムの原料。</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・この他、</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ABS</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樹脂などの合成樹脂の原料。</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・常温で無色透明の気体。</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・化学反応しやすく、熱または酸素によって容易に重合。</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・自動車の排気ガスやたばこの煙にも含まれている。</a:t>
                      </a:r>
                    </a:p>
                  </a:txBody>
                  <a:tcPr marL="9525" marR="9525" marT="9525" marB="0" anchor="ctr"/>
                </a:tc>
                <a:extLst>
                  <a:ext uri="{0D108BD9-81ED-4DB2-BD59-A6C34878D82A}">
                    <a16:rowId xmlns:a16="http://schemas.microsoft.com/office/drawing/2014/main" val="2844436851"/>
                  </a:ext>
                </a:extLst>
              </a:tr>
            </a:tbl>
          </a:graphicData>
        </a:graphic>
      </p:graphicFrame>
      <p:graphicFrame>
        <p:nvGraphicFramePr>
          <p:cNvPr id="20" name="表 19">
            <a:extLst>
              <a:ext uri="{FF2B5EF4-FFF2-40B4-BE49-F238E27FC236}">
                <a16:creationId xmlns:a16="http://schemas.microsoft.com/office/drawing/2014/main" id="{D4582458-6B28-410C-ADF1-1AB4EEB66FE3}"/>
              </a:ext>
            </a:extLst>
          </p:cNvPr>
          <p:cNvGraphicFramePr>
            <a:graphicFrameLocks noGrp="1"/>
          </p:cNvGraphicFramePr>
          <p:nvPr>
            <p:extLst>
              <p:ext uri="{D42A27DB-BD31-4B8C-83A1-F6EECF244321}">
                <p14:modId xmlns:p14="http://schemas.microsoft.com/office/powerpoint/2010/main" val="556223280"/>
              </p:ext>
            </p:extLst>
          </p:nvPr>
        </p:nvGraphicFramePr>
        <p:xfrm>
          <a:off x="747216" y="4999815"/>
          <a:ext cx="8741671" cy="1248585"/>
        </p:xfrm>
        <a:graphic>
          <a:graphicData uri="http://schemas.openxmlformats.org/drawingml/2006/table">
            <a:tbl>
              <a:tblPr firstRow="1" bandRow="1">
                <a:tableStyleId>{5C22544A-7EE6-4342-B048-85BDC9FD1C3A}</a:tableStyleId>
              </a:tblPr>
              <a:tblGrid>
                <a:gridCol w="468000">
                  <a:extLst>
                    <a:ext uri="{9D8B030D-6E8A-4147-A177-3AD203B41FA5}">
                      <a16:colId xmlns:a16="http://schemas.microsoft.com/office/drawing/2014/main" val="186284741"/>
                    </a:ext>
                  </a:extLst>
                </a:gridCol>
                <a:gridCol w="540000">
                  <a:extLst>
                    <a:ext uri="{9D8B030D-6E8A-4147-A177-3AD203B41FA5}">
                      <a16:colId xmlns:a16="http://schemas.microsoft.com/office/drawing/2014/main" val="3347487342"/>
                    </a:ext>
                  </a:extLst>
                </a:gridCol>
                <a:gridCol w="583779">
                  <a:extLst>
                    <a:ext uri="{9D8B030D-6E8A-4147-A177-3AD203B41FA5}">
                      <a16:colId xmlns:a16="http://schemas.microsoft.com/office/drawing/2014/main" val="820898458"/>
                    </a:ext>
                  </a:extLst>
                </a:gridCol>
                <a:gridCol w="1349748">
                  <a:extLst>
                    <a:ext uri="{9D8B030D-6E8A-4147-A177-3AD203B41FA5}">
                      <a16:colId xmlns:a16="http://schemas.microsoft.com/office/drawing/2014/main" val="1115179099"/>
                    </a:ext>
                  </a:extLst>
                </a:gridCol>
                <a:gridCol w="576000">
                  <a:extLst>
                    <a:ext uri="{9D8B030D-6E8A-4147-A177-3AD203B41FA5}">
                      <a16:colId xmlns:a16="http://schemas.microsoft.com/office/drawing/2014/main" val="3356854828"/>
                    </a:ext>
                  </a:extLst>
                </a:gridCol>
                <a:gridCol w="576000">
                  <a:extLst>
                    <a:ext uri="{9D8B030D-6E8A-4147-A177-3AD203B41FA5}">
                      <a16:colId xmlns:a16="http://schemas.microsoft.com/office/drawing/2014/main" val="1920011306"/>
                    </a:ext>
                  </a:extLst>
                </a:gridCol>
                <a:gridCol w="828000">
                  <a:extLst>
                    <a:ext uri="{9D8B030D-6E8A-4147-A177-3AD203B41FA5}">
                      <a16:colId xmlns:a16="http://schemas.microsoft.com/office/drawing/2014/main" val="3335024437"/>
                    </a:ext>
                  </a:extLst>
                </a:gridCol>
                <a:gridCol w="487409">
                  <a:extLst>
                    <a:ext uri="{9D8B030D-6E8A-4147-A177-3AD203B41FA5}">
                      <a16:colId xmlns:a16="http://schemas.microsoft.com/office/drawing/2014/main" val="1224343970"/>
                    </a:ext>
                  </a:extLst>
                </a:gridCol>
                <a:gridCol w="684000">
                  <a:extLst>
                    <a:ext uri="{9D8B030D-6E8A-4147-A177-3AD203B41FA5}">
                      <a16:colId xmlns:a16="http://schemas.microsoft.com/office/drawing/2014/main" val="1897126806"/>
                    </a:ext>
                  </a:extLst>
                </a:gridCol>
                <a:gridCol w="648000">
                  <a:extLst>
                    <a:ext uri="{9D8B030D-6E8A-4147-A177-3AD203B41FA5}">
                      <a16:colId xmlns:a16="http://schemas.microsoft.com/office/drawing/2014/main" val="1958534525"/>
                    </a:ext>
                  </a:extLst>
                </a:gridCol>
                <a:gridCol w="599889">
                  <a:extLst>
                    <a:ext uri="{9D8B030D-6E8A-4147-A177-3AD203B41FA5}">
                      <a16:colId xmlns:a16="http://schemas.microsoft.com/office/drawing/2014/main" val="2187406633"/>
                    </a:ext>
                  </a:extLst>
                </a:gridCol>
                <a:gridCol w="412423">
                  <a:extLst>
                    <a:ext uri="{9D8B030D-6E8A-4147-A177-3AD203B41FA5}">
                      <a16:colId xmlns:a16="http://schemas.microsoft.com/office/drawing/2014/main" val="546023338"/>
                    </a:ext>
                  </a:extLst>
                </a:gridCol>
                <a:gridCol w="412423">
                  <a:extLst>
                    <a:ext uri="{9D8B030D-6E8A-4147-A177-3AD203B41FA5}">
                      <a16:colId xmlns:a16="http://schemas.microsoft.com/office/drawing/2014/main" val="3089004337"/>
                    </a:ext>
                  </a:extLst>
                </a:gridCol>
                <a:gridCol w="576000">
                  <a:extLst>
                    <a:ext uri="{9D8B030D-6E8A-4147-A177-3AD203B41FA5}">
                      <a16:colId xmlns:a16="http://schemas.microsoft.com/office/drawing/2014/main" val="3702834822"/>
                    </a:ext>
                  </a:extLst>
                </a:gridCol>
              </a:tblGrid>
              <a:tr h="269415">
                <a:tc gridSpan="11">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中央環境審議会での検討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gridSpan="3">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条例制定時の検討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2355721477"/>
                  </a:ext>
                </a:extLst>
              </a:tr>
              <a:tr h="422031">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zh-TW" altLang="en-US" sz="1050" u="none" strike="noStrike" dirty="0">
                          <a:effectLst/>
                          <a:latin typeface="BIZ UDPゴシック" panose="020B0400000000000000" pitchFamily="50" charset="-128"/>
                          <a:ea typeface="BIZ UDPゴシック" panose="020B0400000000000000" pitchFamily="50" charset="-128"/>
                        </a:rPr>
                        <a:t>遺伝子障害性</a:t>
                      </a:r>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発がん性の閾値の有無</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発がん性以外の有害性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発がん性の量ー反応関係</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ユニットリスク</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発がん性以外の量ー反応関係</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発がん性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毒性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想定環境濃度</a:t>
                      </a:r>
                    </a:p>
                  </a:txBody>
                  <a:tcPr marL="9525" marR="9525" marT="9525" marB="0" anchor="ctr"/>
                </a:tc>
                <a:extLst>
                  <a:ext uri="{0D108BD9-81ED-4DB2-BD59-A6C34878D82A}">
                    <a16:rowId xmlns:a16="http://schemas.microsoft.com/office/drawing/2014/main" val="1453410119"/>
                  </a:ext>
                </a:extLst>
              </a:tr>
              <a:tr h="426231">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強く示唆</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有り</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無し</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急性毒性：中枢神経抑制作用等</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慢性毒性：造血器影響</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0.4×10^</a:t>
                      </a:r>
                      <a:r>
                        <a:rPr lang="en-US" altLang="ja-JP" sz="1050" b="0" i="0" u="none" strike="noStrike" baseline="30000" dirty="0">
                          <a:solidFill>
                            <a:srgbClr val="000000"/>
                          </a:solidFill>
                          <a:effectLst/>
                          <a:latin typeface="BIZ UDPゴシック" panose="020B0400000000000000" pitchFamily="50" charset="-128"/>
                          <a:ea typeface="BIZ UDPゴシック" panose="020B0400000000000000" pitchFamily="50" charset="-128"/>
                        </a:rPr>
                        <a:t>5</a:t>
                      </a:r>
                      <a:r>
                        <a:rPr lang="en-US" altLang="ja-JP" sz="1050" b="0" i="0" u="none" strike="noStrike" baseline="0" dirty="0">
                          <a:solidFill>
                            <a:srgbClr val="000000"/>
                          </a:solidFill>
                          <a:effectLst/>
                          <a:latin typeface="BIZ UDPゴシック" panose="020B0400000000000000" pitchFamily="50" charset="-128"/>
                          <a:ea typeface="BIZ UDPゴシック" panose="020B0400000000000000" pitchFamily="50" charset="-128"/>
                        </a:rPr>
                        <a:t>/</a:t>
                      </a:r>
                      <a:r>
                        <a:rPr lang="ja-JP" altLang="en-US" sz="1050" b="0" i="0" u="none" strike="noStrike" baseline="0" dirty="0">
                          <a:solidFill>
                            <a:srgbClr val="000000"/>
                          </a:solidFill>
                          <a:effectLst/>
                          <a:latin typeface="BIZ UDPゴシック" panose="020B0400000000000000" pitchFamily="50" charset="-128"/>
                          <a:ea typeface="BIZ UDPゴシック" panose="020B0400000000000000" pitchFamily="50" charset="-128"/>
                        </a:rPr>
                        <a:t>（</a:t>
                      </a:r>
                      <a:r>
                        <a:rPr lang="el-GR" altLang="ja-JP" sz="1050" u="none" strike="noStrike" baseline="0" dirty="0">
                          <a:effectLst/>
                          <a:latin typeface="BIZ UDPゴシック" panose="020B0400000000000000" pitchFamily="50" charset="-128"/>
                          <a:ea typeface="BIZ UDPゴシック" panose="020B0400000000000000" pitchFamily="50" charset="-128"/>
                        </a:rPr>
                        <a:t>μ</a:t>
                      </a:r>
                      <a:r>
                        <a:rPr lang="en-US" altLang="ja-JP" sz="1050" u="none" strike="noStrike" baseline="0"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ja-JP" altLang="en-US" sz="1050" u="none" strike="noStrike" baseline="0" dirty="0">
                          <a:effectLst/>
                          <a:latin typeface="BIZ UDPゴシック" panose="020B0400000000000000" pitchFamily="50" charset="-128"/>
                          <a:ea typeface="BIZ UDPゴシック" panose="020B0400000000000000" pitchFamily="50" charset="-128"/>
                        </a:rPr>
                        <a:t>）</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2.5</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C2</a:t>
                      </a: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T3</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4" name="表 13">
            <a:extLst>
              <a:ext uri="{FF2B5EF4-FFF2-40B4-BE49-F238E27FC236}">
                <a16:creationId xmlns:a16="http://schemas.microsoft.com/office/drawing/2014/main" id="{278265FE-1C29-4A41-8292-67E0DB0695F1}"/>
              </a:ext>
            </a:extLst>
          </p:cNvPr>
          <p:cNvGraphicFramePr>
            <a:graphicFrameLocks noGrp="1"/>
          </p:cNvGraphicFramePr>
          <p:nvPr>
            <p:extLst>
              <p:ext uri="{D42A27DB-BD31-4B8C-83A1-F6EECF244321}">
                <p14:modId xmlns:p14="http://schemas.microsoft.com/office/powerpoint/2010/main" val="3749374129"/>
              </p:ext>
            </p:extLst>
          </p:nvPr>
        </p:nvGraphicFramePr>
        <p:xfrm>
          <a:off x="731989" y="2322883"/>
          <a:ext cx="8692944" cy="917823"/>
        </p:xfrm>
        <a:graphic>
          <a:graphicData uri="http://schemas.openxmlformats.org/drawingml/2006/table">
            <a:tbl>
              <a:tblPr firstRow="1" bandRow="1">
                <a:tableStyleId>{5C22544A-7EE6-4342-B048-85BDC9FD1C3A}</a:tableStyleId>
              </a:tblPr>
              <a:tblGrid>
                <a:gridCol w="900000">
                  <a:extLst>
                    <a:ext uri="{9D8B030D-6E8A-4147-A177-3AD203B41FA5}">
                      <a16:colId xmlns:a16="http://schemas.microsoft.com/office/drawing/2014/main" val="2840144021"/>
                    </a:ext>
                  </a:extLst>
                </a:gridCol>
                <a:gridCol w="720000">
                  <a:extLst>
                    <a:ext uri="{9D8B030D-6E8A-4147-A177-3AD203B41FA5}">
                      <a16:colId xmlns:a16="http://schemas.microsoft.com/office/drawing/2014/main" val="2239818214"/>
                    </a:ext>
                  </a:extLst>
                </a:gridCol>
                <a:gridCol w="396000">
                  <a:extLst>
                    <a:ext uri="{9D8B030D-6E8A-4147-A177-3AD203B41FA5}">
                      <a16:colId xmlns:a16="http://schemas.microsoft.com/office/drawing/2014/main" val="2384755886"/>
                    </a:ext>
                  </a:extLst>
                </a:gridCol>
                <a:gridCol w="792000">
                  <a:extLst>
                    <a:ext uri="{9D8B030D-6E8A-4147-A177-3AD203B41FA5}">
                      <a16:colId xmlns:a16="http://schemas.microsoft.com/office/drawing/2014/main" val="186284741"/>
                    </a:ext>
                  </a:extLst>
                </a:gridCol>
                <a:gridCol w="432000">
                  <a:extLst>
                    <a:ext uri="{9D8B030D-6E8A-4147-A177-3AD203B41FA5}">
                      <a16:colId xmlns:a16="http://schemas.microsoft.com/office/drawing/2014/main" val="1115179099"/>
                    </a:ext>
                  </a:extLst>
                </a:gridCol>
                <a:gridCol w="432000">
                  <a:extLst>
                    <a:ext uri="{9D8B030D-6E8A-4147-A177-3AD203B41FA5}">
                      <a16:colId xmlns:a16="http://schemas.microsoft.com/office/drawing/2014/main" val="3356854828"/>
                    </a:ext>
                  </a:extLst>
                </a:gridCol>
                <a:gridCol w="540000">
                  <a:extLst>
                    <a:ext uri="{9D8B030D-6E8A-4147-A177-3AD203B41FA5}">
                      <a16:colId xmlns:a16="http://schemas.microsoft.com/office/drawing/2014/main" val="1920011306"/>
                    </a:ext>
                  </a:extLst>
                </a:gridCol>
                <a:gridCol w="468000">
                  <a:extLst>
                    <a:ext uri="{9D8B030D-6E8A-4147-A177-3AD203B41FA5}">
                      <a16:colId xmlns:a16="http://schemas.microsoft.com/office/drawing/2014/main" val="3335024437"/>
                    </a:ext>
                  </a:extLst>
                </a:gridCol>
                <a:gridCol w="576000">
                  <a:extLst>
                    <a:ext uri="{9D8B030D-6E8A-4147-A177-3AD203B41FA5}">
                      <a16:colId xmlns:a16="http://schemas.microsoft.com/office/drawing/2014/main" val="262351408"/>
                    </a:ext>
                  </a:extLst>
                </a:gridCol>
                <a:gridCol w="504000">
                  <a:extLst>
                    <a:ext uri="{9D8B030D-6E8A-4147-A177-3AD203B41FA5}">
                      <a16:colId xmlns:a16="http://schemas.microsoft.com/office/drawing/2014/main" val="421905880"/>
                    </a:ext>
                  </a:extLst>
                </a:gridCol>
                <a:gridCol w="386472">
                  <a:extLst>
                    <a:ext uri="{9D8B030D-6E8A-4147-A177-3AD203B41FA5}">
                      <a16:colId xmlns:a16="http://schemas.microsoft.com/office/drawing/2014/main" val="3811409747"/>
                    </a:ext>
                  </a:extLst>
                </a:gridCol>
                <a:gridCol w="386472">
                  <a:extLst>
                    <a:ext uri="{9D8B030D-6E8A-4147-A177-3AD203B41FA5}">
                      <a16:colId xmlns:a16="http://schemas.microsoft.com/office/drawing/2014/main" val="2543409202"/>
                    </a:ext>
                  </a:extLst>
                </a:gridCol>
                <a:gridCol w="1620000">
                  <a:extLst>
                    <a:ext uri="{9D8B030D-6E8A-4147-A177-3AD203B41FA5}">
                      <a16:colId xmlns:a16="http://schemas.microsoft.com/office/drawing/2014/main" val="1224343970"/>
                    </a:ext>
                  </a:extLst>
                </a:gridCol>
                <a:gridCol w="540000">
                  <a:extLst>
                    <a:ext uri="{9D8B030D-6E8A-4147-A177-3AD203B41FA5}">
                      <a16:colId xmlns:a16="http://schemas.microsoft.com/office/drawing/2014/main" val="469874782"/>
                    </a:ext>
                  </a:extLst>
                </a:gridCol>
              </a:tblGrid>
              <a:tr h="395800">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全国製造・輸入数量 </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sz="1050" u="none" strike="noStrike" dirty="0">
                          <a:effectLst/>
                          <a:latin typeface="BIZ UDPゴシック" panose="020B0400000000000000" pitchFamily="50" charset="-128"/>
                          <a:ea typeface="BIZ UDPゴシック" panose="020B0400000000000000" pitchFamily="50" charset="-128"/>
                        </a:rPr>
                        <a:t>t)</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府内大気濃度</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測定法</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環境基準値又は指針値</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法（有害</a:t>
                      </a:r>
                      <a:r>
                        <a:rPr lang="ja-JP" altLang="en-US" sz="1050" kern="100" dirty="0">
                          <a:effectLst/>
                          <a:latin typeface="BIZ UDPゴシック" panose="020B0400000000000000" pitchFamily="50" charset="-128"/>
                          <a:ea typeface="BIZ UDPゴシック" panose="020B0400000000000000" pitchFamily="50" charset="-128"/>
                        </a:rPr>
                        <a:t>物質等</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法（指定物質）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法（優先取組物質）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条例（有害</a:t>
                      </a:r>
                      <a:r>
                        <a:rPr lang="ja-JP" altLang="en-US" sz="1050" kern="100" dirty="0">
                          <a:effectLst/>
                          <a:latin typeface="BIZ UDPゴシック" panose="020B0400000000000000" pitchFamily="50" charset="-128"/>
                          <a:ea typeface="BIZ UDPゴシック" panose="020B0400000000000000" pitchFamily="50" charset="-128"/>
                        </a:rPr>
                        <a:t>物質</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化審法</a:t>
                      </a:r>
                    </a:p>
                  </a:txBody>
                  <a:tcPr marL="45720" marR="45720"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安衛法</a:t>
                      </a:r>
                      <a:endParaRPr kumimoji="1" lang="en-US" altLang="ja-JP" sz="1050" dirty="0">
                        <a:latin typeface="BIZ UDPゴシック" panose="020B0400000000000000" pitchFamily="50" charset="-128"/>
                        <a:ea typeface="BIZ UDPゴシック" panose="020B0400000000000000" pitchFamily="50" charset="-128"/>
                      </a:endParaRPr>
                    </a:p>
                    <a:p>
                      <a:pPr algn="ctr"/>
                      <a:r>
                        <a:rPr kumimoji="1" lang="ja-JP" altLang="en-US" sz="1050" dirty="0">
                          <a:latin typeface="BIZ UDPゴシック" panose="020B0400000000000000" pitchFamily="50" charset="-128"/>
                          <a:ea typeface="BIZ UDPゴシック" panose="020B0400000000000000" pitchFamily="50" charset="-128"/>
                        </a:rPr>
                        <a:t>特化則</a:t>
                      </a:r>
                    </a:p>
                  </a:txBody>
                  <a:tcPr marL="45720" marR="4572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毒劇法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水濁法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50" kern="100" dirty="0">
                          <a:effectLst/>
                          <a:latin typeface="BIZ UDPゴシック" panose="020B0400000000000000" pitchFamily="50" charset="-128"/>
                          <a:ea typeface="BIZ UDPゴシック" panose="020B0400000000000000" pitchFamily="50" charset="-128"/>
                        </a:rPr>
                        <a:t>GHS</a:t>
                      </a:r>
                      <a:r>
                        <a:rPr lang="ja-JP" altLang="en-US" sz="1050" kern="100" dirty="0">
                          <a:effectLst/>
                          <a:latin typeface="BIZ UDPゴシック" panose="020B0400000000000000" pitchFamily="50" charset="-128"/>
                          <a:ea typeface="BIZ UDPゴシック" panose="020B0400000000000000" pitchFamily="50" charset="-128"/>
                        </a:rPr>
                        <a:t>分類健康有害性</a:t>
                      </a: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（発がん性以外の主な区分１）</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発がん性</a:t>
                      </a:r>
                      <a:br>
                        <a:rPr lang="ja-JP" altLang="en-US" sz="1050" u="none" strike="noStrike" dirty="0">
                          <a:effectLst/>
                          <a:latin typeface="BIZ UDPゴシック" panose="020B0400000000000000" pitchFamily="50" charset="-128"/>
                          <a:ea typeface="BIZ UDPゴシック" panose="020B0400000000000000" pitchFamily="50" charset="-128"/>
                        </a:rPr>
                      </a:b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IARC</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453410119"/>
                  </a:ext>
                </a:extLst>
              </a:tr>
              <a:tr h="346323">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1,046,881</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0.088</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el-GR" sz="1050" b="0" i="0" u="none" strike="noStrike" dirty="0">
                          <a:solidFill>
                            <a:srgbClr val="000000"/>
                          </a:solidFill>
                          <a:effectLst/>
                          <a:latin typeface="BIZ UDPゴシック" panose="020B0400000000000000" pitchFamily="50" charset="-128"/>
                          <a:ea typeface="BIZ UDPゴシック" panose="020B0400000000000000" pitchFamily="50" charset="-128"/>
                        </a:rPr>
                        <a:t>2.5</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優先評価化学物質</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特定標的臓器毒性</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6" name="表 15">
            <a:extLst>
              <a:ext uri="{FF2B5EF4-FFF2-40B4-BE49-F238E27FC236}">
                <a16:creationId xmlns:a16="http://schemas.microsoft.com/office/drawing/2014/main" id="{24845F47-2CCD-4B5F-890B-4931E267DC61}"/>
              </a:ext>
            </a:extLst>
          </p:cNvPr>
          <p:cNvGraphicFramePr>
            <a:graphicFrameLocks noGrp="1"/>
          </p:cNvGraphicFramePr>
          <p:nvPr>
            <p:extLst>
              <p:ext uri="{D42A27DB-BD31-4B8C-83A1-F6EECF244321}">
                <p14:modId xmlns:p14="http://schemas.microsoft.com/office/powerpoint/2010/main" val="873223473"/>
              </p:ext>
            </p:extLst>
          </p:nvPr>
        </p:nvGraphicFramePr>
        <p:xfrm>
          <a:off x="731989" y="3517151"/>
          <a:ext cx="8748000" cy="1231443"/>
        </p:xfrm>
        <a:graphic>
          <a:graphicData uri="http://schemas.openxmlformats.org/drawingml/2006/table">
            <a:tbl>
              <a:tblPr firstRow="1" bandRow="1">
                <a:tableStyleId>{5C22544A-7EE6-4342-B048-85BDC9FD1C3A}</a:tableStyleId>
              </a:tblPr>
              <a:tblGrid>
                <a:gridCol w="396000">
                  <a:extLst>
                    <a:ext uri="{9D8B030D-6E8A-4147-A177-3AD203B41FA5}">
                      <a16:colId xmlns:a16="http://schemas.microsoft.com/office/drawing/2014/main" val="3554492327"/>
                    </a:ext>
                  </a:extLst>
                </a:gridCol>
                <a:gridCol w="360000">
                  <a:extLst>
                    <a:ext uri="{9D8B030D-6E8A-4147-A177-3AD203B41FA5}">
                      <a16:colId xmlns:a16="http://schemas.microsoft.com/office/drawing/2014/main" val="3146548048"/>
                    </a:ext>
                  </a:extLst>
                </a:gridCol>
                <a:gridCol w="684000">
                  <a:extLst>
                    <a:ext uri="{9D8B030D-6E8A-4147-A177-3AD203B41FA5}">
                      <a16:colId xmlns:a16="http://schemas.microsoft.com/office/drawing/2014/main" val="3313589753"/>
                    </a:ext>
                  </a:extLst>
                </a:gridCol>
                <a:gridCol w="684000">
                  <a:extLst>
                    <a:ext uri="{9D8B030D-6E8A-4147-A177-3AD203B41FA5}">
                      <a16:colId xmlns:a16="http://schemas.microsoft.com/office/drawing/2014/main" val="1309927787"/>
                    </a:ext>
                  </a:extLst>
                </a:gridCol>
                <a:gridCol w="432000">
                  <a:extLst>
                    <a:ext uri="{9D8B030D-6E8A-4147-A177-3AD203B41FA5}">
                      <a16:colId xmlns:a16="http://schemas.microsoft.com/office/drawing/2014/main" val="440683863"/>
                    </a:ext>
                  </a:extLst>
                </a:gridCol>
                <a:gridCol w="360000">
                  <a:extLst>
                    <a:ext uri="{9D8B030D-6E8A-4147-A177-3AD203B41FA5}">
                      <a16:colId xmlns:a16="http://schemas.microsoft.com/office/drawing/2014/main" val="1481578530"/>
                    </a:ext>
                  </a:extLst>
                </a:gridCol>
                <a:gridCol w="1728000">
                  <a:extLst>
                    <a:ext uri="{9D8B030D-6E8A-4147-A177-3AD203B41FA5}">
                      <a16:colId xmlns:a16="http://schemas.microsoft.com/office/drawing/2014/main" val="68193555"/>
                    </a:ext>
                  </a:extLst>
                </a:gridCol>
                <a:gridCol w="432000">
                  <a:extLst>
                    <a:ext uri="{9D8B030D-6E8A-4147-A177-3AD203B41FA5}">
                      <a16:colId xmlns:a16="http://schemas.microsoft.com/office/drawing/2014/main" val="3995537399"/>
                    </a:ext>
                  </a:extLst>
                </a:gridCol>
                <a:gridCol w="864000">
                  <a:extLst>
                    <a:ext uri="{9D8B030D-6E8A-4147-A177-3AD203B41FA5}">
                      <a16:colId xmlns:a16="http://schemas.microsoft.com/office/drawing/2014/main" val="2396862075"/>
                    </a:ext>
                  </a:extLst>
                </a:gridCol>
                <a:gridCol w="612000">
                  <a:extLst>
                    <a:ext uri="{9D8B030D-6E8A-4147-A177-3AD203B41FA5}">
                      <a16:colId xmlns:a16="http://schemas.microsoft.com/office/drawing/2014/main" val="3482019717"/>
                    </a:ext>
                  </a:extLst>
                </a:gridCol>
                <a:gridCol w="2196000">
                  <a:extLst>
                    <a:ext uri="{9D8B030D-6E8A-4147-A177-3AD203B41FA5}">
                      <a16:colId xmlns:a16="http://schemas.microsoft.com/office/drawing/2014/main" val="669687323"/>
                    </a:ext>
                  </a:extLst>
                </a:gridCol>
              </a:tblGrid>
              <a:tr h="330378">
                <a:tc gridSpan="7">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排出量（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ja-JP"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移動量（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a:p>
                  </a:txBody>
                  <a:tcPr/>
                </a:tc>
                <a:tc gridSpan="2">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zh-CN" sz="1050" u="none" strike="noStrike" dirty="0">
                          <a:effectLst/>
                          <a:latin typeface="BIZ UDPゴシック" panose="020B0400000000000000" pitchFamily="50" charset="-128"/>
                          <a:ea typeface="BIZ UDPゴシック" panose="020B0400000000000000" pitchFamily="50" charset="-128"/>
                        </a:rPr>
                        <a:t>PRTR</a:t>
                      </a:r>
                      <a:r>
                        <a:rPr lang="zh-CN" altLang="en-US" sz="1050" u="none" strike="noStrike" dirty="0">
                          <a:effectLst/>
                          <a:latin typeface="BIZ UDPゴシック" panose="020B0400000000000000" pitchFamily="50" charset="-128"/>
                          <a:ea typeface="BIZ UDPゴシック" panose="020B0400000000000000" pitchFamily="50" charset="-128"/>
                        </a:rPr>
                        <a:t>届出外</a:t>
                      </a: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年度、ｋｇ）</a:t>
                      </a:r>
                      <a:endParaRPr lang="en-US" altLang="ja-JP" sz="1050" u="none" strike="noStrike"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zh-CN"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728890693"/>
                  </a:ext>
                </a:extLst>
              </a:tr>
              <a:tr h="330378">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分類</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届出件数</a:t>
                      </a:r>
                      <a:endParaRPr lang="en-US" altLang="ja-JP"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合計</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公共用水域</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土壌</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大気排出量上位業種</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下水道</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事業所外への移動（廃棄物）</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r>
                        <a:rPr lang="zh-CN" altLang="en-US" sz="1050" u="none" strike="noStrike" dirty="0">
                          <a:effectLst/>
                          <a:latin typeface="BIZ UDPゴシック" panose="020B0400000000000000" pitchFamily="50" charset="-128"/>
                          <a:ea typeface="BIZ UDPゴシック" panose="020B0400000000000000" pitchFamily="50" charset="-128"/>
                        </a:rPr>
                        <a:t>排出量</a:t>
                      </a:r>
                      <a:endParaRPr kumimoji="1" lang="ja-JP" altLang="en-US" sz="1050" dirty="0">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主な排出源と量</a:t>
                      </a:r>
                    </a:p>
                  </a:txBody>
                  <a:tcPr anchor="ctr"/>
                </a:tc>
                <a:extLst>
                  <a:ext uri="{0D108BD9-81ED-4DB2-BD59-A6C34878D82A}">
                    <a16:rowId xmlns:a16="http://schemas.microsoft.com/office/drawing/2014/main" val="2814582105"/>
                  </a:ext>
                </a:extLst>
              </a:tr>
              <a:tr h="330378">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特定第</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a:t>
                      </a: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種</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3</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1,021</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1,021</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食料品製造業、化学工業</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4</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51</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38,848</a:t>
                      </a:r>
                    </a:p>
                  </a:txBody>
                  <a:tcPr marL="9525" marR="9525" marT="9525" marB="0" anchor="ctr"/>
                </a:tc>
                <a:tc>
                  <a:txBody>
                    <a:bodyPr/>
                    <a:lstStyle/>
                    <a:p>
                      <a:pPr algn="ctr" rtl="0" fontAlgn="ct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自動車（</a:t>
                      </a:r>
                      <a:r>
                        <a:rPr lang="en-US" altLang="zh-TW" sz="1050" b="0" i="0" u="none" strike="noStrike" dirty="0">
                          <a:solidFill>
                            <a:srgbClr val="000000"/>
                          </a:solidFill>
                          <a:effectLst/>
                          <a:latin typeface="BIZ UDPゴシック" panose="020B0400000000000000" pitchFamily="50" charset="-128"/>
                          <a:ea typeface="BIZ UDPゴシック" panose="020B0400000000000000" pitchFamily="50" charset="-128"/>
                        </a:rPr>
                        <a:t>19,847</a:t>
                      </a: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船舶（</a:t>
                      </a:r>
                      <a:r>
                        <a:rPr lang="en-US" altLang="zh-TW" sz="1050" b="0" i="0" u="none" strike="noStrike" dirty="0">
                          <a:solidFill>
                            <a:srgbClr val="000000"/>
                          </a:solidFill>
                          <a:effectLst/>
                          <a:latin typeface="BIZ UDPゴシック" panose="020B0400000000000000" pitchFamily="50" charset="-128"/>
                          <a:ea typeface="BIZ UDPゴシック" panose="020B0400000000000000" pitchFamily="50" charset="-128"/>
                        </a:rPr>
                        <a:t>6,232</a:t>
                      </a: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航空機（</a:t>
                      </a:r>
                      <a:r>
                        <a:rPr lang="en-US" altLang="zh-TW" sz="1050" b="0" i="0" u="none" strike="noStrike" dirty="0">
                          <a:solidFill>
                            <a:srgbClr val="000000"/>
                          </a:solidFill>
                          <a:effectLst/>
                          <a:latin typeface="BIZ UDPゴシック" panose="020B0400000000000000" pitchFamily="50" charset="-128"/>
                          <a:ea typeface="BIZ UDPゴシック" panose="020B0400000000000000" pitchFamily="50" charset="-128"/>
                        </a:rPr>
                        <a:t>4,955</a:t>
                      </a: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extLst>
                  <a:ext uri="{0D108BD9-81ED-4DB2-BD59-A6C34878D82A}">
                    <a16:rowId xmlns:a16="http://schemas.microsoft.com/office/drawing/2014/main" val="3130189616"/>
                  </a:ext>
                </a:extLst>
              </a:tr>
            </a:tbl>
          </a:graphicData>
        </a:graphic>
      </p:graphicFrame>
    </p:spTree>
    <p:extLst>
      <p:ext uri="{BB962C8B-B14F-4D97-AF65-F5344CB8AC3E}">
        <p14:creationId xmlns:p14="http://schemas.microsoft.com/office/powerpoint/2010/main" val="41449263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p:cNvSpPr>
            <a:spLocks noGrp="1"/>
          </p:cNvSpPr>
          <p:nvPr>
            <p:ph type="title"/>
          </p:nvPr>
        </p:nvSpPr>
        <p:spPr>
          <a:xfrm>
            <a:off x="1083469" y="609600"/>
            <a:ext cx="8457933" cy="742122"/>
          </a:xfrm>
        </p:spPr>
        <p:txBody>
          <a:bodyPr>
            <a:normAutofit/>
          </a:bodyPr>
          <a:lstStyle/>
          <a:p>
            <a:r>
              <a:rPr kumimoji="1" lang="ja-JP" altLang="en-US" sz="2400" dirty="0">
                <a:latin typeface="BIZ UDPゴシック" panose="020B0400000000000000" pitchFamily="50" charset="-128"/>
                <a:ea typeface="BIZ UDPゴシック" panose="020B0400000000000000" pitchFamily="50" charset="-128"/>
              </a:rPr>
              <a:t>（参考）検討対象物質について</a:t>
            </a:r>
            <a:r>
              <a:rPr kumimoji="1" lang="en-US" altLang="ja-JP" sz="2400" dirty="0">
                <a:latin typeface="BIZ UDPゴシック" panose="020B0400000000000000" pitchFamily="50" charset="-128"/>
                <a:ea typeface="BIZ UDPゴシック" panose="020B0400000000000000" pitchFamily="50" charset="-128"/>
              </a:rPr>
              <a:t>【</a:t>
            </a:r>
            <a:r>
              <a:rPr lang="ja-JP" altLang="en-US" sz="2400" dirty="0">
                <a:latin typeface="BIZ UDPゴシック" panose="020B0400000000000000" pitchFamily="50" charset="-128"/>
                <a:ea typeface="BIZ UDPゴシック" panose="020B0400000000000000" pitchFamily="50" charset="-128"/>
              </a:rPr>
              <a:t>⑨アセトアルデヒド</a:t>
            </a:r>
            <a:r>
              <a:rPr kumimoji="1" lang="en-US" altLang="ja-JP" sz="2400" dirty="0">
                <a:latin typeface="BIZ UDPゴシック" panose="020B0400000000000000" pitchFamily="50" charset="-128"/>
                <a:ea typeface="BIZ UDPゴシック" panose="020B0400000000000000" pitchFamily="50" charset="-128"/>
              </a:rPr>
              <a:t>】</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スライド番号プレースホルダー 3">
            <a:extLst>
              <a:ext uri="{FF2B5EF4-FFF2-40B4-BE49-F238E27FC236}">
                <a16:creationId xmlns:a16="http://schemas.microsoft.com/office/drawing/2014/main" id="{8DBC81DD-DE3C-4517-AC6F-72A486E33BE7}"/>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22</a:t>
            </a:fld>
            <a:endParaRPr lang="en-US" dirty="0">
              <a:solidFill>
                <a:srgbClr val="000000"/>
              </a:solidFill>
              <a:latin typeface="BIZ UDPゴシック" panose="020B0400000000000000" pitchFamily="50" charset="-128"/>
              <a:ea typeface="BIZ UDPゴシック" panose="020B0400000000000000" pitchFamily="50" charset="-128"/>
            </a:endParaRPr>
          </a:p>
        </p:txBody>
      </p:sp>
      <p:graphicFrame>
        <p:nvGraphicFramePr>
          <p:cNvPr id="3" name="表 3">
            <a:extLst>
              <a:ext uri="{FF2B5EF4-FFF2-40B4-BE49-F238E27FC236}">
                <a16:creationId xmlns:a16="http://schemas.microsoft.com/office/drawing/2014/main" id="{99486B8D-8EBE-405C-9D80-F4834A667D51}"/>
              </a:ext>
            </a:extLst>
          </p:cNvPr>
          <p:cNvGraphicFramePr>
            <a:graphicFrameLocks noGrp="1"/>
          </p:cNvGraphicFramePr>
          <p:nvPr>
            <p:extLst>
              <p:ext uri="{D42A27DB-BD31-4B8C-83A1-F6EECF244321}">
                <p14:modId xmlns:p14="http://schemas.microsoft.com/office/powerpoint/2010/main" val="1279166637"/>
              </p:ext>
            </p:extLst>
          </p:nvPr>
        </p:nvGraphicFramePr>
        <p:xfrm>
          <a:off x="733163" y="1360286"/>
          <a:ext cx="8676000" cy="1701165"/>
        </p:xfrm>
        <a:graphic>
          <a:graphicData uri="http://schemas.openxmlformats.org/drawingml/2006/table">
            <a:tbl>
              <a:tblPr firstRow="1" bandRow="1">
                <a:tableStyleId>{5C22544A-7EE6-4342-B048-85BDC9FD1C3A}</a:tableStyleId>
              </a:tblPr>
              <a:tblGrid>
                <a:gridCol w="612000">
                  <a:extLst>
                    <a:ext uri="{9D8B030D-6E8A-4147-A177-3AD203B41FA5}">
                      <a16:colId xmlns:a16="http://schemas.microsoft.com/office/drawing/2014/main" val="1612888235"/>
                    </a:ext>
                  </a:extLst>
                </a:gridCol>
                <a:gridCol w="540000">
                  <a:extLst>
                    <a:ext uri="{9D8B030D-6E8A-4147-A177-3AD203B41FA5}">
                      <a16:colId xmlns:a16="http://schemas.microsoft.com/office/drawing/2014/main" val="2876613415"/>
                    </a:ext>
                  </a:extLst>
                </a:gridCol>
                <a:gridCol w="612000">
                  <a:extLst>
                    <a:ext uri="{9D8B030D-6E8A-4147-A177-3AD203B41FA5}">
                      <a16:colId xmlns:a16="http://schemas.microsoft.com/office/drawing/2014/main" val="2936053854"/>
                    </a:ext>
                  </a:extLst>
                </a:gridCol>
                <a:gridCol w="2268000">
                  <a:extLst>
                    <a:ext uri="{9D8B030D-6E8A-4147-A177-3AD203B41FA5}">
                      <a16:colId xmlns:a16="http://schemas.microsoft.com/office/drawing/2014/main" val="677029250"/>
                    </a:ext>
                  </a:extLst>
                </a:gridCol>
                <a:gridCol w="4644000">
                  <a:extLst>
                    <a:ext uri="{9D8B030D-6E8A-4147-A177-3AD203B41FA5}">
                      <a16:colId xmlns:a16="http://schemas.microsoft.com/office/drawing/2014/main" val="1103838277"/>
                    </a:ext>
                  </a:extLst>
                </a:gridCol>
              </a:tblGrid>
              <a:tr h="231883">
                <a:tc>
                  <a:txBody>
                    <a:bodyPr/>
                    <a:lstStyle/>
                    <a:p>
                      <a:pPr algn="ctr"/>
                      <a:r>
                        <a:rPr kumimoji="1" lang="ja-JP" altLang="en-US" sz="1050" dirty="0">
                          <a:latin typeface="BIZ UDPゴシック" panose="020B0400000000000000" pitchFamily="50" charset="-128"/>
                          <a:ea typeface="BIZ UDPゴシック" panose="020B0400000000000000" pitchFamily="50" charset="-128"/>
                        </a:rPr>
                        <a:t>分子式</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融点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沸点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主な用途</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特徴</a:t>
                      </a:r>
                    </a:p>
                  </a:txBody>
                  <a:tcPr anchor="ctr"/>
                </a:tc>
                <a:extLst>
                  <a:ext uri="{0D108BD9-81ED-4DB2-BD59-A6C34878D82A}">
                    <a16:rowId xmlns:a16="http://schemas.microsoft.com/office/drawing/2014/main" val="841004180"/>
                  </a:ext>
                </a:extLst>
              </a:tr>
              <a:tr h="510239">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C</a:t>
                      </a:r>
                      <a:r>
                        <a:rPr lang="en-US"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H</a:t>
                      </a:r>
                      <a:r>
                        <a:rPr lang="en-US"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4</a:t>
                      </a: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O　</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-123℃</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20.1℃</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・塗料、印刷インキなどの溶剤に使われる酢酸エチルの原料酢酸、過酢酸、無水酢酸などをつくる原料。</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・防腐剤や防かび剤、写真現像用の薬品。</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・合板の接着剤などに、ホルムアルデヒドの代替品として使用。</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・低温では無色透明の液体。果実などに含まれており、天然にも存在する物質。</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・欧米では清涼飲料、キャンディなどに添加されており、日本でも、</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2006</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年</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5</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月から、香りをつける目的で食品へ添加することが認められた。</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・車の排気ガスやたばこの煙にも含まれている。</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・アルコールが体内で代謝されるとアセトアルデヒドが生成され、二日酔いの原因になると考えられている。</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・高度経済成長期に合成樹脂の原料として使用され、製造過程で副生されるメチル水銀が水俣病につながった。現在の製法は水銀を使用せず、エチレンを酸素で酸化して生産する方式に変わっている。</a:t>
                      </a:r>
                    </a:p>
                  </a:txBody>
                  <a:tcPr marL="9525" marR="9525" marT="9525" marB="0" anchor="ctr"/>
                </a:tc>
                <a:extLst>
                  <a:ext uri="{0D108BD9-81ED-4DB2-BD59-A6C34878D82A}">
                    <a16:rowId xmlns:a16="http://schemas.microsoft.com/office/drawing/2014/main" val="2844436851"/>
                  </a:ext>
                </a:extLst>
              </a:tr>
            </a:tbl>
          </a:graphicData>
        </a:graphic>
      </p:graphicFrame>
      <p:graphicFrame>
        <p:nvGraphicFramePr>
          <p:cNvPr id="20" name="表 19">
            <a:extLst>
              <a:ext uri="{FF2B5EF4-FFF2-40B4-BE49-F238E27FC236}">
                <a16:creationId xmlns:a16="http://schemas.microsoft.com/office/drawing/2014/main" id="{D4582458-6B28-410C-ADF1-1AB4EEB66FE3}"/>
              </a:ext>
            </a:extLst>
          </p:cNvPr>
          <p:cNvGraphicFramePr>
            <a:graphicFrameLocks noGrp="1"/>
          </p:cNvGraphicFramePr>
          <p:nvPr>
            <p:extLst>
              <p:ext uri="{D42A27DB-BD31-4B8C-83A1-F6EECF244321}">
                <p14:modId xmlns:p14="http://schemas.microsoft.com/office/powerpoint/2010/main" val="3868149271"/>
              </p:ext>
            </p:extLst>
          </p:nvPr>
        </p:nvGraphicFramePr>
        <p:xfrm>
          <a:off x="728069" y="5497714"/>
          <a:ext cx="8758187" cy="1248585"/>
        </p:xfrm>
        <a:graphic>
          <a:graphicData uri="http://schemas.openxmlformats.org/drawingml/2006/table">
            <a:tbl>
              <a:tblPr firstRow="1" bandRow="1">
                <a:tableStyleId>{5C22544A-7EE6-4342-B048-85BDC9FD1C3A}</a:tableStyleId>
              </a:tblPr>
              <a:tblGrid>
                <a:gridCol w="468000">
                  <a:extLst>
                    <a:ext uri="{9D8B030D-6E8A-4147-A177-3AD203B41FA5}">
                      <a16:colId xmlns:a16="http://schemas.microsoft.com/office/drawing/2014/main" val="186284741"/>
                    </a:ext>
                  </a:extLst>
                </a:gridCol>
                <a:gridCol w="504000">
                  <a:extLst>
                    <a:ext uri="{9D8B030D-6E8A-4147-A177-3AD203B41FA5}">
                      <a16:colId xmlns:a16="http://schemas.microsoft.com/office/drawing/2014/main" val="3347487342"/>
                    </a:ext>
                  </a:extLst>
                </a:gridCol>
                <a:gridCol w="583779">
                  <a:extLst>
                    <a:ext uri="{9D8B030D-6E8A-4147-A177-3AD203B41FA5}">
                      <a16:colId xmlns:a16="http://schemas.microsoft.com/office/drawing/2014/main" val="820898458"/>
                    </a:ext>
                  </a:extLst>
                </a:gridCol>
                <a:gridCol w="1349748">
                  <a:extLst>
                    <a:ext uri="{9D8B030D-6E8A-4147-A177-3AD203B41FA5}">
                      <a16:colId xmlns:a16="http://schemas.microsoft.com/office/drawing/2014/main" val="1115179099"/>
                    </a:ext>
                  </a:extLst>
                </a:gridCol>
                <a:gridCol w="712367">
                  <a:extLst>
                    <a:ext uri="{9D8B030D-6E8A-4147-A177-3AD203B41FA5}">
                      <a16:colId xmlns:a16="http://schemas.microsoft.com/office/drawing/2014/main" val="3356854828"/>
                    </a:ext>
                  </a:extLst>
                </a:gridCol>
                <a:gridCol w="637381">
                  <a:extLst>
                    <a:ext uri="{9D8B030D-6E8A-4147-A177-3AD203B41FA5}">
                      <a16:colId xmlns:a16="http://schemas.microsoft.com/office/drawing/2014/main" val="1920011306"/>
                    </a:ext>
                  </a:extLst>
                </a:gridCol>
                <a:gridCol w="487409">
                  <a:extLst>
                    <a:ext uri="{9D8B030D-6E8A-4147-A177-3AD203B41FA5}">
                      <a16:colId xmlns:a16="http://schemas.microsoft.com/office/drawing/2014/main" val="3335024437"/>
                    </a:ext>
                  </a:extLst>
                </a:gridCol>
                <a:gridCol w="487409">
                  <a:extLst>
                    <a:ext uri="{9D8B030D-6E8A-4147-A177-3AD203B41FA5}">
                      <a16:colId xmlns:a16="http://schemas.microsoft.com/office/drawing/2014/main" val="1224343970"/>
                    </a:ext>
                  </a:extLst>
                </a:gridCol>
                <a:gridCol w="742992">
                  <a:extLst>
                    <a:ext uri="{9D8B030D-6E8A-4147-A177-3AD203B41FA5}">
                      <a16:colId xmlns:a16="http://schemas.microsoft.com/office/drawing/2014/main" val="1897126806"/>
                    </a:ext>
                  </a:extLst>
                </a:gridCol>
                <a:gridCol w="712367">
                  <a:extLst>
                    <a:ext uri="{9D8B030D-6E8A-4147-A177-3AD203B41FA5}">
                      <a16:colId xmlns:a16="http://schemas.microsoft.com/office/drawing/2014/main" val="1958534525"/>
                    </a:ext>
                  </a:extLst>
                </a:gridCol>
                <a:gridCol w="599889">
                  <a:extLst>
                    <a:ext uri="{9D8B030D-6E8A-4147-A177-3AD203B41FA5}">
                      <a16:colId xmlns:a16="http://schemas.microsoft.com/office/drawing/2014/main" val="2187406633"/>
                    </a:ext>
                  </a:extLst>
                </a:gridCol>
                <a:gridCol w="412423">
                  <a:extLst>
                    <a:ext uri="{9D8B030D-6E8A-4147-A177-3AD203B41FA5}">
                      <a16:colId xmlns:a16="http://schemas.microsoft.com/office/drawing/2014/main" val="546023338"/>
                    </a:ext>
                  </a:extLst>
                </a:gridCol>
                <a:gridCol w="412423">
                  <a:extLst>
                    <a:ext uri="{9D8B030D-6E8A-4147-A177-3AD203B41FA5}">
                      <a16:colId xmlns:a16="http://schemas.microsoft.com/office/drawing/2014/main" val="3089004337"/>
                    </a:ext>
                  </a:extLst>
                </a:gridCol>
                <a:gridCol w="648000">
                  <a:extLst>
                    <a:ext uri="{9D8B030D-6E8A-4147-A177-3AD203B41FA5}">
                      <a16:colId xmlns:a16="http://schemas.microsoft.com/office/drawing/2014/main" val="3702834822"/>
                    </a:ext>
                  </a:extLst>
                </a:gridCol>
              </a:tblGrid>
              <a:tr h="269415">
                <a:tc gridSpan="11">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中央環境審議会での検討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gridSpan="3">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条例制定時の検討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2355721477"/>
                  </a:ext>
                </a:extLst>
              </a:tr>
              <a:tr h="422031">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zh-TW" altLang="en-US" sz="1050" u="none" strike="noStrike" dirty="0">
                          <a:effectLst/>
                          <a:latin typeface="BIZ UDPゴシック" panose="020B0400000000000000" pitchFamily="50" charset="-128"/>
                          <a:ea typeface="BIZ UDPゴシック" panose="020B0400000000000000" pitchFamily="50" charset="-128"/>
                        </a:rPr>
                        <a:t>遺伝子障害性</a:t>
                      </a:r>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発がん性の閾値の有無</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発がん性以外の有害性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発がん性の量ー反応関係</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ユニットリスク</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a:effectLst/>
                          <a:latin typeface="BIZ UDPゴシック" panose="020B0400000000000000" pitchFamily="50" charset="-128"/>
                          <a:ea typeface="BIZ UDPゴシック" panose="020B0400000000000000" pitchFamily="50" charset="-128"/>
                        </a:rPr>
                        <a:t>発がん性以外の量ー反応関係</a:t>
                      </a:r>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発がん性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毒性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想定環境濃度</a:t>
                      </a:r>
                    </a:p>
                  </a:txBody>
                  <a:tcPr marL="9525" marR="9525" marT="9525" marB="0" anchor="ctr"/>
                </a:tc>
                <a:extLst>
                  <a:ext uri="{0D108BD9-81ED-4DB2-BD59-A6C34878D82A}">
                    <a16:rowId xmlns:a16="http://schemas.microsoft.com/office/drawing/2014/main" val="1453410119"/>
                  </a:ext>
                </a:extLst>
              </a:tr>
              <a:tr h="426231">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有りと示唆</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有りと示唆</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示すことが困難</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アルコール性肝障害、鼻腔での過形成や化生等の影響</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NOAEL：16mg/m</a:t>
                      </a:r>
                      <a:r>
                        <a:rPr lang="en-US" sz="1050" b="0" i="0" u="none" strike="noStrike" baseline="30000" dirty="0">
                          <a:solidFill>
                            <a:srgbClr val="000000"/>
                          </a:solidFill>
                          <a:effectLst/>
                          <a:latin typeface="BIZ UDPゴシック" panose="020B0400000000000000" pitchFamily="50" charset="-128"/>
                          <a:ea typeface="BIZ UDPゴシック" panose="020B0400000000000000" pitchFamily="50" charset="-128"/>
                        </a:rPr>
                        <a:t>3</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125</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120</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C3</a:t>
                      </a: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T3</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4" name="表 13">
            <a:extLst>
              <a:ext uri="{FF2B5EF4-FFF2-40B4-BE49-F238E27FC236}">
                <a16:creationId xmlns:a16="http://schemas.microsoft.com/office/drawing/2014/main" id="{70BB50D9-9319-4625-A128-74E942779B54}"/>
              </a:ext>
            </a:extLst>
          </p:cNvPr>
          <p:cNvGraphicFramePr>
            <a:graphicFrameLocks noGrp="1"/>
          </p:cNvGraphicFramePr>
          <p:nvPr>
            <p:extLst>
              <p:ext uri="{D42A27DB-BD31-4B8C-83A1-F6EECF244321}">
                <p14:modId xmlns:p14="http://schemas.microsoft.com/office/powerpoint/2010/main" val="3462982198"/>
              </p:ext>
            </p:extLst>
          </p:nvPr>
        </p:nvGraphicFramePr>
        <p:xfrm>
          <a:off x="733163" y="3196281"/>
          <a:ext cx="8692944" cy="917823"/>
        </p:xfrm>
        <a:graphic>
          <a:graphicData uri="http://schemas.openxmlformats.org/drawingml/2006/table">
            <a:tbl>
              <a:tblPr firstRow="1" bandRow="1">
                <a:tableStyleId>{5C22544A-7EE6-4342-B048-85BDC9FD1C3A}</a:tableStyleId>
              </a:tblPr>
              <a:tblGrid>
                <a:gridCol w="900000">
                  <a:extLst>
                    <a:ext uri="{9D8B030D-6E8A-4147-A177-3AD203B41FA5}">
                      <a16:colId xmlns:a16="http://schemas.microsoft.com/office/drawing/2014/main" val="2840144021"/>
                    </a:ext>
                  </a:extLst>
                </a:gridCol>
                <a:gridCol w="720000">
                  <a:extLst>
                    <a:ext uri="{9D8B030D-6E8A-4147-A177-3AD203B41FA5}">
                      <a16:colId xmlns:a16="http://schemas.microsoft.com/office/drawing/2014/main" val="2239818214"/>
                    </a:ext>
                  </a:extLst>
                </a:gridCol>
                <a:gridCol w="396000">
                  <a:extLst>
                    <a:ext uri="{9D8B030D-6E8A-4147-A177-3AD203B41FA5}">
                      <a16:colId xmlns:a16="http://schemas.microsoft.com/office/drawing/2014/main" val="2384755886"/>
                    </a:ext>
                  </a:extLst>
                </a:gridCol>
                <a:gridCol w="792000">
                  <a:extLst>
                    <a:ext uri="{9D8B030D-6E8A-4147-A177-3AD203B41FA5}">
                      <a16:colId xmlns:a16="http://schemas.microsoft.com/office/drawing/2014/main" val="186284741"/>
                    </a:ext>
                  </a:extLst>
                </a:gridCol>
                <a:gridCol w="432000">
                  <a:extLst>
                    <a:ext uri="{9D8B030D-6E8A-4147-A177-3AD203B41FA5}">
                      <a16:colId xmlns:a16="http://schemas.microsoft.com/office/drawing/2014/main" val="1115179099"/>
                    </a:ext>
                  </a:extLst>
                </a:gridCol>
                <a:gridCol w="432000">
                  <a:extLst>
                    <a:ext uri="{9D8B030D-6E8A-4147-A177-3AD203B41FA5}">
                      <a16:colId xmlns:a16="http://schemas.microsoft.com/office/drawing/2014/main" val="3356854828"/>
                    </a:ext>
                  </a:extLst>
                </a:gridCol>
                <a:gridCol w="540000">
                  <a:extLst>
                    <a:ext uri="{9D8B030D-6E8A-4147-A177-3AD203B41FA5}">
                      <a16:colId xmlns:a16="http://schemas.microsoft.com/office/drawing/2014/main" val="1920011306"/>
                    </a:ext>
                  </a:extLst>
                </a:gridCol>
                <a:gridCol w="468000">
                  <a:extLst>
                    <a:ext uri="{9D8B030D-6E8A-4147-A177-3AD203B41FA5}">
                      <a16:colId xmlns:a16="http://schemas.microsoft.com/office/drawing/2014/main" val="3335024437"/>
                    </a:ext>
                  </a:extLst>
                </a:gridCol>
                <a:gridCol w="576000">
                  <a:extLst>
                    <a:ext uri="{9D8B030D-6E8A-4147-A177-3AD203B41FA5}">
                      <a16:colId xmlns:a16="http://schemas.microsoft.com/office/drawing/2014/main" val="262351408"/>
                    </a:ext>
                  </a:extLst>
                </a:gridCol>
                <a:gridCol w="504000">
                  <a:extLst>
                    <a:ext uri="{9D8B030D-6E8A-4147-A177-3AD203B41FA5}">
                      <a16:colId xmlns:a16="http://schemas.microsoft.com/office/drawing/2014/main" val="421905880"/>
                    </a:ext>
                  </a:extLst>
                </a:gridCol>
                <a:gridCol w="386472">
                  <a:extLst>
                    <a:ext uri="{9D8B030D-6E8A-4147-A177-3AD203B41FA5}">
                      <a16:colId xmlns:a16="http://schemas.microsoft.com/office/drawing/2014/main" val="3811409747"/>
                    </a:ext>
                  </a:extLst>
                </a:gridCol>
                <a:gridCol w="386472">
                  <a:extLst>
                    <a:ext uri="{9D8B030D-6E8A-4147-A177-3AD203B41FA5}">
                      <a16:colId xmlns:a16="http://schemas.microsoft.com/office/drawing/2014/main" val="2543409202"/>
                    </a:ext>
                  </a:extLst>
                </a:gridCol>
                <a:gridCol w="1620000">
                  <a:extLst>
                    <a:ext uri="{9D8B030D-6E8A-4147-A177-3AD203B41FA5}">
                      <a16:colId xmlns:a16="http://schemas.microsoft.com/office/drawing/2014/main" val="1224343970"/>
                    </a:ext>
                  </a:extLst>
                </a:gridCol>
                <a:gridCol w="540000">
                  <a:extLst>
                    <a:ext uri="{9D8B030D-6E8A-4147-A177-3AD203B41FA5}">
                      <a16:colId xmlns:a16="http://schemas.microsoft.com/office/drawing/2014/main" val="469874782"/>
                    </a:ext>
                  </a:extLst>
                </a:gridCol>
              </a:tblGrid>
              <a:tr h="395800">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全国製造・輸入数量 </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sz="1050" u="none" strike="noStrike" dirty="0">
                          <a:effectLst/>
                          <a:latin typeface="BIZ UDPゴシック" panose="020B0400000000000000" pitchFamily="50" charset="-128"/>
                          <a:ea typeface="BIZ UDPゴシック" panose="020B0400000000000000" pitchFamily="50" charset="-128"/>
                        </a:rPr>
                        <a:t>t)</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府内大気濃度</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測定法</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環境基準値又は指針値</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法（有害</a:t>
                      </a:r>
                      <a:r>
                        <a:rPr lang="ja-JP" altLang="en-US" sz="1050" kern="100" dirty="0">
                          <a:effectLst/>
                          <a:latin typeface="BIZ UDPゴシック" panose="020B0400000000000000" pitchFamily="50" charset="-128"/>
                          <a:ea typeface="BIZ UDPゴシック" panose="020B0400000000000000" pitchFamily="50" charset="-128"/>
                        </a:rPr>
                        <a:t>物質等</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法（指定物質）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法（優先取組物質）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条例（有害</a:t>
                      </a:r>
                      <a:r>
                        <a:rPr lang="ja-JP" altLang="en-US" sz="1050" kern="100" dirty="0">
                          <a:effectLst/>
                          <a:latin typeface="BIZ UDPゴシック" panose="020B0400000000000000" pitchFamily="50" charset="-128"/>
                          <a:ea typeface="BIZ UDPゴシック" panose="020B0400000000000000" pitchFamily="50" charset="-128"/>
                        </a:rPr>
                        <a:t>物質</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化審法</a:t>
                      </a:r>
                    </a:p>
                  </a:txBody>
                  <a:tcPr marL="45720" marR="45720"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安衛法</a:t>
                      </a:r>
                      <a:endParaRPr kumimoji="1" lang="en-US" altLang="ja-JP" sz="1050" dirty="0">
                        <a:latin typeface="BIZ UDPゴシック" panose="020B0400000000000000" pitchFamily="50" charset="-128"/>
                        <a:ea typeface="BIZ UDPゴシック" panose="020B0400000000000000" pitchFamily="50" charset="-128"/>
                      </a:endParaRPr>
                    </a:p>
                    <a:p>
                      <a:pPr algn="ctr"/>
                      <a:r>
                        <a:rPr kumimoji="1" lang="ja-JP" altLang="en-US" sz="1050" dirty="0">
                          <a:latin typeface="BIZ UDPゴシック" panose="020B0400000000000000" pitchFamily="50" charset="-128"/>
                          <a:ea typeface="BIZ UDPゴシック" panose="020B0400000000000000" pitchFamily="50" charset="-128"/>
                        </a:rPr>
                        <a:t>特化則</a:t>
                      </a:r>
                    </a:p>
                  </a:txBody>
                  <a:tcPr marL="45720" marR="4572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毒劇法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水濁法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50" kern="100" dirty="0">
                          <a:effectLst/>
                          <a:latin typeface="BIZ UDPゴシック" panose="020B0400000000000000" pitchFamily="50" charset="-128"/>
                          <a:ea typeface="BIZ UDPゴシック" panose="020B0400000000000000" pitchFamily="50" charset="-128"/>
                        </a:rPr>
                        <a:t>GHS</a:t>
                      </a:r>
                      <a:r>
                        <a:rPr lang="ja-JP" altLang="en-US" sz="1050" kern="100" dirty="0">
                          <a:effectLst/>
                          <a:latin typeface="BIZ UDPゴシック" panose="020B0400000000000000" pitchFamily="50" charset="-128"/>
                          <a:ea typeface="BIZ UDPゴシック" panose="020B0400000000000000" pitchFamily="50" charset="-128"/>
                        </a:rPr>
                        <a:t>分類健康有害性</a:t>
                      </a: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（発がん性以外の主な区分１）</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発がん性</a:t>
                      </a:r>
                      <a:br>
                        <a:rPr lang="ja-JP" altLang="en-US" sz="1050" u="none" strike="noStrike" dirty="0">
                          <a:effectLst/>
                          <a:latin typeface="BIZ UDPゴシック" panose="020B0400000000000000" pitchFamily="50" charset="-128"/>
                          <a:ea typeface="BIZ UDPゴシック" panose="020B0400000000000000" pitchFamily="50" charset="-128"/>
                        </a:rPr>
                      </a:b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IARC</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453410119"/>
                  </a:ext>
                </a:extLst>
              </a:tr>
              <a:tr h="346323">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55,287</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0.019</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el-GR" sz="1050" b="0" i="0" u="none" strike="noStrike" dirty="0">
                          <a:solidFill>
                            <a:srgbClr val="000000"/>
                          </a:solidFill>
                          <a:effectLst/>
                          <a:latin typeface="BIZ UDPゴシック" panose="020B0400000000000000" pitchFamily="50" charset="-128"/>
                          <a:ea typeface="BIZ UDPゴシック" panose="020B0400000000000000" pitchFamily="50" charset="-128"/>
                        </a:rPr>
                        <a:t>120</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zh-TW" altLang="en-US" sz="1050" b="0" i="0" u="none" strike="noStrike">
                          <a:solidFill>
                            <a:srgbClr val="000000"/>
                          </a:solidFill>
                          <a:effectLst/>
                          <a:latin typeface="BIZ UDPゴシック" panose="020B0400000000000000" pitchFamily="50" charset="-128"/>
                          <a:ea typeface="BIZ UDPゴシック" panose="020B0400000000000000" pitchFamily="50" charset="-128"/>
                        </a:rPr>
                        <a:t>優先評価化学物質</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zh-TW" altLang="en-US" sz="1050" b="0" i="0" u="none" strike="noStrike">
                          <a:solidFill>
                            <a:srgbClr val="000000"/>
                          </a:solidFill>
                          <a:effectLst/>
                          <a:latin typeface="BIZ UDPゴシック" panose="020B0400000000000000" pitchFamily="50" charset="-128"/>
                          <a:ea typeface="BIZ UDPゴシック" panose="020B0400000000000000" pitchFamily="50" charset="-128"/>
                        </a:rPr>
                        <a:t>皮膚感作性</a:t>
                      </a:r>
                      <a:br>
                        <a:rPr lang="zh-TW" altLang="en-US" sz="1050" b="0" i="0" u="none" strike="noStrike">
                          <a:solidFill>
                            <a:srgbClr val="000000"/>
                          </a:solidFill>
                          <a:effectLst/>
                          <a:latin typeface="BIZ UDPゴシック" panose="020B0400000000000000" pitchFamily="50" charset="-128"/>
                          <a:ea typeface="BIZ UDPゴシック" panose="020B0400000000000000" pitchFamily="50" charset="-128"/>
                        </a:rPr>
                      </a:br>
                      <a:r>
                        <a:rPr lang="zh-TW" altLang="en-US" sz="1050" b="0" i="0" u="none" strike="noStrike">
                          <a:solidFill>
                            <a:srgbClr val="000000"/>
                          </a:solidFill>
                          <a:effectLst/>
                          <a:latin typeface="BIZ UDPゴシック" panose="020B0400000000000000" pitchFamily="50" charset="-128"/>
                          <a:ea typeface="BIZ UDPゴシック" panose="020B0400000000000000" pitchFamily="50" charset="-128"/>
                        </a:rPr>
                        <a:t>特定標的臓器毒性</a:t>
                      </a: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2B</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6" name="表 15">
            <a:extLst>
              <a:ext uri="{FF2B5EF4-FFF2-40B4-BE49-F238E27FC236}">
                <a16:creationId xmlns:a16="http://schemas.microsoft.com/office/drawing/2014/main" id="{A836294C-37BB-4E4C-98C7-CA39121EA9FF}"/>
              </a:ext>
            </a:extLst>
          </p:cNvPr>
          <p:cNvGraphicFramePr>
            <a:graphicFrameLocks noGrp="1"/>
          </p:cNvGraphicFramePr>
          <p:nvPr>
            <p:extLst>
              <p:ext uri="{D42A27DB-BD31-4B8C-83A1-F6EECF244321}">
                <p14:modId xmlns:p14="http://schemas.microsoft.com/office/powerpoint/2010/main" val="79626229"/>
              </p:ext>
            </p:extLst>
          </p:nvPr>
        </p:nvGraphicFramePr>
        <p:xfrm>
          <a:off x="735756" y="4173828"/>
          <a:ext cx="8748000" cy="1231443"/>
        </p:xfrm>
        <a:graphic>
          <a:graphicData uri="http://schemas.openxmlformats.org/drawingml/2006/table">
            <a:tbl>
              <a:tblPr firstRow="1" bandRow="1">
                <a:tableStyleId>{5C22544A-7EE6-4342-B048-85BDC9FD1C3A}</a:tableStyleId>
              </a:tblPr>
              <a:tblGrid>
                <a:gridCol w="396000">
                  <a:extLst>
                    <a:ext uri="{9D8B030D-6E8A-4147-A177-3AD203B41FA5}">
                      <a16:colId xmlns:a16="http://schemas.microsoft.com/office/drawing/2014/main" val="3554492327"/>
                    </a:ext>
                  </a:extLst>
                </a:gridCol>
                <a:gridCol w="360000">
                  <a:extLst>
                    <a:ext uri="{9D8B030D-6E8A-4147-A177-3AD203B41FA5}">
                      <a16:colId xmlns:a16="http://schemas.microsoft.com/office/drawing/2014/main" val="3146548048"/>
                    </a:ext>
                  </a:extLst>
                </a:gridCol>
                <a:gridCol w="684000">
                  <a:extLst>
                    <a:ext uri="{9D8B030D-6E8A-4147-A177-3AD203B41FA5}">
                      <a16:colId xmlns:a16="http://schemas.microsoft.com/office/drawing/2014/main" val="3313589753"/>
                    </a:ext>
                  </a:extLst>
                </a:gridCol>
                <a:gridCol w="684000">
                  <a:extLst>
                    <a:ext uri="{9D8B030D-6E8A-4147-A177-3AD203B41FA5}">
                      <a16:colId xmlns:a16="http://schemas.microsoft.com/office/drawing/2014/main" val="1309927787"/>
                    </a:ext>
                  </a:extLst>
                </a:gridCol>
                <a:gridCol w="432000">
                  <a:extLst>
                    <a:ext uri="{9D8B030D-6E8A-4147-A177-3AD203B41FA5}">
                      <a16:colId xmlns:a16="http://schemas.microsoft.com/office/drawing/2014/main" val="440683863"/>
                    </a:ext>
                  </a:extLst>
                </a:gridCol>
                <a:gridCol w="360000">
                  <a:extLst>
                    <a:ext uri="{9D8B030D-6E8A-4147-A177-3AD203B41FA5}">
                      <a16:colId xmlns:a16="http://schemas.microsoft.com/office/drawing/2014/main" val="1481578530"/>
                    </a:ext>
                  </a:extLst>
                </a:gridCol>
                <a:gridCol w="1728000">
                  <a:extLst>
                    <a:ext uri="{9D8B030D-6E8A-4147-A177-3AD203B41FA5}">
                      <a16:colId xmlns:a16="http://schemas.microsoft.com/office/drawing/2014/main" val="68193555"/>
                    </a:ext>
                  </a:extLst>
                </a:gridCol>
                <a:gridCol w="432000">
                  <a:extLst>
                    <a:ext uri="{9D8B030D-6E8A-4147-A177-3AD203B41FA5}">
                      <a16:colId xmlns:a16="http://schemas.microsoft.com/office/drawing/2014/main" val="3995537399"/>
                    </a:ext>
                  </a:extLst>
                </a:gridCol>
                <a:gridCol w="864000">
                  <a:extLst>
                    <a:ext uri="{9D8B030D-6E8A-4147-A177-3AD203B41FA5}">
                      <a16:colId xmlns:a16="http://schemas.microsoft.com/office/drawing/2014/main" val="2396862075"/>
                    </a:ext>
                  </a:extLst>
                </a:gridCol>
                <a:gridCol w="612000">
                  <a:extLst>
                    <a:ext uri="{9D8B030D-6E8A-4147-A177-3AD203B41FA5}">
                      <a16:colId xmlns:a16="http://schemas.microsoft.com/office/drawing/2014/main" val="3482019717"/>
                    </a:ext>
                  </a:extLst>
                </a:gridCol>
                <a:gridCol w="2196000">
                  <a:extLst>
                    <a:ext uri="{9D8B030D-6E8A-4147-A177-3AD203B41FA5}">
                      <a16:colId xmlns:a16="http://schemas.microsoft.com/office/drawing/2014/main" val="669687323"/>
                    </a:ext>
                  </a:extLst>
                </a:gridCol>
              </a:tblGrid>
              <a:tr h="330378">
                <a:tc gridSpan="7">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排出量（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ja-JP"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移動量（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a:p>
                  </a:txBody>
                  <a:tcPr/>
                </a:tc>
                <a:tc gridSpan="2">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zh-CN" sz="1050" u="none" strike="noStrike" dirty="0">
                          <a:effectLst/>
                          <a:latin typeface="BIZ UDPゴシック" panose="020B0400000000000000" pitchFamily="50" charset="-128"/>
                          <a:ea typeface="BIZ UDPゴシック" panose="020B0400000000000000" pitchFamily="50" charset="-128"/>
                        </a:rPr>
                        <a:t>PRTR</a:t>
                      </a:r>
                      <a:r>
                        <a:rPr lang="zh-CN" altLang="en-US" sz="1050" u="none" strike="noStrike" dirty="0">
                          <a:effectLst/>
                          <a:latin typeface="BIZ UDPゴシック" panose="020B0400000000000000" pitchFamily="50" charset="-128"/>
                          <a:ea typeface="BIZ UDPゴシック" panose="020B0400000000000000" pitchFamily="50" charset="-128"/>
                        </a:rPr>
                        <a:t>届出外</a:t>
                      </a: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年度、ｋｇ）</a:t>
                      </a:r>
                      <a:endParaRPr lang="en-US" altLang="ja-JP" sz="1050" u="none" strike="noStrike"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zh-CN"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728890693"/>
                  </a:ext>
                </a:extLst>
              </a:tr>
              <a:tr h="330378">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分類</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届出件数</a:t>
                      </a:r>
                      <a:endParaRPr lang="en-US" altLang="ja-JP"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合計</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公共用水域</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土壌</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大気排出量上位業種</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下水道</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事業所外への移動（廃棄物）</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r>
                        <a:rPr lang="zh-CN" altLang="en-US" sz="1050" u="none" strike="noStrike" dirty="0">
                          <a:effectLst/>
                          <a:latin typeface="BIZ UDPゴシック" panose="020B0400000000000000" pitchFamily="50" charset="-128"/>
                          <a:ea typeface="BIZ UDPゴシック" panose="020B0400000000000000" pitchFamily="50" charset="-128"/>
                        </a:rPr>
                        <a:t>排出量</a:t>
                      </a:r>
                      <a:endParaRPr kumimoji="1" lang="ja-JP" altLang="en-US" sz="1050" dirty="0">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主な排出源と量</a:t>
                      </a:r>
                    </a:p>
                  </a:txBody>
                  <a:tcPr anchor="ctr"/>
                </a:tc>
                <a:extLst>
                  <a:ext uri="{0D108BD9-81ED-4DB2-BD59-A6C34878D82A}">
                    <a16:rowId xmlns:a16="http://schemas.microsoft.com/office/drawing/2014/main" val="2814582105"/>
                  </a:ext>
                </a:extLst>
              </a:tr>
              <a:tr h="330378">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第１種</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3</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191</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191</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化学工業</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460</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89,879</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自動車（</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52,798</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たばこの煙（</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14,974</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特殊自動車（</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9,300</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extLst>
                  <a:ext uri="{0D108BD9-81ED-4DB2-BD59-A6C34878D82A}">
                    <a16:rowId xmlns:a16="http://schemas.microsoft.com/office/drawing/2014/main" val="3130189616"/>
                  </a:ext>
                </a:extLst>
              </a:tr>
            </a:tbl>
          </a:graphicData>
        </a:graphic>
      </p:graphicFrame>
    </p:spTree>
    <p:extLst>
      <p:ext uri="{BB962C8B-B14F-4D97-AF65-F5344CB8AC3E}">
        <p14:creationId xmlns:p14="http://schemas.microsoft.com/office/powerpoint/2010/main" val="29432660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p:cNvSpPr>
            <a:spLocks noGrp="1"/>
          </p:cNvSpPr>
          <p:nvPr>
            <p:ph type="title"/>
          </p:nvPr>
        </p:nvSpPr>
        <p:spPr>
          <a:xfrm>
            <a:off x="1083469" y="609600"/>
            <a:ext cx="8457933" cy="742122"/>
          </a:xfrm>
        </p:spPr>
        <p:txBody>
          <a:bodyPr>
            <a:normAutofit/>
          </a:bodyPr>
          <a:lstStyle/>
          <a:p>
            <a:r>
              <a:rPr kumimoji="1" lang="ja-JP" altLang="en-US" sz="2400" dirty="0">
                <a:latin typeface="BIZ UDPゴシック" panose="020B0400000000000000" pitchFamily="50" charset="-128"/>
                <a:ea typeface="BIZ UDPゴシック" panose="020B0400000000000000" pitchFamily="50" charset="-128"/>
              </a:rPr>
              <a:t>（参考）検討対象物質について</a:t>
            </a:r>
            <a:r>
              <a:rPr kumimoji="1" lang="en-US" altLang="ja-JP" sz="2400" dirty="0">
                <a:latin typeface="BIZ UDPゴシック" panose="020B0400000000000000" pitchFamily="50" charset="-128"/>
                <a:ea typeface="BIZ UDPゴシック" panose="020B0400000000000000" pitchFamily="50" charset="-128"/>
              </a:rPr>
              <a:t>【</a:t>
            </a:r>
            <a:r>
              <a:rPr lang="ja-JP" altLang="en-US" sz="2400" dirty="0">
                <a:latin typeface="BIZ UDPゴシック" panose="020B0400000000000000" pitchFamily="50" charset="-128"/>
                <a:ea typeface="BIZ UDPゴシック" panose="020B0400000000000000" pitchFamily="50" charset="-128"/>
              </a:rPr>
              <a:t>⑩トルエン</a:t>
            </a:r>
            <a:r>
              <a:rPr kumimoji="1" lang="en-US" altLang="ja-JP" sz="2400" dirty="0">
                <a:latin typeface="BIZ UDPゴシック" panose="020B0400000000000000" pitchFamily="50" charset="-128"/>
                <a:ea typeface="BIZ UDPゴシック" panose="020B0400000000000000" pitchFamily="50" charset="-128"/>
              </a:rPr>
              <a:t>】</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スライド番号プレースホルダー 3">
            <a:extLst>
              <a:ext uri="{FF2B5EF4-FFF2-40B4-BE49-F238E27FC236}">
                <a16:creationId xmlns:a16="http://schemas.microsoft.com/office/drawing/2014/main" id="{8DBC81DD-DE3C-4517-AC6F-72A486E33BE7}"/>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23</a:t>
            </a:fld>
            <a:endParaRPr lang="en-US" dirty="0">
              <a:solidFill>
                <a:srgbClr val="000000"/>
              </a:solidFill>
              <a:latin typeface="BIZ UDPゴシック" panose="020B0400000000000000" pitchFamily="50" charset="-128"/>
              <a:ea typeface="BIZ UDPゴシック" panose="020B0400000000000000" pitchFamily="50" charset="-128"/>
            </a:endParaRPr>
          </a:p>
        </p:txBody>
      </p:sp>
      <p:graphicFrame>
        <p:nvGraphicFramePr>
          <p:cNvPr id="3" name="表 3">
            <a:extLst>
              <a:ext uri="{FF2B5EF4-FFF2-40B4-BE49-F238E27FC236}">
                <a16:creationId xmlns:a16="http://schemas.microsoft.com/office/drawing/2014/main" id="{99486B8D-8EBE-405C-9D80-F4834A667D51}"/>
              </a:ext>
            </a:extLst>
          </p:cNvPr>
          <p:cNvGraphicFramePr>
            <a:graphicFrameLocks noGrp="1"/>
          </p:cNvGraphicFramePr>
          <p:nvPr>
            <p:extLst>
              <p:ext uri="{D42A27DB-BD31-4B8C-83A1-F6EECF244321}">
                <p14:modId xmlns:p14="http://schemas.microsoft.com/office/powerpoint/2010/main" val="2250314448"/>
              </p:ext>
            </p:extLst>
          </p:nvPr>
        </p:nvGraphicFramePr>
        <p:xfrm>
          <a:off x="733163" y="1360286"/>
          <a:ext cx="8676000" cy="1439460"/>
        </p:xfrm>
        <a:graphic>
          <a:graphicData uri="http://schemas.openxmlformats.org/drawingml/2006/table">
            <a:tbl>
              <a:tblPr firstRow="1" bandRow="1">
                <a:tableStyleId>{5C22544A-7EE6-4342-B048-85BDC9FD1C3A}</a:tableStyleId>
              </a:tblPr>
              <a:tblGrid>
                <a:gridCol w="684000">
                  <a:extLst>
                    <a:ext uri="{9D8B030D-6E8A-4147-A177-3AD203B41FA5}">
                      <a16:colId xmlns:a16="http://schemas.microsoft.com/office/drawing/2014/main" val="1612888235"/>
                    </a:ext>
                  </a:extLst>
                </a:gridCol>
                <a:gridCol w="468000">
                  <a:extLst>
                    <a:ext uri="{9D8B030D-6E8A-4147-A177-3AD203B41FA5}">
                      <a16:colId xmlns:a16="http://schemas.microsoft.com/office/drawing/2014/main" val="2876613415"/>
                    </a:ext>
                  </a:extLst>
                </a:gridCol>
                <a:gridCol w="576000">
                  <a:extLst>
                    <a:ext uri="{9D8B030D-6E8A-4147-A177-3AD203B41FA5}">
                      <a16:colId xmlns:a16="http://schemas.microsoft.com/office/drawing/2014/main" val="2936053854"/>
                    </a:ext>
                  </a:extLst>
                </a:gridCol>
                <a:gridCol w="3060000">
                  <a:extLst>
                    <a:ext uri="{9D8B030D-6E8A-4147-A177-3AD203B41FA5}">
                      <a16:colId xmlns:a16="http://schemas.microsoft.com/office/drawing/2014/main" val="677029250"/>
                    </a:ext>
                  </a:extLst>
                </a:gridCol>
                <a:gridCol w="3888000">
                  <a:extLst>
                    <a:ext uri="{9D8B030D-6E8A-4147-A177-3AD203B41FA5}">
                      <a16:colId xmlns:a16="http://schemas.microsoft.com/office/drawing/2014/main" val="1103838277"/>
                    </a:ext>
                  </a:extLst>
                </a:gridCol>
              </a:tblGrid>
              <a:tr h="231883">
                <a:tc>
                  <a:txBody>
                    <a:bodyPr/>
                    <a:lstStyle/>
                    <a:p>
                      <a:pPr algn="ctr"/>
                      <a:r>
                        <a:rPr kumimoji="1" lang="ja-JP" altLang="en-US" sz="1050" dirty="0">
                          <a:latin typeface="BIZ UDPゴシック" panose="020B0400000000000000" pitchFamily="50" charset="-128"/>
                          <a:ea typeface="BIZ UDPゴシック" panose="020B0400000000000000" pitchFamily="50" charset="-128"/>
                        </a:rPr>
                        <a:t>分子式</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融点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沸点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主な用途</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特徴</a:t>
                      </a:r>
                    </a:p>
                  </a:txBody>
                  <a:tcPr anchor="ctr"/>
                </a:tc>
                <a:extLst>
                  <a:ext uri="{0D108BD9-81ED-4DB2-BD59-A6C34878D82A}">
                    <a16:rowId xmlns:a16="http://schemas.microsoft.com/office/drawing/2014/main" val="841004180"/>
                  </a:ext>
                </a:extLst>
              </a:tr>
              <a:tr h="1188000">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C</a:t>
                      </a:r>
                      <a:r>
                        <a:rPr lang="en-US"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7</a:t>
                      </a: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H</a:t>
                      </a:r>
                      <a:r>
                        <a:rPr lang="en-US"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8</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-95℃</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110.6℃</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・トリレンジイソシアネート（ポリウレタンの原料）、フェノール（染料や農薬などの原料）、クレゾールなどの多種多様な化学物質を合成する原料。</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・油性塗料や印刷インキ、油性接着剤などの溶剤。接着剤や塗料のうすめ液などに使用されるシンナーはトルエンを主成分としているほか、油性のペンキ、ニス・ラッカー、マニキュアなどに使用。</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・常温では無色透明な液体。ガソリンのような臭い。</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・油などを溶かす性質があり、同じような性質があるベンゼンに比べて毒性が低く、安価。</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・ガソリン等にはもともと微量のトルエンが混じっているが、性能を高める高オクタン価ガソリン（プレミアムガソリン、ハイオクガソリン）は、トルエンの含有量が多くなっている。</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・たばこの煙にもトルエンは含まれている。</a:t>
                      </a:r>
                    </a:p>
                  </a:txBody>
                  <a:tcPr marL="9525" marR="9525" marT="9525" marB="0" anchor="ctr"/>
                </a:tc>
                <a:extLst>
                  <a:ext uri="{0D108BD9-81ED-4DB2-BD59-A6C34878D82A}">
                    <a16:rowId xmlns:a16="http://schemas.microsoft.com/office/drawing/2014/main" val="2844436851"/>
                  </a:ext>
                </a:extLst>
              </a:tr>
            </a:tbl>
          </a:graphicData>
        </a:graphic>
      </p:graphicFrame>
      <p:graphicFrame>
        <p:nvGraphicFramePr>
          <p:cNvPr id="20" name="表 19">
            <a:extLst>
              <a:ext uri="{FF2B5EF4-FFF2-40B4-BE49-F238E27FC236}">
                <a16:creationId xmlns:a16="http://schemas.microsoft.com/office/drawing/2014/main" id="{D4582458-6B28-410C-ADF1-1AB4EEB66FE3}"/>
              </a:ext>
            </a:extLst>
          </p:cNvPr>
          <p:cNvGraphicFramePr>
            <a:graphicFrameLocks noGrp="1"/>
          </p:cNvGraphicFramePr>
          <p:nvPr>
            <p:extLst>
              <p:ext uri="{D42A27DB-BD31-4B8C-83A1-F6EECF244321}">
                <p14:modId xmlns:p14="http://schemas.microsoft.com/office/powerpoint/2010/main" val="962101664"/>
              </p:ext>
            </p:extLst>
          </p:nvPr>
        </p:nvGraphicFramePr>
        <p:xfrm>
          <a:off x="716029" y="5618723"/>
          <a:ext cx="8794187" cy="1142471"/>
        </p:xfrm>
        <a:graphic>
          <a:graphicData uri="http://schemas.openxmlformats.org/drawingml/2006/table">
            <a:tbl>
              <a:tblPr firstRow="1" bandRow="1">
                <a:tableStyleId>{5C22544A-7EE6-4342-B048-85BDC9FD1C3A}</a:tableStyleId>
              </a:tblPr>
              <a:tblGrid>
                <a:gridCol w="468000">
                  <a:extLst>
                    <a:ext uri="{9D8B030D-6E8A-4147-A177-3AD203B41FA5}">
                      <a16:colId xmlns:a16="http://schemas.microsoft.com/office/drawing/2014/main" val="186284741"/>
                    </a:ext>
                  </a:extLst>
                </a:gridCol>
                <a:gridCol w="612000">
                  <a:extLst>
                    <a:ext uri="{9D8B030D-6E8A-4147-A177-3AD203B41FA5}">
                      <a16:colId xmlns:a16="http://schemas.microsoft.com/office/drawing/2014/main" val="3347487342"/>
                    </a:ext>
                  </a:extLst>
                </a:gridCol>
                <a:gridCol w="583779">
                  <a:extLst>
                    <a:ext uri="{9D8B030D-6E8A-4147-A177-3AD203B41FA5}">
                      <a16:colId xmlns:a16="http://schemas.microsoft.com/office/drawing/2014/main" val="820898458"/>
                    </a:ext>
                  </a:extLst>
                </a:gridCol>
                <a:gridCol w="1349748">
                  <a:extLst>
                    <a:ext uri="{9D8B030D-6E8A-4147-A177-3AD203B41FA5}">
                      <a16:colId xmlns:a16="http://schemas.microsoft.com/office/drawing/2014/main" val="1115179099"/>
                    </a:ext>
                  </a:extLst>
                </a:gridCol>
                <a:gridCol w="712367">
                  <a:extLst>
                    <a:ext uri="{9D8B030D-6E8A-4147-A177-3AD203B41FA5}">
                      <a16:colId xmlns:a16="http://schemas.microsoft.com/office/drawing/2014/main" val="3356854828"/>
                    </a:ext>
                  </a:extLst>
                </a:gridCol>
                <a:gridCol w="637381">
                  <a:extLst>
                    <a:ext uri="{9D8B030D-6E8A-4147-A177-3AD203B41FA5}">
                      <a16:colId xmlns:a16="http://schemas.microsoft.com/office/drawing/2014/main" val="1920011306"/>
                    </a:ext>
                  </a:extLst>
                </a:gridCol>
                <a:gridCol w="487409">
                  <a:extLst>
                    <a:ext uri="{9D8B030D-6E8A-4147-A177-3AD203B41FA5}">
                      <a16:colId xmlns:a16="http://schemas.microsoft.com/office/drawing/2014/main" val="3335024437"/>
                    </a:ext>
                  </a:extLst>
                </a:gridCol>
                <a:gridCol w="487409">
                  <a:extLst>
                    <a:ext uri="{9D8B030D-6E8A-4147-A177-3AD203B41FA5}">
                      <a16:colId xmlns:a16="http://schemas.microsoft.com/office/drawing/2014/main" val="1224343970"/>
                    </a:ext>
                  </a:extLst>
                </a:gridCol>
                <a:gridCol w="742992">
                  <a:extLst>
                    <a:ext uri="{9D8B030D-6E8A-4147-A177-3AD203B41FA5}">
                      <a16:colId xmlns:a16="http://schemas.microsoft.com/office/drawing/2014/main" val="1897126806"/>
                    </a:ext>
                  </a:extLst>
                </a:gridCol>
                <a:gridCol w="712367">
                  <a:extLst>
                    <a:ext uri="{9D8B030D-6E8A-4147-A177-3AD203B41FA5}">
                      <a16:colId xmlns:a16="http://schemas.microsoft.com/office/drawing/2014/main" val="1958534525"/>
                    </a:ext>
                  </a:extLst>
                </a:gridCol>
                <a:gridCol w="599889">
                  <a:extLst>
                    <a:ext uri="{9D8B030D-6E8A-4147-A177-3AD203B41FA5}">
                      <a16:colId xmlns:a16="http://schemas.microsoft.com/office/drawing/2014/main" val="2187406633"/>
                    </a:ext>
                  </a:extLst>
                </a:gridCol>
                <a:gridCol w="412423">
                  <a:extLst>
                    <a:ext uri="{9D8B030D-6E8A-4147-A177-3AD203B41FA5}">
                      <a16:colId xmlns:a16="http://schemas.microsoft.com/office/drawing/2014/main" val="546023338"/>
                    </a:ext>
                  </a:extLst>
                </a:gridCol>
                <a:gridCol w="412423">
                  <a:extLst>
                    <a:ext uri="{9D8B030D-6E8A-4147-A177-3AD203B41FA5}">
                      <a16:colId xmlns:a16="http://schemas.microsoft.com/office/drawing/2014/main" val="3089004337"/>
                    </a:ext>
                  </a:extLst>
                </a:gridCol>
                <a:gridCol w="576000">
                  <a:extLst>
                    <a:ext uri="{9D8B030D-6E8A-4147-A177-3AD203B41FA5}">
                      <a16:colId xmlns:a16="http://schemas.microsoft.com/office/drawing/2014/main" val="3702834822"/>
                    </a:ext>
                  </a:extLst>
                </a:gridCol>
              </a:tblGrid>
              <a:tr h="252855">
                <a:tc gridSpan="11">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中央環境審議会での検討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gridSpan="3">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条例制定時の検討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2355721477"/>
                  </a:ext>
                </a:extLst>
              </a:tr>
              <a:tr h="459491">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zh-TW" altLang="en-US" sz="1050" u="none" strike="noStrike" dirty="0">
                          <a:effectLst/>
                          <a:latin typeface="BIZ UDPゴシック" panose="020B0400000000000000" pitchFamily="50" charset="-128"/>
                          <a:ea typeface="BIZ UDPゴシック" panose="020B0400000000000000" pitchFamily="50" charset="-128"/>
                        </a:rPr>
                        <a:t>遺伝子障害性</a:t>
                      </a:r>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発がん性の閾値の有無</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発がん性以外の有害性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発がん性の量ー反応関係</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ユニットリスク</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a:effectLst/>
                          <a:latin typeface="BIZ UDPゴシック" panose="020B0400000000000000" pitchFamily="50" charset="-128"/>
                          <a:ea typeface="BIZ UDPゴシック" panose="020B0400000000000000" pitchFamily="50" charset="-128"/>
                        </a:rPr>
                        <a:t>発がん性以外の量ー反応関係</a:t>
                      </a:r>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発がん性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毒性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想定環境濃度</a:t>
                      </a:r>
                    </a:p>
                  </a:txBody>
                  <a:tcPr marL="9525" marR="9525" marT="9525" marB="0" anchor="ctr"/>
                </a:tc>
                <a:extLst>
                  <a:ext uri="{0D108BD9-81ED-4DB2-BD59-A6C34878D82A}">
                    <a16:rowId xmlns:a16="http://schemas.microsoft.com/office/drawing/2014/main" val="1453410119"/>
                  </a:ext>
                </a:extLst>
              </a:tr>
              <a:tr h="400031">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T4</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4" name="表 13">
            <a:extLst>
              <a:ext uri="{FF2B5EF4-FFF2-40B4-BE49-F238E27FC236}">
                <a16:creationId xmlns:a16="http://schemas.microsoft.com/office/drawing/2014/main" id="{B05A7A0F-EB6C-45F3-97FA-41969BAF7C96}"/>
              </a:ext>
            </a:extLst>
          </p:cNvPr>
          <p:cNvGraphicFramePr>
            <a:graphicFrameLocks noGrp="1"/>
          </p:cNvGraphicFramePr>
          <p:nvPr>
            <p:extLst>
              <p:ext uri="{D42A27DB-BD31-4B8C-83A1-F6EECF244321}">
                <p14:modId xmlns:p14="http://schemas.microsoft.com/office/powerpoint/2010/main" val="434502737"/>
              </p:ext>
            </p:extLst>
          </p:nvPr>
        </p:nvGraphicFramePr>
        <p:xfrm>
          <a:off x="733163" y="3091622"/>
          <a:ext cx="8692944" cy="917823"/>
        </p:xfrm>
        <a:graphic>
          <a:graphicData uri="http://schemas.openxmlformats.org/drawingml/2006/table">
            <a:tbl>
              <a:tblPr firstRow="1" bandRow="1">
                <a:tableStyleId>{5C22544A-7EE6-4342-B048-85BDC9FD1C3A}</a:tableStyleId>
              </a:tblPr>
              <a:tblGrid>
                <a:gridCol w="900000">
                  <a:extLst>
                    <a:ext uri="{9D8B030D-6E8A-4147-A177-3AD203B41FA5}">
                      <a16:colId xmlns:a16="http://schemas.microsoft.com/office/drawing/2014/main" val="2840144021"/>
                    </a:ext>
                  </a:extLst>
                </a:gridCol>
                <a:gridCol w="720000">
                  <a:extLst>
                    <a:ext uri="{9D8B030D-6E8A-4147-A177-3AD203B41FA5}">
                      <a16:colId xmlns:a16="http://schemas.microsoft.com/office/drawing/2014/main" val="2239818214"/>
                    </a:ext>
                  </a:extLst>
                </a:gridCol>
                <a:gridCol w="396000">
                  <a:extLst>
                    <a:ext uri="{9D8B030D-6E8A-4147-A177-3AD203B41FA5}">
                      <a16:colId xmlns:a16="http://schemas.microsoft.com/office/drawing/2014/main" val="2384755886"/>
                    </a:ext>
                  </a:extLst>
                </a:gridCol>
                <a:gridCol w="792000">
                  <a:extLst>
                    <a:ext uri="{9D8B030D-6E8A-4147-A177-3AD203B41FA5}">
                      <a16:colId xmlns:a16="http://schemas.microsoft.com/office/drawing/2014/main" val="186284741"/>
                    </a:ext>
                  </a:extLst>
                </a:gridCol>
                <a:gridCol w="432000">
                  <a:extLst>
                    <a:ext uri="{9D8B030D-6E8A-4147-A177-3AD203B41FA5}">
                      <a16:colId xmlns:a16="http://schemas.microsoft.com/office/drawing/2014/main" val="1115179099"/>
                    </a:ext>
                  </a:extLst>
                </a:gridCol>
                <a:gridCol w="432000">
                  <a:extLst>
                    <a:ext uri="{9D8B030D-6E8A-4147-A177-3AD203B41FA5}">
                      <a16:colId xmlns:a16="http://schemas.microsoft.com/office/drawing/2014/main" val="3356854828"/>
                    </a:ext>
                  </a:extLst>
                </a:gridCol>
                <a:gridCol w="540000">
                  <a:extLst>
                    <a:ext uri="{9D8B030D-6E8A-4147-A177-3AD203B41FA5}">
                      <a16:colId xmlns:a16="http://schemas.microsoft.com/office/drawing/2014/main" val="1920011306"/>
                    </a:ext>
                  </a:extLst>
                </a:gridCol>
                <a:gridCol w="468000">
                  <a:extLst>
                    <a:ext uri="{9D8B030D-6E8A-4147-A177-3AD203B41FA5}">
                      <a16:colId xmlns:a16="http://schemas.microsoft.com/office/drawing/2014/main" val="3335024437"/>
                    </a:ext>
                  </a:extLst>
                </a:gridCol>
                <a:gridCol w="576000">
                  <a:extLst>
                    <a:ext uri="{9D8B030D-6E8A-4147-A177-3AD203B41FA5}">
                      <a16:colId xmlns:a16="http://schemas.microsoft.com/office/drawing/2014/main" val="262351408"/>
                    </a:ext>
                  </a:extLst>
                </a:gridCol>
                <a:gridCol w="504000">
                  <a:extLst>
                    <a:ext uri="{9D8B030D-6E8A-4147-A177-3AD203B41FA5}">
                      <a16:colId xmlns:a16="http://schemas.microsoft.com/office/drawing/2014/main" val="421905880"/>
                    </a:ext>
                  </a:extLst>
                </a:gridCol>
                <a:gridCol w="386472">
                  <a:extLst>
                    <a:ext uri="{9D8B030D-6E8A-4147-A177-3AD203B41FA5}">
                      <a16:colId xmlns:a16="http://schemas.microsoft.com/office/drawing/2014/main" val="3811409747"/>
                    </a:ext>
                  </a:extLst>
                </a:gridCol>
                <a:gridCol w="386472">
                  <a:extLst>
                    <a:ext uri="{9D8B030D-6E8A-4147-A177-3AD203B41FA5}">
                      <a16:colId xmlns:a16="http://schemas.microsoft.com/office/drawing/2014/main" val="2543409202"/>
                    </a:ext>
                  </a:extLst>
                </a:gridCol>
                <a:gridCol w="1620000">
                  <a:extLst>
                    <a:ext uri="{9D8B030D-6E8A-4147-A177-3AD203B41FA5}">
                      <a16:colId xmlns:a16="http://schemas.microsoft.com/office/drawing/2014/main" val="1224343970"/>
                    </a:ext>
                  </a:extLst>
                </a:gridCol>
                <a:gridCol w="540000">
                  <a:extLst>
                    <a:ext uri="{9D8B030D-6E8A-4147-A177-3AD203B41FA5}">
                      <a16:colId xmlns:a16="http://schemas.microsoft.com/office/drawing/2014/main" val="469874782"/>
                    </a:ext>
                  </a:extLst>
                </a:gridCol>
              </a:tblGrid>
              <a:tr h="395800">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全国製造・輸入数量 </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sz="1050" u="none" strike="noStrike" dirty="0">
                          <a:effectLst/>
                          <a:latin typeface="BIZ UDPゴシック" panose="020B0400000000000000" pitchFamily="50" charset="-128"/>
                          <a:ea typeface="BIZ UDPゴシック" panose="020B0400000000000000" pitchFamily="50" charset="-128"/>
                        </a:rPr>
                        <a:t>t)</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府内大気濃度</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測定法</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環境基準値又は指針値</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法（有害</a:t>
                      </a:r>
                      <a:r>
                        <a:rPr lang="ja-JP" altLang="en-US" sz="1050" kern="100" dirty="0">
                          <a:effectLst/>
                          <a:latin typeface="BIZ UDPゴシック" panose="020B0400000000000000" pitchFamily="50" charset="-128"/>
                          <a:ea typeface="BIZ UDPゴシック" panose="020B0400000000000000" pitchFamily="50" charset="-128"/>
                        </a:rPr>
                        <a:t>物質等</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法（指定物質）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法（優先取組物質）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条例（有害</a:t>
                      </a:r>
                      <a:r>
                        <a:rPr lang="ja-JP" altLang="en-US" sz="1050" kern="100" dirty="0">
                          <a:effectLst/>
                          <a:latin typeface="BIZ UDPゴシック" panose="020B0400000000000000" pitchFamily="50" charset="-128"/>
                          <a:ea typeface="BIZ UDPゴシック" panose="020B0400000000000000" pitchFamily="50" charset="-128"/>
                        </a:rPr>
                        <a:t>物質</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化審法</a:t>
                      </a:r>
                    </a:p>
                  </a:txBody>
                  <a:tcPr marL="45720" marR="45720"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安衛法</a:t>
                      </a:r>
                      <a:endParaRPr kumimoji="1" lang="en-US" altLang="ja-JP" sz="1050" dirty="0">
                        <a:latin typeface="BIZ UDPゴシック" panose="020B0400000000000000" pitchFamily="50" charset="-128"/>
                        <a:ea typeface="BIZ UDPゴシック" panose="020B0400000000000000" pitchFamily="50" charset="-128"/>
                      </a:endParaRPr>
                    </a:p>
                    <a:p>
                      <a:pPr algn="ctr"/>
                      <a:r>
                        <a:rPr kumimoji="1" lang="ja-JP" altLang="en-US" sz="1050" dirty="0">
                          <a:latin typeface="BIZ UDPゴシック" panose="020B0400000000000000" pitchFamily="50" charset="-128"/>
                          <a:ea typeface="BIZ UDPゴシック" panose="020B0400000000000000" pitchFamily="50" charset="-128"/>
                        </a:rPr>
                        <a:t>特化則</a:t>
                      </a:r>
                    </a:p>
                  </a:txBody>
                  <a:tcPr marL="45720" marR="4572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毒劇法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水濁法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50" kern="100" dirty="0">
                          <a:effectLst/>
                          <a:latin typeface="BIZ UDPゴシック" panose="020B0400000000000000" pitchFamily="50" charset="-128"/>
                          <a:ea typeface="BIZ UDPゴシック" panose="020B0400000000000000" pitchFamily="50" charset="-128"/>
                        </a:rPr>
                        <a:t>GHS</a:t>
                      </a:r>
                      <a:r>
                        <a:rPr lang="ja-JP" altLang="en-US" sz="1050" kern="100" dirty="0">
                          <a:effectLst/>
                          <a:latin typeface="BIZ UDPゴシック" panose="020B0400000000000000" pitchFamily="50" charset="-128"/>
                          <a:ea typeface="BIZ UDPゴシック" panose="020B0400000000000000" pitchFamily="50" charset="-128"/>
                        </a:rPr>
                        <a:t>分類健康有害性</a:t>
                      </a: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（発がん性以外の主な区分１）</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発がん性</a:t>
                      </a:r>
                      <a:br>
                        <a:rPr lang="ja-JP" altLang="en-US" sz="1050" u="none" strike="noStrike" dirty="0">
                          <a:effectLst/>
                          <a:latin typeface="BIZ UDPゴシック" panose="020B0400000000000000" pitchFamily="50" charset="-128"/>
                          <a:ea typeface="BIZ UDPゴシック" panose="020B0400000000000000" pitchFamily="50" charset="-128"/>
                        </a:rPr>
                      </a:b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IARC</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453410119"/>
                  </a:ext>
                </a:extLst>
              </a:tr>
              <a:tr h="346323">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1,031,124</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8.5</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zh-TW" altLang="en-US" sz="1050" b="0" i="0" u="none" strike="noStrike">
                          <a:solidFill>
                            <a:srgbClr val="000000"/>
                          </a:solidFill>
                          <a:effectLst/>
                          <a:latin typeface="BIZ UDPゴシック" panose="020B0400000000000000" pitchFamily="50" charset="-128"/>
                          <a:ea typeface="BIZ UDPゴシック" panose="020B0400000000000000" pitchFamily="50" charset="-128"/>
                        </a:rPr>
                        <a:t>優先評価化学物質</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劇物</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指定物質</a:t>
                      </a:r>
                    </a:p>
                  </a:txBody>
                  <a:tcPr marL="9525" marR="9525" marT="9525" marB="0" anchor="ctr"/>
                </a:tc>
                <a:tc>
                  <a:txBody>
                    <a:bodyPr/>
                    <a:lstStyle/>
                    <a:p>
                      <a:pPr algn="ctr" rtl="0" fontAlgn="ct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特定標的臓器毒性</a:t>
                      </a:r>
                      <a:b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吸引性呼吸器有害性</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3</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6" name="表 15">
            <a:extLst>
              <a:ext uri="{FF2B5EF4-FFF2-40B4-BE49-F238E27FC236}">
                <a16:creationId xmlns:a16="http://schemas.microsoft.com/office/drawing/2014/main" id="{13B1763A-0BED-4382-805C-269FA1326B5C}"/>
              </a:ext>
            </a:extLst>
          </p:cNvPr>
          <p:cNvGraphicFramePr>
            <a:graphicFrameLocks noGrp="1"/>
          </p:cNvGraphicFramePr>
          <p:nvPr>
            <p:extLst>
              <p:ext uri="{D42A27DB-BD31-4B8C-83A1-F6EECF244321}">
                <p14:modId xmlns:p14="http://schemas.microsoft.com/office/powerpoint/2010/main" val="3628407951"/>
              </p:ext>
            </p:extLst>
          </p:nvPr>
        </p:nvGraphicFramePr>
        <p:xfrm>
          <a:off x="739122" y="4106251"/>
          <a:ext cx="8712000" cy="1391463"/>
        </p:xfrm>
        <a:graphic>
          <a:graphicData uri="http://schemas.openxmlformats.org/drawingml/2006/table">
            <a:tbl>
              <a:tblPr firstRow="1" bandRow="1">
                <a:tableStyleId>{5C22544A-7EE6-4342-B048-85BDC9FD1C3A}</a:tableStyleId>
              </a:tblPr>
              <a:tblGrid>
                <a:gridCol w="396000">
                  <a:extLst>
                    <a:ext uri="{9D8B030D-6E8A-4147-A177-3AD203B41FA5}">
                      <a16:colId xmlns:a16="http://schemas.microsoft.com/office/drawing/2014/main" val="3554492327"/>
                    </a:ext>
                  </a:extLst>
                </a:gridCol>
                <a:gridCol w="360000">
                  <a:extLst>
                    <a:ext uri="{9D8B030D-6E8A-4147-A177-3AD203B41FA5}">
                      <a16:colId xmlns:a16="http://schemas.microsoft.com/office/drawing/2014/main" val="3146548048"/>
                    </a:ext>
                  </a:extLst>
                </a:gridCol>
                <a:gridCol w="792000">
                  <a:extLst>
                    <a:ext uri="{9D8B030D-6E8A-4147-A177-3AD203B41FA5}">
                      <a16:colId xmlns:a16="http://schemas.microsoft.com/office/drawing/2014/main" val="3313589753"/>
                    </a:ext>
                  </a:extLst>
                </a:gridCol>
                <a:gridCol w="792000">
                  <a:extLst>
                    <a:ext uri="{9D8B030D-6E8A-4147-A177-3AD203B41FA5}">
                      <a16:colId xmlns:a16="http://schemas.microsoft.com/office/drawing/2014/main" val="1309927787"/>
                    </a:ext>
                  </a:extLst>
                </a:gridCol>
                <a:gridCol w="432000">
                  <a:extLst>
                    <a:ext uri="{9D8B030D-6E8A-4147-A177-3AD203B41FA5}">
                      <a16:colId xmlns:a16="http://schemas.microsoft.com/office/drawing/2014/main" val="440683863"/>
                    </a:ext>
                  </a:extLst>
                </a:gridCol>
                <a:gridCol w="288000">
                  <a:extLst>
                    <a:ext uri="{9D8B030D-6E8A-4147-A177-3AD203B41FA5}">
                      <a16:colId xmlns:a16="http://schemas.microsoft.com/office/drawing/2014/main" val="1481578530"/>
                    </a:ext>
                  </a:extLst>
                </a:gridCol>
                <a:gridCol w="1728000">
                  <a:extLst>
                    <a:ext uri="{9D8B030D-6E8A-4147-A177-3AD203B41FA5}">
                      <a16:colId xmlns:a16="http://schemas.microsoft.com/office/drawing/2014/main" val="68193555"/>
                    </a:ext>
                  </a:extLst>
                </a:gridCol>
                <a:gridCol w="468000">
                  <a:extLst>
                    <a:ext uri="{9D8B030D-6E8A-4147-A177-3AD203B41FA5}">
                      <a16:colId xmlns:a16="http://schemas.microsoft.com/office/drawing/2014/main" val="3995537399"/>
                    </a:ext>
                  </a:extLst>
                </a:gridCol>
                <a:gridCol w="864000">
                  <a:extLst>
                    <a:ext uri="{9D8B030D-6E8A-4147-A177-3AD203B41FA5}">
                      <a16:colId xmlns:a16="http://schemas.microsoft.com/office/drawing/2014/main" val="2396862075"/>
                    </a:ext>
                  </a:extLst>
                </a:gridCol>
                <a:gridCol w="792000">
                  <a:extLst>
                    <a:ext uri="{9D8B030D-6E8A-4147-A177-3AD203B41FA5}">
                      <a16:colId xmlns:a16="http://schemas.microsoft.com/office/drawing/2014/main" val="3482019717"/>
                    </a:ext>
                  </a:extLst>
                </a:gridCol>
                <a:gridCol w="1800000">
                  <a:extLst>
                    <a:ext uri="{9D8B030D-6E8A-4147-A177-3AD203B41FA5}">
                      <a16:colId xmlns:a16="http://schemas.microsoft.com/office/drawing/2014/main" val="669687323"/>
                    </a:ext>
                  </a:extLst>
                </a:gridCol>
              </a:tblGrid>
              <a:tr h="330378">
                <a:tc gridSpan="7">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排出量（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ja-JP"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移動量（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a:p>
                  </a:txBody>
                  <a:tcPr/>
                </a:tc>
                <a:tc gridSpan="2">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zh-CN" sz="1050" u="none" strike="noStrike" dirty="0">
                          <a:effectLst/>
                          <a:latin typeface="BIZ UDPゴシック" panose="020B0400000000000000" pitchFamily="50" charset="-128"/>
                          <a:ea typeface="BIZ UDPゴシック" panose="020B0400000000000000" pitchFamily="50" charset="-128"/>
                        </a:rPr>
                        <a:t>PRTR</a:t>
                      </a:r>
                      <a:r>
                        <a:rPr lang="zh-CN" altLang="en-US" sz="1050" u="none" strike="noStrike" dirty="0">
                          <a:effectLst/>
                          <a:latin typeface="BIZ UDPゴシック" panose="020B0400000000000000" pitchFamily="50" charset="-128"/>
                          <a:ea typeface="BIZ UDPゴシック" panose="020B0400000000000000" pitchFamily="50" charset="-128"/>
                        </a:rPr>
                        <a:t>届出外</a:t>
                      </a: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年度、ｋｇ）</a:t>
                      </a:r>
                      <a:endParaRPr lang="en-US" altLang="ja-JP" sz="1050" u="none" strike="noStrike"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zh-CN"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728890693"/>
                  </a:ext>
                </a:extLst>
              </a:tr>
              <a:tr h="330378">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分類</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届出件数</a:t>
                      </a:r>
                      <a:endParaRPr lang="en-US" altLang="ja-JP"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合計</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公共用水域</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土壌</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大気排出量上位業種</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下水道</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事業所外への移動（廃棄物）</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r>
                        <a:rPr lang="zh-CN" altLang="en-US" sz="1050" u="none" strike="noStrike" dirty="0">
                          <a:effectLst/>
                          <a:latin typeface="BIZ UDPゴシック" panose="020B0400000000000000" pitchFamily="50" charset="-128"/>
                          <a:ea typeface="BIZ UDPゴシック" panose="020B0400000000000000" pitchFamily="50" charset="-128"/>
                        </a:rPr>
                        <a:t>排出量</a:t>
                      </a:r>
                      <a:endParaRPr kumimoji="1" lang="ja-JP" altLang="en-US" sz="1050" dirty="0">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主な排出源と量</a:t>
                      </a:r>
                    </a:p>
                  </a:txBody>
                  <a:tcPr anchor="ctr"/>
                </a:tc>
                <a:extLst>
                  <a:ext uri="{0D108BD9-81ED-4DB2-BD59-A6C34878D82A}">
                    <a16:rowId xmlns:a16="http://schemas.microsoft.com/office/drawing/2014/main" val="2814582105"/>
                  </a:ext>
                </a:extLst>
              </a:tr>
              <a:tr h="330378">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第１種</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773</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1,175,689</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1,175,674</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15</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出版・印刷・同関連産業、金属製品製造業、プラスチック製品製造業、鉄鋼業、化学工業</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1,506</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1,057,379</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2,106,614</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対象業種の事業者のすそ切り以下（</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803,131</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自動車（</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699,262</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塗料（</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473,446</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extLst>
                  <a:ext uri="{0D108BD9-81ED-4DB2-BD59-A6C34878D82A}">
                    <a16:rowId xmlns:a16="http://schemas.microsoft.com/office/drawing/2014/main" val="3130189616"/>
                  </a:ext>
                </a:extLst>
              </a:tr>
            </a:tbl>
          </a:graphicData>
        </a:graphic>
      </p:graphicFrame>
    </p:spTree>
    <p:extLst>
      <p:ext uri="{BB962C8B-B14F-4D97-AF65-F5344CB8AC3E}">
        <p14:creationId xmlns:p14="http://schemas.microsoft.com/office/powerpoint/2010/main" val="464567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p:cNvSpPr>
            <a:spLocks noGrp="1"/>
          </p:cNvSpPr>
          <p:nvPr>
            <p:ph type="title"/>
          </p:nvPr>
        </p:nvSpPr>
        <p:spPr>
          <a:xfrm>
            <a:off x="1083469" y="609600"/>
            <a:ext cx="8457933" cy="742122"/>
          </a:xfrm>
        </p:spPr>
        <p:txBody>
          <a:bodyPr>
            <a:normAutofit fontScale="90000"/>
          </a:bodyPr>
          <a:lstStyle/>
          <a:p>
            <a:r>
              <a:rPr kumimoji="1" lang="ja-JP" altLang="en-US" sz="2400" dirty="0">
                <a:latin typeface="BIZ UDPゴシック" panose="020B0400000000000000" pitchFamily="50" charset="-128"/>
                <a:ea typeface="BIZ UDPゴシック" panose="020B0400000000000000" pitchFamily="50" charset="-128"/>
              </a:rPr>
              <a:t>（参考）検討対象物質について</a:t>
            </a:r>
            <a:r>
              <a:rPr kumimoji="1" lang="en-US" altLang="ja-JP" sz="2400" dirty="0">
                <a:latin typeface="BIZ UDPゴシック" panose="020B0400000000000000" pitchFamily="50" charset="-128"/>
                <a:ea typeface="BIZ UDPゴシック" panose="020B0400000000000000" pitchFamily="50" charset="-128"/>
              </a:rPr>
              <a:t>【</a:t>
            </a:r>
            <a:r>
              <a:rPr kumimoji="1" lang="ja-JP" altLang="en-US" sz="2400" dirty="0">
                <a:latin typeface="BIZ UDPゴシック" panose="020B0400000000000000" pitchFamily="50" charset="-128"/>
                <a:ea typeface="BIZ UDPゴシック" panose="020B0400000000000000" pitchFamily="50" charset="-128"/>
              </a:rPr>
              <a:t>⑪</a:t>
            </a:r>
            <a:r>
              <a:rPr lang="ja-JP" altLang="en-US" sz="2400" dirty="0">
                <a:latin typeface="BIZ UDPゴシック" panose="020B0400000000000000" pitchFamily="50" charset="-128"/>
                <a:ea typeface="BIZ UDPゴシック" panose="020B0400000000000000" pitchFamily="50" charset="-128"/>
              </a:rPr>
              <a:t>クロム及び三価クロム化合物</a:t>
            </a:r>
            <a:r>
              <a:rPr kumimoji="1" lang="en-US" altLang="ja-JP" sz="2400" dirty="0">
                <a:latin typeface="BIZ UDPゴシック" panose="020B0400000000000000" pitchFamily="50" charset="-128"/>
                <a:ea typeface="BIZ UDPゴシック" panose="020B0400000000000000" pitchFamily="50" charset="-128"/>
              </a:rPr>
              <a:t>】</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スライド番号プレースホルダー 3">
            <a:extLst>
              <a:ext uri="{FF2B5EF4-FFF2-40B4-BE49-F238E27FC236}">
                <a16:creationId xmlns:a16="http://schemas.microsoft.com/office/drawing/2014/main" id="{8DBC81DD-DE3C-4517-AC6F-72A486E33BE7}"/>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24</a:t>
            </a:fld>
            <a:endParaRPr lang="en-US" dirty="0">
              <a:solidFill>
                <a:srgbClr val="000000"/>
              </a:solidFill>
              <a:latin typeface="BIZ UDPゴシック" panose="020B0400000000000000" pitchFamily="50" charset="-128"/>
              <a:ea typeface="BIZ UDPゴシック" panose="020B0400000000000000" pitchFamily="50" charset="-128"/>
            </a:endParaRPr>
          </a:p>
        </p:txBody>
      </p:sp>
      <p:graphicFrame>
        <p:nvGraphicFramePr>
          <p:cNvPr id="3" name="表 3">
            <a:extLst>
              <a:ext uri="{FF2B5EF4-FFF2-40B4-BE49-F238E27FC236}">
                <a16:creationId xmlns:a16="http://schemas.microsoft.com/office/drawing/2014/main" id="{99486B8D-8EBE-405C-9D80-F4834A667D51}"/>
              </a:ext>
            </a:extLst>
          </p:cNvPr>
          <p:cNvGraphicFramePr>
            <a:graphicFrameLocks noGrp="1"/>
          </p:cNvGraphicFramePr>
          <p:nvPr>
            <p:extLst>
              <p:ext uri="{D42A27DB-BD31-4B8C-83A1-F6EECF244321}">
                <p14:modId xmlns:p14="http://schemas.microsoft.com/office/powerpoint/2010/main" val="3071771440"/>
              </p:ext>
            </p:extLst>
          </p:nvPr>
        </p:nvGraphicFramePr>
        <p:xfrm>
          <a:off x="733163" y="1360286"/>
          <a:ext cx="8712370" cy="1221105"/>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1612888235"/>
                    </a:ext>
                  </a:extLst>
                </a:gridCol>
                <a:gridCol w="900000">
                  <a:extLst>
                    <a:ext uri="{9D8B030D-6E8A-4147-A177-3AD203B41FA5}">
                      <a16:colId xmlns:a16="http://schemas.microsoft.com/office/drawing/2014/main" val="2876613415"/>
                    </a:ext>
                  </a:extLst>
                </a:gridCol>
                <a:gridCol w="864370">
                  <a:extLst>
                    <a:ext uri="{9D8B030D-6E8A-4147-A177-3AD203B41FA5}">
                      <a16:colId xmlns:a16="http://schemas.microsoft.com/office/drawing/2014/main" val="2936053854"/>
                    </a:ext>
                  </a:extLst>
                </a:gridCol>
                <a:gridCol w="3420000">
                  <a:extLst>
                    <a:ext uri="{9D8B030D-6E8A-4147-A177-3AD203B41FA5}">
                      <a16:colId xmlns:a16="http://schemas.microsoft.com/office/drawing/2014/main" val="677029250"/>
                    </a:ext>
                  </a:extLst>
                </a:gridCol>
                <a:gridCol w="2736000">
                  <a:extLst>
                    <a:ext uri="{9D8B030D-6E8A-4147-A177-3AD203B41FA5}">
                      <a16:colId xmlns:a16="http://schemas.microsoft.com/office/drawing/2014/main" val="1103838277"/>
                    </a:ext>
                  </a:extLst>
                </a:gridCol>
              </a:tblGrid>
              <a:tr h="231883">
                <a:tc>
                  <a:txBody>
                    <a:bodyPr/>
                    <a:lstStyle/>
                    <a:p>
                      <a:pPr algn="ctr"/>
                      <a:r>
                        <a:rPr kumimoji="1" lang="ja-JP" altLang="en-US" sz="1050" dirty="0">
                          <a:latin typeface="BIZ UDPゴシック" panose="020B0400000000000000" pitchFamily="50" charset="-128"/>
                          <a:ea typeface="BIZ UDPゴシック" panose="020B0400000000000000" pitchFamily="50" charset="-128"/>
                        </a:rPr>
                        <a:t>分子式</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融点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沸点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主な用途</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特徴</a:t>
                      </a:r>
                    </a:p>
                  </a:txBody>
                  <a:tcPr anchor="ctr"/>
                </a:tc>
                <a:extLst>
                  <a:ext uri="{0D108BD9-81ED-4DB2-BD59-A6C34878D82A}">
                    <a16:rowId xmlns:a16="http://schemas.microsoft.com/office/drawing/2014/main" val="841004180"/>
                  </a:ext>
                </a:extLst>
              </a:tr>
              <a:tr h="510239">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Cr</a:t>
                      </a:r>
                    </a:p>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Cr</a:t>
                      </a:r>
                      <a:r>
                        <a:rPr lang="en-US"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O</a:t>
                      </a:r>
                      <a:r>
                        <a:rPr lang="en-US"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3</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（酸化クロム）</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Cr(NO</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3</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3</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（硝酸クロム）</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等</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1900℃</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Cr)</a:t>
                      </a:r>
                    </a:p>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2,435℃</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Cr</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O</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3</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60℃</a:t>
                      </a:r>
                    </a:p>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Cr(NO</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3</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3</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2642℃</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Cr)</a:t>
                      </a:r>
                    </a:p>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4,000℃</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Cr</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O</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3</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marL="0" marR="0" lvl="0" indent="0" algn="ctr" defTabSz="457200" rtl="0" eaLnBrk="1" fontAlgn="ctr" latinLnBrk="0" hangingPunct="1">
                        <a:lnSpc>
                          <a:spcPct val="100000"/>
                        </a:lnSpc>
                        <a:spcBef>
                          <a:spcPts val="0"/>
                        </a:spcBef>
                        <a:spcAft>
                          <a:spcPts val="0"/>
                        </a:spcAft>
                        <a:buClrTx/>
                        <a:buSzTx/>
                        <a:buFontTx/>
                        <a:buNone/>
                        <a:tabLst/>
                        <a:defRPr/>
                      </a:pP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100℃</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（分解）（</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Cr(NO</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3</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3</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・特殊鋼（耐熱性やさびにくさなどの特性を加えた鋼）、メッキ、ねじなどのクロメート（亜鉛メッキなどの後処理として耐食性を与えるためにクロム酸塩の被膜をつけること）。</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・酸化クロム（</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Ⅲ</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）：研磨材、緑色顔料。</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・硝酸クロム（</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Ⅲ</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）：染色用薬品、皮革のなめし剤、装飾クロムメッキ。</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・銀白色の光沢のある金属で、さびにくい特性。</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・鉄に</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12</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％以上のクロムを含む合金をステンレスという。</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・酸化クロム（</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Ⅲ</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）：常温で暗緑色の固体。硬度が高い。</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・硝酸クロム（</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Ⅲ</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）：紫色の固体。</a:t>
                      </a:r>
                    </a:p>
                  </a:txBody>
                  <a:tcPr marL="9525" marR="9525" marT="9525" marB="0" anchor="ctr"/>
                </a:tc>
                <a:extLst>
                  <a:ext uri="{0D108BD9-81ED-4DB2-BD59-A6C34878D82A}">
                    <a16:rowId xmlns:a16="http://schemas.microsoft.com/office/drawing/2014/main" val="2844436851"/>
                  </a:ext>
                </a:extLst>
              </a:tr>
            </a:tbl>
          </a:graphicData>
        </a:graphic>
      </p:graphicFrame>
      <p:graphicFrame>
        <p:nvGraphicFramePr>
          <p:cNvPr id="20" name="表 19">
            <a:extLst>
              <a:ext uri="{FF2B5EF4-FFF2-40B4-BE49-F238E27FC236}">
                <a16:creationId xmlns:a16="http://schemas.microsoft.com/office/drawing/2014/main" id="{D4582458-6B28-410C-ADF1-1AB4EEB66FE3}"/>
              </a:ext>
            </a:extLst>
          </p:cNvPr>
          <p:cNvGraphicFramePr>
            <a:graphicFrameLocks noGrp="1"/>
          </p:cNvGraphicFramePr>
          <p:nvPr>
            <p:extLst>
              <p:ext uri="{D42A27DB-BD31-4B8C-83A1-F6EECF244321}">
                <p14:modId xmlns:p14="http://schemas.microsoft.com/office/powerpoint/2010/main" val="1335620672"/>
              </p:ext>
            </p:extLst>
          </p:nvPr>
        </p:nvGraphicFramePr>
        <p:xfrm>
          <a:off x="715913" y="5469566"/>
          <a:ext cx="8794187" cy="1185231"/>
        </p:xfrm>
        <a:graphic>
          <a:graphicData uri="http://schemas.openxmlformats.org/drawingml/2006/table">
            <a:tbl>
              <a:tblPr firstRow="1" bandRow="1">
                <a:tableStyleId>{5C22544A-7EE6-4342-B048-85BDC9FD1C3A}</a:tableStyleId>
              </a:tblPr>
              <a:tblGrid>
                <a:gridCol w="468000">
                  <a:extLst>
                    <a:ext uri="{9D8B030D-6E8A-4147-A177-3AD203B41FA5}">
                      <a16:colId xmlns:a16="http://schemas.microsoft.com/office/drawing/2014/main" val="186284741"/>
                    </a:ext>
                  </a:extLst>
                </a:gridCol>
                <a:gridCol w="612000">
                  <a:extLst>
                    <a:ext uri="{9D8B030D-6E8A-4147-A177-3AD203B41FA5}">
                      <a16:colId xmlns:a16="http://schemas.microsoft.com/office/drawing/2014/main" val="3347487342"/>
                    </a:ext>
                  </a:extLst>
                </a:gridCol>
                <a:gridCol w="583779">
                  <a:extLst>
                    <a:ext uri="{9D8B030D-6E8A-4147-A177-3AD203B41FA5}">
                      <a16:colId xmlns:a16="http://schemas.microsoft.com/office/drawing/2014/main" val="820898458"/>
                    </a:ext>
                  </a:extLst>
                </a:gridCol>
                <a:gridCol w="1349748">
                  <a:extLst>
                    <a:ext uri="{9D8B030D-6E8A-4147-A177-3AD203B41FA5}">
                      <a16:colId xmlns:a16="http://schemas.microsoft.com/office/drawing/2014/main" val="1115179099"/>
                    </a:ext>
                  </a:extLst>
                </a:gridCol>
                <a:gridCol w="712367">
                  <a:extLst>
                    <a:ext uri="{9D8B030D-6E8A-4147-A177-3AD203B41FA5}">
                      <a16:colId xmlns:a16="http://schemas.microsoft.com/office/drawing/2014/main" val="3356854828"/>
                    </a:ext>
                  </a:extLst>
                </a:gridCol>
                <a:gridCol w="637381">
                  <a:extLst>
                    <a:ext uri="{9D8B030D-6E8A-4147-A177-3AD203B41FA5}">
                      <a16:colId xmlns:a16="http://schemas.microsoft.com/office/drawing/2014/main" val="1920011306"/>
                    </a:ext>
                  </a:extLst>
                </a:gridCol>
                <a:gridCol w="487409">
                  <a:extLst>
                    <a:ext uri="{9D8B030D-6E8A-4147-A177-3AD203B41FA5}">
                      <a16:colId xmlns:a16="http://schemas.microsoft.com/office/drawing/2014/main" val="3335024437"/>
                    </a:ext>
                  </a:extLst>
                </a:gridCol>
                <a:gridCol w="487409">
                  <a:extLst>
                    <a:ext uri="{9D8B030D-6E8A-4147-A177-3AD203B41FA5}">
                      <a16:colId xmlns:a16="http://schemas.microsoft.com/office/drawing/2014/main" val="1224343970"/>
                    </a:ext>
                  </a:extLst>
                </a:gridCol>
                <a:gridCol w="742992">
                  <a:extLst>
                    <a:ext uri="{9D8B030D-6E8A-4147-A177-3AD203B41FA5}">
                      <a16:colId xmlns:a16="http://schemas.microsoft.com/office/drawing/2014/main" val="1897126806"/>
                    </a:ext>
                  </a:extLst>
                </a:gridCol>
                <a:gridCol w="712367">
                  <a:extLst>
                    <a:ext uri="{9D8B030D-6E8A-4147-A177-3AD203B41FA5}">
                      <a16:colId xmlns:a16="http://schemas.microsoft.com/office/drawing/2014/main" val="1958534525"/>
                    </a:ext>
                  </a:extLst>
                </a:gridCol>
                <a:gridCol w="599889">
                  <a:extLst>
                    <a:ext uri="{9D8B030D-6E8A-4147-A177-3AD203B41FA5}">
                      <a16:colId xmlns:a16="http://schemas.microsoft.com/office/drawing/2014/main" val="2187406633"/>
                    </a:ext>
                  </a:extLst>
                </a:gridCol>
                <a:gridCol w="412423">
                  <a:extLst>
                    <a:ext uri="{9D8B030D-6E8A-4147-A177-3AD203B41FA5}">
                      <a16:colId xmlns:a16="http://schemas.microsoft.com/office/drawing/2014/main" val="546023338"/>
                    </a:ext>
                  </a:extLst>
                </a:gridCol>
                <a:gridCol w="412423">
                  <a:extLst>
                    <a:ext uri="{9D8B030D-6E8A-4147-A177-3AD203B41FA5}">
                      <a16:colId xmlns:a16="http://schemas.microsoft.com/office/drawing/2014/main" val="3089004337"/>
                    </a:ext>
                  </a:extLst>
                </a:gridCol>
                <a:gridCol w="576000">
                  <a:extLst>
                    <a:ext uri="{9D8B030D-6E8A-4147-A177-3AD203B41FA5}">
                      <a16:colId xmlns:a16="http://schemas.microsoft.com/office/drawing/2014/main" val="3702834822"/>
                    </a:ext>
                  </a:extLst>
                </a:gridCol>
              </a:tblGrid>
              <a:tr h="269415">
                <a:tc gridSpan="11">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中央環境審議会での検討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gridSpan="3">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条例制定時の検討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2355721477"/>
                  </a:ext>
                </a:extLst>
              </a:tr>
              <a:tr h="422031">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zh-TW" altLang="en-US" sz="1050" u="none" strike="noStrike" dirty="0">
                          <a:effectLst/>
                          <a:latin typeface="BIZ UDPゴシック" panose="020B0400000000000000" pitchFamily="50" charset="-128"/>
                          <a:ea typeface="BIZ UDPゴシック" panose="020B0400000000000000" pitchFamily="50" charset="-128"/>
                        </a:rPr>
                        <a:t>遺伝子障害性</a:t>
                      </a:r>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発がん性の閾値の有無</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発がん性以外の有害性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発がん性の量ー反応関係</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ユニットリスク</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a:effectLst/>
                          <a:latin typeface="BIZ UDPゴシック" panose="020B0400000000000000" pitchFamily="50" charset="-128"/>
                          <a:ea typeface="BIZ UDPゴシック" panose="020B0400000000000000" pitchFamily="50" charset="-128"/>
                        </a:rPr>
                        <a:t>発がん性以外の量ー反応関係</a:t>
                      </a:r>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発がん性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毒性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想定環境濃度</a:t>
                      </a:r>
                    </a:p>
                  </a:txBody>
                  <a:tcPr marL="9525" marR="9525" marT="9525" marB="0" anchor="ctr"/>
                </a:tc>
                <a:extLst>
                  <a:ext uri="{0D108BD9-81ED-4DB2-BD59-A6C34878D82A}">
                    <a16:rowId xmlns:a16="http://schemas.microsoft.com/office/drawing/2014/main" val="1453410119"/>
                  </a:ext>
                </a:extLst>
              </a:tr>
              <a:tr h="426231">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T1</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7" name="表 16">
            <a:extLst>
              <a:ext uri="{FF2B5EF4-FFF2-40B4-BE49-F238E27FC236}">
                <a16:creationId xmlns:a16="http://schemas.microsoft.com/office/drawing/2014/main" id="{1571E4C1-CDEB-4E3F-8B43-E40F6670A986}"/>
              </a:ext>
            </a:extLst>
          </p:cNvPr>
          <p:cNvGraphicFramePr>
            <a:graphicFrameLocks noGrp="1"/>
          </p:cNvGraphicFramePr>
          <p:nvPr>
            <p:extLst>
              <p:ext uri="{D42A27DB-BD31-4B8C-83A1-F6EECF244321}">
                <p14:modId xmlns:p14="http://schemas.microsoft.com/office/powerpoint/2010/main" val="4186642739"/>
              </p:ext>
            </p:extLst>
          </p:nvPr>
        </p:nvGraphicFramePr>
        <p:xfrm>
          <a:off x="684610" y="2693405"/>
          <a:ext cx="8728944" cy="1221105"/>
        </p:xfrm>
        <a:graphic>
          <a:graphicData uri="http://schemas.openxmlformats.org/drawingml/2006/table">
            <a:tbl>
              <a:tblPr firstRow="1" bandRow="1">
                <a:tableStyleId>{5C22544A-7EE6-4342-B048-85BDC9FD1C3A}</a:tableStyleId>
              </a:tblPr>
              <a:tblGrid>
                <a:gridCol w="900000">
                  <a:extLst>
                    <a:ext uri="{9D8B030D-6E8A-4147-A177-3AD203B41FA5}">
                      <a16:colId xmlns:a16="http://schemas.microsoft.com/office/drawing/2014/main" val="2840144021"/>
                    </a:ext>
                  </a:extLst>
                </a:gridCol>
                <a:gridCol w="720000">
                  <a:extLst>
                    <a:ext uri="{9D8B030D-6E8A-4147-A177-3AD203B41FA5}">
                      <a16:colId xmlns:a16="http://schemas.microsoft.com/office/drawing/2014/main" val="2239818214"/>
                    </a:ext>
                  </a:extLst>
                </a:gridCol>
                <a:gridCol w="432000">
                  <a:extLst>
                    <a:ext uri="{9D8B030D-6E8A-4147-A177-3AD203B41FA5}">
                      <a16:colId xmlns:a16="http://schemas.microsoft.com/office/drawing/2014/main" val="2384755886"/>
                    </a:ext>
                  </a:extLst>
                </a:gridCol>
                <a:gridCol w="792000">
                  <a:extLst>
                    <a:ext uri="{9D8B030D-6E8A-4147-A177-3AD203B41FA5}">
                      <a16:colId xmlns:a16="http://schemas.microsoft.com/office/drawing/2014/main" val="186284741"/>
                    </a:ext>
                  </a:extLst>
                </a:gridCol>
                <a:gridCol w="432000">
                  <a:extLst>
                    <a:ext uri="{9D8B030D-6E8A-4147-A177-3AD203B41FA5}">
                      <a16:colId xmlns:a16="http://schemas.microsoft.com/office/drawing/2014/main" val="1115179099"/>
                    </a:ext>
                  </a:extLst>
                </a:gridCol>
                <a:gridCol w="432000">
                  <a:extLst>
                    <a:ext uri="{9D8B030D-6E8A-4147-A177-3AD203B41FA5}">
                      <a16:colId xmlns:a16="http://schemas.microsoft.com/office/drawing/2014/main" val="3356854828"/>
                    </a:ext>
                  </a:extLst>
                </a:gridCol>
                <a:gridCol w="540000">
                  <a:extLst>
                    <a:ext uri="{9D8B030D-6E8A-4147-A177-3AD203B41FA5}">
                      <a16:colId xmlns:a16="http://schemas.microsoft.com/office/drawing/2014/main" val="1920011306"/>
                    </a:ext>
                  </a:extLst>
                </a:gridCol>
                <a:gridCol w="468000">
                  <a:extLst>
                    <a:ext uri="{9D8B030D-6E8A-4147-A177-3AD203B41FA5}">
                      <a16:colId xmlns:a16="http://schemas.microsoft.com/office/drawing/2014/main" val="3335024437"/>
                    </a:ext>
                  </a:extLst>
                </a:gridCol>
                <a:gridCol w="576000">
                  <a:extLst>
                    <a:ext uri="{9D8B030D-6E8A-4147-A177-3AD203B41FA5}">
                      <a16:colId xmlns:a16="http://schemas.microsoft.com/office/drawing/2014/main" val="262351408"/>
                    </a:ext>
                  </a:extLst>
                </a:gridCol>
                <a:gridCol w="504000">
                  <a:extLst>
                    <a:ext uri="{9D8B030D-6E8A-4147-A177-3AD203B41FA5}">
                      <a16:colId xmlns:a16="http://schemas.microsoft.com/office/drawing/2014/main" val="421905880"/>
                    </a:ext>
                  </a:extLst>
                </a:gridCol>
                <a:gridCol w="386472">
                  <a:extLst>
                    <a:ext uri="{9D8B030D-6E8A-4147-A177-3AD203B41FA5}">
                      <a16:colId xmlns:a16="http://schemas.microsoft.com/office/drawing/2014/main" val="3811409747"/>
                    </a:ext>
                  </a:extLst>
                </a:gridCol>
                <a:gridCol w="386472">
                  <a:extLst>
                    <a:ext uri="{9D8B030D-6E8A-4147-A177-3AD203B41FA5}">
                      <a16:colId xmlns:a16="http://schemas.microsoft.com/office/drawing/2014/main" val="2543409202"/>
                    </a:ext>
                  </a:extLst>
                </a:gridCol>
                <a:gridCol w="1620000">
                  <a:extLst>
                    <a:ext uri="{9D8B030D-6E8A-4147-A177-3AD203B41FA5}">
                      <a16:colId xmlns:a16="http://schemas.microsoft.com/office/drawing/2014/main" val="1224343970"/>
                    </a:ext>
                  </a:extLst>
                </a:gridCol>
                <a:gridCol w="540000">
                  <a:extLst>
                    <a:ext uri="{9D8B030D-6E8A-4147-A177-3AD203B41FA5}">
                      <a16:colId xmlns:a16="http://schemas.microsoft.com/office/drawing/2014/main" val="469874782"/>
                    </a:ext>
                  </a:extLst>
                </a:gridCol>
              </a:tblGrid>
              <a:tr h="395800">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全国製造・輸入数量 </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sz="1050" u="none" strike="noStrike" dirty="0">
                          <a:effectLst/>
                          <a:latin typeface="BIZ UDPゴシック" panose="020B0400000000000000" pitchFamily="50" charset="-128"/>
                          <a:ea typeface="BIZ UDPゴシック" panose="020B0400000000000000" pitchFamily="50" charset="-128"/>
                        </a:rPr>
                        <a:t>t)</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府内大気濃度</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測定法</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環境基準値又は指針値</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法（有害</a:t>
                      </a:r>
                      <a:r>
                        <a:rPr lang="ja-JP" altLang="en-US" sz="1050" kern="100" dirty="0">
                          <a:effectLst/>
                          <a:latin typeface="BIZ UDPゴシック" panose="020B0400000000000000" pitchFamily="50" charset="-128"/>
                          <a:ea typeface="BIZ UDPゴシック" panose="020B0400000000000000" pitchFamily="50" charset="-128"/>
                        </a:rPr>
                        <a:t>物質等</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法（指定物質）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法（優先取組物質）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条例（有害</a:t>
                      </a:r>
                      <a:r>
                        <a:rPr lang="ja-JP" altLang="en-US" sz="1050" kern="100" dirty="0">
                          <a:effectLst/>
                          <a:latin typeface="BIZ UDPゴシック" panose="020B0400000000000000" pitchFamily="50" charset="-128"/>
                          <a:ea typeface="BIZ UDPゴシック" panose="020B0400000000000000" pitchFamily="50" charset="-128"/>
                        </a:rPr>
                        <a:t>物質</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化審法</a:t>
                      </a:r>
                    </a:p>
                  </a:txBody>
                  <a:tcPr marL="45720" marR="45720"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安衛法</a:t>
                      </a:r>
                      <a:endParaRPr kumimoji="1" lang="en-US" altLang="ja-JP" sz="1050" dirty="0">
                        <a:latin typeface="BIZ UDPゴシック" panose="020B0400000000000000" pitchFamily="50" charset="-128"/>
                        <a:ea typeface="BIZ UDPゴシック" panose="020B0400000000000000" pitchFamily="50" charset="-128"/>
                      </a:endParaRPr>
                    </a:p>
                    <a:p>
                      <a:pPr algn="ctr"/>
                      <a:r>
                        <a:rPr kumimoji="1" lang="ja-JP" altLang="en-US" sz="1050" dirty="0">
                          <a:latin typeface="BIZ UDPゴシック" panose="020B0400000000000000" pitchFamily="50" charset="-128"/>
                          <a:ea typeface="BIZ UDPゴシック" panose="020B0400000000000000" pitchFamily="50" charset="-128"/>
                        </a:rPr>
                        <a:t>特化則</a:t>
                      </a:r>
                    </a:p>
                  </a:txBody>
                  <a:tcPr marL="45720" marR="4572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毒劇法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水濁法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50" kern="100" dirty="0">
                          <a:effectLst/>
                          <a:latin typeface="BIZ UDPゴシック" panose="020B0400000000000000" pitchFamily="50" charset="-128"/>
                          <a:ea typeface="BIZ UDPゴシック" panose="020B0400000000000000" pitchFamily="50" charset="-128"/>
                        </a:rPr>
                        <a:t>GHS</a:t>
                      </a:r>
                      <a:r>
                        <a:rPr lang="ja-JP" altLang="en-US" sz="1050" kern="100" dirty="0">
                          <a:effectLst/>
                          <a:latin typeface="BIZ UDPゴシック" panose="020B0400000000000000" pitchFamily="50" charset="-128"/>
                          <a:ea typeface="BIZ UDPゴシック" panose="020B0400000000000000" pitchFamily="50" charset="-128"/>
                        </a:rPr>
                        <a:t>分類健康有害性</a:t>
                      </a: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（発がん性以外の主な区分１）</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発がん性</a:t>
                      </a:r>
                      <a:br>
                        <a:rPr lang="ja-JP" altLang="en-US" sz="1050" u="none" strike="noStrike" dirty="0">
                          <a:effectLst/>
                          <a:latin typeface="BIZ UDPゴシック" panose="020B0400000000000000" pitchFamily="50" charset="-128"/>
                          <a:ea typeface="BIZ UDPゴシック" panose="020B0400000000000000" pitchFamily="50" charset="-128"/>
                        </a:rPr>
                      </a:b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IARC</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453410119"/>
                  </a:ext>
                </a:extLst>
              </a:tr>
              <a:tr h="346323">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11,000</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以上（重クロム酸ナトリウム、酸化クロム等）</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0.0038</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（クロム化合物）</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〇（クロム化合物）</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指定物質</a:t>
                      </a:r>
                    </a:p>
                  </a:txBody>
                  <a:tcPr marL="9525" marR="9525" marT="9525" marB="0" anchor="ctr"/>
                </a:tc>
                <a:tc>
                  <a:txBody>
                    <a:bodyPr/>
                    <a:lstStyle/>
                    <a:p>
                      <a:pPr algn="ctr" rtl="0" fontAlgn="ctr"/>
                      <a:r>
                        <a:rPr lang="zh-TW" altLang="en-US" sz="1050" b="0" i="0" u="none" strike="noStrike">
                          <a:solidFill>
                            <a:srgbClr val="000000"/>
                          </a:solidFill>
                          <a:effectLst/>
                          <a:latin typeface="BIZ UDPゴシック" panose="020B0400000000000000" pitchFamily="50" charset="-128"/>
                          <a:ea typeface="BIZ UDPゴシック" panose="020B0400000000000000" pitchFamily="50" charset="-128"/>
                        </a:rPr>
                        <a:t>呼吸器感作性</a:t>
                      </a:r>
                      <a:br>
                        <a:rPr lang="zh-TW" altLang="en-US" sz="1050" b="0" i="0" u="none" strike="noStrike">
                          <a:solidFill>
                            <a:srgbClr val="000000"/>
                          </a:solidFill>
                          <a:effectLst/>
                          <a:latin typeface="BIZ UDPゴシック" panose="020B0400000000000000" pitchFamily="50" charset="-128"/>
                          <a:ea typeface="BIZ UDPゴシック" panose="020B0400000000000000" pitchFamily="50" charset="-128"/>
                        </a:rPr>
                      </a:br>
                      <a:r>
                        <a:rPr lang="zh-TW" altLang="en-US" sz="1050" b="0" i="0" u="none" strike="noStrike">
                          <a:solidFill>
                            <a:srgbClr val="000000"/>
                          </a:solidFill>
                          <a:effectLst/>
                          <a:latin typeface="BIZ UDPゴシック" panose="020B0400000000000000" pitchFamily="50" charset="-128"/>
                          <a:ea typeface="BIZ UDPゴシック" panose="020B0400000000000000" pitchFamily="50" charset="-128"/>
                        </a:rPr>
                        <a:t>皮膚感作性</a:t>
                      </a:r>
                      <a:br>
                        <a:rPr lang="zh-TW" altLang="en-US" sz="1050" b="0" i="0" u="none" strike="noStrike">
                          <a:solidFill>
                            <a:srgbClr val="000000"/>
                          </a:solidFill>
                          <a:effectLst/>
                          <a:latin typeface="BIZ UDPゴシック" panose="020B0400000000000000" pitchFamily="50" charset="-128"/>
                          <a:ea typeface="BIZ UDPゴシック" panose="020B0400000000000000" pitchFamily="50" charset="-128"/>
                        </a:rPr>
                      </a:br>
                      <a:r>
                        <a:rPr lang="zh-TW" altLang="en-US" sz="1050" b="0" i="0" u="none" strike="noStrike">
                          <a:solidFill>
                            <a:srgbClr val="000000"/>
                          </a:solidFill>
                          <a:effectLst/>
                          <a:latin typeface="BIZ UDPゴシック" panose="020B0400000000000000" pitchFamily="50" charset="-128"/>
                          <a:ea typeface="BIZ UDPゴシック" panose="020B0400000000000000" pitchFamily="50" charset="-128"/>
                        </a:rPr>
                        <a:t>特定標的臓器毒性</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3</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8" name="表 17">
            <a:extLst>
              <a:ext uri="{FF2B5EF4-FFF2-40B4-BE49-F238E27FC236}">
                <a16:creationId xmlns:a16="http://schemas.microsoft.com/office/drawing/2014/main" id="{AA4D44EF-830E-4450-A2F9-BAE2A7DCA709}"/>
              </a:ext>
            </a:extLst>
          </p:cNvPr>
          <p:cNvGraphicFramePr>
            <a:graphicFrameLocks noGrp="1"/>
          </p:cNvGraphicFramePr>
          <p:nvPr>
            <p:extLst>
              <p:ext uri="{D42A27DB-BD31-4B8C-83A1-F6EECF244321}">
                <p14:modId xmlns:p14="http://schemas.microsoft.com/office/powerpoint/2010/main" val="541343727"/>
              </p:ext>
            </p:extLst>
          </p:nvPr>
        </p:nvGraphicFramePr>
        <p:xfrm>
          <a:off x="734096" y="4030820"/>
          <a:ext cx="8748000" cy="1312545"/>
        </p:xfrm>
        <a:graphic>
          <a:graphicData uri="http://schemas.openxmlformats.org/drawingml/2006/table">
            <a:tbl>
              <a:tblPr firstRow="1" bandRow="1">
                <a:tableStyleId>{5C22544A-7EE6-4342-B048-85BDC9FD1C3A}</a:tableStyleId>
              </a:tblPr>
              <a:tblGrid>
                <a:gridCol w="396000">
                  <a:extLst>
                    <a:ext uri="{9D8B030D-6E8A-4147-A177-3AD203B41FA5}">
                      <a16:colId xmlns:a16="http://schemas.microsoft.com/office/drawing/2014/main" val="3554492327"/>
                    </a:ext>
                  </a:extLst>
                </a:gridCol>
                <a:gridCol w="360000">
                  <a:extLst>
                    <a:ext uri="{9D8B030D-6E8A-4147-A177-3AD203B41FA5}">
                      <a16:colId xmlns:a16="http://schemas.microsoft.com/office/drawing/2014/main" val="3146548048"/>
                    </a:ext>
                  </a:extLst>
                </a:gridCol>
                <a:gridCol w="684000">
                  <a:extLst>
                    <a:ext uri="{9D8B030D-6E8A-4147-A177-3AD203B41FA5}">
                      <a16:colId xmlns:a16="http://schemas.microsoft.com/office/drawing/2014/main" val="3313589753"/>
                    </a:ext>
                  </a:extLst>
                </a:gridCol>
                <a:gridCol w="684000">
                  <a:extLst>
                    <a:ext uri="{9D8B030D-6E8A-4147-A177-3AD203B41FA5}">
                      <a16:colId xmlns:a16="http://schemas.microsoft.com/office/drawing/2014/main" val="1309927787"/>
                    </a:ext>
                  </a:extLst>
                </a:gridCol>
                <a:gridCol w="432000">
                  <a:extLst>
                    <a:ext uri="{9D8B030D-6E8A-4147-A177-3AD203B41FA5}">
                      <a16:colId xmlns:a16="http://schemas.microsoft.com/office/drawing/2014/main" val="440683863"/>
                    </a:ext>
                  </a:extLst>
                </a:gridCol>
                <a:gridCol w="324000">
                  <a:extLst>
                    <a:ext uri="{9D8B030D-6E8A-4147-A177-3AD203B41FA5}">
                      <a16:colId xmlns:a16="http://schemas.microsoft.com/office/drawing/2014/main" val="1481578530"/>
                    </a:ext>
                  </a:extLst>
                </a:gridCol>
                <a:gridCol w="1728000">
                  <a:extLst>
                    <a:ext uri="{9D8B030D-6E8A-4147-A177-3AD203B41FA5}">
                      <a16:colId xmlns:a16="http://schemas.microsoft.com/office/drawing/2014/main" val="68193555"/>
                    </a:ext>
                  </a:extLst>
                </a:gridCol>
                <a:gridCol w="432000">
                  <a:extLst>
                    <a:ext uri="{9D8B030D-6E8A-4147-A177-3AD203B41FA5}">
                      <a16:colId xmlns:a16="http://schemas.microsoft.com/office/drawing/2014/main" val="3995537399"/>
                    </a:ext>
                  </a:extLst>
                </a:gridCol>
                <a:gridCol w="864000">
                  <a:extLst>
                    <a:ext uri="{9D8B030D-6E8A-4147-A177-3AD203B41FA5}">
                      <a16:colId xmlns:a16="http://schemas.microsoft.com/office/drawing/2014/main" val="2396862075"/>
                    </a:ext>
                  </a:extLst>
                </a:gridCol>
                <a:gridCol w="468000">
                  <a:extLst>
                    <a:ext uri="{9D8B030D-6E8A-4147-A177-3AD203B41FA5}">
                      <a16:colId xmlns:a16="http://schemas.microsoft.com/office/drawing/2014/main" val="3482019717"/>
                    </a:ext>
                  </a:extLst>
                </a:gridCol>
                <a:gridCol w="2376000">
                  <a:extLst>
                    <a:ext uri="{9D8B030D-6E8A-4147-A177-3AD203B41FA5}">
                      <a16:colId xmlns:a16="http://schemas.microsoft.com/office/drawing/2014/main" val="669687323"/>
                    </a:ext>
                  </a:extLst>
                </a:gridCol>
              </a:tblGrid>
              <a:tr h="330378">
                <a:tc gridSpan="7">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排出量（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ja-JP"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移動量（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a:p>
                  </a:txBody>
                  <a:tcPr/>
                </a:tc>
                <a:tc gridSpan="2">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zh-CN" sz="1050" u="none" strike="noStrike" dirty="0">
                          <a:effectLst/>
                          <a:latin typeface="BIZ UDPゴシック" panose="020B0400000000000000" pitchFamily="50" charset="-128"/>
                          <a:ea typeface="BIZ UDPゴシック" panose="020B0400000000000000" pitchFamily="50" charset="-128"/>
                        </a:rPr>
                        <a:t>PRTR</a:t>
                      </a:r>
                      <a:r>
                        <a:rPr lang="zh-CN" altLang="en-US" sz="1050" u="none" strike="noStrike" dirty="0">
                          <a:effectLst/>
                          <a:latin typeface="BIZ UDPゴシック" panose="020B0400000000000000" pitchFamily="50" charset="-128"/>
                          <a:ea typeface="BIZ UDPゴシック" panose="020B0400000000000000" pitchFamily="50" charset="-128"/>
                        </a:rPr>
                        <a:t>届出外</a:t>
                      </a: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年度、ｋｇ）</a:t>
                      </a:r>
                      <a:endParaRPr lang="en-US" altLang="ja-JP" sz="1050" u="none" strike="noStrike"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zh-CN"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728890693"/>
                  </a:ext>
                </a:extLst>
              </a:tr>
              <a:tr h="330378">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分類</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届出件数</a:t>
                      </a:r>
                      <a:endParaRPr lang="en-US" altLang="ja-JP"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合計</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公共用水域</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土壌</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大気排出量上位業種</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下水道</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事業所外への移動（廃棄物）</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r>
                        <a:rPr lang="zh-CN" altLang="en-US" sz="1050" u="none" strike="noStrike" dirty="0">
                          <a:effectLst/>
                          <a:latin typeface="BIZ UDPゴシック" panose="020B0400000000000000" pitchFamily="50" charset="-128"/>
                          <a:ea typeface="BIZ UDPゴシック" panose="020B0400000000000000" pitchFamily="50" charset="-128"/>
                        </a:rPr>
                        <a:t>排出量</a:t>
                      </a:r>
                      <a:endParaRPr kumimoji="1" lang="ja-JP" altLang="en-US" sz="1050" dirty="0">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主な排出源と量</a:t>
                      </a:r>
                    </a:p>
                  </a:txBody>
                  <a:tcPr anchor="ctr"/>
                </a:tc>
                <a:extLst>
                  <a:ext uri="{0D108BD9-81ED-4DB2-BD59-A6C34878D82A}">
                    <a16:rowId xmlns:a16="http://schemas.microsoft.com/office/drawing/2014/main" val="2814582105"/>
                  </a:ext>
                </a:extLst>
              </a:tr>
              <a:tr h="330378">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第１種</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113</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879</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658</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221</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l" rtl="0" fontAlgn="ct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一般機械器具製造業、金属製品製造業、鉄鋼業、化学工業、非鉄金属製造業</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149</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235,747</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399</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一般廃棄物処理施設（</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265</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対象業種の事業者のすそ切り以下（</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67</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下水処理施設（</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47</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extLst>
                  <a:ext uri="{0D108BD9-81ED-4DB2-BD59-A6C34878D82A}">
                    <a16:rowId xmlns:a16="http://schemas.microsoft.com/office/drawing/2014/main" val="3130189616"/>
                  </a:ext>
                </a:extLst>
              </a:tr>
            </a:tbl>
          </a:graphicData>
        </a:graphic>
      </p:graphicFrame>
    </p:spTree>
    <p:extLst>
      <p:ext uri="{BB962C8B-B14F-4D97-AF65-F5344CB8AC3E}">
        <p14:creationId xmlns:p14="http://schemas.microsoft.com/office/powerpoint/2010/main" val="18981735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p:cNvSpPr>
            <a:spLocks noGrp="1"/>
          </p:cNvSpPr>
          <p:nvPr>
            <p:ph type="title"/>
          </p:nvPr>
        </p:nvSpPr>
        <p:spPr>
          <a:xfrm>
            <a:off x="1083469" y="609600"/>
            <a:ext cx="8457933" cy="742122"/>
          </a:xfrm>
        </p:spPr>
        <p:txBody>
          <a:bodyPr>
            <a:normAutofit/>
          </a:bodyPr>
          <a:lstStyle/>
          <a:p>
            <a:r>
              <a:rPr kumimoji="1" lang="ja-JP" altLang="en-US" sz="2400" dirty="0">
                <a:latin typeface="BIZ UDPゴシック" panose="020B0400000000000000" pitchFamily="50" charset="-128"/>
                <a:ea typeface="BIZ UDPゴシック" panose="020B0400000000000000" pitchFamily="50" charset="-128"/>
              </a:rPr>
              <a:t>（参考）検討対象物質について</a:t>
            </a:r>
            <a:r>
              <a:rPr kumimoji="1" lang="en-US" altLang="ja-JP" sz="2400" dirty="0">
                <a:latin typeface="BIZ UDPゴシック" panose="020B0400000000000000" pitchFamily="50" charset="-128"/>
                <a:ea typeface="BIZ UDPゴシック" panose="020B0400000000000000" pitchFamily="50" charset="-128"/>
              </a:rPr>
              <a:t>【</a:t>
            </a:r>
            <a:r>
              <a:rPr kumimoji="1" lang="ja-JP" altLang="en-US" sz="2400" dirty="0">
                <a:latin typeface="BIZ UDPゴシック" panose="020B0400000000000000" pitchFamily="50" charset="-128"/>
                <a:ea typeface="BIZ UDPゴシック" panose="020B0400000000000000" pitchFamily="50" charset="-128"/>
              </a:rPr>
              <a:t>⑫</a:t>
            </a:r>
            <a:r>
              <a:rPr lang="ja-JP" altLang="en-US" sz="2400" dirty="0">
                <a:latin typeface="BIZ UDPゴシック" panose="020B0400000000000000" pitchFamily="50" charset="-128"/>
                <a:ea typeface="BIZ UDPゴシック" panose="020B0400000000000000" pitchFamily="50" charset="-128"/>
              </a:rPr>
              <a:t>六価クロム化合物</a:t>
            </a:r>
            <a:r>
              <a:rPr kumimoji="1" lang="en-US" altLang="ja-JP" sz="2400" dirty="0">
                <a:latin typeface="BIZ UDPゴシック" panose="020B0400000000000000" pitchFamily="50" charset="-128"/>
                <a:ea typeface="BIZ UDPゴシック" panose="020B0400000000000000" pitchFamily="50" charset="-128"/>
              </a:rPr>
              <a:t>】</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スライド番号プレースホルダー 3">
            <a:extLst>
              <a:ext uri="{FF2B5EF4-FFF2-40B4-BE49-F238E27FC236}">
                <a16:creationId xmlns:a16="http://schemas.microsoft.com/office/drawing/2014/main" id="{8DBC81DD-DE3C-4517-AC6F-72A486E33BE7}"/>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25</a:t>
            </a:fld>
            <a:endParaRPr lang="en-US" dirty="0">
              <a:solidFill>
                <a:srgbClr val="000000"/>
              </a:solidFill>
              <a:latin typeface="BIZ UDPゴシック" panose="020B0400000000000000" pitchFamily="50" charset="-128"/>
              <a:ea typeface="BIZ UDPゴシック" panose="020B0400000000000000" pitchFamily="50" charset="-128"/>
            </a:endParaRPr>
          </a:p>
        </p:txBody>
      </p:sp>
      <p:graphicFrame>
        <p:nvGraphicFramePr>
          <p:cNvPr id="3" name="表 3">
            <a:extLst>
              <a:ext uri="{FF2B5EF4-FFF2-40B4-BE49-F238E27FC236}">
                <a16:creationId xmlns:a16="http://schemas.microsoft.com/office/drawing/2014/main" id="{99486B8D-8EBE-405C-9D80-F4834A667D51}"/>
              </a:ext>
            </a:extLst>
          </p:cNvPr>
          <p:cNvGraphicFramePr>
            <a:graphicFrameLocks noGrp="1"/>
          </p:cNvGraphicFramePr>
          <p:nvPr>
            <p:extLst>
              <p:ext uri="{D42A27DB-BD31-4B8C-83A1-F6EECF244321}">
                <p14:modId xmlns:p14="http://schemas.microsoft.com/office/powerpoint/2010/main" val="1715698117"/>
              </p:ext>
            </p:extLst>
          </p:nvPr>
        </p:nvGraphicFramePr>
        <p:xfrm>
          <a:off x="733163" y="1351722"/>
          <a:ext cx="8784000" cy="1061085"/>
        </p:xfrm>
        <a:graphic>
          <a:graphicData uri="http://schemas.openxmlformats.org/drawingml/2006/table">
            <a:tbl>
              <a:tblPr firstRow="1" bandRow="1">
                <a:tableStyleId>{5C22544A-7EE6-4342-B048-85BDC9FD1C3A}</a:tableStyleId>
              </a:tblPr>
              <a:tblGrid>
                <a:gridCol w="1476000">
                  <a:extLst>
                    <a:ext uri="{9D8B030D-6E8A-4147-A177-3AD203B41FA5}">
                      <a16:colId xmlns:a16="http://schemas.microsoft.com/office/drawing/2014/main" val="1612888235"/>
                    </a:ext>
                  </a:extLst>
                </a:gridCol>
                <a:gridCol w="1224000">
                  <a:extLst>
                    <a:ext uri="{9D8B030D-6E8A-4147-A177-3AD203B41FA5}">
                      <a16:colId xmlns:a16="http://schemas.microsoft.com/office/drawing/2014/main" val="2876613415"/>
                    </a:ext>
                  </a:extLst>
                </a:gridCol>
                <a:gridCol w="1764000">
                  <a:extLst>
                    <a:ext uri="{9D8B030D-6E8A-4147-A177-3AD203B41FA5}">
                      <a16:colId xmlns:a16="http://schemas.microsoft.com/office/drawing/2014/main" val="2936053854"/>
                    </a:ext>
                  </a:extLst>
                </a:gridCol>
                <a:gridCol w="3060000">
                  <a:extLst>
                    <a:ext uri="{9D8B030D-6E8A-4147-A177-3AD203B41FA5}">
                      <a16:colId xmlns:a16="http://schemas.microsoft.com/office/drawing/2014/main" val="677029250"/>
                    </a:ext>
                  </a:extLst>
                </a:gridCol>
                <a:gridCol w="1260000">
                  <a:extLst>
                    <a:ext uri="{9D8B030D-6E8A-4147-A177-3AD203B41FA5}">
                      <a16:colId xmlns:a16="http://schemas.microsoft.com/office/drawing/2014/main" val="1103838277"/>
                    </a:ext>
                  </a:extLst>
                </a:gridCol>
              </a:tblGrid>
              <a:tr h="0">
                <a:tc>
                  <a:txBody>
                    <a:bodyPr/>
                    <a:lstStyle/>
                    <a:p>
                      <a:pPr algn="ctr"/>
                      <a:r>
                        <a:rPr kumimoji="1" lang="ja-JP" altLang="en-US" sz="1050" dirty="0">
                          <a:latin typeface="BIZ UDPゴシック" panose="020B0400000000000000" pitchFamily="50" charset="-128"/>
                          <a:ea typeface="BIZ UDPゴシック" panose="020B0400000000000000" pitchFamily="50" charset="-128"/>
                        </a:rPr>
                        <a:t>分子式</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融点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沸点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主な用途</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特徴</a:t>
                      </a:r>
                    </a:p>
                  </a:txBody>
                  <a:tcPr anchor="ctr"/>
                </a:tc>
                <a:extLst>
                  <a:ext uri="{0D108BD9-81ED-4DB2-BD59-A6C34878D82A}">
                    <a16:rowId xmlns:a16="http://schemas.microsoft.com/office/drawing/2014/main" val="841004180"/>
                  </a:ext>
                </a:extLst>
              </a:tr>
              <a:tr h="792000">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Cr</a:t>
                      </a:r>
                    </a:p>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CrO</a:t>
                      </a:r>
                      <a:r>
                        <a:rPr lang="en-US"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3</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（無水クロム酸）</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PbCrO</a:t>
                      </a:r>
                      <a:r>
                        <a:rPr lang="en-US"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4</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（クロム酸鉛）</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CrO</a:t>
                      </a:r>
                      <a:r>
                        <a:rPr lang="en-US"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4</a:t>
                      </a: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Zn</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（クロム酸亜鉛）</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等</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1900℃</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Cr)</a:t>
                      </a:r>
                    </a:p>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197℃</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CrO</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3</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844℃</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PbCrO</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4</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316℃</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CrO</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4</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Zn</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2642℃</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Cr)</a:t>
                      </a:r>
                    </a:p>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250℃(</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分解</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CrO</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3</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不明</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分解</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PbCrO</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4</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不明（</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CrO</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4</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Zn</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・無水クロム酸：顔料の原料、窯業原料、研磨材、酸化剤、メッキや金属表面処理、塗料や絵の具の原料</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・クロム酸鉛：黄色顔料</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・クロム酸亜鉛：錆止め塗料の原料</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・自動車部品のクロメートに過去使用。</a:t>
                      </a:r>
                    </a:p>
                  </a:txBody>
                  <a:tcPr marL="9525" marR="9525" marT="9525" marB="0" anchor="ctr"/>
                </a:tc>
                <a:extLst>
                  <a:ext uri="{0D108BD9-81ED-4DB2-BD59-A6C34878D82A}">
                    <a16:rowId xmlns:a16="http://schemas.microsoft.com/office/drawing/2014/main" val="2844436851"/>
                  </a:ext>
                </a:extLst>
              </a:tr>
            </a:tbl>
          </a:graphicData>
        </a:graphic>
      </p:graphicFrame>
      <p:graphicFrame>
        <p:nvGraphicFramePr>
          <p:cNvPr id="20" name="表 19">
            <a:extLst>
              <a:ext uri="{FF2B5EF4-FFF2-40B4-BE49-F238E27FC236}">
                <a16:creationId xmlns:a16="http://schemas.microsoft.com/office/drawing/2014/main" id="{D4582458-6B28-410C-ADF1-1AB4EEB66FE3}"/>
              </a:ext>
            </a:extLst>
          </p:cNvPr>
          <p:cNvGraphicFramePr>
            <a:graphicFrameLocks noGrp="1"/>
          </p:cNvGraphicFramePr>
          <p:nvPr>
            <p:extLst>
              <p:ext uri="{D42A27DB-BD31-4B8C-83A1-F6EECF244321}">
                <p14:modId xmlns:p14="http://schemas.microsoft.com/office/powerpoint/2010/main" val="1148953907"/>
              </p:ext>
            </p:extLst>
          </p:nvPr>
        </p:nvGraphicFramePr>
        <p:xfrm>
          <a:off x="684610" y="5299284"/>
          <a:ext cx="8794187" cy="1185231"/>
        </p:xfrm>
        <a:graphic>
          <a:graphicData uri="http://schemas.openxmlformats.org/drawingml/2006/table">
            <a:tbl>
              <a:tblPr firstRow="1" bandRow="1">
                <a:tableStyleId>{5C22544A-7EE6-4342-B048-85BDC9FD1C3A}</a:tableStyleId>
              </a:tblPr>
              <a:tblGrid>
                <a:gridCol w="468000">
                  <a:extLst>
                    <a:ext uri="{9D8B030D-6E8A-4147-A177-3AD203B41FA5}">
                      <a16:colId xmlns:a16="http://schemas.microsoft.com/office/drawing/2014/main" val="186284741"/>
                    </a:ext>
                  </a:extLst>
                </a:gridCol>
                <a:gridCol w="612000">
                  <a:extLst>
                    <a:ext uri="{9D8B030D-6E8A-4147-A177-3AD203B41FA5}">
                      <a16:colId xmlns:a16="http://schemas.microsoft.com/office/drawing/2014/main" val="3347487342"/>
                    </a:ext>
                  </a:extLst>
                </a:gridCol>
                <a:gridCol w="583779">
                  <a:extLst>
                    <a:ext uri="{9D8B030D-6E8A-4147-A177-3AD203B41FA5}">
                      <a16:colId xmlns:a16="http://schemas.microsoft.com/office/drawing/2014/main" val="820898458"/>
                    </a:ext>
                  </a:extLst>
                </a:gridCol>
                <a:gridCol w="1349748">
                  <a:extLst>
                    <a:ext uri="{9D8B030D-6E8A-4147-A177-3AD203B41FA5}">
                      <a16:colId xmlns:a16="http://schemas.microsoft.com/office/drawing/2014/main" val="1115179099"/>
                    </a:ext>
                  </a:extLst>
                </a:gridCol>
                <a:gridCol w="712367">
                  <a:extLst>
                    <a:ext uri="{9D8B030D-6E8A-4147-A177-3AD203B41FA5}">
                      <a16:colId xmlns:a16="http://schemas.microsoft.com/office/drawing/2014/main" val="3356854828"/>
                    </a:ext>
                  </a:extLst>
                </a:gridCol>
                <a:gridCol w="637381">
                  <a:extLst>
                    <a:ext uri="{9D8B030D-6E8A-4147-A177-3AD203B41FA5}">
                      <a16:colId xmlns:a16="http://schemas.microsoft.com/office/drawing/2014/main" val="1920011306"/>
                    </a:ext>
                  </a:extLst>
                </a:gridCol>
                <a:gridCol w="487409">
                  <a:extLst>
                    <a:ext uri="{9D8B030D-6E8A-4147-A177-3AD203B41FA5}">
                      <a16:colId xmlns:a16="http://schemas.microsoft.com/office/drawing/2014/main" val="3335024437"/>
                    </a:ext>
                  </a:extLst>
                </a:gridCol>
                <a:gridCol w="487409">
                  <a:extLst>
                    <a:ext uri="{9D8B030D-6E8A-4147-A177-3AD203B41FA5}">
                      <a16:colId xmlns:a16="http://schemas.microsoft.com/office/drawing/2014/main" val="1224343970"/>
                    </a:ext>
                  </a:extLst>
                </a:gridCol>
                <a:gridCol w="742992">
                  <a:extLst>
                    <a:ext uri="{9D8B030D-6E8A-4147-A177-3AD203B41FA5}">
                      <a16:colId xmlns:a16="http://schemas.microsoft.com/office/drawing/2014/main" val="1897126806"/>
                    </a:ext>
                  </a:extLst>
                </a:gridCol>
                <a:gridCol w="712367">
                  <a:extLst>
                    <a:ext uri="{9D8B030D-6E8A-4147-A177-3AD203B41FA5}">
                      <a16:colId xmlns:a16="http://schemas.microsoft.com/office/drawing/2014/main" val="1958534525"/>
                    </a:ext>
                  </a:extLst>
                </a:gridCol>
                <a:gridCol w="599889">
                  <a:extLst>
                    <a:ext uri="{9D8B030D-6E8A-4147-A177-3AD203B41FA5}">
                      <a16:colId xmlns:a16="http://schemas.microsoft.com/office/drawing/2014/main" val="2187406633"/>
                    </a:ext>
                  </a:extLst>
                </a:gridCol>
                <a:gridCol w="412423">
                  <a:extLst>
                    <a:ext uri="{9D8B030D-6E8A-4147-A177-3AD203B41FA5}">
                      <a16:colId xmlns:a16="http://schemas.microsoft.com/office/drawing/2014/main" val="546023338"/>
                    </a:ext>
                  </a:extLst>
                </a:gridCol>
                <a:gridCol w="412423">
                  <a:extLst>
                    <a:ext uri="{9D8B030D-6E8A-4147-A177-3AD203B41FA5}">
                      <a16:colId xmlns:a16="http://schemas.microsoft.com/office/drawing/2014/main" val="3089004337"/>
                    </a:ext>
                  </a:extLst>
                </a:gridCol>
                <a:gridCol w="576000">
                  <a:extLst>
                    <a:ext uri="{9D8B030D-6E8A-4147-A177-3AD203B41FA5}">
                      <a16:colId xmlns:a16="http://schemas.microsoft.com/office/drawing/2014/main" val="3702834822"/>
                    </a:ext>
                  </a:extLst>
                </a:gridCol>
              </a:tblGrid>
              <a:tr h="269415">
                <a:tc gridSpan="11">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中央環境審議会での検討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gridSpan="3">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条例制定時の検討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2355721477"/>
                  </a:ext>
                </a:extLst>
              </a:tr>
              <a:tr h="422031">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zh-TW" altLang="en-US" sz="1050" u="none" strike="noStrike" dirty="0">
                          <a:effectLst/>
                          <a:latin typeface="BIZ UDPゴシック" panose="020B0400000000000000" pitchFamily="50" charset="-128"/>
                          <a:ea typeface="BIZ UDPゴシック" panose="020B0400000000000000" pitchFamily="50" charset="-128"/>
                        </a:rPr>
                        <a:t>遺伝子障害性</a:t>
                      </a:r>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発がん性の閾値の有無</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発がん性以外の有害性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発がん性の量ー反応関係</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ユニットリスク</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a:effectLst/>
                          <a:latin typeface="BIZ UDPゴシック" panose="020B0400000000000000" pitchFamily="50" charset="-128"/>
                          <a:ea typeface="BIZ UDPゴシック" panose="020B0400000000000000" pitchFamily="50" charset="-128"/>
                        </a:rPr>
                        <a:t>発がん性以外の量ー反応関係</a:t>
                      </a:r>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発がん性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毒性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想定環境濃度</a:t>
                      </a:r>
                    </a:p>
                  </a:txBody>
                  <a:tcPr marL="9525" marR="9525" marT="9525" marB="0" anchor="ctr"/>
                </a:tc>
                <a:extLst>
                  <a:ext uri="{0D108BD9-81ED-4DB2-BD59-A6C34878D82A}">
                    <a16:rowId xmlns:a16="http://schemas.microsoft.com/office/drawing/2014/main" val="1453410119"/>
                  </a:ext>
                </a:extLst>
              </a:tr>
              <a:tr h="426231">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C1</a:t>
                      </a: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T1</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4" name="表 13">
            <a:extLst>
              <a:ext uri="{FF2B5EF4-FFF2-40B4-BE49-F238E27FC236}">
                <a16:creationId xmlns:a16="http://schemas.microsoft.com/office/drawing/2014/main" id="{D58A8CB9-77A8-4E15-97E8-037BC4953830}"/>
              </a:ext>
            </a:extLst>
          </p:cNvPr>
          <p:cNvGraphicFramePr>
            <a:graphicFrameLocks noGrp="1"/>
          </p:cNvGraphicFramePr>
          <p:nvPr>
            <p:extLst>
              <p:ext uri="{D42A27DB-BD31-4B8C-83A1-F6EECF244321}">
                <p14:modId xmlns:p14="http://schemas.microsoft.com/office/powerpoint/2010/main" val="1627293389"/>
              </p:ext>
            </p:extLst>
          </p:nvPr>
        </p:nvGraphicFramePr>
        <p:xfrm>
          <a:off x="733163" y="2581245"/>
          <a:ext cx="8728944" cy="1061085"/>
        </p:xfrm>
        <a:graphic>
          <a:graphicData uri="http://schemas.openxmlformats.org/drawingml/2006/table">
            <a:tbl>
              <a:tblPr firstRow="1" bandRow="1">
                <a:tableStyleId>{5C22544A-7EE6-4342-B048-85BDC9FD1C3A}</a:tableStyleId>
              </a:tblPr>
              <a:tblGrid>
                <a:gridCol w="900000">
                  <a:extLst>
                    <a:ext uri="{9D8B030D-6E8A-4147-A177-3AD203B41FA5}">
                      <a16:colId xmlns:a16="http://schemas.microsoft.com/office/drawing/2014/main" val="2840144021"/>
                    </a:ext>
                  </a:extLst>
                </a:gridCol>
                <a:gridCol w="720000">
                  <a:extLst>
                    <a:ext uri="{9D8B030D-6E8A-4147-A177-3AD203B41FA5}">
                      <a16:colId xmlns:a16="http://schemas.microsoft.com/office/drawing/2014/main" val="2239818214"/>
                    </a:ext>
                  </a:extLst>
                </a:gridCol>
                <a:gridCol w="432000">
                  <a:extLst>
                    <a:ext uri="{9D8B030D-6E8A-4147-A177-3AD203B41FA5}">
                      <a16:colId xmlns:a16="http://schemas.microsoft.com/office/drawing/2014/main" val="2384755886"/>
                    </a:ext>
                  </a:extLst>
                </a:gridCol>
                <a:gridCol w="792000">
                  <a:extLst>
                    <a:ext uri="{9D8B030D-6E8A-4147-A177-3AD203B41FA5}">
                      <a16:colId xmlns:a16="http://schemas.microsoft.com/office/drawing/2014/main" val="186284741"/>
                    </a:ext>
                  </a:extLst>
                </a:gridCol>
                <a:gridCol w="432000">
                  <a:extLst>
                    <a:ext uri="{9D8B030D-6E8A-4147-A177-3AD203B41FA5}">
                      <a16:colId xmlns:a16="http://schemas.microsoft.com/office/drawing/2014/main" val="1115179099"/>
                    </a:ext>
                  </a:extLst>
                </a:gridCol>
                <a:gridCol w="432000">
                  <a:extLst>
                    <a:ext uri="{9D8B030D-6E8A-4147-A177-3AD203B41FA5}">
                      <a16:colId xmlns:a16="http://schemas.microsoft.com/office/drawing/2014/main" val="3356854828"/>
                    </a:ext>
                  </a:extLst>
                </a:gridCol>
                <a:gridCol w="540000">
                  <a:extLst>
                    <a:ext uri="{9D8B030D-6E8A-4147-A177-3AD203B41FA5}">
                      <a16:colId xmlns:a16="http://schemas.microsoft.com/office/drawing/2014/main" val="1920011306"/>
                    </a:ext>
                  </a:extLst>
                </a:gridCol>
                <a:gridCol w="468000">
                  <a:extLst>
                    <a:ext uri="{9D8B030D-6E8A-4147-A177-3AD203B41FA5}">
                      <a16:colId xmlns:a16="http://schemas.microsoft.com/office/drawing/2014/main" val="3335024437"/>
                    </a:ext>
                  </a:extLst>
                </a:gridCol>
                <a:gridCol w="396000">
                  <a:extLst>
                    <a:ext uri="{9D8B030D-6E8A-4147-A177-3AD203B41FA5}">
                      <a16:colId xmlns:a16="http://schemas.microsoft.com/office/drawing/2014/main" val="262351408"/>
                    </a:ext>
                  </a:extLst>
                </a:gridCol>
                <a:gridCol w="504000">
                  <a:extLst>
                    <a:ext uri="{9D8B030D-6E8A-4147-A177-3AD203B41FA5}">
                      <a16:colId xmlns:a16="http://schemas.microsoft.com/office/drawing/2014/main" val="421905880"/>
                    </a:ext>
                  </a:extLst>
                </a:gridCol>
                <a:gridCol w="386472">
                  <a:extLst>
                    <a:ext uri="{9D8B030D-6E8A-4147-A177-3AD203B41FA5}">
                      <a16:colId xmlns:a16="http://schemas.microsoft.com/office/drawing/2014/main" val="3811409747"/>
                    </a:ext>
                  </a:extLst>
                </a:gridCol>
                <a:gridCol w="386472">
                  <a:extLst>
                    <a:ext uri="{9D8B030D-6E8A-4147-A177-3AD203B41FA5}">
                      <a16:colId xmlns:a16="http://schemas.microsoft.com/office/drawing/2014/main" val="2543409202"/>
                    </a:ext>
                  </a:extLst>
                </a:gridCol>
                <a:gridCol w="1800000">
                  <a:extLst>
                    <a:ext uri="{9D8B030D-6E8A-4147-A177-3AD203B41FA5}">
                      <a16:colId xmlns:a16="http://schemas.microsoft.com/office/drawing/2014/main" val="1224343970"/>
                    </a:ext>
                  </a:extLst>
                </a:gridCol>
                <a:gridCol w="540000">
                  <a:extLst>
                    <a:ext uri="{9D8B030D-6E8A-4147-A177-3AD203B41FA5}">
                      <a16:colId xmlns:a16="http://schemas.microsoft.com/office/drawing/2014/main" val="469874782"/>
                    </a:ext>
                  </a:extLst>
                </a:gridCol>
              </a:tblGrid>
              <a:tr h="395800">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全国製造・輸入数量 </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sz="1050" u="none" strike="noStrike" dirty="0">
                          <a:effectLst/>
                          <a:latin typeface="BIZ UDPゴシック" panose="020B0400000000000000" pitchFamily="50" charset="-128"/>
                          <a:ea typeface="BIZ UDPゴシック" panose="020B0400000000000000" pitchFamily="50" charset="-128"/>
                        </a:rPr>
                        <a:t>t)</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府内大気濃度</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測定法</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環境基準値又は指針値</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法（有害</a:t>
                      </a:r>
                      <a:r>
                        <a:rPr lang="ja-JP" altLang="en-US" sz="1050" kern="100" dirty="0">
                          <a:effectLst/>
                          <a:latin typeface="BIZ UDPゴシック" panose="020B0400000000000000" pitchFamily="50" charset="-128"/>
                          <a:ea typeface="BIZ UDPゴシック" panose="020B0400000000000000" pitchFamily="50" charset="-128"/>
                        </a:rPr>
                        <a:t>物質等</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法（指定物質）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法（優先取組物質）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条例（有害</a:t>
                      </a:r>
                      <a:r>
                        <a:rPr lang="ja-JP" altLang="en-US" sz="1050" kern="100" dirty="0">
                          <a:effectLst/>
                          <a:latin typeface="BIZ UDPゴシック" panose="020B0400000000000000" pitchFamily="50" charset="-128"/>
                          <a:ea typeface="BIZ UDPゴシック" panose="020B0400000000000000" pitchFamily="50" charset="-128"/>
                        </a:rPr>
                        <a:t>物質</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化審法</a:t>
                      </a:r>
                    </a:p>
                  </a:txBody>
                  <a:tcPr marL="45720" marR="45720"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安衛法</a:t>
                      </a:r>
                      <a:endParaRPr kumimoji="1" lang="en-US" altLang="ja-JP" sz="1050" dirty="0">
                        <a:latin typeface="BIZ UDPゴシック" panose="020B0400000000000000" pitchFamily="50" charset="-128"/>
                        <a:ea typeface="BIZ UDPゴシック" panose="020B0400000000000000" pitchFamily="50" charset="-128"/>
                      </a:endParaRPr>
                    </a:p>
                    <a:p>
                      <a:pPr algn="ctr"/>
                      <a:r>
                        <a:rPr kumimoji="1" lang="ja-JP" altLang="en-US" sz="1050" dirty="0">
                          <a:latin typeface="BIZ UDPゴシック" panose="020B0400000000000000" pitchFamily="50" charset="-128"/>
                          <a:ea typeface="BIZ UDPゴシック" panose="020B0400000000000000" pitchFamily="50" charset="-128"/>
                        </a:rPr>
                        <a:t>特化則</a:t>
                      </a:r>
                    </a:p>
                  </a:txBody>
                  <a:tcPr marL="45720" marR="4572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毒劇法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水濁法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50" kern="100" dirty="0">
                          <a:effectLst/>
                          <a:latin typeface="BIZ UDPゴシック" panose="020B0400000000000000" pitchFamily="50" charset="-128"/>
                          <a:ea typeface="BIZ UDPゴシック" panose="020B0400000000000000" pitchFamily="50" charset="-128"/>
                        </a:rPr>
                        <a:t>GHS</a:t>
                      </a:r>
                      <a:r>
                        <a:rPr lang="ja-JP" altLang="en-US" sz="1050" kern="100" dirty="0">
                          <a:effectLst/>
                          <a:latin typeface="BIZ UDPゴシック" panose="020B0400000000000000" pitchFamily="50" charset="-128"/>
                          <a:ea typeface="BIZ UDPゴシック" panose="020B0400000000000000" pitchFamily="50" charset="-128"/>
                        </a:rPr>
                        <a:t>分類健康有害性</a:t>
                      </a: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（発がん性以外の主な区分１）</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発がん性</a:t>
                      </a:r>
                      <a:br>
                        <a:rPr lang="ja-JP" altLang="en-US" sz="1050" u="none" strike="noStrike" dirty="0">
                          <a:effectLst/>
                          <a:latin typeface="BIZ UDPゴシック" panose="020B0400000000000000" pitchFamily="50" charset="-128"/>
                          <a:ea typeface="BIZ UDPゴシック" panose="020B0400000000000000" pitchFamily="50" charset="-128"/>
                        </a:rPr>
                      </a:b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IARC</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453410119"/>
                  </a:ext>
                </a:extLst>
              </a:tr>
              <a:tr h="346323">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5,683</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（三酸化クロム）</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0.0038</a:t>
                      </a: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（クロム化合物）</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〇（クロム化合物）</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有害物質</a:t>
                      </a:r>
                    </a:p>
                  </a:txBody>
                  <a:tcPr marL="9525" marR="9525" marT="9525" marB="0" anchor="ctr"/>
                </a:tc>
                <a:tc>
                  <a:txBody>
                    <a:bodyPr/>
                    <a:lstStyle/>
                    <a:p>
                      <a:pPr algn="ctr" rtl="0" fontAlgn="ct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皮膚腐食性眼損傷性</a:t>
                      </a:r>
                      <a:b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呼吸器感作性</a:t>
                      </a:r>
                      <a:b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皮膚感作性特定標的臓器毒性</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１</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6" name="表 15">
            <a:extLst>
              <a:ext uri="{FF2B5EF4-FFF2-40B4-BE49-F238E27FC236}">
                <a16:creationId xmlns:a16="http://schemas.microsoft.com/office/drawing/2014/main" id="{7A470D80-15F7-4BC1-9DE7-C029EB62BA27}"/>
              </a:ext>
            </a:extLst>
          </p:cNvPr>
          <p:cNvGraphicFramePr>
            <a:graphicFrameLocks noGrp="1"/>
          </p:cNvGraphicFramePr>
          <p:nvPr>
            <p:extLst>
              <p:ext uri="{D42A27DB-BD31-4B8C-83A1-F6EECF244321}">
                <p14:modId xmlns:p14="http://schemas.microsoft.com/office/powerpoint/2010/main" val="2701958963"/>
              </p:ext>
            </p:extLst>
          </p:nvPr>
        </p:nvGraphicFramePr>
        <p:xfrm>
          <a:off x="697163" y="3952700"/>
          <a:ext cx="8748000" cy="1072236"/>
        </p:xfrm>
        <a:graphic>
          <a:graphicData uri="http://schemas.openxmlformats.org/drawingml/2006/table">
            <a:tbl>
              <a:tblPr firstRow="1" bandRow="1">
                <a:tableStyleId>{5C22544A-7EE6-4342-B048-85BDC9FD1C3A}</a:tableStyleId>
              </a:tblPr>
              <a:tblGrid>
                <a:gridCol w="396000">
                  <a:extLst>
                    <a:ext uri="{9D8B030D-6E8A-4147-A177-3AD203B41FA5}">
                      <a16:colId xmlns:a16="http://schemas.microsoft.com/office/drawing/2014/main" val="3554492327"/>
                    </a:ext>
                  </a:extLst>
                </a:gridCol>
                <a:gridCol w="360000">
                  <a:extLst>
                    <a:ext uri="{9D8B030D-6E8A-4147-A177-3AD203B41FA5}">
                      <a16:colId xmlns:a16="http://schemas.microsoft.com/office/drawing/2014/main" val="3146548048"/>
                    </a:ext>
                  </a:extLst>
                </a:gridCol>
                <a:gridCol w="684000">
                  <a:extLst>
                    <a:ext uri="{9D8B030D-6E8A-4147-A177-3AD203B41FA5}">
                      <a16:colId xmlns:a16="http://schemas.microsoft.com/office/drawing/2014/main" val="3313589753"/>
                    </a:ext>
                  </a:extLst>
                </a:gridCol>
                <a:gridCol w="684000">
                  <a:extLst>
                    <a:ext uri="{9D8B030D-6E8A-4147-A177-3AD203B41FA5}">
                      <a16:colId xmlns:a16="http://schemas.microsoft.com/office/drawing/2014/main" val="1309927787"/>
                    </a:ext>
                  </a:extLst>
                </a:gridCol>
                <a:gridCol w="432000">
                  <a:extLst>
                    <a:ext uri="{9D8B030D-6E8A-4147-A177-3AD203B41FA5}">
                      <a16:colId xmlns:a16="http://schemas.microsoft.com/office/drawing/2014/main" val="440683863"/>
                    </a:ext>
                  </a:extLst>
                </a:gridCol>
                <a:gridCol w="360000">
                  <a:extLst>
                    <a:ext uri="{9D8B030D-6E8A-4147-A177-3AD203B41FA5}">
                      <a16:colId xmlns:a16="http://schemas.microsoft.com/office/drawing/2014/main" val="1481578530"/>
                    </a:ext>
                  </a:extLst>
                </a:gridCol>
                <a:gridCol w="1728000">
                  <a:extLst>
                    <a:ext uri="{9D8B030D-6E8A-4147-A177-3AD203B41FA5}">
                      <a16:colId xmlns:a16="http://schemas.microsoft.com/office/drawing/2014/main" val="68193555"/>
                    </a:ext>
                  </a:extLst>
                </a:gridCol>
                <a:gridCol w="432000">
                  <a:extLst>
                    <a:ext uri="{9D8B030D-6E8A-4147-A177-3AD203B41FA5}">
                      <a16:colId xmlns:a16="http://schemas.microsoft.com/office/drawing/2014/main" val="3995537399"/>
                    </a:ext>
                  </a:extLst>
                </a:gridCol>
                <a:gridCol w="864000">
                  <a:extLst>
                    <a:ext uri="{9D8B030D-6E8A-4147-A177-3AD203B41FA5}">
                      <a16:colId xmlns:a16="http://schemas.microsoft.com/office/drawing/2014/main" val="2396862075"/>
                    </a:ext>
                  </a:extLst>
                </a:gridCol>
                <a:gridCol w="612000">
                  <a:extLst>
                    <a:ext uri="{9D8B030D-6E8A-4147-A177-3AD203B41FA5}">
                      <a16:colId xmlns:a16="http://schemas.microsoft.com/office/drawing/2014/main" val="3482019717"/>
                    </a:ext>
                  </a:extLst>
                </a:gridCol>
                <a:gridCol w="2196000">
                  <a:extLst>
                    <a:ext uri="{9D8B030D-6E8A-4147-A177-3AD203B41FA5}">
                      <a16:colId xmlns:a16="http://schemas.microsoft.com/office/drawing/2014/main" val="669687323"/>
                    </a:ext>
                  </a:extLst>
                </a:gridCol>
              </a:tblGrid>
              <a:tr h="330378">
                <a:tc gridSpan="7">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排出量（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ja-JP"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移動量（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a:p>
                  </a:txBody>
                  <a:tcPr/>
                </a:tc>
                <a:tc gridSpan="2">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zh-CN" sz="1050" u="none" strike="noStrike" dirty="0">
                          <a:effectLst/>
                          <a:latin typeface="BIZ UDPゴシック" panose="020B0400000000000000" pitchFamily="50" charset="-128"/>
                          <a:ea typeface="BIZ UDPゴシック" panose="020B0400000000000000" pitchFamily="50" charset="-128"/>
                        </a:rPr>
                        <a:t>PRTR</a:t>
                      </a:r>
                      <a:r>
                        <a:rPr lang="zh-CN" altLang="en-US" sz="1050" u="none" strike="noStrike" dirty="0">
                          <a:effectLst/>
                          <a:latin typeface="BIZ UDPゴシック" panose="020B0400000000000000" pitchFamily="50" charset="-128"/>
                          <a:ea typeface="BIZ UDPゴシック" panose="020B0400000000000000" pitchFamily="50" charset="-128"/>
                        </a:rPr>
                        <a:t>届出外</a:t>
                      </a: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年度、ｋｇ）</a:t>
                      </a:r>
                      <a:endParaRPr lang="en-US" altLang="ja-JP" sz="1050" u="none" strike="noStrike"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zh-CN"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728890693"/>
                  </a:ext>
                </a:extLst>
              </a:tr>
              <a:tr h="330378">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分類</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届出件数</a:t>
                      </a:r>
                      <a:endParaRPr lang="en-US" altLang="ja-JP"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合計</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公共用水域</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土壌</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大気排出量上位業種</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下水道</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事業所外への移動（廃棄物）</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r>
                        <a:rPr lang="zh-CN" altLang="en-US" sz="1050" u="none" strike="noStrike" dirty="0">
                          <a:effectLst/>
                          <a:latin typeface="BIZ UDPゴシック" panose="020B0400000000000000" pitchFamily="50" charset="-128"/>
                          <a:ea typeface="BIZ UDPゴシック" panose="020B0400000000000000" pitchFamily="50" charset="-128"/>
                        </a:rPr>
                        <a:t>排出量</a:t>
                      </a:r>
                      <a:endParaRPr kumimoji="1" lang="ja-JP" altLang="en-US" sz="1050" dirty="0">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主な排出源と量</a:t>
                      </a:r>
                    </a:p>
                  </a:txBody>
                  <a:tcPr anchor="ctr"/>
                </a:tc>
                <a:extLst>
                  <a:ext uri="{0D108BD9-81ED-4DB2-BD59-A6C34878D82A}">
                    <a16:rowId xmlns:a16="http://schemas.microsoft.com/office/drawing/2014/main" val="2814582105"/>
                  </a:ext>
                </a:extLst>
              </a:tr>
              <a:tr h="330378">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特定第</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種</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74</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51</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46</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5</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zh-TW" altLang="en-US" sz="1050" b="0" i="0" u="none" strike="noStrike">
                          <a:solidFill>
                            <a:srgbClr val="000000"/>
                          </a:solidFill>
                          <a:effectLst/>
                          <a:latin typeface="BIZ UDPゴシック" panose="020B0400000000000000" pitchFamily="50" charset="-128"/>
                          <a:ea typeface="BIZ UDPゴシック" panose="020B0400000000000000" pitchFamily="50" charset="-128"/>
                        </a:rPr>
                        <a:t>化学工業、金属製品製造業</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7</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8567</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13</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対象業種の事業者のすそ切り以下（</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13</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extLst>
                  <a:ext uri="{0D108BD9-81ED-4DB2-BD59-A6C34878D82A}">
                    <a16:rowId xmlns:a16="http://schemas.microsoft.com/office/drawing/2014/main" val="3130189616"/>
                  </a:ext>
                </a:extLst>
              </a:tr>
            </a:tbl>
          </a:graphicData>
        </a:graphic>
      </p:graphicFrame>
    </p:spTree>
    <p:extLst>
      <p:ext uri="{BB962C8B-B14F-4D97-AF65-F5344CB8AC3E}">
        <p14:creationId xmlns:p14="http://schemas.microsoft.com/office/powerpoint/2010/main" val="15722894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p:cNvSpPr>
            <a:spLocks noGrp="1"/>
          </p:cNvSpPr>
          <p:nvPr>
            <p:ph type="title"/>
          </p:nvPr>
        </p:nvSpPr>
        <p:spPr>
          <a:xfrm>
            <a:off x="1083469" y="609600"/>
            <a:ext cx="8457933" cy="742122"/>
          </a:xfrm>
        </p:spPr>
        <p:txBody>
          <a:bodyPr>
            <a:noAutofit/>
          </a:bodyPr>
          <a:lstStyle/>
          <a:p>
            <a:r>
              <a:rPr kumimoji="1" lang="ja-JP" altLang="en-US" sz="2000" dirty="0">
                <a:latin typeface="BIZ UDPゴシック" panose="020B0400000000000000" pitchFamily="50" charset="-128"/>
                <a:ea typeface="BIZ UDPゴシック" panose="020B0400000000000000" pitchFamily="50" charset="-128"/>
              </a:rPr>
              <a:t>（参考）検討対象物質について</a:t>
            </a:r>
            <a:r>
              <a:rPr kumimoji="1" lang="en-US" altLang="ja-JP" sz="2000" dirty="0">
                <a:latin typeface="BIZ UDPゴシック" panose="020B0400000000000000" pitchFamily="50" charset="-128"/>
                <a:ea typeface="BIZ UDPゴシック" panose="020B0400000000000000" pitchFamily="50" charset="-128"/>
              </a:rPr>
              <a:t>【</a:t>
            </a:r>
            <a:r>
              <a:rPr kumimoji="1" lang="ja-JP" altLang="en-US" sz="2000" dirty="0">
                <a:latin typeface="BIZ UDPゴシック" panose="020B0400000000000000" pitchFamily="50" charset="-128"/>
                <a:ea typeface="BIZ UDPゴシック" panose="020B0400000000000000" pitchFamily="50" charset="-128"/>
              </a:rPr>
              <a:t>⑬</a:t>
            </a:r>
            <a:r>
              <a:rPr lang="ja-JP" altLang="en-US" sz="2000" dirty="0">
                <a:latin typeface="BIZ UDPゴシック" panose="020B0400000000000000" pitchFamily="50" charset="-128"/>
                <a:ea typeface="BIZ UDPゴシック" panose="020B0400000000000000" pitchFamily="50" charset="-128"/>
              </a:rPr>
              <a:t>塩化ビニルモノマー（クロロエチレン）</a:t>
            </a:r>
            <a:r>
              <a:rPr kumimoji="1" lang="en-US" altLang="ja-JP" sz="2000" dirty="0">
                <a:latin typeface="BIZ UDPゴシック" panose="020B0400000000000000" pitchFamily="50" charset="-128"/>
                <a:ea typeface="BIZ UDPゴシック" panose="020B0400000000000000" pitchFamily="50" charset="-128"/>
              </a:rPr>
              <a:t>】</a:t>
            </a:r>
            <a:endParaRPr kumimoji="1" lang="ja-JP" altLang="en-US" sz="20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スライド番号プレースホルダー 3">
            <a:extLst>
              <a:ext uri="{FF2B5EF4-FFF2-40B4-BE49-F238E27FC236}">
                <a16:creationId xmlns:a16="http://schemas.microsoft.com/office/drawing/2014/main" id="{8DBC81DD-DE3C-4517-AC6F-72A486E33BE7}"/>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26</a:t>
            </a:fld>
            <a:endParaRPr lang="en-US" dirty="0">
              <a:solidFill>
                <a:srgbClr val="000000"/>
              </a:solidFill>
              <a:latin typeface="BIZ UDPゴシック" panose="020B0400000000000000" pitchFamily="50" charset="-128"/>
              <a:ea typeface="BIZ UDPゴシック" panose="020B0400000000000000" pitchFamily="50" charset="-128"/>
            </a:endParaRPr>
          </a:p>
        </p:txBody>
      </p:sp>
      <p:graphicFrame>
        <p:nvGraphicFramePr>
          <p:cNvPr id="3" name="表 3">
            <a:extLst>
              <a:ext uri="{FF2B5EF4-FFF2-40B4-BE49-F238E27FC236}">
                <a16:creationId xmlns:a16="http://schemas.microsoft.com/office/drawing/2014/main" id="{99486B8D-8EBE-405C-9D80-F4834A667D51}"/>
              </a:ext>
            </a:extLst>
          </p:cNvPr>
          <p:cNvGraphicFramePr>
            <a:graphicFrameLocks noGrp="1"/>
          </p:cNvGraphicFramePr>
          <p:nvPr>
            <p:extLst>
              <p:ext uri="{D42A27DB-BD31-4B8C-83A1-F6EECF244321}">
                <p14:modId xmlns:p14="http://schemas.microsoft.com/office/powerpoint/2010/main" val="993743779"/>
              </p:ext>
            </p:extLst>
          </p:nvPr>
        </p:nvGraphicFramePr>
        <p:xfrm>
          <a:off x="733163" y="1360286"/>
          <a:ext cx="8623216" cy="1223460"/>
        </p:xfrm>
        <a:graphic>
          <a:graphicData uri="http://schemas.openxmlformats.org/drawingml/2006/table">
            <a:tbl>
              <a:tblPr firstRow="1" bandRow="1">
                <a:tableStyleId>{5C22544A-7EE6-4342-B048-85BDC9FD1C3A}</a:tableStyleId>
              </a:tblPr>
              <a:tblGrid>
                <a:gridCol w="703216">
                  <a:extLst>
                    <a:ext uri="{9D8B030D-6E8A-4147-A177-3AD203B41FA5}">
                      <a16:colId xmlns:a16="http://schemas.microsoft.com/office/drawing/2014/main" val="1612888235"/>
                    </a:ext>
                  </a:extLst>
                </a:gridCol>
                <a:gridCol w="684000">
                  <a:extLst>
                    <a:ext uri="{9D8B030D-6E8A-4147-A177-3AD203B41FA5}">
                      <a16:colId xmlns:a16="http://schemas.microsoft.com/office/drawing/2014/main" val="2876613415"/>
                    </a:ext>
                  </a:extLst>
                </a:gridCol>
                <a:gridCol w="684000">
                  <a:extLst>
                    <a:ext uri="{9D8B030D-6E8A-4147-A177-3AD203B41FA5}">
                      <a16:colId xmlns:a16="http://schemas.microsoft.com/office/drawing/2014/main" val="2936053854"/>
                    </a:ext>
                  </a:extLst>
                </a:gridCol>
                <a:gridCol w="3276000">
                  <a:extLst>
                    <a:ext uri="{9D8B030D-6E8A-4147-A177-3AD203B41FA5}">
                      <a16:colId xmlns:a16="http://schemas.microsoft.com/office/drawing/2014/main" val="677029250"/>
                    </a:ext>
                  </a:extLst>
                </a:gridCol>
                <a:gridCol w="3276000">
                  <a:extLst>
                    <a:ext uri="{9D8B030D-6E8A-4147-A177-3AD203B41FA5}">
                      <a16:colId xmlns:a16="http://schemas.microsoft.com/office/drawing/2014/main" val="1103838277"/>
                    </a:ext>
                  </a:extLst>
                </a:gridCol>
              </a:tblGrid>
              <a:tr h="231883">
                <a:tc>
                  <a:txBody>
                    <a:bodyPr/>
                    <a:lstStyle/>
                    <a:p>
                      <a:pPr algn="ctr"/>
                      <a:r>
                        <a:rPr kumimoji="1" lang="ja-JP" altLang="en-US" sz="1050" dirty="0">
                          <a:latin typeface="BIZ UDPゴシック" panose="020B0400000000000000" pitchFamily="50" charset="-128"/>
                          <a:ea typeface="BIZ UDPゴシック" panose="020B0400000000000000" pitchFamily="50" charset="-128"/>
                        </a:rPr>
                        <a:t>分子式</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融点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沸点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主な用途</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特徴</a:t>
                      </a:r>
                    </a:p>
                  </a:txBody>
                  <a:tcPr anchor="ctr"/>
                </a:tc>
                <a:extLst>
                  <a:ext uri="{0D108BD9-81ED-4DB2-BD59-A6C34878D82A}">
                    <a16:rowId xmlns:a16="http://schemas.microsoft.com/office/drawing/2014/main" val="841004180"/>
                  </a:ext>
                </a:extLst>
              </a:tr>
              <a:tr h="972000">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C</a:t>
                      </a:r>
                      <a:r>
                        <a:rPr lang="en-US"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H</a:t>
                      </a:r>
                      <a:r>
                        <a:rPr lang="en-US"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3</a:t>
                      </a: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Cl</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-153.7℃</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-13.3℃</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・ポリ塩化ビニル（塩化ビニル樹脂）・塩化ビニル系共重合樹脂の原料</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・常温では無色透明の気体。</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・ポリ塩化ビニルは、ポリエチレン、ポリプロピレンについで</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3</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番目に生産量の多いプラスチック。</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塩化ビニルモノマーは、樹脂をつくる過程で除去されるため、日常生活でこの物質に直接ふれることはない</a:t>
                      </a:r>
                    </a:p>
                  </a:txBody>
                  <a:tcPr marL="9525" marR="9525" marT="9525" marB="0" anchor="ctr"/>
                </a:tc>
                <a:extLst>
                  <a:ext uri="{0D108BD9-81ED-4DB2-BD59-A6C34878D82A}">
                    <a16:rowId xmlns:a16="http://schemas.microsoft.com/office/drawing/2014/main" val="2844436851"/>
                  </a:ext>
                </a:extLst>
              </a:tr>
            </a:tbl>
          </a:graphicData>
        </a:graphic>
      </p:graphicFrame>
      <p:graphicFrame>
        <p:nvGraphicFramePr>
          <p:cNvPr id="20" name="表 19">
            <a:extLst>
              <a:ext uri="{FF2B5EF4-FFF2-40B4-BE49-F238E27FC236}">
                <a16:creationId xmlns:a16="http://schemas.microsoft.com/office/drawing/2014/main" id="{D4582458-6B28-410C-ADF1-1AB4EEB66FE3}"/>
              </a:ext>
            </a:extLst>
          </p:cNvPr>
          <p:cNvGraphicFramePr>
            <a:graphicFrameLocks noGrp="1"/>
          </p:cNvGraphicFramePr>
          <p:nvPr>
            <p:extLst>
              <p:ext uri="{D42A27DB-BD31-4B8C-83A1-F6EECF244321}">
                <p14:modId xmlns:p14="http://schemas.microsoft.com/office/powerpoint/2010/main" val="571963666"/>
              </p:ext>
            </p:extLst>
          </p:nvPr>
        </p:nvGraphicFramePr>
        <p:xfrm>
          <a:off x="716030" y="5364922"/>
          <a:ext cx="8749900" cy="1185231"/>
        </p:xfrm>
        <a:graphic>
          <a:graphicData uri="http://schemas.openxmlformats.org/drawingml/2006/table">
            <a:tbl>
              <a:tblPr firstRow="1" bandRow="1">
                <a:tableStyleId>{5C22544A-7EE6-4342-B048-85BDC9FD1C3A}</a:tableStyleId>
              </a:tblPr>
              <a:tblGrid>
                <a:gridCol w="468000">
                  <a:extLst>
                    <a:ext uri="{9D8B030D-6E8A-4147-A177-3AD203B41FA5}">
                      <a16:colId xmlns:a16="http://schemas.microsoft.com/office/drawing/2014/main" val="186284741"/>
                    </a:ext>
                  </a:extLst>
                </a:gridCol>
                <a:gridCol w="540000">
                  <a:extLst>
                    <a:ext uri="{9D8B030D-6E8A-4147-A177-3AD203B41FA5}">
                      <a16:colId xmlns:a16="http://schemas.microsoft.com/office/drawing/2014/main" val="3347487342"/>
                    </a:ext>
                  </a:extLst>
                </a:gridCol>
                <a:gridCol w="583779">
                  <a:extLst>
                    <a:ext uri="{9D8B030D-6E8A-4147-A177-3AD203B41FA5}">
                      <a16:colId xmlns:a16="http://schemas.microsoft.com/office/drawing/2014/main" val="820898458"/>
                    </a:ext>
                  </a:extLst>
                </a:gridCol>
                <a:gridCol w="1349748">
                  <a:extLst>
                    <a:ext uri="{9D8B030D-6E8A-4147-A177-3AD203B41FA5}">
                      <a16:colId xmlns:a16="http://schemas.microsoft.com/office/drawing/2014/main" val="1115179099"/>
                    </a:ext>
                  </a:extLst>
                </a:gridCol>
                <a:gridCol w="576000">
                  <a:extLst>
                    <a:ext uri="{9D8B030D-6E8A-4147-A177-3AD203B41FA5}">
                      <a16:colId xmlns:a16="http://schemas.microsoft.com/office/drawing/2014/main" val="3356854828"/>
                    </a:ext>
                  </a:extLst>
                </a:gridCol>
                <a:gridCol w="637381">
                  <a:extLst>
                    <a:ext uri="{9D8B030D-6E8A-4147-A177-3AD203B41FA5}">
                      <a16:colId xmlns:a16="http://schemas.microsoft.com/office/drawing/2014/main" val="1920011306"/>
                    </a:ext>
                  </a:extLst>
                </a:gridCol>
                <a:gridCol w="792000">
                  <a:extLst>
                    <a:ext uri="{9D8B030D-6E8A-4147-A177-3AD203B41FA5}">
                      <a16:colId xmlns:a16="http://schemas.microsoft.com/office/drawing/2014/main" val="3335024437"/>
                    </a:ext>
                  </a:extLst>
                </a:gridCol>
                <a:gridCol w="720000">
                  <a:extLst>
                    <a:ext uri="{9D8B030D-6E8A-4147-A177-3AD203B41FA5}">
                      <a16:colId xmlns:a16="http://schemas.microsoft.com/office/drawing/2014/main" val="1224343970"/>
                    </a:ext>
                  </a:extLst>
                </a:gridCol>
                <a:gridCol w="742992">
                  <a:extLst>
                    <a:ext uri="{9D8B030D-6E8A-4147-A177-3AD203B41FA5}">
                      <a16:colId xmlns:a16="http://schemas.microsoft.com/office/drawing/2014/main" val="1897126806"/>
                    </a:ext>
                  </a:extLst>
                </a:gridCol>
                <a:gridCol w="648000">
                  <a:extLst>
                    <a:ext uri="{9D8B030D-6E8A-4147-A177-3AD203B41FA5}">
                      <a16:colId xmlns:a16="http://schemas.microsoft.com/office/drawing/2014/main" val="1958534525"/>
                    </a:ext>
                  </a:extLst>
                </a:gridCol>
                <a:gridCol w="576000">
                  <a:extLst>
                    <a:ext uri="{9D8B030D-6E8A-4147-A177-3AD203B41FA5}">
                      <a16:colId xmlns:a16="http://schemas.microsoft.com/office/drawing/2014/main" val="2187406633"/>
                    </a:ext>
                  </a:extLst>
                </a:gridCol>
                <a:gridCol w="432000">
                  <a:extLst>
                    <a:ext uri="{9D8B030D-6E8A-4147-A177-3AD203B41FA5}">
                      <a16:colId xmlns:a16="http://schemas.microsoft.com/office/drawing/2014/main" val="546023338"/>
                    </a:ext>
                  </a:extLst>
                </a:gridCol>
                <a:gridCol w="360000">
                  <a:extLst>
                    <a:ext uri="{9D8B030D-6E8A-4147-A177-3AD203B41FA5}">
                      <a16:colId xmlns:a16="http://schemas.microsoft.com/office/drawing/2014/main" val="3089004337"/>
                    </a:ext>
                  </a:extLst>
                </a:gridCol>
                <a:gridCol w="324000">
                  <a:extLst>
                    <a:ext uri="{9D8B030D-6E8A-4147-A177-3AD203B41FA5}">
                      <a16:colId xmlns:a16="http://schemas.microsoft.com/office/drawing/2014/main" val="3702834822"/>
                    </a:ext>
                  </a:extLst>
                </a:gridCol>
              </a:tblGrid>
              <a:tr h="269415">
                <a:tc gridSpan="11">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中央環境審議会での検討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gridSpan="3">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条例制定時の検討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2355721477"/>
                  </a:ext>
                </a:extLst>
              </a:tr>
              <a:tr h="422031">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zh-TW" altLang="en-US" sz="1050" u="none" strike="noStrike" dirty="0">
                          <a:effectLst/>
                          <a:latin typeface="BIZ UDPゴシック" panose="020B0400000000000000" pitchFamily="50" charset="-128"/>
                          <a:ea typeface="BIZ UDPゴシック" panose="020B0400000000000000" pitchFamily="50" charset="-128"/>
                        </a:rPr>
                        <a:t>遺伝子障害性</a:t>
                      </a:r>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発がん性の閾値の有無</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発がん性以外の有害性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発がん性の量ー反応関係</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ユニットリスク</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a:effectLst/>
                          <a:latin typeface="BIZ UDPゴシック" panose="020B0400000000000000" pitchFamily="50" charset="-128"/>
                          <a:ea typeface="BIZ UDPゴシック" panose="020B0400000000000000" pitchFamily="50" charset="-128"/>
                        </a:rPr>
                        <a:t>発がん性以外の量ー反応関係</a:t>
                      </a:r>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発がん性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毒性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想定環境濃度</a:t>
                      </a:r>
                    </a:p>
                  </a:txBody>
                  <a:tcPr marL="9525" marR="9525" marT="9525" marB="0" anchor="ctr"/>
                </a:tc>
                <a:extLst>
                  <a:ext uri="{0D108BD9-81ED-4DB2-BD59-A6C34878D82A}">
                    <a16:rowId xmlns:a16="http://schemas.microsoft.com/office/drawing/2014/main" val="1453410119"/>
                  </a:ext>
                </a:extLst>
              </a:tr>
              <a:tr h="426231">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有り</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有り</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無し</a:t>
                      </a:r>
                    </a:p>
                  </a:txBody>
                  <a:tcPr marL="9525" marR="9525" marT="9525" marB="0" anchor="ctr"/>
                </a:tc>
                <a:tc>
                  <a:txBody>
                    <a:bodyPr/>
                    <a:lstStyle/>
                    <a:p>
                      <a:pPr algn="ctr" rtl="0" fontAlgn="ctr"/>
                      <a:r>
                        <a:rPr lang="zh-TW" altLang="en-US" sz="1050" b="0" i="0" u="none" strike="noStrike">
                          <a:solidFill>
                            <a:srgbClr val="000000"/>
                          </a:solidFill>
                          <a:effectLst/>
                          <a:latin typeface="BIZ UDPゴシック" panose="020B0400000000000000" pitchFamily="50" charset="-128"/>
                          <a:ea typeface="BIZ UDPゴシック" panose="020B0400000000000000" pitchFamily="50" charset="-128"/>
                        </a:rPr>
                        <a:t>慢性毒性：門脈圧亢進</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1.0×10^</a:t>
                      </a:r>
                      <a:r>
                        <a:rPr lang="en-US" altLang="ja-JP" sz="1050" b="0" i="0" u="none" strike="noStrike" baseline="30000" dirty="0">
                          <a:solidFill>
                            <a:srgbClr val="000000"/>
                          </a:solidFill>
                          <a:effectLst/>
                          <a:latin typeface="BIZ UDPゴシック" panose="020B0400000000000000" pitchFamily="50" charset="-128"/>
                          <a:ea typeface="BIZ UDPゴシック" panose="020B0400000000000000" pitchFamily="50" charset="-128"/>
                        </a:rPr>
                        <a:t>6</a:t>
                      </a:r>
                      <a:r>
                        <a:rPr lang="en-US" altLang="ja-JP" sz="1050" b="0" i="0" u="none" strike="noStrike" baseline="0" dirty="0">
                          <a:solidFill>
                            <a:srgbClr val="000000"/>
                          </a:solidFill>
                          <a:effectLst/>
                          <a:latin typeface="BIZ UDPゴシック" panose="020B0400000000000000" pitchFamily="50" charset="-128"/>
                          <a:ea typeface="BIZ UDPゴシック" panose="020B0400000000000000" pitchFamily="50" charset="-128"/>
                        </a:rPr>
                        <a:t>/</a:t>
                      </a:r>
                      <a:r>
                        <a:rPr lang="ja-JP" altLang="en-US" sz="1050" b="0" i="0" u="none" strike="noStrike" baseline="0" dirty="0">
                          <a:solidFill>
                            <a:srgbClr val="000000"/>
                          </a:solidFill>
                          <a:effectLst/>
                          <a:latin typeface="BIZ UDPゴシック" panose="020B0400000000000000" pitchFamily="50" charset="-128"/>
                          <a:ea typeface="BIZ UDPゴシック" panose="020B0400000000000000" pitchFamily="50" charset="-128"/>
                        </a:rPr>
                        <a:t>（</a:t>
                      </a:r>
                      <a:r>
                        <a:rPr lang="el-GR" altLang="ja-JP" sz="1050" u="none" strike="noStrike" baseline="0" dirty="0">
                          <a:effectLst/>
                          <a:latin typeface="BIZ UDPゴシック" panose="020B0400000000000000" pitchFamily="50" charset="-128"/>
                          <a:ea typeface="BIZ UDPゴシック" panose="020B0400000000000000" pitchFamily="50" charset="-128"/>
                        </a:rPr>
                        <a:t>μ</a:t>
                      </a:r>
                      <a:r>
                        <a:rPr lang="en-US" altLang="ja-JP" sz="1050" u="none" strike="noStrike" baseline="0"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ja-JP" altLang="en-US" sz="1050" u="none" strike="noStrike" baseline="0" dirty="0">
                          <a:effectLst/>
                          <a:latin typeface="BIZ UDPゴシック" panose="020B0400000000000000" pitchFamily="50" charset="-128"/>
                          <a:ea typeface="BIZ UDPゴシック" panose="020B0400000000000000" pitchFamily="50" charset="-128"/>
                        </a:rPr>
                        <a:t>）</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a:t>
                      </a:r>
                      <a:r>
                        <a:rPr lang="el-GR"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0μ</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g/m</a:t>
                      </a:r>
                      <a:r>
                        <a:rPr lang="en-US" altLang="ja-JP" sz="1050" b="0" i="0" u="none" strike="noStrike" baseline="30000" dirty="0">
                          <a:solidFill>
                            <a:srgbClr val="000000"/>
                          </a:solidFill>
                          <a:effectLst/>
                          <a:latin typeface="BIZ UDPゴシック" panose="020B0400000000000000" pitchFamily="50" charset="-128"/>
                          <a:ea typeface="BIZ UDPゴシック" panose="020B0400000000000000" pitchFamily="50" charset="-128"/>
                        </a:rPr>
                        <a:t>3</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C1</a:t>
                      </a: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T2</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4" name="表 13">
            <a:extLst>
              <a:ext uri="{FF2B5EF4-FFF2-40B4-BE49-F238E27FC236}">
                <a16:creationId xmlns:a16="http://schemas.microsoft.com/office/drawing/2014/main" id="{FD37ED6A-B460-4481-B596-F9D51B5FBDB4}"/>
              </a:ext>
            </a:extLst>
          </p:cNvPr>
          <p:cNvGraphicFramePr>
            <a:graphicFrameLocks noGrp="1"/>
          </p:cNvGraphicFramePr>
          <p:nvPr>
            <p:extLst>
              <p:ext uri="{D42A27DB-BD31-4B8C-83A1-F6EECF244321}">
                <p14:modId xmlns:p14="http://schemas.microsoft.com/office/powerpoint/2010/main" val="182009561"/>
              </p:ext>
            </p:extLst>
          </p:nvPr>
        </p:nvGraphicFramePr>
        <p:xfrm>
          <a:off x="684610" y="2756138"/>
          <a:ext cx="8692944" cy="917823"/>
        </p:xfrm>
        <a:graphic>
          <a:graphicData uri="http://schemas.openxmlformats.org/drawingml/2006/table">
            <a:tbl>
              <a:tblPr firstRow="1" bandRow="1">
                <a:tableStyleId>{5C22544A-7EE6-4342-B048-85BDC9FD1C3A}</a:tableStyleId>
              </a:tblPr>
              <a:tblGrid>
                <a:gridCol w="900000">
                  <a:extLst>
                    <a:ext uri="{9D8B030D-6E8A-4147-A177-3AD203B41FA5}">
                      <a16:colId xmlns:a16="http://schemas.microsoft.com/office/drawing/2014/main" val="2840144021"/>
                    </a:ext>
                  </a:extLst>
                </a:gridCol>
                <a:gridCol w="720000">
                  <a:extLst>
                    <a:ext uri="{9D8B030D-6E8A-4147-A177-3AD203B41FA5}">
                      <a16:colId xmlns:a16="http://schemas.microsoft.com/office/drawing/2014/main" val="2239818214"/>
                    </a:ext>
                  </a:extLst>
                </a:gridCol>
                <a:gridCol w="396000">
                  <a:extLst>
                    <a:ext uri="{9D8B030D-6E8A-4147-A177-3AD203B41FA5}">
                      <a16:colId xmlns:a16="http://schemas.microsoft.com/office/drawing/2014/main" val="2384755886"/>
                    </a:ext>
                  </a:extLst>
                </a:gridCol>
                <a:gridCol w="792000">
                  <a:extLst>
                    <a:ext uri="{9D8B030D-6E8A-4147-A177-3AD203B41FA5}">
                      <a16:colId xmlns:a16="http://schemas.microsoft.com/office/drawing/2014/main" val="186284741"/>
                    </a:ext>
                  </a:extLst>
                </a:gridCol>
                <a:gridCol w="432000">
                  <a:extLst>
                    <a:ext uri="{9D8B030D-6E8A-4147-A177-3AD203B41FA5}">
                      <a16:colId xmlns:a16="http://schemas.microsoft.com/office/drawing/2014/main" val="1115179099"/>
                    </a:ext>
                  </a:extLst>
                </a:gridCol>
                <a:gridCol w="432000">
                  <a:extLst>
                    <a:ext uri="{9D8B030D-6E8A-4147-A177-3AD203B41FA5}">
                      <a16:colId xmlns:a16="http://schemas.microsoft.com/office/drawing/2014/main" val="3356854828"/>
                    </a:ext>
                  </a:extLst>
                </a:gridCol>
                <a:gridCol w="540000">
                  <a:extLst>
                    <a:ext uri="{9D8B030D-6E8A-4147-A177-3AD203B41FA5}">
                      <a16:colId xmlns:a16="http://schemas.microsoft.com/office/drawing/2014/main" val="1920011306"/>
                    </a:ext>
                  </a:extLst>
                </a:gridCol>
                <a:gridCol w="468000">
                  <a:extLst>
                    <a:ext uri="{9D8B030D-6E8A-4147-A177-3AD203B41FA5}">
                      <a16:colId xmlns:a16="http://schemas.microsoft.com/office/drawing/2014/main" val="3335024437"/>
                    </a:ext>
                  </a:extLst>
                </a:gridCol>
                <a:gridCol w="576000">
                  <a:extLst>
                    <a:ext uri="{9D8B030D-6E8A-4147-A177-3AD203B41FA5}">
                      <a16:colId xmlns:a16="http://schemas.microsoft.com/office/drawing/2014/main" val="262351408"/>
                    </a:ext>
                  </a:extLst>
                </a:gridCol>
                <a:gridCol w="504000">
                  <a:extLst>
                    <a:ext uri="{9D8B030D-6E8A-4147-A177-3AD203B41FA5}">
                      <a16:colId xmlns:a16="http://schemas.microsoft.com/office/drawing/2014/main" val="421905880"/>
                    </a:ext>
                  </a:extLst>
                </a:gridCol>
                <a:gridCol w="386472">
                  <a:extLst>
                    <a:ext uri="{9D8B030D-6E8A-4147-A177-3AD203B41FA5}">
                      <a16:colId xmlns:a16="http://schemas.microsoft.com/office/drawing/2014/main" val="3811409747"/>
                    </a:ext>
                  </a:extLst>
                </a:gridCol>
                <a:gridCol w="386472">
                  <a:extLst>
                    <a:ext uri="{9D8B030D-6E8A-4147-A177-3AD203B41FA5}">
                      <a16:colId xmlns:a16="http://schemas.microsoft.com/office/drawing/2014/main" val="2543409202"/>
                    </a:ext>
                  </a:extLst>
                </a:gridCol>
                <a:gridCol w="1620000">
                  <a:extLst>
                    <a:ext uri="{9D8B030D-6E8A-4147-A177-3AD203B41FA5}">
                      <a16:colId xmlns:a16="http://schemas.microsoft.com/office/drawing/2014/main" val="1224343970"/>
                    </a:ext>
                  </a:extLst>
                </a:gridCol>
                <a:gridCol w="540000">
                  <a:extLst>
                    <a:ext uri="{9D8B030D-6E8A-4147-A177-3AD203B41FA5}">
                      <a16:colId xmlns:a16="http://schemas.microsoft.com/office/drawing/2014/main" val="469874782"/>
                    </a:ext>
                  </a:extLst>
                </a:gridCol>
              </a:tblGrid>
              <a:tr h="395800">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全国製造・輸入数量 </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sz="1050" u="none" strike="noStrike" dirty="0">
                          <a:effectLst/>
                          <a:latin typeface="BIZ UDPゴシック" panose="020B0400000000000000" pitchFamily="50" charset="-128"/>
                          <a:ea typeface="BIZ UDPゴシック" panose="020B0400000000000000" pitchFamily="50" charset="-128"/>
                        </a:rPr>
                        <a:t>t)</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府内大気濃度</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測定法</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環境基準値又は指針値</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法（有害</a:t>
                      </a:r>
                      <a:r>
                        <a:rPr lang="ja-JP" altLang="en-US" sz="1050" kern="100" dirty="0">
                          <a:effectLst/>
                          <a:latin typeface="BIZ UDPゴシック" panose="020B0400000000000000" pitchFamily="50" charset="-128"/>
                          <a:ea typeface="BIZ UDPゴシック" panose="020B0400000000000000" pitchFamily="50" charset="-128"/>
                        </a:rPr>
                        <a:t>物質等</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法（指定物質）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法（優先取組物質）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条例（有害</a:t>
                      </a:r>
                      <a:r>
                        <a:rPr lang="ja-JP" altLang="en-US" sz="1050" kern="100" dirty="0">
                          <a:effectLst/>
                          <a:latin typeface="BIZ UDPゴシック" panose="020B0400000000000000" pitchFamily="50" charset="-128"/>
                          <a:ea typeface="BIZ UDPゴシック" panose="020B0400000000000000" pitchFamily="50" charset="-128"/>
                        </a:rPr>
                        <a:t>物質</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化審法</a:t>
                      </a:r>
                    </a:p>
                  </a:txBody>
                  <a:tcPr marL="45720" marR="45720"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安衛法</a:t>
                      </a:r>
                      <a:endParaRPr kumimoji="1" lang="en-US" altLang="ja-JP" sz="1050" dirty="0">
                        <a:latin typeface="BIZ UDPゴシック" panose="020B0400000000000000" pitchFamily="50" charset="-128"/>
                        <a:ea typeface="BIZ UDPゴシック" panose="020B0400000000000000" pitchFamily="50" charset="-128"/>
                      </a:endParaRPr>
                    </a:p>
                    <a:p>
                      <a:pPr algn="ctr"/>
                      <a:r>
                        <a:rPr kumimoji="1" lang="ja-JP" altLang="en-US" sz="1050" dirty="0">
                          <a:latin typeface="BIZ UDPゴシック" panose="020B0400000000000000" pitchFamily="50" charset="-128"/>
                          <a:ea typeface="BIZ UDPゴシック" panose="020B0400000000000000" pitchFamily="50" charset="-128"/>
                        </a:rPr>
                        <a:t>特化則</a:t>
                      </a:r>
                    </a:p>
                  </a:txBody>
                  <a:tcPr marL="45720" marR="4572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毒劇法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水濁法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50" kern="100" dirty="0">
                          <a:effectLst/>
                          <a:latin typeface="BIZ UDPゴシック" panose="020B0400000000000000" pitchFamily="50" charset="-128"/>
                          <a:ea typeface="BIZ UDPゴシック" panose="020B0400000000000000" pitchFamily="50" charset="-128"/>
                        </a:rPr>
                        <a:t>GHS</a:t>
                      </a:r>
                      <a:r>
                        <a:rPr lang="ja-JP" altLang="en-US" sz="1050" kern="100" dirty="0">
                          <a:effectLst/>
                          <a:latin typeface="BIZ UDPゴシック" panose="020B0400000000000000" pitchFamily="50" charset="-128"/>
                          <a:ea typeface="BIZ UDPゴシック" panose="020B0400000000000000" pitchFamily="50" charset="-128"/>
                        </a:rPr>
                        <a:t>分類健康有害性</a:t>
                      </a: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（発がん性以外の主な区分１）</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発がん性</a:t>
                      </a:r>
                      <a:br>
                        <a:rPr lang="ja-JP" altLang="en-US" sz="1050" u="none" strike="noStrike" dirty="0">
                          <a:effectLst/>
                          <a:latin typeface="BIZ UDPゴシック" panose="020B0400000000000000" pitchFamily="50" charset="-128"/>
                          <a:ea typeface="BIZ UDPゴシック" panose="020B0400000000000000" pitchFamily="50" charset="-128"/>
                        </a:rPr>
                      </a:b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IARC</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453410119"/>
                  </a:ext>
                </a:extLst>
              </a:tr>
              <a:tr h="346323">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2,000,000</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0.02</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el-GR" sz="1050" b="0" i="0" u="none" strike="noStrike" dirty="0">
                          <a:solidFill>
                            <a:srgbClr val="000000"/>
                          </a:solidFill>
                          <a:effectLst/>
                          <a:latin typeface="BIZ UDPゴシック" panose="020B0400000000000000" pitchFamily="50" charset="-128"/>
                          <a:ea typeface="BIZ UDPゴシック" panose="020B0400000000000000" pitchFamily="50" charset="-128"/>
                        </a:rPr>
                        <a:t>10</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一般化学物質</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第２類物質</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有害物質</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特定標的臓器・全身毒性</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6" name="表 15">
            <a:extLst>
              <a:ext uri="{FF2B5EF4-FFF2-40B4-BE49-F238E27FC236}">
                <a16:creationId xmlns:a16="http://schemas.microsoft.com/office/drawing/2014/main" id="{46CCCE41-1E6C-45A0-A991-662DF94C2CC1}"/>
              </a:ext>
            </a:extLst>
          </p:cNvPr>
          <p:cNvGraphicFramePr>
            <a:graphicFrameLocks noGrp="1"/>
          </p:cNvGraphicFramePr>
          <p:nvPr>
            <p:extLst>
              <p:ext uri="{D42A27DB-BD31-4B8C-83A1-F6EECF244321}">
                <p14:modId xmlns:p14="http://schemas.microsoft.com/office/powerpoint/2010/main" val="3125885032"/>
              </p:ext>
            </p:extLst>
          </p:nvPr>
        </p:nvGraphicFramePr>
        <p:xfrm>
          <a:off x="684610" y="3909067"/>
          <a:ext cx="8748000" cy="1072236"/>
        </p:xfrm>
        <a:graphic>
          <a:graphicData uri="http://schemas.openxmlformats.org/drawingml/2006/table">
            <a:tbl>
              <a:tblPr firstRow="1" bandRow="1">
                <a:tableStyleId>{5C22544A-7EE6-4342-B048-85BDC9FD1C3A}</a:tableStyleId>
              </a:tblPr>
              <a:tblGrid>
                <a:gridCol w="396000">
                  <a:extLst>
                    <a:ext uri="{9D8B030D-6E8A-4147-A177-3AD203B41FA5}">
                      <a16:colId xmlns:a16="http://schemas.microsoft.com/office/drawing/2014/main" val="3554492327"/>
                    </a:ext>
                  </a:extLst>
                </a:gridCol>
                <a:gridCol w="360000">
                  <a:extLst>
                    <a:ext uri="{9D8B030D-6E8A-4147-A177-3AD203B41FA5}">
                      <a16:colId xmlns:a16="http://schemas.microsoft.com/office/drawing/2014/main" val="3146548048"/>
                    </a:ext>
                  </a:extLst>
                </a:gridCol>
                <a:gridCol w="684000">
                  <a:extLst>
                    <a:ext uri="{9D8B030D-6E8A-4147-A177-3AD203B41FA5}">
                      <a16:colId xmlns:a16="http://schemas.microsoft.com/office/drawing/2014/main" val="3313589753"/>
                    </a:ext>
                  </a:extLst>
                </a:gridCol>
                <a:gridCol w="684000">
                  <a:extLst>
                    <a:ext uri="{9D8B030D-6E8A-4147-A177-3AD203B41FA5}">
                      <a16:colId xmlns:a16="http://schemas.microsoft.com/office/drawing/2014/main" val="1309927787"/>
                    </a:ext>
                  </a:extLst>
                </a:gridCol>
                <a:gridCol w="432000">
                  <a:extLst>
                    <a:ext uri="{9D8B030D-6E8A-4147-A177-3AD203B41FA5}">
                      <a16:colId xmlns:a16="http://schemas.microsoft.com/office/drawing/2014/main" val="440683863"/>
                    </a:ext>
                  </a:extLst>
                </a:gridCol>
                <a:gridCol w="360000">
                  <a:extLst>
                    <a:ext uri="{9D8B030D-6E8A-4147-A177-3AD203B41FA5}">
                      <a16:colId xmlns:a16="http://schemas.microsoft.com/office/drawing/2014/main" val="1481578530"/>
                    </a:ext>
                  </a:extLst>
                </a:gridCol>
                <a:gridCol w="1728000">
                  <a:extLst>
                    <a:ext uri="{9D8B030D-6E8A-4147-A177-3AD203B41FA5}">
                      <a16:colId xmlns:a16="http://schemas.microsoft.com/office/drawing/2014/main" val="68193555"/>
                    </a:ext>
                  </a:extLst>
                </a:gridCol>
                <a:gridCol w="432000">
                  <a:extLst>
                    <a:ext uri="{9D8B030D-6E8A-4147-A177-3AD203B41FA5}">
                      <a16:colId xmlns:a16="http://schemas.microsoft.com/office/drawing/2014/main" val="3995537399"/>
                    </a:ext>
                  </a:extLst>
                </a:gridCol>
                <a:gridCol w="864000">
                  <a:extLst>
                    <a:ext uri="{9D8B030D-6E8A-4147-A177-3AD203B41FA5}">
                      <a16:colId xmlns:a16="http://schemas.microsoft.com/office/drawing/2014/main" val="2396862075"/>
                    </a:ext>
                  </a:extLst>
                </a:gridCol>
                <a:gridCol w="612000">
                  <a:extLst>
                    <a:ext uri="{9D8B030D-6E8A-4147-A177-3AD203B41FA5}">
                      <a16:colId xmlns:a16="http://schemas.microsoft.com/office/drawing/2014/main" val="3482019717"/>
                    </a:ext>
                  </a:extLst>
                </a:gridCol>
                <a:gridCol w="2196000">
                  <a:extLst>
                    <a:ext uri="{9D8B030D-6E8A-4147-A177-3AD203B41FA5}">
                      <a16:colId xmlns:a16="http://schemas.microsoft.com/office/drawing/2014/main" val="669687323"/>
                    </a:ext>
                  </a:extLst>
                </a:gridCol>
              </a:tblGrid>
              <a:tr h="330378">
                <a:tc gridSpan="7">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排出量（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ja-JP"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移動量（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a:p>
                  </a:txBody>
                  <a:tcPr/>
                </a:tc>
                <a:tc gridSpan="2">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zh-CN" sz="1050" u="none" strike="noStrike" dirty="0">
                          <a:effectLst/>
                          <a:latin typeface="BIZ UDPゴシック" panose="020B0400000000000000" pitchFamily="50" charset="-128"/>
                          <a:ea typeface="BIZ UDPゴシック" panose="020B0400000000000000" pitchFamily="50" charset="-128"/>
                        </a:rPr>
                        <a:t>PRTR</a:t>
                      </a:r>
                      <a:r>
                        <a:rPr lang="zh-CN" altLang="en-US" sz="1050" u="none" strike="noStrike" dirty="0">
                          <a:effectLst/>
                          <a:latin typeface="BIZ UDPゴシック" panose="020B0400000000000000" pitchFamily="50" charset="-128"/>
                          <a:ea typeface="BIZ UDPゴシック" panose="020B0400000000000000" pitchFamily="50" charset="-128"/>
                        </a:rPr>
                        <a:t>届出外</a:t>
                      </a: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年度、ｋｇ）</a:t>
                      </a:r>
                      <a:endParaRPr lang="en-US" altLang="ja-JP" sz="1050" u="none" strike="noStrike"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zh-CN"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728890693"/>
                  </a:ext>
                </a:extLst>
              </a:tr>
              <a:tr h="330378">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分類</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届出件数</a:t>
                      </a:r>
                      <a:endParaRPr lang="en-US" altLang="ja-JP"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合計</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公共用水域</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土壌</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大気排出量上位業種</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下水道</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事業所外への移動（廃棄物）</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r>
                        <a:rPr lang="zh-CN" altLang="en-US" sz="1050" u="none" strike="noStrike" dirty="0">
                          <a:effectLst/>
                          <a:latin typeface="BIZ UDPゴシック" panose="020B0400000000000000" pitchFamily="50" charset="-128"/>
                          <a:ea typeface="BIZ UDPゴシック" panose="020B0400000000000000" pitchFamily="50" charset="-128"/>
                        </a:rPr>
                        <a:t>排出量</a:t>
                      </a:r>
                      <a:endParaRPr kumimoji="1" lang="ja-JP" altLang="en-US" sz="1050" dirty="0">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主な排出源と量</a:t>
                      </a:r>
                    </a:p>
                  </a:txBody>
                  <a:tcPr anchor="ctr"/>
                </a:tc>
                <a:extLst>
                  <a:ext uri="{0D108BD9-81ED-4DB2-BD59-A6C34878D82A}">
                    <a16:rowId xmlns:a16="http://schemas.microsoft.com/office/drawing/2014/main" val="2814582105"/>
                  </a:ext>
                </a:extLst>
              </a:tr>
              <a:tr h="330378">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特定第</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種</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790</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690</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100</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化学工業</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1.5</a:t>
                      </a:r>
                    </a:p>
                  </a:txBody>
                  <a:tcPr marL="9525" marR="9525" marT="9525" marB="0" anchor="ctr"/>
                </a:tc>
                <a:tc>
                  <a:txBody>
                    <a:bodyPr/>
                    <a:lstStyle/>
                    <a:p>
                      <a:pPr algn="ctr" rtl="0" fontAlgn="ct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一般廃棄物処理施設（</a:t>
                      </a:r>
                      <a:r>
                        <a:rPr lang="en-US" altLang="zh-TW" sz="1050" b="0" i="0" u="none" strike="noStrike" dirty="0">
                          <a:solidFill>
                            <a:srgbClr val="000000"/>
                          </a:solidFill>
                          <a:effectLst/>
                          <a:latin typeface="BIZ UDPゴシック" panose="020B0400000000000000" pitchFamily="50" charset="-128"/>
                          <a:ea typeface="BIZ UDPゴシック" panose="020B0400000000000000" pitchFamily="50" charset="-128"/>
                        </a:rPr>
                        <a:t>1.5</a:t>
                      </a: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extLst>
                  <a:ext uri="{0D108BD9-81ED-4DB2-BD59-A6C34878D82A}">
                    <a16:rowId xmlns:a16="http://schemas.microsoft.com/office/drawing/2014/main" val="3130189616"/>
                  </a:ext>
                </a:extLst>
              </a:tr>
            </a:tbl>
          </a:graphicData>
        </a:graphic>
      </p:graphicFrame>
    </p:spTree>
    <p:extLst>
      <p:ext uri="{BB962C8B-B14F-4D97-AF65-F5344CB8AC3E}">
        <p14:creationId xmlns:p14="http://schemas.microsoft.com/office/powerpoint/2010/main" val="7834802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p:cNvSpPr>
            <a:spLocks noGrp="1"/>
          </p:cNvSpPr>
          <p:nvPr>
            <p:ph type="title"/>
          </p:nvPr>
        </p:nvSpPr>
        <p:spPr>
          <a:xfrm>
            <a:off x="1083469" y="609600"/>
            <a:ext cx="8457933" cy="742122"/>
          </a:xfrm>
        </p:spPr>
        <p:txBody>
          <a:bodyPr>
            <a:normAutofit/>
          </a:bodyPr>
          <a:lstStyle/>
          <a:p>
            <a:r>
              <a:rPr kumimoji="1" lang="ja-JP" altLang="en-US" sz="2400" dirty="0">
                <a:latin typeface="BIZ UDPゴシック" panose="020B0400000000000000" pitchFamily="50" charset="-128"/>
                <a:ea typeface="BIZ UDPゴシック" panose="020B0400000000000000" pitchFamily="50" charset="-128"/>
              </a:rPr>
              <a:t>（参考）検討対象物質について</a:t>
            </a:r>
            <a:r>
              <a:rPr kumimoji="1" lang="en-US" altLang="ja-JP" sz="2400" dirty="0">
                <a:latin typeface="BIZ UDPゴシック" panose="020B0400000000000000" pitchFamily="50" charset="-128"/>
                <a:ea typeface="BIZ UDPゴシック" panose="020B0400000000000000" pitchFamily="50" charset="-128"/>
              </a:rPr>
              <a:t>【</a:t>
            </a:r>
            <a:r>
              <a:rPr kumimoji="1" lang="ja-JP" altLang="en-US" sz="2400" dirty="0">
                <a:latin typeface="BIZ UDPゴシック" panose="020B0400000000000000" pitchFamily="50" charset="-128"/>
                <a:ea typeface="BIZ UDPゴシック" panose="020B0400000000000000" pitchFamily="50" charset="-128"/>
              </a:rPr>
              <a:t>⑭</a:t>
            </a:r>
            <a:r>
              <a:rPr lang="ja-JP" altLang="en-US" sz="2400" dirty="0">
                <a:latin typeface="BIZ UDPゴシック" panose="020B0400000000000000" pitchFamily="50" charset="-128"/>
                <a:ea typeface="BIZ UDPゴシック" panose="020B0400000000000000" pitchFamily="50" charset="-128"/>
              </a:rPr>
              <a:t>ベンゼン</a:t>
            </a:r>
            <a:r>
              <a:rPr kumimoji="1" lang="en-US" altLang="ja-JP" sz="2400" dirty="0">
                <a:latin typeface="BIZ UDPゴシック" panose="020B0400000000000000" pitchFamily="50" charset="-128"/>
                <a:ea typeface="BIZ UDPゴシック" panose="020B0400000000000000" pitchFamily="50" charset="-128"/>
              </a:rPr>
              <a:t>】</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スライド番号プレースホルダー 3">
            <a:extLst>
              <a:ext uri="{FF2B5EF4-FFF2-40B4-BE49-F238E27FC236}">
                <a16:creationId xmlns:a16="http://schemas.microsoft.com/office/drawing/2014/main" id="{8DBC81DD-DE3C-4517-AC6F-72A486E33BE7}"/>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27</a:t>
            </a:fld>
            <a:endParaRPr lang="en-US" dirty="0">
              <a:solidFill>
                <a:srgbClr val="000000"/>
              </a:solidFill>
              <a:latin typeface="BIZ UDPゴシック" panose="020B0400000000000000" pitchFamily="50" charset="-128"/>
              <a:ea typeface="BIZ UDPゴシック" panose="020B0400000000000000" pitchFamily="50" charset="-128"/>
            </a:endParaRPr>
          </a:p>
        </p:txBody>
      </p:sp>
      <p:graphicFrame>
        <p:nvGraphicFramePr>
          <p:cNvPr id="3" name="表 3">
            <a:extLst>
              <a:ext uri="{FF2B5EF4-FFF2-40B4-BE49-F238E27FC236}">
                <a16:creationId xmlns:a16="http://schemas.microsoft.com/office/drawing/2014/main" id="{99486B8D-8EBE-405C-9D80-F4834A667D51}"/>
              </a:ext>
            </a:extLst>
          </p:cNvPr>
          <p:cNvGraphicFramePr>
            <a:graphicFrameLocks noGrp="1"/>
          </p:cNvGraphicFramePr>
          <p:nvPr>
            <p:extLst>
              <p:ext uri="{D42A27DB-BD31-4B8C-83A1-F6EECF244321}">
                <p14:modId xmlns:p14="http://schemas.microsoft.com/office/powerpoint/2010/main" val="1107156589"/>
              </p:ext>
            </p:extLst>
          </p:nvPr>
        </p:nvGraphicFramePr>
        <p:xfrm>
          <a:off x="733163" y="1360286"/>
          <a:ext cx="8764202" cy="901065"/>
        </p:xfrm>
        <a:graphic>
          <a:graphicData uri="http://schemas.openxmlformats.org/drawingml/2006/table">
            <a:tbl>
              <a:tblPr firstRow="1" bandRow="1">
                <a:tableStyleId>{5C22544A-7EE6-4342-B048-85BDC9FD1C3A}</a:tableStyleId>
              </a:tblPr>
              <a:tblGrid>
                <a:gridCol w="703216">
                  <a:extLst>
                    <a:ext uri="{9D8B030D-6E8A-4147-A177-3AD203B41FA5}">
                      <a16:colId xmlns:a16="http://schemas.microsoft.com/office/drawing/2014/main" val="1612888235"/>
                    </a:ext>
                  </a:extLst>
                </a:gridCol>
                <a:gridCol w="644616">
                  <a:extLst>
                    <a:ext uri="{9D8B030D-6E8A-4147-A177-3AD203B41FA5}">
                      <a16:colId xmlns:a16="http://schemas.microsoft.com/office/drawing/2014/main" val="2876613415"/>
                    </a:ext>
                  </a:extLst>
                </a:gridCol>
                <a:gridCol w="864370">
                  <a:extLst>
                    <a:ext uri="{9D8B030D-6E8A-4147-A177-3AD203B41FA5}">
                      <a16:colId xmlns:a16="http://schemas.microsoft.com/office/drawing/2014/main" val="2936053854"/>
                    </a:ext>
                  </a:extLst>
                </a:gridCol>
                <a:gridCol w="3564000">
                  <a:extLst>
                    <a:ext uri="{9D8B030D-6E8A-4147-A177-3AD203B41FA5}">
                      <a16:colId xmlns:a16="http://schemas.microsoft.com/office/drawing/2014/main" val="677029250"/>
                    </a:ext>
                  </a:extLst>
                </a:gridCol>
                <a:gridCol w="2988000">
                  <a:extLst>
                    <a:ext uri="{9D8B030D-6E8A-4147-A177-3AD203B41FA5}">
                      <a16:colId xmlns:a16="http://schemas.microsoft.com/office/drawing/2014/main" val="1103838277"/>
                    </a:ext>
                  </a:extLst>
                </a:gridCol>
              </a:tblGrid>
              <a:tr h="231883">
                <a:tc>
                  <a:txBody>
                    <a:bodyPr/>
                    <a:lstStyle/>
                    <a:p>
                      <a:pPr algn="ctr"/>
                      <a:r>
                        <a:rPr kumimoji="1" lang="ja-JP" altLang="en-US" sz="1050" dirty="0">
                          <a:latin typeface="BIZ UDPゴシック" panose="020B0400000000000000" pitchFamily="50" charset="-128"/>
                          <a:ea typeface="BIZ UDPゴシック" panose="020B0400000000000000" pitchFamily="50" charset="-128"/>
                        </a:rPr>
                        <a:t>分子式</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融点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沸点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主な用途</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特徴</a:t>
                      </a:r>
                    </a:p>
                  </a:txBody>
                  <a:tcPr anchor="ctr"/>
                </a:tc>
                <a:extLst>
                  <a:ext uri="{0D108BD9-81ED-4DB2-BD59-A6C34878D82A}">
                    <a16:rowId xmlns:a16="http://schemas.microsoft.com/office/drawing/2014/main" val="841004180"/>
                  </a:ext>
                </a:extLst>
              </a:tr>
              <a:tr h="510239">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C</a:t>
                      </a:r>
                      <a:r>
                        <a:rPr lang="en-US"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6</a:t>
                      </a: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H</a:t>
                      </a:r>
                      <a:r>
                        <a:rPr lang="en-US"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6</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6℃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80℃ </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スチレン（合成樹脂や合成ゴムの原料）、シクロヘキサン（ナイロン繊維の原料）、フェノール（合成樹脂、染料、農薬などの原料、消毒剤）、無水マレイン酸（合成樹脂、樹脂改良剤などの原料）の原料。</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・常温では特徴的な臭いをもつ無色透明の液体。</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・ガソリンの中に数％のベンゼンが含まれていたが現在は減少。</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・たばこの煙にもベンゼンが含まれている。</a:t>
                      </a:r>
                    </a:p>
                  </a:txBody>
                  <a:tcPr marL="9525" marR="9525" marT="9525" marB="0" anchor="ctr"/>
                </a:tc>
                <a:extLst>
                  <a:ext uri="{0D108BD9-81ED-4DB2-BD59-A6C34878D82A}">
                    <a16:rowId xmlns:a16="http://schemas.microsoft.com/office/drawing/2014/main" val="2844436851"/>
                  </a:ext>
                </a:extLst>
              </a:tr>
            </a:tbl>
          </a:graphicData>
        </a:graphic>
      </p:graphicFrame>
      <p:graphicFrame>
        <p:nvGraphicFramePr>
          <p:cNvPr id="20" name="表 19">
            <a:extLst>
              <a:ext uri="{FF2B5EF4-FFF2-40B4-BE49-F238E27FC236}">
                <a16:creationId xmlns:a16="http://schemas.microsoft.com/office/drawing/2014/main" id="{D4582458-6B28-410C-ADF1-1AB4EEB66FE3}"/>
              </a:ext>
            </a:extLst>
          </p:cNvPr>
          <p:cNvGraphicFramePr>
            <a:graphicFrameLocks noGrp="1"/>
          </p:cNvGraphicFramePr>
          <p:nvPr>
            <p:extLst>
              <p:ext uri="{D42A27DB-BD31-4B8C-83A1-F6EECF244321}">
                <p14:modId xmlns:p14="http://schemas.microsoft.com/office/powerpoint/2010/main" val="195149894"/>
              </p:ext>
            </p:extLst>
          </p:nvPr>
        </p:nvGraphicFramePr>
        <p:xfrm>
          <a:off x="718170" y="5251256"/>
          <a:ext cx="8695409" cy="1308735"/>
        </p:xfrm>
        <a:graphic>
          <a:graphicData uri="http://schemas.openxmlformats.org/drawingml/2006/table">
            <a:tbl>
              <a:tblPr firstRow="1" bandRow="1">
                <a:tableStyleId>{5C22544A-7EE6-4342-B048-85BDC9FD1C3A}</a:tableStyleId>
              </a:tblPr>
              <a:tblGrid>
                <a:gridCol w="360000">
                  <a:extLst>
                    <a:ext uri="{9D8B030D-6E8A-4147-A177-3AD203B41FA5}">
                      <a16:colId xmlns:a16="http://schemas.microsoft.com/office/drawing/2014/main" val="186284741"/>
                    </a:ext>
                  </a:extLst>
                </a:gridCol>
                <a:gridCol w="360000">
                  <a:extLst>
                    <a:ext uri="{9D8B030D-6E8A-4147-A177-3AD203B41FA5}">
                      <a16:colId xmlns:a16="http://schemas.microsoft.com/office/drawing/2014/main" val="3347487342"/>
                    </a:ext>
                  </a:extLst>
                </a:gridCol>
                <a:gridCol w="576000">
                  <a:extLst>
                    <a:ext uri="{9D8B030D-6E8A-4147-A177-3AD203B41FA5}">
                      <a16:colId xmlns:a16="http://schemas.microsoft.com/office/drawing/2014/main" val="820898458"/>
                    </a:ext>
                  </a:extLst>
                </a:gridCol>
                <a:gridCol w="1656000">
                  <a:extLst>
                    <a:ext uri="{9D8B030D-6E8A-4147-A177-3AD203B41FA5}">
                      <a16:colId xmlns:a16="http://schemas.microsoft.com/office/drawing/2014/main" val="1115179099"/>
                    </a:ext>
                  </a:extLst>
                </a:gridCol>
                <a:gridCol w="792000">
                  <a:extLst>
                    <a:ext uri="{9D8B030D-6E8A-4147-A177-3AD203B41FA5}">
                      <a16:colId xmlns:a16="http://schemas.microsoft.com/office/drawing/2014/main" val="3356854828"/>
                    </a:ext>
                  </a:extLst>
                </a:gridCol>
                <a:gridCol w="612000">
                  <a:extLst>
                    <a:ext uri="{9D8B030D-6E8A-4147-A177-3AD203B41FA5}">
                      <a16:colId xmlns:a16="http://schemas.microsoft.com/office/drawing/2014/main" val="1920011306"/>
                    </a:ext>
                  </a:extLst>
                </a:gridCol>
                <a:gridCol w="900000">
                  <a:extLst>
                    <a:ext uri="{9D8B030D-6E8A-4147-A177-3AD203B41FA5}">
                      <a16:colId xmlns:a16="http://schemas.microsoft.com/office/drawing/2014/main" val="3335024437"/>
                    </a:ext>
                  </a:extLst>
                </a:gridCol>
                <a:gridCol w="487409">
                  <a:extLst>
                    <a:ext uri="{9D8B030D-6E8A-4147-A177-3AD203B41FA5}">
                      <a16:colId xmlns:a16="http://schemas.microsoft.com/office/drawing/2014/main" val="1224343970"/>
                    </a:ext>
                  </a:extLst>
                </a:gridCol>
                <a:gridCol w="684000">
                  <a:extLst>
                    <a:ext uri="{9D8B030D-6E8A-4147-A177-3AD203B41FA5}">
                      <a16:colId xmlns:a16="http://schemas.microsoft.com/office/drawing/2014/main" val="1897126806"/>
                    </a:ext>
                  </a:extLst>
                </a:gridCol>
                <a:gridCol w="648000">
                  <a:extLst>
                    <a:ext uri="{9D8B030D-6E8A-4147-A177-3AD203B41FA5}">
                      <a16:colId xmlns:a16="http://schemas.microsoft.com/office/drawing/2014/main" val="1958534525"/>
                    </a:ext>
                  </a:extLst>
                </a:gridCol>
                <a:gridCol w="576000">
                  <a:extLst>
                    <a:ext uri="{9D8B030D-6E8A-4147-A177-3AD203B41FA5}">
                      <a16:colId xmlns:a16="http://schemas.microsoft.com/office/drawing/2014/main" val="2187406633"/>
                    </a:ext>
                  </a:extLst>
                </a:gridCol>
                <a:gridCol w="360000">
                  <a:extLst>
                    <a:ext uri="{9D8B030D-6E8A-4147-A177-3AD203B41FA5}">
                      <a16:colId xmlns:a16="http://schemas.microsoft.com/office/drawing/2014/main" val="546023338"/>
                    </a:ext>
                  </a:extLst>
                </a:gridCol>
                <a:gridCol w="324000">
                  <a:extLst>
                    <a:ext uri="{9D8B030D-6E8A-4147-A177-3AD203B41FA5}">
                      <a16:colId xmlns:a16="http://schemas.microsoft.com/office/drawing/2014/main" val="3089004337"/>
                    </a:ext>
                  </a:extLst>
                </a:gridCol>
                <a:gridCol w="360000">
                  <a:extLst>
                    <a:ext uri="{9D8B030D-6E8A-4147-A177-3AD203B41FA5}">
                      <a16:colId xmlns:a16="http://schemas.microsoft.com/office/drawing/2014/main" val="3702834822"/>
                    </a:ext>
                  </a:extLst>
                </a:gridCol>
              </a:tblGrid>
              <a:tr h="269415">
                <a:tc gridSpan="11">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中央環境審議会での検討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gridSpan="3">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条例制定時の検討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2355721477"/>
                  </a:ext>
                </a:extLst>
              </a:tr>
              <a:tr h="422031">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zh-TW" altLang="en-US" sz="1050" u="none" strike="noStrike" dirty="0">
                          <a:effectLst/>
                          <a:latin typeface="BIZ UDPゴシック" panose="020B0400000000000000" pitchFamily="50" charset="-128"/>
                          <a:ea typeface="BIZ UDPゴシック" panose="020B0400000000000000" pitchFamily="50" charset="-128"/>
                        </a:rPr>
                        <a:t>遺伝子障害性</a:t>
                      </a:r>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発がん性の閾値の有無</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発がん性以外の有害性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発がん性の量ー反応関係</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ユニットリスク</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発がん性以外の量ー反応関係</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発がん性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毒性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想定環境濃度</a:t>
                      </a:r>
                    </a:p>
                  </a:txBody>
                  <a:tcPr marL="9525" marR="9525" marT="9525" marB="0" anchor="ctr"/>
                </a:tc>
                <a:extLst>
                  <a:ext uri="{0D108BD9-81ED-4DB2-BD59-A6C34878D82A}">
                    <a16:rowId xmlns:a16="http://schemas.microsoft.com/office/drawing/2014/main" val="1453410119"/>
                  </a:ext>
                </a:extLst>
              </a:tr>
              <a:tr h="426231">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有り</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有り</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無し</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急性毒性：麻酔作用（中枢神経系作用）、皮膚等刺激作用</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慢性毒性：骨髄毒性</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過去の疫学研究に確定的なものなし</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3</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7×10^</a:t>
                      </a:r>
                      <a:r>
                        <a:rPr lang="en-US" altLang="ja-JP" sz="1050" b="0" i="0" u="none" strike="noStrike" baseline="30000" dirty="0">
                          <a:solidFill>
                            <a:srgbClr val="000000"/>
                          </a:solidFill>
                          <a:effectLst/>
                          <a:latin typeface="BIZ UDPゴシック" panose="020B0400000000000000" pitchFamily="50" charset="-128"/>
                          <a:ea typeface="BIZ UDPゴシック" panose="020B0400000000000000" pitchFamily="50" charset="-128"/>
                        </a:rPr>
                        <a:t>6</a:t>
                      </a:r>
                      <a:r>
                        <a:rPr lang="en-US" altLang="ja-JP" sz="1050" b="0" i="0" u="none" strike="noStrike" baseline="0" dirty="0">
                          <a:solidFill>
                            <a:srgbClr val="000000"/>
                          </a:solidFill>
                          <a:effectLst/>
                          <a:latin typeface="BIZ UDPゴシック" panose="020B0400000000000000" pitchFamily="50" charset="-128"/>
                          <a:ea typeface="BIZ UDPゴシック" panose="020B0400000000000000" pitchFamily="50" charset="-128"/>
                        </a:rPr>
                        <a:t>/</a:t>
                      </a:r>
                      <a:r>
                        <a:rPr lang="ja-JP" altLang="en-US" sz="1050" b="0" i="0" u="none" strike="noStrike" baseline="0" dirty="0">
                          <a:solidFill>
                            <a:srgbClr val="000000"/>
                          </a:solidFill>
                          <a:effectLst/>
                          <a:latin typeface="BIZ UDPゴシック" panose="020B0400000000000000" pitchFamily="50" charset="-128"/>
                          <a:ea typeface="BIZ UDPゴシック" panose="020B0400000000000000" pitchFamily="50" charset="-128"/>
                        </a:rPr>
                        <a:t>（</a:t>
                      </a:r>
                      <a:r>
                        <a:rPr lang="el-GR" altLang="ja-JP" sz="1050" u="none" strike="noStrike" baseline="0" dirty="0">
                          <a:effectLst/>
                          <a:latin typeface="BIZ UDPゴシック" panose="020B0400000000000000" pitchFamily="50" charset="-128"/>
                          <a:ea typeface="BIZ UDPゴシック" panose="020B0400000000000000" pitchFamily="50" charset="-128"/>
                        </a:rPr>
                        <a:t>μ</a:t>
                      </a:r>
                      <a:r>
                        <a:rPr lang="en-US" altLang="ja-JP" sz="1050" u="none" strike="noStrike" baseline="0"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ja-JP" altLang="en-US" sz="1050" u="none" strike="noStrike" baseline="0" dirty="0">
                          <a:effectLst/>
                          <a:latin typeface="BIZ UDPゴシック" panose="020B0400000000000000" pitchFamily="50" charset="-128"/>
                          <a:ea typeface="BIZ UDPゴシック" panose="020B0400000000000000" pitchFamily="50" charset="-128"/>
                        </a:rPr>
                        <a:t>）</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3</a:t>
                      </a:r>
                      <a:r>
                        <a:rPr lang="el-GR" altLang="ja-JP" sz="1050" u="none" strike="noStrike" baseline="0" dirty="0">
                          <a:effectLst/>
                          <a:latin typeface="BIZ UDPゴシック" panose="020B0400000000000000" pitchFamily="50" charset="-128"/>
                          <a:ea typeface="BIZ UDPゴシック" panose="020B0400000000000000" pitchFamily="50" charset="-128"/>
                        </a:rPr>
                        <a:t>μ</a:t>
                      </a:r>
                      <a:r>
                        <a:rPr lang="en-US" altLang="ja-JP" sz="1050" u="none" strike="noStrike" baseline="0"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C1</a:t>
                      </a: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T1</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4" name="表 13">
            <a:extLst>
              <a:ext uri="{FF2B5EF4-FFF2-40B4-BE49-F238E27FC236}">
                <a16:creationId xmlns:a16="http://schemas.microsoft.com/office/drawing/2014/main" id="{F6F74B8A-3017-4190-A757-8DEC550EE0F3}"/>
              </a:ext>
            </a:extLst>
          </p:cNvPr>
          <p:cNvGraphicFramePr>
            <a:graphicFrameLocks noGrp="1"/>
          </p:cNvGraphicFramePr>
          <p:nvPr>
            <p:extLst>
              <p:ext uri="{D42A27DB-BD31-4B8C-83A1-F6EECF244321}">
                <p14:modId xmlns:p14="http://schemas.microsoft.com/office/powerpoint/2010/main" val="3915167461"/>
              </p:ext>
            </p:extLst>
          </p:nvPr>
        </p:nvGraphicFramePr>
        <p:xfrm>
          <a:off x="712746" y="2481014"/>
          <a:ext cx="8692944" cy="917823"/>
        </p:xfrm>
        <a:graphic>
          <a:graphicData uri="http://schemas.openxmlformats.org/drawingml/2006/table">
            <a:tbl>
              <a:tblPr firstRow="1" bandRow="1">
                <a:tableStyleId>{5C22544A-7EE6-4342-B048-85BDC9FD1C3A}</a:tableStyleId>
              </a:tblPr>
              <a:tblGrid>
                <a:gridCol w="900000">
                  <a:extLst>
                    <a:ext uri="{9D8B030D-6E8A-4147-A177-3AD203B41FA5}">
                      <a16:colId xmlns:a16="http://schemas.microsoft.com/office/drawing/2014/main" val="2840144021"/>
                    </a:ext>
                  </a:extLst>
                </a:gridCol>
                <a:gridCol w="720000">
                  <a:extLst>
                    <a:ext uri="{9D8B030D-6E8A-4147-A177-3AD203B41FA5}">
                      <a16:colId xmlns:a16="http://schemas.microsoft.com/office/drawing/2014/main" val="2239818214"/>
                    </a:ext>
                  </a:extLst>
                </a:gridCol>
                <a:gridCol w="396000">
                  <a:extLst>
                    <a:ext uri="{9D8B030D-6E8A-4147-A177-3AD203B41FA5}">
                      <a16:colId xmlns:a16="http://schemas.microsoft.com/office/drawing/2014/main" val="2384755886"/>
                    </a:ext>
                  </a:extLst>
                </a:gridCol>
                <a:gridCol w="792000">
                  <a:extLst>
                    <a:ext uri="{9D8B030D-6E8A-4147-A177-3AD203B41FA5}">
                      <a16:colId xmlns:a16="http://schemas.microsoft.com/office/drawing/2014/main" val="186284741"/>
                    </a:ext>
                  </a:extLst>
                </a:gridCol>
                <a:gridCol w="432000">
                  <a:extLst>
                    <a:ext uri="{9D8B030D-6E8A-4147-A177-3AD203B41FA5}">
                      <a16:colId xmlns:a16="http://schemas.microsoft.com/office/drawing/2014/main" val="1115179099"/>
                    </a:ext>
                  </a:extLst>
                </a:gridCol>
                <a:gridCol w="432000">
                  <a:extLst>
                    <a:ext uri="{9D8B030D-6E8A-4147-A177-3AD203B41FA5}">
                      <a16:colId xmlns:a16="http://schemas.microsoft.com/office/drawing/2014/main" val="3356854828"/>
                    </a:ext>
                  </a:extLst>
                </a:gridCol>
                <a:gridCol w="540000">
                  <a:extLst>
                    <a:ext uri="{9D8B030D-6E8A-4147-A177-3AD203B41FA5}">
                      <a16:colId xmlns:a16="http://schemas.microsoft.com/office/drawing/2014/main" val="1920011306"/>
                    </a:ext>
                  </a:extLst>
                </a:gridCol>
                <a:gridCol w="468000">
                  <a:extLst>
                    <a:ext uri="{9D8B030D-6E8A-4147-A177-3AD203B41FA5}">
                      <a16:colId xmlns:a16="http://schemas.microsoft.com/office/drawing/2014/main" val="3335024437"/>
                    </a:ext>
                  </a:extLst>
                </a:gridCol>
                <a:gridCol w="576000">
                  <a:extLst>
                    <a:ext uri="{9D8B030D-6E8A-4147-A177-3AD203B41FA5}">
                      <a16:colId xmlns:a16="http://schemas.microsoft.com/office/drawing/2014/main" val="262351408"/>
                    </a:ext>
                  </a:extLst>
                </a:gridCol>
                <a:gridCol w="504000">
                  <a:extLst>
                    <a:ext uri="{9D8B030D-6E8A-4147-A177-3AD203B41FA5}">
                      <a16:colId xmlns:a16="http://schemas.microsoft.com/office/drawing/2014/main" val="421905880"/>
                    </a:ext>
                  </a:extLst>
                </a:gridCol>
                <a:gridCol w="386472">
                  <a:extLst>
                    <a:ext uri="{9D8B030D-6E8A-4147-A177-3AD203B41FA5}">
                      <a16:colId xmlns:a16="http://schemas.microsoft.com/office/drawing/2014/main" val="3811409747"/>
                    </a:ext>
                  </a:extLst>
                </a:gridCol>
                <a:gridCol w="386472">
                  <a:extLst>
                    <a:ext uri="{9D8B030D-6E8A-4147-A177-3AD203B41FA5}">
                      <a16:colId xmlns:a16="http://schemas.microsoft.com/office/drawing/2014/main" val="2543409202"/>
                    </a:ext>
                  </a:extLst>
                </a:gridCol>
                <a:gridCol w="1620000">
                  <a:extLst>
                    <a:ext uri="{9D8B030D-6E8A-4147-A177-3AD203B41FA5}">
                      <a16:colId xmlns:a16="http://schemas.microsoft.com/office/drawing/2014/main" val="1224343970"/>
                    </a:ext>
                  </a:extLst>
                </a:gridCol>
                <a:gridCol w="540000">
                  <a:extLst>
                    <a:ext uri="{9D8B030D-6E8A-4147-A177-3AD203B41FA5}">
                      <a16:colId xmlns:a16="http://schemas.microsoft.com/office/drawing/2014/main" val="469874782"/>
                    </a:ext>
                  </a:extLst>
                </a:gridCol>
              </a:tblGrid>
              <a:tr h="395800">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全国製造・輸入数量 </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sz="1050" u="none" strike="noStrike" dirty="0">
                          <a:effectLst/>
                          <a:latin typeface="BIZ UDPゴシック" panose="020B0400000000000000" pitchFamily="50" charset="-128"/>
                          <a:ea typeface="BIZ UDPゴシック" panose="020B0400000000000000" pitchFamily="50" charset="-128"/>
                        </a:rPr>
                        <a:t>t)</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府内大気濃度</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測定法</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環境基準値又は指針値</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法（有害</a:t>
                      </a:r>
                      <a:r>
                        <a:rPr lang="ja-JP" altLang="en-US" sz="1050" kern="100" dirty="0">
                          <a:effectLst/>
                          <a:latin typeface="BIZ UDPゴシック" panose="020B0400000000000000" pitchFamily="50" charset="-128"/>
                          <a:ea typeface="BIZ UDPゴシック" panose="020B0400000000000000" pitchFamily="50" charset="-128"/>
                        </a:rPr>
                        <a:t>物質等</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法（指定物質）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法（優先取組物質）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条例（有害</a:t>
                      </a:r>
                      <a:r>
                        <a:rPr lang="ja-JP" altLang="en-US" sz="1050" kern="100" dirty="0">
                          <a:effectLst/>
                          <a:latin typeface="BIZ UDPゴシック" panose="020B0400000000000000" pitchFamily="50" charset="-128"/>
                          <a:ea typeface="BIZ UDPゴシック" panose="020B0400000000000000" pitchFamily="50" charset="-128"/>
                        </a:rPr>
                        <a:t>物質</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化審法</a:t>
                      </a:r>
                    </a:p>
                  </a:txBody>
                  <a:tcPr marL="45720" marR="45720"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安衛法</a:t>
                      </a:r>
                      <a:endParaRPr kumimoji="1" lang="en-US" altLang="ja-JP" sz="1050" dirty="0">
                        <a:latin typeface="BIZ UDPゴシック" panose="020B0400000000000000" pitchFamily="50" charset="-128"/>
                        <a:ea typeface="BIZ UDPゴシック" panose="020B0400000000000000" pitchFamily="50" charset="-128"/>
                      </a:endParaRPr>
                    </a:p>
                    <a:p>
                      <a:pPr algn="ctr"/>
                      <a:r>
                        <a:rPr kumimoji="1" lang="ja-JP" altLang="en-US" sz="1050" dirty="0">
                          <a:latin typeface="BIZ UDPゴシック" panose="020B0400000000000000" pitchFamily="50" charset="-128"/>
                          <a:ea typeface="BIZ UDPゴシック" panose="020B0400000000000000" pitchFamily="50" charset="-128"/>
                        </a:rPr>
                        <a:t>特化則</a:t>
                      </a:r>
                    </a:p>
                  </a:txBody>
                  <a:tcPr marL="45720" marR="4572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毒劇法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水濁法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50" kern="100" dirty="0">
                          <a:effectLst/>
                          <a:latin typeface="BIZ UDPゴシック" panose="020B0400000000000000" pitchFamily="50" charset="-128"/>
                          <a:ea typeface="BIZ UDPゴシック" panose="020B0400000000000000" pitchFamily="50" charset="-128"/>
                        </a:rPr>
                        <a:t>GHS</a:t>
                      </a:r>
                      <a:r>
                        <a:rPr lang="ja-JP" altLang="en-US" sz="1050" kern="100" dirty="0">
                          <a:effectLst/>
                          <a:latin typeface="BIZ UDPゴシック" panose="020B0400000000000000" pitchFamily="50" charset="-128"/>
                          <a:ea typeface="BIZ UDPゴシック" panose="020B0400000000000000" pitchFamily="50" charset="-128"/>
                        </a:rPr>
                        <a:t>分類健康有害性</a:t>
                      </a: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（発がん性以外の主な区分１）</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発がん性</a:t>
                      </a:r>
                      <a:br>
                        <a:rPr lang="ja-JP" altLang="en-US" sz="1050" u="none" strike="noStrike" dirty="0">
                          <a:effectLst/>
                          <a:latin typeface="BIZ UDPゴシック" panose="020B0400000000000000" pitchFamily="50" charset="-128"/>
                          <a:ea typeface="BIZ UDPゴシック" panose="020B0400000000000000" pitchFamily="50" charset="-128"/>
                        </a:rPr>
                      </a:b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IARC</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453410119"/>
                  </a:ext>
                </a:extLst>
              </a:tr>
              <a:tr h="346323">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3,275,258</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0.86</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3</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zh-TW" altLang="en-US" sz="1050" b="0" i="0" u="none" strike="noStrike">
                          <a:solidFill>
                            <a:srgbClr val="000000"/>
                          </a:solidFill>
                          <a:effectLst/>
                          <a:latin typeface="BIZ UDPゴシック" panose="020B0400000000000000" pitchFamily="50" charset="-128"/>
                          <a:ea typeface="BIZ UDPゴシック" panose="020B0400000000000000" pitchFamily="50" charset="-128"/>
                        </a:rPr>
                        <a:t>優先評価化学物質</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第２類物質</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有害物質</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特定標的臓器・全身毒性 </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6" name="表 15">
            <a:extLst>
              <a:ext uri="{FF2B5EF4-FFF2-40B4-BE49-F238E27FC236}">
                <a16:creationId xmlns:a16="http://schemas.microsoft.com/office/drawing/2014/main" id="{83AA4152-BC79-48AA-BA4D-DCDDCBC47C77}"/>
              </a:ext>
            </a:extLst>
          </p:cNvPr>
          <p:cNvGraphicFramePr>
            <a:graphicFrameLocks noGrp="1"/>
          </p:cNvGraphicFramePr>
          <p:nvPr>
            <p:extLst>
              <p:ext uri="{D42A27DB-BD31-4B8C-83A1-F6EECF244321}">
                <p14:modId xmlns:p14="http://schemas.microsoft.com/office/powerpoint/2010/main" val="328055085"/>
              </p:ext>
            </p:extLst>
          </p:nvPr>
        </p:nvGraphicFramePr>
        <p:xfrm>
          <a:off x="687203" y="3585173"/>
          <a:ext cx="8748000" cy="1231443"/>
        </p:xfrm>
        <a:graphic>
          <a:graphicData uri="http://schemas.openxmlformats.org/drawingml/2006/table">
            <a:tbl>
              <a:tblPr firstRow="1" bandRow="1">
                <a:tableStyleId>{5C22544A-7EE6-4342-B048-85BDC9FD1C3A}</a:tableStyleId>
              </a:tblPr>
              <a:tblGrid>
                <a:gridCol w="396000">
                  <a:extLst>
                    <a:ext uri="{9D8B030D-6E8A-4147-A177-3AD203B41FA5}">
                      <a16:colId xmlns:a16="http://schemas.microsoft.com/office/drawing/2014/main" val="3554492327"/>
                    </a:ext>
                  </a:extLst>
                </a:gridCol>
                <a:gridCol w="360000">
                  <a:extLst>
                    <a:ext uri="{9D8B030D-6E8A-4147-A177-3AD203B41FA5}">
                      <a16:colId xmlns:a16="http://schemas.microsoft.com/office/drawing/2014/main" val="3146548048"/>
                    </a:ext>
                  </a:extLst>
                </a:gridCol>
                <a:gridCol w="684000">
                  <a:extLst>
                    <a:ext uri="{9D8B030D-6E8A-4147-A177-3AD203B41FA5}">
                      <a16:colId xmlns:a16="http://schemas.microsoft.com/office/drawing/2014/main" val="3313589753"/>
                    </a:ext>
                  </a:extLst>
                </a:gridCol>
                <a:gridCol w="684000">
                  <a:extLst>
                    <a:ext uri="{9D8B030D-6E8A-4147-A177-3AD203B41FA5}">
                      <a16:colId xmlns:a16="http://schemas.microsoft.com/office/drawing/2014/main" val="1309927787"/>
                    </a:ext>
                  </a:extLst>
                </a:gridCol>
                <a:gridCol w="432000">
                  <a:extLst>
                    <a:ext uri="{9D8B030D-6E8A-4147-A177-3AD203B41FA5}">
                      <a16:colId xmlns:a16="http://schemas.microsoft.com/office/drawing/2014/main" val="440683863"/>
                    </a:ext>
                  </a:extLst>
                </a:gridCol>
                <a:gridCol w="360000">
                  <a:extLst>
                    <a:ext uri="{9D8B030D-6E8A-4147-A177-3AD203B41FA5}">
                      <a16:colId xmlns:a16="http://schemas.microsoft.com/office/drawing/2014/main" val="1481578530"/>
                    </a:ext>
                  </a:extLst>
                </a:gridCol>
                <a:gridCol w="1728000">
                  <a:extLst>
                    <a:ext uri="{9D8B030D-6E8A-4147-A177-3AD203B41FA5}">
                      <a16:colId xmlns:a16="http://schemas.microsoft.com/office/drawing/2014/main" val="68193555"/>
                    </a:ext>
                  </a:extLst>
                </a:gridCol>
                <a:gridCol w="432000">
                  <a:extLst>
                    <a:ext uri="{9D8B030D-6E8A-4147-A177-3AD203B41FA5}">
                      <a16:colId xmlns:a16="http://schemas.microsoft.com/office/drawing/2014/main" val="3995537399"/>
                    </a:ext>
                  </a:extLst>
                </a:gridCol>
                <a:gridCol w="864000">
                  <a:extLst>
                    <a:ext uri="{9D8B030D-6E8A-4147-A177-3AD203B41FA5}">
                      <a16:colId xmlns:a16="http://schemas.microsoft.com/office/drawing/2014/main" val="2396862075"/>
                    </a:ext>
                  </a:extLst>
                </a:gridCol>
                <a:gridCol w="864000">
                  <a:extLst>
                    <a:ext uri="{9D8B030D-6E8A-4147-A177-3AD203B41FA5}">
                      <a16:colId xmlns:a16="http://schemas.microsoft.com/office/drawing/2014/main" val="3482019717"/>
                    </a:ext>
                  </a:extLst>
                </a:gridCol>
                <a:gridCol w="1944000">
                  <a:extLst>
                    <a:ext uri="{9D8B030D-6E8A-4147-A177-3AD203B41FA5}">
                      <a16:colId xmlns:a16="http://schemas.microsoft.com/office/drawing/2014/main" val="669687323"/>
                    </a:ext>
                  </a:extLst>
                </a:gridCol>
              </a:tblGrid>
              <a:tr h="330378">
                <a:tc gridSpan="7">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排出量（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ja-JP"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移動量（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a:p>
                  </a:txBody>
                  <a:tcPr/>
                </a:tc>
                <a:tc gridSpan="2">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zh-CN" sz="1050" u="none" strike="noStrike" dirty="0">
                          <a:effectLst/>
                          <a:latin typeface="BIZ UDPゴシック" panose="020B0400000000000000" pitchFamily="50" charset="-128"/>
                          <a:ea typeface="BIZ UDPゴシック" panose="020B0400000000000000" pitchFamily="50" charset="-128"/>
                        </a:rPr>
                        <a:t>PRTR</a:t>
                      </a:r>
                      <a:r>
                        <a:rPr lang="zh-CN" altLang="en-US" sz="1050" u="none" strike="noStrike" dirty="0">
                          <a:effectLst/>
                          <a:latin typeface="BIZ UDPゴシック" panose="020B0400000000000000" pitchFamily="50" charset="-128"/>
                          <a:ea typeface="BIZ UDPゴシック" panose="020B0400000000000000" pitchFamily="50" charset="-128"/>
                        </a:rPr>
                        <a:t>届出外</a:t>
                      </a: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年度、ｋｇ）</a:t>
                      </a:r>
                      <a:endParaRPr lang="en-US" altLang="ja-JP" sz="1050" u="none" strike="noStrike"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zh-CN"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728890693"/>
                  </a:ext>
                </a:extLst>
              </a:tr>
              <a:tr h="330378">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分類</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届出件数</a:t>
                      </a:r>
                      <a:endParaRPr lang="en-US" altLang="ja-JP"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合計</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公共用水域</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土壌</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大気排出量上位業種</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下水道</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事業所外への移動（廃棄物）</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r>
                        <a:rPr lang="zh-CN" altLang="en-US" sz="1050" u="none" strike="noStrike" dirty="0">
                          <a:effectLst/>
                          <a:latin typeface="BIZ UDPゴシック" panose="020B0400000000000000" pitchFamily="50" charset="-128"/>
                          <a:ea typeface="BIZ UDPゴシック" panose="020B0400000000000000" pitchFamily="50" charset="-128"/>
                        </a:rPr>
                        <a:t>排出量</a:t>
                      </a:r>
                      <a:endParaRPr kumimoji="1" lang="ja-JP" altLang="en-US" sz="1050" dirty="0">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主な排出源と量</a:t>
                      </a:r>
                    </a:p>
                  </a:txBody>
                  <a:tcPr anchor="ctr"/>
                </a:tc>
                <a:extLst>
                  <a:ext uri="{0D108BD9-81ED-4DB2-BD59-A6C34878D82A}">
                    <a16:rowId xmlns:a16="http://schemas.microsoft.com/office/drawing/2014/main" val="2814582105"/>
                  </a:ext>
                </a:extLst>
              </a:tr>
              <a:tr h="330378">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特定第</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種</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567</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15,727</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15,717</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10</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化学工業、燃料小売業、石油製品・石炭製品製造業、石油卸売業、倉庫業</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2,934</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215,812</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自動車（</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151,172</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extLst>
                  <a:ext uri="{0D108BD9-81ED-4DB2-BD59-A6C34878D82A}">
                    <a16:rowId xmlns:a16="http://schemas.microsoft.com/office/drawing/2014/main" val="3130189616"/>
                  </a:ext>
                </a:extLst>
              </a:tr>
            </a:tbl>
          </a:graphicData>
        </a:graphic>
      </p:graphicFrame>
    </p:spTree>
    <p:extLst>
      <p:ext uri="{BB962C8B-B14F-4D97-AF65-F5344CB8AC3E}">
        <p14:creationId xmlns:p14="http://schemas.microsoft.com/office/powerpoint/2010/main" val="40871267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p:cNvSpPr>
            <a:spLocks noGrp="1"/>
          </p:cNvSpPr>
          <p:nvPr>
            <p:ph type="title"/>
          </p:nvPr>
        </p:nvSpPr>
        <p:spPr>
          <a:xfrm>
            <a:off x="1083469" y="609600"/>
            <a:ext cx="8457933" cy="742122"/>
          </a:xfrm>
        </p:spPr>
        <p:txBody>
          <a:bodyPr>
            <a:normAutofit/>
          </a:bodyPr>
          <a:lstStyle/>
          <a:p>
            <a:r>
              <a:rPr kumimoji="1" lang="ja-JP" altLang="en-US" sz="2400" dirty="0">
                <a:latin typeface="BIZ UDPゴシック" panose="020B0400000000000000" pitchFamily="50" charset="-128"/>
                <a:ea typeface="BIZ UDPゴシック" panose="020B0400000000000000" pitchFamily="50" charset="-128"/>
              </a:rPr>
              <a:t>（参考）検討対象物質について</a:t>
            </a:r>
            <a:r>
              <a:rPr kumimoji="1" lang="en-US" altLang="ja-JP" sz="2400" dirty="0">
                <a:latin typeface="BIZ UDPゴシック" panose="020B0400000000000000" pitchFamily="50" charset="-128"/>
                <a:ea typeface="BIZ UDPゴシック" panose="020B0400000000000000" pitchFamily="50" charset="-128"/>
              </a:rPr>
              <a:t>【</a:t>
            </a:r>
            <a:r>
              <a:rPr kumimoji="1" lang="ja-JP" altLang="en-US" sz="2400" dirty="0">
                <a:latin typeface="BIZ UDPゴシック" panose="020B0400000000000000" pitchFamily="50" charset="-128"/>
                <a:ea typeface="BIZ UDPゴシック" panose="020B0400000000000000" pitchFamily="50" charset="-128"/>
              </a:rPr>
              <a:t>⑮</a:t>
            </a:r>
            <a:r>
              <a:rPr lang="ja-JP" altLang="en-US" sz="2400" dirty="0">
                <a:latin typeface="BIZ UDPゴシック" panose="020B0400000000000000" pitchFamily="50" charset="-128"/>
                <a:ea typeface="BIZ UDPゴシック" panose="020B0400000000000000" pitchFamily="50" charset="-128"/>
              </a:rPr>
              <a:t>ホルムアルデヒド</a:t>
            </a:r>
            <a:r>
              <a:rPr kumimoji="1" lang="en-US" altLang="ja-JP" sz="2400" dirty="0">
                <a:latin typeface="BIZ UDPゴシック" panose="020B0400000000000000" pitchFamily="50" charset="-128"/>
                <a:ea typeface="BIZ UDPゴシック" panose="020B0400000000000000" pitchFamily="50" charset="-128"/>
              </a:rPr>
              <a:t>】</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スライド番号プレースホルダー 3">
            <a:extLst>
              <a:ext uri="{FF2B5EF4-FFF2-40B4-BE49-F238E27FC236}">
                <a16:creationId xmlns:a16="http://schemas.microsoft.com/office/drawing/2014/main" id="{8DBC81DD-DE3C-4517-AC6F-72A486E33BE7}"/>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28</a:t>
            </a:fld>
            <a:endParaRPr lang="en-US" dirty="0">
              <a:solidFill>
                <a:srgbClr val="000000"/>
              </a:solidFill>
              <a:latin typeface="BIZ UDPゴシック" panose="020B0400000000000000" pitchFamily="50" charset="-128"/>
              <a:ea typeface="BIZ UDPゴシック" panose="020B0400000000000000" pitchFamily="50" charset="-128"/>
            </a:endParaRPr>
          </a:p>
        </p:txBody>
      </p:sp>
      <p:graphicFrame>
        <p:nvGraphicFramePr>
          <p:cNvPr id="3" name="表 3">
            <a:extLst>
              <a:ext uri="{FF2B5EF4-FFF2-40B4-BE49-F238E27FC236}">
                <a16:creationId xmlns:a16="http://schemas.microsoft.com/office/drawing/2014/main" id="{99486B8D-8EBE-405C-9D80-F4834A667D51}"/>
              </a:ext>
            </a:extLst>
          </p:cNvPr>
          <p:cNvGraphicFramePr>
            <a:graphicFrameLocks noGrp="1"/>
          </p:cNvGraphicFramePr>
          <p:nvPr>
            <p:extLst>
              <p:ext uri="{D42A27DB-BD31-4B8C-83A1-F6EECF244321}">
                <p14:modId xmlns:p14="http://schemas.microsoft.com/office/powerpoint/2010/main" val="189227894"/>
              </p:ext>
            </p:extLst>
          </p:nvPr>
        </p:nvGraphicFramePr>
        <p:xfrm>
          <a:off x="733163" y="1360286"/>
          <a:ext cx="8712000" cy="1221105"/>
        </p:xfrm>
        <a:graphic>
          <a:graphicData uri="http://schemas.openxmlformats.org/drawingml/2006/table">
            <a:tbl>
              <a:tblPr firstRow="1" bandRow="1">
                <a:tableStyleId>{5C22544A-7EE6-4342-B048-85BDC9FD1C3A}</a:tableStyleId>
              </a:tblPr>
              <a:tblGrid>
                <a:gridCol w="612000">
                  <a:extLst>
                    <a:ext uri="{9D8B030D-6E8A-4147-A177-3AD203B41FA5}">
                      <a16:colId xmlns:a16="http://schemas.microsoft.com/office/drawing/2014/main" val="1612888235"/>
                    </a:ext>
                  </a:extLst>
                </a:gridCol>
                <a:gridCol w="504000">
                  <a:extLst>
                    <a:ext uri="{9D8B030D-6E8A-4147-A177-3AD203B41FA5}">
                      <a16:colId xmlns:a16="http://schemas.microsoft.com/office/drawing/2014/main" val="2876613415"/>
                    </a:ext>
                  </a:extLst>
                </a:gridCol>
                <a:gridCol w="540000">
                  <a:extLst>
                    <a:ext uri="{9D8B030D-6E8A-4147-A177-3AD203B41FA5}">
                      <a16:colId xmlns:a16="http://schemas.microsoft.com/office/drawing/2014/main" val="2936053854"/>
                    </a:ext>
                  </a:extLst>
                </a:gridCol>
                <a:gridCol w="3276000">
                  <a:extLst>
                    <a:ext uri="{9D8B030D-6E8A-4147-A177-3AD203B41FA5}">
                      <a16:colId xmlns:a16="http://schemas.microsoft.com/office/drawing/2014/main" val="677029250"/>
                    </a:ext>
                  </a:extLst>
                </a:gridCol>
                <a:gridCol w="3780000">
                  <a:extLst>
                    <a:ext uri="{9D8B030D-6E8A-4147-A177-3AD203B41FA5}">
                      <a16:colId xmlns:a16="http://schemas.microsoft.com/office/drawing/2014/main" val="1103838277"/>
                    </a:ext>
                  </a:extLst>
                </a:gridCol>
              </a:tblGrid>
              <a:tr h="231883">
                <a:tc>
                  <a:txBody>
                    <a:bodyPr/>
                    <a:lstStyle/>
                    <a:p>
                      <a:pPr algn="ctr"/>
                      <a:r>
                        <a:rPr kumimoji="1" lang="ja-JP" altLang="en-US" sz="1050" dirty="0">
                          <a:latin typeface="BIZ UDPゴシック" panose="020B0400000000000000" pitchFamily="50" charset="-128"/>
                          <a:ea typeface="BIZ UDPゴシック" panose="020B0400000000000000" pitchFamily="50" charset="-128"/>
                        </a:rPr>
                        <a:t>分子式</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融点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沸点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主な用途</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特徴</a:t>
                      </a:r>
                    </a:p>
                  </a:txBody>
                  <a:tcPr anchor="ctr"/>
                </a:tc>
                <a:extLst>
                  <a:ext uri="{0D108BD9-81ED-4DB2-BD59-A6C34878D82A}">
                    <a16:rowId xmlns:a16="http://schemas.microsoft.com/office/drawing/2014/main" val="841004180"/>
                  </a:ext>
                </a:extLst>
              </a:tr>
              <a:tr h="510239">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CH</a:t>
                      </a:r>
                      <a:r>
                        <a:rPr lang="en-US"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O</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-92℃</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-20℃</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・フェノール樹脂、メラミン樹脂、尿素系樹脂、ポリアセタール樹脂といった合成樹脂の原料。</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・ウレタン樹脂の原料、塗料・インキなどの原料。</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・ホルマリンとして、消毒薬や防腐剤。</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・水に溶けやすく、常温では無色透明の気体。</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・森林火災のような有機物の燃焼によって放出されるほか、光化学反応などによっても生成される物質。</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・生物標本などに使用されるホルマリンはホルムアルデヒドの水溶液であるが、この性質を利用して生物標本の腐敗を防いでいる。</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・自動車の排気ガスやたばこの煙にも含まれている。</a:t>
                      </a:r>
                    </a:p>
                  </a:txBody>
                  <a:tcPr marL="9525" marR="9525" marT="9525" marB="0" anchor="ctr"/>
                </a:tc>
                <a:extLst>
                  <a:ext uri="{0D108BD9-81ED-4DB2-BD59-A6C34878D82A}">
                    <a16:rowId xmlns:a16="http://schemas.microsoft.com/office/drawing/2014/main" val="2844436851"/>
                  </a:ext>
                </a:extLst>
              </a:tr>
            </a:tbl>
          </a:graphicData>
        </a:graphic>
      </p:graphicFrame>
      <p:graphicFrame>
        <p:nvGraphicFramePr>
          <p:cNvPr id="20" name="表 19">
            <a:extLst>
              <a:ext uri="{FF2B5EF4-FFF2-40B4-BE49-F238E27FC236}">
                <a16:creationId xmlns:a16="http://schemas.microsoft.com/office/drawing/2014/main" id="{D4582458-6B28-410C-ADF1-1AB4EEB66FE3}"/>
              </a:ext>
            </a:extLst>
          </p:cNvPr>
          <p:cNvGraphicFramePr>
            <a:graphicFrameLocks noGrp="1"/>
          </p:cNvGraphicFramePr>
          <p:nvPr>
            <p:extLst>
              <p:ext uri="{D42A27DB-BD31-4B8C-83A1-F6EECF244321}">
                <p14:modId xmlns:p14="http://schemas.microsoft.com/office/powerpoint/2010/main" val="4158482429"/>
              </p:ext>
            </p:extLst>
          </p:nvPr>
        </p:nvGraphicFramePr>
        <p:xfrm>
          <a:off x="715913" y="5474630"/>
          <a:ext cx="8794187" cy="1185231"/>
        </p:xfrm>
        <a:graphic>
          <a:graphicData uri="http://schemas.openxmlformats.org/drawingml/2006/table">
            <a:tbl>
              <a:tblPr firstRow="1" bandRow="1">
                <a:tableStyleId>{5C22544A-7EE6-4342-B048-85BDC9FD1C3A}</a:tableStyleId>
              </a:tblPr>
              <a:tblGrid>
                <a:gridCol w="468000">
                  <a:extLst>
                    <a:ext uri="{9D8B030D-6E8A-4147-A177-3AD203B41FA5}">
                      <a16:colId xmlns:a16="http://schemas.microsoft.com/office/drawing/2014/main" val="186284741"/>
                    </a:ext>
                  </a:extLst>
                </a:gridCol>
                <a:gridCol w="504000">
                  <a:extLst>
                    <a:ext uri="{9D8B030D-6E8A-4147-A177-3AD203B41FA5}">
                      <a16:colId xmlns:a16="http://schemas.microsoft.com/office/drawing/2014/main" val="3347487342"/>
                    </a:ext>
                  </a:extLst>
                </a:gridCol>
                <a:gridCol w="583779">
                  <a:extLst>
                    <a:ext uri="{9D8B030D-6E8A-4147-A177-3AD203B41FA5}">
                      <a16:colId xmlns:a16="http://schemas.microsoft.com/office/drawing/2014/main" val="820898458"/>
                    </a:ext>
                  </a:extLst>
                </a:gridCol>
                <a:gridCol w="1349748">
                  <a:extLst>
                    <a:ext uri="{9D8B030D-6E8A-4147-A177-3AD203B41FA5}">
                      <a16:colId xmlns:a16="http://schemas.microsoft.com/office/drawing/2014/main" val="1115179099"/>
                    </a:ext>
                  </a:extLst>
                </a:gridCol>
                <a:gridCol w="712367">
                  <a:extLst>
                    <a:ext uri="{9D8B030D-6E8A-4147-A177-3AD203B41FA5}">
                      <a16:colId xmlns:a16="http://schemas.microsoft.com/office/drawing/2014/main" val="3356854828"/>
                    </a:ext>
                  </a:extLst>
                </a:gridCol>
                <a:gridCol w="637381">
                  <a:extLst>
                    <a:ext uri="{9D8B030D-6E8A-4147-A177-3AD203B41FA5}">
                      <a16:colId xmlns:a16="http://schemas.microsoft.com/office/drawing/2014/main" val="1920011306"/>
                    </a:ext>
                  </a:extLst>
                </a:gridCol>
                <a:gridCol w="487409">
                  <a:extLst>
                    <a:ext uri="{9D8B030D-6E8A-4147-A177-3AD203B41FA5}">
                      <a16:colId xmlns:a16="http://schemas.microsoft.com/office/drawing/2014/main" val="3335024437"/>
                    </a:ext>
                  </a:extLst>
                </a:gridCol>
                <a:gridCol w="487409">
                  <a:extLst>
                    <a:ext uri="{9D8B030D-6E8A-4147-A177-3AD203B41FA5}">
                      <a16:colId xmlns:a16="http://schemas.microsoft.com/office/drawing/2014/main" val="1224343970"/>
                    </a:ext>
                  </a:extLst>
                </a:gridCol>
                <a:gridCol w="742992">
                  <a:extLst>
                    <a:ext uri="{9D8B030D-6E8A-4147-A177-3AD203B41FA5}">
                      <a16:colId xmlns:a16="http://schemas.microsoft.com/office/drawing/2014/main" val="1897126806"/>
                    </a:ext>
                  </a:extLst>
                </a:gridCol>
                <a:gridCol w="712367">
                  <a:extLst>
                    <a:ext uri="{9D8B030D-6E8A-4147-A177-3AD203B41FA5}">
                      <a16:colId xmlns:a16="http://schemas.microsoft.com/office/drawing/2014/main" val="1958534525"/>
                    </a:ext>
                  </a:extLst>
                </a:gridCol>
                <a:gridCol w="599889">
                  <a:extLst>
                    <a:ext uri="{9D8B030D-6E8A-4147-A177-3AD203B41FA5}">
                      <a16:colId xmlns:a16="http://schemas.microsoft.com/office/drawing/2014/main" val="2187406633"/>
                    </a:ext>
                  </a:extLst>
                </a:gridCol>
                <a:gridCol w="412423">
                  <a:extLst>
                    <a:ext uri="{9D8B030D-6E8A-4147-A177-3AD203B41FA5}">
                      <a16:colId xmlns:a16="http://schemas.microsoft.com/office/drawing/2014/main" val="546023338"/>
                    </a:ext>
                  </a:extLst>
                </a:gridCol>
                <a:gridCol w="412423">
                  <a:extLst>
                    <a:ext uri="{9D8B030D-6E8A-4147-A177-3AD203B41FA5}">
                      <a16:colId xmlns:a16="http://schemas.microsoft.com/office/drawing/2014/main" val="3089004337"/>
                    </a:ext>
                  </a:extLst>
                </a:gridCol>
                <a:gridCol w="684000">
                  <a:extLst>
                    <a:ext uri="{9D8B030D-6E8A-4147-A177-3AD203B41FA5}">
                      <a16:colId xmlns:a16="http://schemas.microsoft.com/office/drawing/2014/main" val="3702834822"/>
                    </a:ext>
                  </a:extLst>
                </a:gridCol>
              </a:tblGrid>
              <a:tr h="269415">
                <a:tc gridSpan="11">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中央環境審議会での検討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gridSpan="3">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条例制定時の検討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2355721477"/>
                  </a:ext>
                </a:extLst>
              </a:tr>
              <a:tr h="422031">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zh-TW" altLang="en-US" sz="1050" u="none" strike="noStrike" dirty="0">
                          <a:effectLst/>
                          <a:latin typeface="BIZ UDPゴシック" panose="020B0400000000000000" pitchFamily="50" charset="-128"/>
                          <a:ea typeface="BIZ UDPゴシック" panose="020B0400000000000000" pitchFamily="50" charset="-128"/>
                        </a:rPr>
                        <a:t>遺伝子障害性</a:t>
                      </a:r>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発がん性の閾値の有無</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発がん性以外の有害性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発がん性の量ー反応関係</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ユニットリスク</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a:effectLst/>
                          <a:latin typeface="BIZ UDPゴシック" panose="020B0400000000000000" pitchFamily="50" charset="-128"/>
                          <a:ea typeface="BIZ UDPゴシック" panose="020B0400000000000000" pitchFamily="50" charset="-128"/>
                        </a:rPr>
                        <a:t>発がん性以外の量ー反応関係</a:t>
                      </a:r>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発がん性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毒性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想定環境濃度</a:t>
                      </a:r>
                    </a:p>
                  </a:txBody>
                  <a:tcPr marL="9525" marR="9525" marT="9525" marB="0" anchor="ctr"/>
                </a:tc>
                <a:extLst>
                  <a:ext uri="{0D108BD9-81ED-4DB2-BD59-A6C34878D82A}">
                    <a16:rowId xmlns:a16="http://schemas.microsoft.com/office/drawing/2014/main" val="1453410119"/>
                  </a:ext>
                </a:extLst>
              </a:tr>
              <a:tr h="426231">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C2</a:t>
                      </a: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T1</a:t>
                      </a: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0.01ppm</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4" name="表 13">
            <a:extLst>
              <a:ext uri="{FF2B5EF4-FFF2-40B4-BE49-F238E27FC236}">
                <a16:creationId xmlns:a16="http://schemas.microsoft.com/office/drawing/2014/main" id="{757ACD68-72AB-4229-B676-7227DBFA5530}"/>
              </a:ext>
            </a:extLst>
          </p:cNvPr>
          <p:cNvGraphicFramePr>
            <a:graphicFrameLocks noGrp="1"/>
          </p:cNvGraphicFramePr>
          <p:nvPr>
            <p:extLst>
              <p:ext uri="{D42A27DB-BD31-4B8C-83A1-F6EECF244321}">
                <p14:modId xmlns:p14="http://schemas.microsoft.com/office/powerpoint/2010/main" val="2149971880"/>
              </p:ext>
            </p:extLst>
          </p:nvPr>
        </p:nvGraphicFramePr>
        <p:xfrm>
          <a:off x="684610" y="2696099"/>
          <a:ext cx="8800944" cy="1061085"/>
        </p:xfrm>
        <a:graphic>
          <a:graphicData uri="http://schemas.openxmlformats.org/drawingml/2006/table">
            <a:tbl>
              <a:tblPr firstRow="1" bandRow="1">
                <a:tableStyleId>{5C22544A-7EE6-4342-B048-85BDC9FD1C3A}</a:tableStyleId>
              </a:tblPr>
              <a:tblGrid>
                <a:gridCol w="900000">
                  <a:extLst>
                    <a:ext uri="{9D8B030D-6E8A-4147-A177-3AD203B41FA5}">
                      <a16:colId xmlns:a16="http://schemas.microsoft.com/office/drawing/2014/main" val="2840144021"/>
                    </a:ext>
                  </a:extLst>
                </a:gridCol>
                <a:gridCol w="720000">
                  <a:extLst>
                    <a:ext uri="{9D8B030D-6E8A-4147-A177-3AD203B41FA5}">
                      <a16:colId xmlns:a16="http://schemas.microsoft.com/office/drawing/2014/main" val="2239818214"/>
                    </a:ext>
                  </a:extLst>
                </a:gridCol>
                <a:gridCol w="396000">
                  <a:extLst>
                    <a:ext uri="{9D8B030D-6E8A-4147-A177-3AD203B41FA5}">
                      <a16:colId xmlns:a16="http://schemas.microsoft.com/office/drawing/2014/main" val="2384755886"/>
                    </a:ext>
                  </a:extLst>
                </a:gridCol>
                <a:gridCol w="792000">
                  <a:extLst>
                    <a:ext uri="{9D8B030D-6E8A-4147-A177-3AD203B41FA5}">
                      <a16:colId xmlns:a16="http://schemas.microsoft.com/office/drawing/2014/main" val="186284741"/>
                    </a:ext>
                  </a:extLst>
                </a:gridCol>
                <a:gridCol w="432000">
                  <a:extLst>
                    <a:ext uri="{9D8B030D-6E8A-4147-A177-3AD203B41FA5}">
                      <a16:colId xmlns:a16="http://schemas.microsoft.com/office/drawing/2014/main" val="1115179099"/>
                    </a:ext>
                  </a:extLst>
                </a:gridCol>
                <a:gridCol w="432000">
                  <a:extLst>
                    <a:ext uri="{9D8B030D-6E8A-4147-A177-3AD203B41FA5}">
                      <a16:colId xmlns:a16="http://schemas.microsoft.com/office/drawing/2014/main" val="3356854828"/>
                    </a:ext>
                  </a:extLst>
                </a:gridCol>
                <a:gridCol w="540000">
                  <a:extLst>
                    <a:ext uri="{9D8B030D-6E8A-4147-A177-3AD203B41FA5}">
                      <a16:colId xmlns:a16="http://schemas.microsoft.com/office/drawing/2014/main" val="1920011306"/>
                    </a:ext>
                  </a:extLst>
                </a:gridCol>
                <a:gridCol w="468000">
                  <a:extLst>
                    <a:ext uri="{9D8B030D-6E8A-4147-A177-3AD203B41FA5}">
                      <a16:colId xmlns:a16="http://schemas.microsoft.com/office/drawing/2014/main" val="3335024437"/>
                    </a:ext>
                  </a:extLst>
                </a:gridCol>
                <a:gridCol w="576000">
                  <a:extLst>
                    <a:ext uri="{9D8B030D-6E8A-4147-A177-3AD203B41FA5}">
                      <a16:colId xmlns:a16="http://schemas.microsoft.com/office/drawing/2014/main" val="262351408"/>
                    </a:ext>
                  </a:extLst>
                </a:gridCol>
                <a:gridCol w="504000">
                  <a:extLst>
                    <a:ext uri="{9D8B030D-6E8A-4147-A177-3AD203B41FA5}">
                      <a16:colId xmlns:a16="http://schemas.microsoft.com/office/drawing/2014/main" val="421905880"/>
                    </a:ext>
                  </a:extLst>
                </a:gridCol>
                <a:gridCol w="386472">
                  <a:extLst>
                    <a:ext uri="{9D8B030D-6E8A-4147-A177-3AD203B41FA5}">
                      <a16:colId xmlns:a16="http://schemas.microsoft.com/office/drawing/2014/main" val="3811409747"/>
                    </a:ext>
                  </a:extLst>
                </a:gridCol>
                <a:gridCol w="386472">
                  <a:extLst>
                    <a:ext uri="{9D8B030D-6E8A-4147-A177-3AD203B41FA5}">
                      <a16:colId xmlns:a16="http://schemas.microsoft.com/office/drawing/2014/main" val="2543409202"/>
                    </a:ext>
                  </a:extLst>
                </a:gridCol>
                <a:gridCol w="1728000">
                  <a:extLst>
                    <a:ext uri="{9D8B030D-6E8A-4147-A177-3AD203B41FA5}">
                      <a16:colId xmlns:a16="http://schemas.microsoft.com/office/drawing/2014/main" val="1224343970"/>
                    </a:ext>
                  </a:extLst>
                </a:gridCol>
                <a:gridCol w="540000">
                  <a:extLst>
                    <a:ext uri="{9D8B030D-6E8A-4147-A177-3AD203B41FA5}">
                      <a16:colId xmlns:a16="http://schemas.microsoft.com/office/drawing/2014/main" val="469874782"/>
                    </a:ext>
                  </a:extLst>
                </a:gridCol>
              </a:tblGrid>
              <a:tr h="395800">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全国製造・輸入数量 </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sz="1050" u="none" strike="noStrike" dirty="0">
                          <a:effectLst/>
                          <a:latin typeface="BIZ UDPゴシック" panose="020B0400000000000000" pitchFamily="50" charset="-128"/>
                          <a:ea typeface="BIZ UDPゴシック" panose="020B0400000000000000" pitchFamily="50" charset="-128"/>
                        </a:rPr>
                        <a:t>t)</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府内大気濃度</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測定法</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環境基準値又は指針値</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法（有害</a:t>
                      </a:r>
                      <a:r>
                        <a:rPr lang="ja-JP" altLang="en-US" sz="1050" kern="100" dirty="0">
                          <a:effectLst/>
                          <a:latin typeface="BIZ UDPゴシック" panose="020B0400000000000000" pitchFamily="50" charset="-128"/>
                          <a:ea typeface="BIZ UDPゴシック" panose="020B0400000000000000" pitchFamily="50" charset="-128"/>
                        </a:rPr>
                        <a:t>物質等</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法（指定物質）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法（優先取組物質）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条例（有害</a:t>
                      </a:r>
                      <a:r>
                        <a:rPr lang="ja-JP" altLang="en-US" sz="1050" kern="100" dirty="0">
                          <a:effectLst/>
                          <a:latin typeface="BIZ UDPゴシック" panose="020B0400000000000000" pitchFamily="50" charset="-128"/>
                          <a:ea typeface="BIZ UDPゴシック" panose="020B0400000000000000" pitchFamily="50" charset="-128"/>
                        </a:rPr>
                        <a:t>物質</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化審法</a:t>
                      </a:r>
                    </a:p>
                  </a:txBody>
                  <a:tcPr marL="45720" marR="45720"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安衛法</a:t>
                      </a:r>
                      <a:endParaRPr kumimoji="1" lang="en-US" altLang="ja-JP" sz="1050" dirty="0">
                        <a:latin typeface="BIZ UDPゴシック" panose="020B0400000000000000" pitchFamily="50" charset="-128"/>
                        <a:ea typeface="BIZ UDPゴシック" panose="020B0400000000000000" pitchFamily="50" charset="-128"/>
                      </a:endParaRPr>
                    </a:p>
                    <a:p>
                      <a:pPr algn="ctr"/>
                      <a:r>
                        <a:rPr kumimoji="1" lang="ja-JP" altLang="en-US" sz="1050" dirty="0">
                          <a:latin typeface="BIZ UDPゴシック" panose="020B0400000000000000" pitchFamily="50" charset="-128"/>
                          <a:ea typeface="BIZ UDPゴシック" panose="020B0400000000000000" pitchFamily="50" charset="-128"/>
                        </a:rPr>
                        <a:t>特化則</a:t>
                      </a:r>
                    </a:p>
                  </a:txBody>
                  <a:tcPr marL="45720" marR="4572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毒劇法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水濁法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50" kern="100" dirty="0">
                          <a:effectLst/>
                          <a:latin typeface="BIZ UDPゴシック" panose="020B0400000000000000" pitchFamily="50" charset="-128"/>
                          <a:ea typeface="BIZ UDPゴシック" panose="020B0400000000000000" pitchFamily="50" charset="-128"/>
                        </a:rPr>
                        <a:t>GHS</a:t>
                      </a:r>
                      <a:r>
                        <a:rPr lang="ja-JP" altLang="en-US" sz="1050" kern="100" dirty="0">
                          <a:effectLst/>
                          <a:latin typeface="BIZ UDPゴシック" panose="020B0400000000000000" pitchFamily="50" charset="-128"/>
                          <a:ea typeface="BIZ UDPゴシック" panose="020B0400000000000000" pitchFamily="50" charset="-128"/>
                        </a:rPr>
                        <a:t>分類健康有害性</a:t>
                      </a: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（発がん性以外の主な区分１）</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発がん性</a:t>
                      </a:r>
                      <a:br>
                        <a:rPr lang="ja-JP" altLang="en-US" sz="1050" u="none" strike="noStrike" dirty="0">
                          <a:effectLst/>
                          <a:latin typeface="BIZ UDPゴシック" panose="020B0400000000000000" pitchFamily="50" charset="-128"/>
                          <a:ea typeface="BIZ UDPゴシック" panose="020B0400000000000000" pitchFamily="50" charset="-128"/>
                        </a:rPr>
                      </a:b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IARC</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453410119"/>
                  </a:ext>
                </a:extLst>
              </a:tr>
              <a:tr h="346323">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105,162</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0.25</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zh-TW" altLang="en-US" sz="1050" b="0" i="0" u="none" strike="noStrike">
                          <a:solidFill>
                            <a:srgbClr val="000000"/>
                          </a:solidFill>
                          <a:effectLst/>
                          <a:latin typeface="BIZ UDPゴシック" panose="020B0400000000000000" pitchFamily="50" charset="-128"/>
                          <a:ea typeface="BIZ UDPゴシック" panose="020B0400000000000000" pitchFamily="50" charset="-128"/>
                        </a:rPr>
                        <a:t>優先評価化学物質</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第２類物質</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劇物</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指定物質</a:t>
                      </a:r>
                    </a:p>
                  </a:txBody>
                  <a:tcPr marL="9525" marR="9525" marT="9525" marB="0" anchor="ctr"/>
                </a:tc>
                <a:tc>
                  <a:txBody>
                    <a:bodyPr/>
                    <a:lstStyle/>
                    <a:p>
                      <a:pPr algn="ctr" rtl="0" fontAlgn="ct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呼吸器感作性</a:t>
                      </a:r>
                      <a:b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皮膚感作性</a:t>
                      </a:r>
                      <a:b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特定標的臓器毒性</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6" name="表 15">
            <a:extLst>
              <a:ext uri="{FF2B5EF4-FFF2-40B4-BE49-F238E27FC236}">
                <a16:creationId xmlns:a16="http://schemas.microsoft.com/office/drawing/2014/main" id="{C9485F3E-35DF-420F-8BEC-A8C8BF82000A}"/>
              </a:ext>
            </a:extLst>
          </p:cNvPr>
          <p:cNvGraphicFramePr>
            <a:graphicFrameLocks noGrp="1"/>
          </p:cNvGraphicFramePr>
          <p:nvPr>
            <p:extLst>
              <p:ext uri="{D42A27DB-BD31-4B8C-83A1-F6EECF244321}">
                <p14:modId xmlns:p14="http://schemas.microsoft.com/office/powerpoint/2010/main" val="752247837"/>
              </p:ext>
            </p:extLst>
          </p:nvPr>
        </p:nvGraphicFramePr>
        <p:xfrm>
          <a:off x="684610" y="3900028"/>
          <a:ext cx="8820000" cy="1391463"/>
        </p:xfrm>
        <a:graphic>
          <a:graphicData uri="http://schemas.openxmlformats.org/drawingml/2006/table">
            <a:tbl>
              <a:tblPr firstRow="1" bandRow="1">
                <a:tableStyleId>{5C22544A-7EE6-4342-B048-85BDC9FD1C3A}</a:tableStyleId>
              </a:tblPr>
              <a:tblGrid>
                <a:gridCol w="396000">
                  <a:extLst>
                    <a:ext uri="{9D8B030D-6E8A-4147-A177-3AD203B41FA5}">
                      <a16:colId xmlns:a16="http://schemas.microsoft.com/office/drawing/2014/main" val="3554492327"/>
                    </a:ext>
                  </a:extLst>
                </a:gridCol>
                <a:gridCol w="360000">
                  <a:extLst>
                    <a:ext uri="{9D8B030D-6E8A-4147-A177-3AD203B41FA5}">
                      <a16:colId xmlns:a16="http://schemas.microsoft.com/office/drawing/2014/main" val="3146548048"/>
                    </a:ext>
                  </a:extLst>
                </a:gridCol>
                <a:gridCol w="540000">
                  <a:extLst>
                    <a:ext uri="{9D8B030D-6E8A-4147-A177-3AD203B41FA5}">
                      <a16:colId xmlns:a16="http://schemas.microsoft.com/office/drawing/2014/main" val="3313589753"/>
                    </a:ext>
                  </a:extLst>
                </a:gridCol>
                <a:gridCol w="504000">
                  <a:extLst>
                    <a:ext uri="{9D8B030D-6E8A-4147-A177-3AD203B41FA5}">
                      <a16:colId xmlns:a16="http://schemas.microsoft.com/office/drawing/2014/main" val="1309927787"/>
                    </a:ext>
                  </a:extLst>
                </a:gridCol>
                <a:gridCol w="432000">
                  <a:extLst>
                    <a:ext uri="{9D8B030D-6E8A-4147-A177-3AD203B41FA5}">
                      <a16:colId xmlns:a16="http://schemas.microsoft.com/office/drawing/2014/main" val="440683863"/>
                    </a:ext>
                  </a:extLst>
                </a:gridCol>
                <a:gridCol w="360000">
                  <a:extLst>
                    <a:ext uri="{9D8B030D-6E8A-4147-A177-3AD203B41FA5}">
                      <a16:colId xmlns:a16="http://schemas.microsoft.com/office/drawing/2014/main" val="1481578530"/>
                    </a:ext>
                  </a:extLst>
                </a:gridCol>
                <a:gridCol w="1836000">
                  <a:extLst>
                    <a:ext uri="{9D8B030D-6E8A-4147-A177-3AD203B41FA5}">
                      <a16:colId xmlns:a16="http://schemas.microsoft.com/office/drawing/2014/main" val="68193555"/>
                    </a:ext>
                  </a:extLst>
                </a:gridCol>
                <a:gridCol w="540000">
                  <a:extLst>
                    <a:ext uri="{9D8B030D-6E8A-4147-A177-3AD203B41FA5}">
                      <a16:colId xmlns:a16="http://schemas.microsoft.com/office/drawing/2014/main" val="3995537399"/>
                    </a:ext>
                  </a:extLst>
                </a:gridCol>
                <a:gridCol w="864000">
                  <a:extLst>
                    <a:ext uri="{9D8B030D-6E8A-4147-A177-3AD203B41FA5}">
                      <a16:colId xmlns:a16="http://schemas.microsoft.com/office/drawing/2014/main" val="2396862075"/>
                    </a:ext>
                  </a:extLst>
                </a:gridCol>
                <a:gridCol w="684000">
                  <a:extLst>
                    <a:ext uri="{9D8B030D-6E8A-4147-A177-3AD203B41FA5}">
                      <a16:colId xmlns:a16="http://schemas.microsoft.com/office/drawing/2014/main" val="3482019717"/>
                    </a:ext>
                  </a:extLst>
                </a:gridCol>
                <a:gridCol w="2304000">
                  <a:extLst>
                    <a:ext uri="{9D8B030D-6E8A-4147-A177-3AD203B41FA5}">
                      <a16:colId xmlns:a16="http://schemas.microsoft.com/office/drawing/2014/main" val="669687323"/>
                    </a:ext>
                  </a:extLst>
                </a:gridCol>
              </a:tblGrid>
              <a:tr h="330378">
                <a:tc gridSpan="7">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排出量（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ja-JP"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移動量（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a:p>
                  </a:txBody>
                  <a:tcPr/>
                </a:tc>
                <a:tc gridSpan="2">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zh-CN" sz="1050" u="none" strike="noStrike" dirty="0">
                          <a:effectLst/>
                          <a:latin typeface="BIZ UDPゴシック" panose="020B0400000000000000" pitchFamily="50" charset="-128"/>
                          <a:ea typeface="BIZ UDPゴシック" panose="020B0400000000000000" pitchFamily="50" charset="-128"/>
                        </a:rPr>
                        <a:t>PRTR</a:t>
                      </a:r>
                      <a:r>
                        <a:rPr lang="zh-CN" altLang="en-US" sz="1050" u="none" strike="noStrike" dirty="0">
                          <a:effectLst/>
                          <a:latin typeface="BIZ UDPゴシック" panose="020B0400000000000000" pitchFamily="50" charset="-128"/>
                          <a:ea typeface="BIZ UDPゴシック" panose="020B0400000000000000" pitchFamily="50" charset="-128"/>
                        </a:rPr>
                        <a:t>届出外</a:t>
                      </a: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年度、ｋｇ）</a:t>
                      </a:r>
                      <a:endParaRPr lang="en-US" altLang="ja-JP" sz="1050" u="none" strike="noStrike"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zh-CN"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728890693"/>
                  </a:ext>
                </a:extLst>
              </a:tr>
              <a:tr h="330378">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分類</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届出件数</a:t>
                      </a:r>
                      <a:endParaRPr lang="en-US" altLang="ja-JP"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合計</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公共用水域</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土壌</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大気排出量上位業種</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下水道</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事業所外への移動（廃棄物）</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r>
                        <a:rPr lang="zh-CN" altLang="en-US" sz="1050" u="none" strike="noStrike" dirty="0">
                          <a:effectLst/>
                          <a:latin typeface="BIZ UDPゴシック" panose="020B0400000000000000" pitchFamily="50" charset="-128"/>
                          <a:ea typeface="BIZ UDPゴシック" panose="020B0400000000000000" pitchFamily="50" charset="-128"/>
                        </a:rPr>
                        <a:t>排出量</a:t>
                      </a:r>
                      <a:endParaRPr kumimoji="1" lang="ja-JP" altLang="en-US" sz="1050" dirty="0">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主な排出源と量</a:t>
                      </a:r>
                    </a:p>
                  </a:txBody>
                  <a:tcPr anchor="ctr"/>
                </a:tc>
                <a:extLst>
                  <a:ext uri="{0D108BD9-81ED-4DB2-BD59-A6C34878D82A}">
                    <a16:rowId xmlns:a16="http://schemas.microsoft.com/office/drawing/2014/main" val="2814582105"/>
                  </a:ext>
                </a:extLst>
              </a:tr>
              <a:tr h="330378">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特定第</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種</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47</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6,498</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6,487</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11</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電気機械器具製造業、輸送用機械器具製造業、木材・木製品製造業、窯業・土石製品製造業、金属製品製造業</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11,136</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6,830</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302,908</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自動車（</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120,451</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対象業種の事業者のすそ切り以下（</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89,702</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特殊自動車（</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41,809</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extLst>
                  <a:ext uri="{0D108BD9-81ED-4DB2-BD59-A6C34878D82A}">
                    <a16:rowId xmlns:a16="http://schemas.microsoft.com/office/drawing/2014/main" val="3130189616"/>
                  </a:ext>
                </a:extLst>
              </a:tr>
            </a:tbl>
          </a:graphicData>
        </a:graphic>
      </p:graphicFrame>
    </p:spTree>
    <p:extLst>
      <p:ext uri="{BB962C8B-B14F-4D97-AF65-F5344CB8AC3E}">
        <p14:creationId xmlns:p14="http://schemas.microsoft.com/office/powerpoint/2010/main" val="32330223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p:cNvSpPr>
            <a:spLocks noGrp="1"/>
          </p:cNvSpPr>
          <p:nvPr>
            <p:ph type="title"/>
          </p:nvPr>
        </p:nvSpPr>
        <p:spPr>
          <a:xfrm>
            <a:off x="1083469" y="609600"/>
            <a:ext cx="8457933" cy="742122"/>
          </a:xfrm>
        </p:spPr>
        <p:txBody>
          <a:bodyPr>
            <a:normAutofit fontScale="90000"/>
          </a:bodyPr>
          <a:lstStyle/>
          <a:p>
            <a:r>
              <a:rPr kumimoji="1" lang="ja-JP" altLang="en-US" sz="2400" dirty="0">
                <a:latin typeface="BIZ UDPゴシック" panose="020B0400000000000000" pitchFamily="50" charset="-128"/>
                <a:ea typeface="BIZ UDPゴシック" panose="020B0400000000000000" pitchFamily="50" charset="-128"/>
              </a:rPr>
              <a:t>（参考）検討対象物質について</a:t>
            </a:r>
            <a:r>
              <a:rPr kumimoji="1" lang="en-US" altLang="ja-JP" sz="2400" dirty="0">
                <a:latin typeface="BIZ UDPゴシック" panose="020B0400000000000000" pitchFamily="50" charset="-128"/>
                <a:ea typeface="BIZ UDPゴシック" panose="020B0400000000000000" pitchFamily="50" charset="-128"/>
              </a:rPr>
              <a:t>【</a:t>
            </a:r>
            <a:r>
              <a:rPr kumimoji="1" lang="ja-JP" altLang="en-US" sz="2400" dirty="0">
                <a:latin typeface="BIZ UDPゴシック" panose="020B0400000000000000" pitchFamily="50" charset="-128"/>
                <a:ea typeface="BIZ UDPゴシック" panose="020B0400000000000000" pitchFamily="50" charset="-128"/>
              </a:rPr>
              <a:t>⑯</a:t>
            </a:r>
            <a:r>
              <a:rPr lang="ja-JP" altLang="en-US" sz="2400" dirty="0">
                <a:latin typeface="BIZ UDPゴシック" panose="020B0400000000000000" pitchFamily="50" charset="-128"/>
                <a:ea typeface="BIZ UDPゴシック" panose="020B0400000000000000" pitchFamily="50" charset="-128"/>
              </a:rPr>
              <a:t>酸化エチレン（エチレンオキシド）</a:t>
            </a:r>
            <a:r>
              <a:rPr kumimoji="1" lang="en-US" altLang="ja-JP" sz="2400" dirty="0">
                <a:latin typeface="BIZ UDPゴシック" panose="020B0400000000000000" pitchFamily="50" charset="-128"/>
                <a:ea typeface="BIZ UDPゴシック" panose="020B0400000000000000" pitchFamily="50" charset="-128"/>
              </a:rPr>
              <a:t>】</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スライド番号プレースホルダー 3">
            <a:extLst>
              <a:ext uri="{FF2B5EF4-FFF2-40B4-BE49-F238E27FC236}">
                <a16:creationId xmlns:a16="http://schemas.microsoft.com/office/drawing/2014/main" id="{8DBC81DD-DE3C-4517-AC6F-72A486E33BE7}"/>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29</a:t>
            </a:fld>
            <a:endParaRPr lang="en-US" dirty="0">
              <a:solidFill>
                <a:srgbClr val="000000"/>
              </a:solidFill>
              <a:latin typeface="BIZ UDPゴシック" panose="020B0400000000000000" pitchFamily="50" charset="-128"/>
              <a:ea typeface="BIZ UDPゴシック" panose="020B0400000000000000" pitchFamily="50" charset="-128"/>
            </a:endParaRPr>
          </a:p>
        </p:txBody>
      </p:sp>
      <p:graphicFrame>
        <p:nvGraphicFramePr>
          <p:cNvPr id="3" name="表 3">
            <a:extLst>
              <a:ext uri="{FF2B5EF4-FFF2-40B4-BE49-F238E27FC236}">
                <a16:creationId xmlns:a16="http://schemas.microsoft.com/office/drawing/2014/main" id="{99486B8D-8EBE-405C-9D80-F4834A667D51}"/>
              </a:ext>
            </a:extLst>
          </p:cNvPr>
          <p:cNvGraphicFramePr>
            <a:graphicFrameLocks noGrp="1"/>
          </p:cNvGraphicFramePr>
          <p:nvPr>
            <p:extLst>
              <p:ext uri="{D42A27DB-BD31-4B8C-83A1-F6EECF244321}">
                <p14:modId xmlns:p14="http://schemas.microsoft.com/office/powerpoint/2010/main" val="303293272"/>
              </p:ext>
            </p:extLst>
          </p:nvPr>
        </p:nvGraphicFramePr>
        <p:xfrm>
          <a:off x="733163" y="1360286"/>
          <a:ext cx="8691832" cy="761699"/>
        </p:xfrm>
        <a:graphic>
          <a:graphicData uri="http://schemas.openxmlformats.org/drawingml/2006/table">
            <a:tbl>
              <a:tblPr firstRow="1" bandRow="1">
                <a:tableStyleId>{5C22544A-7EE6-4342-B048-85BDC9FD1C3A}</a:tableStyleId>
              </a:tblPr>
              <a:tblGrid>
                <a:gridCol w="703216">
                  <a:extLst>
                    <a:ext uri="{9D8B030D-6E8A-4147-A177-3AD203B41FA5}">
                      <a16:colId xmlns:a16="http://schemas.microsoft.com/office/drawing/2014/main" val="1612888235"/>
                    </a:ext>
                  </a:extLst>
                </a:gridCol>
                <a:gridCol w="644616">
                  <a:extLst>
                    <a:ext uri="{9D8B030D-6E8A-4147-A177-3AD203B41FA5}">
                      <a16:colId xmlns:a16="http://schemas.microsoft.com/office/drawing/2014/main" val="2876613415"/>
                    </a:ext>
                  </a:extLst>
                </a:gridCol>
                <a:gridCol w="792000">
                  <a:extLst>
                    <a:ext uri="{9D8B030D-6E8A-4147-A177-3AD203B41FA5}">
                      <a16:colId xmlns:a16="http://schemas.microsoft.com/office/drawing/2014/main" val="2936053854"/>
                    </a:ext>
                  </a:extLst>
                </a:gridCol>
                <a:gridCol w="3420000">
                  <a:extLst>
                    <a:ext uri="{9D8B030D-6E8A-4147-A177-3AD203B41FA5}">
                      <a16:colId xmlns:a16="http://schemas.microsoft.com/office/drawing/2014/main" val="677029250"/>
                    </a:ext>
                  </a:extLst>
                </a:gridCol>
                <a:gridCol w="3132000">
                  <a:extLst>
                    <a:ext uri="{9D8B030D-6E8A-4147-A177-3AD203B41FA5}">
                      <a16:colId xmlns:a16="http://schemas.microsoft.com/office/drawing/2014/main" val="1103838277"/>
                    </a:ext>
                  </a:extLst>
                </a:gridCol>
              </a:tblGrid>
              <a:tr h="231883">
                <a:tc>
                  <a:txBody>
                    <a:bodyPr/>
                    <a:lstStyle/>
                    <a:p>
                      <a:pPr algn="ctr"/>
                      <a:r>
                        <a:rPr kumimoji="1" lang="ja-JP" altLang="en-US" sz="1050" dirty="0">
                          <a:latin typeface="BIZ UDPゴシック" panose="020B0400000000000000" pitchFamily="50" charset="-128"/>
                          <a:ea typeface="BIZ UDPゴシック" panose="020B0400000000000000" pitchFamily="50" charset="-128"/>
                        </a:rPr>
                        <a:t>分子式</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融点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沸点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主な用途</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特徴</a:t>
                      </a:r>
                    </a:p>
                  </a:txBody>
                  <a:tcPr anchor="ctr"/>
                </a:tc>
                <a:extLst>
                  <a:ext uri="{0D108BD9-81ED-4DB2-BD59-A6C34878D82A}">
                    <a16:rowId xmlns:a16="http://schemas.microsoft.com/office/drawing/2014/main" val="841004180"/>
                  </a:ext>
                </a:extLst>
              </a:tr>
              <a:tr h="510239">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C</a:t>
                      </a:r>
                      <a:r>
                        <a:rPr lang="en-US"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4</a:t>
                      </a: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H</a:t>
                      </a:r>
                      <a:r>
                        <a:rPr lang="en-US"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4</a:t>
                      </a: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O</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-111℃</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10.7℃</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・界面活性剤、エチレングリコール等他の化学物質の原料。</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・くん蒸消毒、医療器具の滅菌器。</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・常温で無色透明の気体。</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・温度が</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11℃</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以下になると液化。水に溶けやすい物質。</a:t>
                      </a:r>
                    </a:p>
                  </a:txBody>
                  <a:tcPr marL="9525" marR="9525" marT="9525" marB="0" anchor="ctr"/>
                </a:tc>
                <a:extLst>
                  <a:ext uri="{0D108BD9-81ED-4DB2-BD59-A6C34878D82A}">
                    <a16:rowId xmlns:a16="http://schemas.microsoft.com/office/drawing/2014/main" val="2844436851"/>
                  </a:ext>
                </a:extLst>
              </a:tr>
            </a:tbl>
          </a:graphicData>
        </a:graphic>
      </p:graphicFrame>
      <p:graphicFrame>
        <p:nvGraphicFramePr>
          <p:cNvPr id="20" name="表 19">
            <a:extLst>
              <a:ext uri="{FF2B5EF4-FFF2-40B4-BE49-F238E27FC236}">
                <a16:creationId xmlns:a16="http://schemas.microsoft.com/office/drawing/2014/main" id="{D4582458-6B28-410C-ADF1-1AB4EEB66FE3}"/>
              </a:ext>
            </a:extLst>
          </p:cNvPr>
          <p:cNvGraphicFramePr>
            <a:graphicFrameLocks noGrp="1"/>
          </p:cNvGraphicFramePr>
          <p:nvPr>
            <p:extLst>
              <p:ext uri="{D42A27DB-BD31-4B8C-83A1-F6EECF244321}">
                <p14:modId xmlns:p14="http://schemas.microsoft.com/office/powerpoint/2010/main" val="3672759539"/>
              </p:ext>
            </p:extLst>
          </p:nvPr>
        </p:nvGraphicFramePr>
        <p:xfrm>
          <a:off x="700979" y="5051147"/>
          <a:ext cx="8724016" cy="1248585"/>
        </p:xfrm>
        <a:graphic>
          <a:graphicData uri="http://schemas.openxmlformats.org/drawingml/2006/table">
            <a:tbl>
              <a:tblPr firstRow="1" bandRow="1">
                <a:tableStyleId>{5C22544A-7EE6-4342-B048-85BDC9FD1C3A}</a:tableStyleId>
              </a:tblPr>
              <a:tblGrid>
                <a:gridCol w="468000">
                  <a:extLst>
                    <a:ext uri="{9D8B030D-6E8A-4147-A177-3AD203B41FA5}">
                      <a16:colId xmlns:a16="http://schemas.microsoft.com/office/drawing/2014/main" val="186284741"/>
                    </a:ext>
                  </a:extLst>
                </a:gridCol>
                <a:gridCol w="612000">
                  <a:extLst>
                    <a:ext uri="{9D8B030D-6E8A-4147-A177-3AD203B41FA5}">
                      <a16:colId xmlns:a16="http://schemas.microsoft.com/office/drawing/2014/main" val="3347487342"/>
                    </a:ext>
                  </a:extLst>
                </a:gridCol>
                <a:gridCol w="583779">
                  <a:extLst>
                    <a:ext uri="{9D8B030D-6E8A-4147-A177-3AD203B41FA5}">
                      <a16:colId xmlns:a16="http://schemas.microsoft.com/office/drawing/2014/main" val="820898458"/>
                    </a:ext>
                  </a:extLst>
                </a:gridCol>
                <a:gridCol w="936000">
                  <a:extLst>
                    <a:ext uri="{9D8B030D-6E8A-4147-A177-3AD203B41FA5}">
                      <a16:colId xmlns:a16="http://schemas.microsoft.com/office/drawing/2014/main" val="1115179099"/>
                    </a:ext>
                  </a:extLst>
                </a:gridCol>
                <a:gridCol w="712367">
                  <a:extLst>
                    <a:ext uri="{9D8B030D-6E8A-4147-A177-3AD203B41FA5}">
                      <a16:colId xmlns:a16="http://schemas.microsoft.com/office/drawing/2014/main" val="3356854828"/>
                    </a:ext>
                  </a:extLst>
                </a:gridCol>
                <a:gridCol w="637381">
                  <a:extLst>
                    <a:ext uri="{9D8B030D-6E8A-4147-A177-3AD203B41FA5}">
                      <a16:colId xmlns:a16="http://schemas.microsoft.com/office/drawing/2014/main" val="1920011306"/>
                    </a:ext>
                  </a:extLst>
                </a:gridCol>
                <a:gridCol w="487409">
                  <a:extLst>
                    <a:ext uri="{9D8B030D-6E8A-4147-A177-3AD203B41FA5}">
                      <a16:colId xmlns:a16="http://schemas.microsoft.com/office/drawing/2014/main" val="3335024437"/>
                    </a:ext>
                  </a:extLst>
                </a:gridCol>
                <a:gridCol w="487409">
                  <a:extLst>
                    <a:ext uri="{9D8B030D-6E8A-4147-A177-3AD203B41FA5}">
                      <a16:colId xmlns:a16="http://schemas.microsoft.com/office/drawing/2014/main" val="1224343970"/>
                    </a:ext>
                  </a:extLst>
                </a:gridCol>
                <a:gridCol w="742992">
                  <a:extLst>
                    <a:ext uri="{9D8B030D-6E8A-4147-A177-3AD203B41FA5}">
                      <a16:colId xmlns:a16="http://schemas.microsoft.com/office/drawing/2014/main" val="1897126806"/>
                    </a:ext>
                  </a:extLst>
                </a:gridCol>
                <a:gridCol w="712367">
                  <a:extLst>
                    <a:ext uri="{9D8B030D-6E8A-4147-A177-3AD203B41FA5}">
                      <a16:colId xmlns:a16="http://schemas.microsoft.com/office/drawing/2014/main" val="1958534525"/>
                    </a:ext>
                  </a:extLst>
                </a:gridCol>
                <a:gridCol w="599889">
                  <a:extLst>
                    <a:ext uri="{9D8B030D-6E8A-4147-A177-3AD203B41FA5}">
                      <a16:colId xmlns:a16="http://schemas.microsoft.com/office/drawing/2014/main" val="2187406633"/>
                    </a:ext>
                  </a:extLst>
                </a:gridCol>
                <a:gridCol w="756000">
                  <a:extLst>
                    <a:ext uri="{9D8B030D-6E8A-4147-A177-3AD203B41FA5}">
                      <a16:colId xmlns:a16="http://schemas.microsoft.com/office/drawing/2014/main" val="546023338"/>
                    </a:ext>
                  </a:extLst>
                </a:gridCol>
                <a:gridCol w="412423">
                  <a:extLst>
                    <a:ext uri="{9D8B030D-6E8A-4147-A177-3AD203B41FA5}">
                      <a16:colId xmlns:a16="http://schemas.microsoft.com/office/drawing/2014/main" val="3089004337"/>
                    </a:ext>
                  </a:extLst>
                </a:gridCol>
                <a:gridCol w="576000">
                  <a:extLst>
                    <a:ext uri="{9D8B030D-6E8A-4147-A177-3AD203B41FA5}">
                      <a16:colId xmlns:a16="http://schemas.microsoft.com/office/drawing/2014/main" val="3702834822"/>
                    </a:ext>
                  </a:extLst>
                </a:gridCol>
              </a:tblGrid>
              <a:tr h="269415">
                <a:tc gridSpan="11">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中央環境審議会での検討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gridSpan="3">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条例制定時の検討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2355721477"/>
                  </a:ext>
                </a:extLst>
              </a:tr>
              <a:tr h="422031">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zh-TW" altLang="en-US" sz="1050" u="none" strike="noStrike" dirty="0">
                          <a:effectLst/>
                          <a:latin typeface="BIZ UDPゴシック" panose="020B0400000000000000" pitchFamily="50" charset="-128"/>
                          <a:ea typeface="BIZ UDPゴシック" panose="020B0400000000000000" pitchFamily="50" charset="-128"/>
                        </a:rPr>
                        <a:t>遺伝子障害性</a:t>
                      </a:r>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発がん性の閾値の有無</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発がん性以外の有害性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発がん性の量ー反応関係</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ユニットリスク</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a:effectLst/>
                          <a:latin typeface="BIZ UDPゴシック" panose="020B0400000000000000" pitchFamily="50" charset="-128"/>
                          <a:ea typeface="BIZ UDPゴシック" panose="020B0400000000000000" pitchFamily="50" charset="-128"/>
                        </a:rPr>
                        <a:t>発がん性以外の量ー反応関係</a:t>
                      </a:r>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発がん性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毒性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想定環境濃度</a:t>
                      </a:r>
                    </a:p>
                  </a:txBody>
                  <a:tcPr marL="9525" marR="9525" marT="9525" marB="0" anchor="ctr"/>
                </a:tc>
                <a:extLst>
                  <a:ext uri="{0D108BD9-81ED-4DB2-BD59-A6C34878D82A}">
                    <a16:rowId xmlns:a16="http://schemas.microsoft.com/office/drawing/2014/main" val="1453410119"/>
                  </a:ext>
                </a:extLst>
              </a:tr>
              <a:tr h="426231">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C2(</a:t>
                      </a: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後に</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C1</a:t>
                      </a: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として条例対象に変更）</a:t>
                      </a: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T2</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4" name="表 13">
            <a:extLst>
              <a:ext uri="{FF2B5EF4-FFF2-40B4-BE49-F238E27FC236}">
                <a16:creationId xmlns:a16="http://schemas.microsoft.com/office/drawing/2014/main" id="{322D373F-9CBB-4F12-A48B-6FE3C3ABAC63}"/>
              </a:ext>
            </a:extLst>
          </p:cNvPr>
          <p:cNvGraphicFramePr>
            <a:graphicFrameLocks noGrp="1"/>
          </p:cNvGraphicFramePr>
          <p:nvPr>
            <p:extLst>
              <p:ext uri="{D42A27DB-BD31-4B8C-83A1-F6EECF244321}">
                <p14:modId xmlns:p14="http://schemas.microsoft.com/office/powerpoint/2010/main" val="2063780254"/>
              </p:ext>
            </p:extLst>
          </p:nvPr>
        </p:nvGraphicFramePr>
        <p:xfrm>
          <a:off x="733163" y="2374165"/>
          <a:ext cx="8692944" cy="917823"/>
        </p:xfrm>
        <a:graphic>
          <a:graphicData uri="http://schemas.openxmlformats.org/drawingml/2006/table">
            <a:tbl>
              <a:tblPr firstRow="1" bandRow="1">
                <a:tableStyleId>{5C22544A-7EE6-4342-B048-85BDC9FD1C3A}</a:tableStyleId>
              </a:tblPr>
              <a:tblGrid>
                <a:gridCol w="900000">
                  <a:extLst>
                    <a:ext uri="{9D8B030D-6E8A-4147-A177-3AD203B41FA5}">
                      <a16:colId xmlns:a16="http://schemas.microsoft.com/office/drawing/2014/main" val="2840144021"/>
                    </a:ext>
                  </a:extLst>
                </a:gridCol>
                <a:gridCol w="720000">
                  <a:extLst>
                    <a:ext uri="{9D8B030D-6E8A-4147-A177-3AD203B41FA5}">
                      <a16:colId xmlns:a16="http://schemas.microsoft.com/office/drawing/2014/main" val="2239818214"/>
                    </a:ext>
                  </a:extLst>
                </a:gridCol>
                <a:gridCol w="396000">
                  <a:extLst>
                    <a:ext uri="{9D8B030D-6E8A-4147-A177-3AD203B41FA5}">
                      <a16:colId xmlns:a16="http://schemas.microsoft.com/office/drawing/2014/main" val="2384755886"/>
                    </a:ext>
                  </a:extLst>
                </a:gridCol>
                <a:gridCol w="792000">
                  <a:extLst>
                    <a:ext uri="{9D8B030D-6E8A-4147-A177-3AD203B41FA5}">
                      <a16:colId xmlns:a16="http://schemas.microsoft.com/office/drawing/2014/main" val="186284741"/>
                    </a:ext>
                  </a:extLst>
                </a:gridCol>
                <a:gridCol w="432000">
                  <a:extLst>
                    <a:ext uri="{9D8B030D-6E8A-4147-A177-3AD203B41FA5}">
                      <a16:colId xmlns:a16="http://schemas.microsoft.com/office/drawing/2014/main" val="1115179099"/>
                    </a:ext>
                  </a:extLst>
                </a:gridCol>
                <a:gridCol w="432000">
                  <a:extLst>
                    <a:ext uri="{9D8B030D-6E8A-4147-A177-3AD203B41FA5}">
                      <a16:colId xmlns:a16="http://schemas.microsoft.com/office/drawing/2014/main" val="3356854828"/>
                    </a:ext>
                  </a:extLst>
                </a:gridCol>
                <a:gridCol w="540000">
                  <a:extLst>
                    <a:ext uri="{9D8B030D-6E8A-4147-A177-3AD203B41FA5}">
                      <a16:colId xmlns:a16="http://schemas.microsoft.com/office/drawing/2014/main" val="1920011306"/>
                    </a:ext>
                  </a:extLst>
                </a:gridCol>
                <a:gridCol w="468000">
                  <a:extLst>
                    <a:ext uri="{9D8B030D-6E8A-4147-A177-3AD203B41FA5}">
                      <a16:colId xmlns:a16="http://schemas.microsoft.com/office/drawing/2014/main" val="3335024437"/>
                    </a:ext>
                  </a:extLst>
                </a:gridCol>
                <a:gridCol w="576000">
                  <a:extLst>
                    <a:ext uri="{9D8B030D-6E8A-4147-A177-3AD203B41FA5}">
                      <a16:colId xmlns:a16="http://schemas.microsoft.com/office/drawing/2014/main" val="262351408"/>
                    </a:ext>
                  </a:extLst>
                </a:gridCol>
                <a:gridCol w="504000">
                  <a:extLst>
                    <a:ext uri="{9D8B030D-6E8A-4147-A177-3AD203B41FA5}">
                      <a16:colId xmlns:a16="http://schemas.microsoft.com/office/drawing/2014/main" val="421905880"/>
                    </a:ext>
                  </a:extLst>
                </a:gridCol>
                <a:gridCol w="386472">
                  <a:extLst>
                    <a:ext uri="{9D8B030D-6E8A-4147-A177-3AD203B41FA5}">
                      <a16:colId xmlns:a16="http://schemas.microsoft.com/office/drawing/2014/main" val="3811409747"/>
                    </a:ext>
                  </a:extLst>
                </a:gridCol>
                <a:gridCol w="386472">
                  <a:extLst>
                    <a:ext uri="{9D8B030D-6E8A-4147-A177-3AD203B41FA5}">
                      <a16:colId xmlns:a16="http://schemas.microsoft.com/office/drawing/2014/main" val="2543409202"/>
                    </a:ext>
                  </a:extLst>
                </a:gridCol>
                <a:gridCol w="1620000">
                  <a:extLst>
                    <a:ext uri="{9D8B030D-6E8A-4147-A177-3AD203B41FA5}">
                      <a16:colId xmlns:a16="http://schemas.microsoft.com/office/drawing/2014/main" val="1224343970"/>
                    </a:ext>
                  </a:extLst>
                </a:gridCol>
                <a:gridCol w="540000">
                  <a:extLst>
                    <a:ext uri="{9D8B030D-6E8A-4147-A177-3AD203B41FA5}">
                      <a16:colId xmlns:a16="http://schemas.microsoft.com/office/drawing/2014/main" val="469874782"/>
                    </a:ext>
                  </a:extLst>
                </a:gridCol>
              </a:tblGrid>
              <a:tr h="395800">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全国製造・輸入数量 </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sz="1050" u="none" strike="noStrike" dirty="0">
                          <a:effectLst/>
                          <a:latin typeface="BIZ UDPゴシック" panose="020B0400000000000000" pitchFamily="50" charset="-128"/>
                          <a:ea typeface="BIZ UDPゴシック" panose="020B0400000000000000" pitchFamily="50" charset="-128"/>
                        </a:rPr>
                        <a:t>t)</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府内大気濃度</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測定法</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環境基準値又は指針値</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法（有害</a:t>
                      </a:r>
                      <a:r>
                        <a:rPr lang="ja-JP" altLang="en-US" sz="1050" kern="100" dirty="0">
                          <a:effectLst/>
                          <a:latin typeface="BIZ UDPゴシック" panose="020B0400000000000000" pitchFamily="50" charset="-128"/>
                          <a:ea typeface="BIZ UDPゴシック" panose="020B0400000000000000" pitchFamily="50" charset="-128"/>
                        </a:rPr>
                        <a:t>物質等</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法（指定物質）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法（優先取組物質）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条例（有害</a:t>
                      </a:r>
                      <a:r>
                        <a:rPr lang="ja-JP" altLang="en-US" sz="1050" kern="100" dirty="0">
                          <a:effectLst/>
                          <a:latin typeface="BIZ UDPゴシック" panose="020B0400000000000000" pitchFamily="50" charset="-128"/>
                          <a:ea typeface="BIZ UDPゴシック" panose="020B0400000000000000" pitchFamily="50" charset="-128"/>
                        </a:rPr>
                        <a:t>物質</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化審法</a:t>
                      </a:r>
                    </a:p>
                  </a:txBody>
                  <a:tcPr marL="45720" marR="45720"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安衛法</a:t>
                      </a:r>
                      <a:endParaRPr kumimoji="1" lang="en-US" altLang="ja-JP" sz="1050" dirty="0">
                        <a:latin typeface="BIZ UDPゴシック" panose="020B0400000000000000" pitchFamily="50" charset="-128"/>
                        <a:ea typeface="BIZ UDPゴシック" panose="020B0400000000000000" pitchFamily="50" charset="-128"/>
                      </a:endParaRPr>
                    </a:p>
                    <a:p>
                      <a:pPr algn="ctr"/>
                      <a:r>
                        <a:rPr kumimoji="1" lang="ja-JP" altLang="en-US" sz="1050" dirty="0">
                          <a:latin typeface="BIZ UDPゴシック" panose="020B0400000000000000" pitchFamily="50" charset="-128"/>
                          <a:ea typeface="BIZ UDPゴシック" panose="020B0400000000000000" pitchFamily="50" charset="-128"/>
                        </a:rPr>
                        <a:t>特化則</a:t>
                      </a:r>
                    </a:p>
                  </a:txBody>
                  <a:tcPr marL="45720" marR="4572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毒劇法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水濁法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50" kern="100" dirty="0">
                          <a:effectLst/>
                          <a:latin typeface="BIZ UDPゴシック" panose="020B0400000000000000" pitchFamily="50" charset="-128"/>
                          <a:ea typeface="BIZ UDPゴシック" panose="020B0400000000000000" pitchFamily="50" charset="-128"/>
                        </a:rPr>
                        <a:t>GHS</a:t>
                      </a:r>
                      <a:r>
                        <a:rPr lang="ja-JP" altLang="en-US" sz="1050" kern="100" dirty="0">
                          <a:effectLst/>
                          <a:latin typeface="BIZ UDPゴシック" panose="020B0400000000000000" pitchFamily="50" charset="-128"/>
                          <a:ea typeface="BIZ UDPゴシック" panose="020B0400000000000000" pitchFamily="50" charset="-128"/>
                        </a:rPr>
                        <a:t>分類健康有害性</a:t>
                      </a: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（発がん性以外の主な区分１）</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発がん性</a:t>
                      </a:r>
                      <a:br>
                        <a:rPr lang="ja-JP" altLang="en-US" sz="1050" u="none" strike="noStrike" dirty="0">
                          <a:effectLst/>
                          <a:latin typeface="BIZ UDPゴシック" panose="020B0400000000000000" pitchFamily="50" charset="-128"/>
                          <a:ea typeface="BIZ UDPゴシック" panose="020B0400000000000000" pitchFamily="50" charset="-128"/>
                        </a:rPr>
                      </a:b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IARC</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453410119"/>
                  </a:ext>
                </a:extLst>
              </a:tr>
              <a:tr h="346323">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270,512</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0.089</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zh-TW" altLang="en-US" sz="1050" b="0" i="0" u="none" strike="noStrike">
                          <a:solidFill>
                            <a:srgbClr val="000000"/>
                          </a:solidFill>
                          <a:effectLst/>
                          <a:latin typeface="BIZ UDPゴシック" panose="020B0400000000000000" pitchFamily="50" charset="-128"/>
                          <a:ea typeface="BIZ UDPゴシック" panose="020B0400000000000000" pitchFamily="50" charset="-128"/>
                        </a:rPr>
                        <a:t>優先評価化学物質</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第２類物質</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劇物</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zh-TW" altLang="en-US" sz="1050" b="0" i="0" u="none" strike="noStrike">
                          <a:solidFill>
                            <a:srgbClr val="000000"/>
                          </a:solidFill>
                          <a:effectLst/>
                          <a:latin typeface="BIZ UDPゴシック" panose="020B0400000000000000" pitchFamily="50" charset="-128"/>
                          <a:ea typeface="BIZ UDPゴシック" panose="020B0400000000000000" pitchFamily="50" charset="-128"/>
                        </a:rPr>
                        <a:t>皮膚感作性</a:t>
                      </a:r>
                      <a:br>
                        <a:rPr lang="zh-TW" altLang="en-US" sz="1050" b="0" i="0" u="none" strike="noStrike">
                          <a:solidFill>
                            <a:srgbClr val="000000"/>
                          </a:solidFill>
                          <a:effectLst/>
                          <a:latin typeface="BIZ UDPゴシック" panose="020B0400000000000000" pitchFamily="50" charset="-128"/>
                          <a:ea typeface="BIZ UDPゴシック" panose="020B0400000000000000" pitchFamily="50" charset="-128"/>
                        </a:rPr>
                      </a:br>
                      <a:r>
                        <a:rPr lang="zh-TW" altLang="en-US" sz="1050" b="0" i="0" u="none" strike="noStrike">
                          <a:solidFill>
                            <a:srgbClr val="000000"/>
                          </a:solidFill>
                          <a:effectLst/>
                          <a:latin typeface="BIZ UDPゴシック" panose="020B0400000000000000" pitchFamily="50" charset="-128"/>
                          <a:ea typeface="BIZ UDPゴシック" panose="020B0400000000000000" pitchFamily="50" charset="-128"/>
                        </a:rPr>
                        <a:t>特定標的臓器毒性</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6" name="表 15">
            <a:extLst>
              <a:ext uri="{FF2B5EF4-FFF2-40B4-BE49-F238E27FC236}">
                <a16:creationId xmlns:a16="http://schemas.microsoft.com/office/drawing/2014/main" id="{F5FB48E0-9BD5-4F32-AB33-2232F7B11879}"/>
              </a:ext>
            </a:extLst>
          </p:cNvPr>
          <p:cNvGraphicFramePr>
            <a:graphicFrameLocks noGrp="1"/>
          </p:cNvGraphicFramePr>
          <p:nvPr>
            <p:extLst>
              <p:ext uri="{D42A27DB-BD31-4B8C-83A1-F6EECF244321}">
                <p14:modId xmlns:p14="http://schemas.microsoft.com/office/powerpoint/2010/main" val="3612576209"/>
              </p:ext>
            </p:extLst>
          </p:nvPr>
        </p:nvGraphicFramePr>
        <p:xfrm>
          <a:off x="687203" y="3585173"/>
          <a:ext cx="8748000" cy="1231443"/>
        </p:xfrm>
        <a:graphic>
          <a:graphicData uri="http://schemas.openxmlformats.org/drawingml/2006/table">
            <a:tbl>
              <a:tblPr firstRow="1" bandRow="1">
                <a:tableStyleId>{5C22544A-7EE6-4342-B048-85BDC9FD1C3A}</a:tableStyleId>
              </a:tblPr>
              <a:tblGrid>
                <a:gridCol w="396000">
                  <a:extLst>
                    <a:ext uri="{9D8B030D-6E8A-4147-A177-3AD203B41FA5}">
                      <a16:colId xmlns:a16="http://schemas.microsoft.com/office/drawing/2014/main" val="3554492327"/>
                    </a:ext>
                  </a:extLst>
                </a:gridCol>
                <a:gridCol w="360000">
                  <a:extLst>
                    <a:ext uri="{9D8B030D-6E8A-4147-A177-3AD203B41FA5}">
                      <a16:colId xmlns:a16="http://schemas.microsoft.com/office/drawing/2014/main" val="3146548048"/>
                    </a:ext>
                  </a:extLst>
                </a:gridCol>
                <a:gridCol w="684000">
                  <a:extLst>
                    <a:ext uri="{9D8B030D-6E8A-4147-A177-3AD203B41FA5}">
                      <a16:colId xmlns:a16="http://schemas.microsoft.com/office/drawing/2014/main" val="3313589753"/>
                    </a:ext>
                  </a:extLst>
                </a:gridCol>
                <a:gridCol w="684000">
                  <a:extLst>
                    <a:ext uri="{9D8B030D-6E8A-4147-A177-3AD203B41FA5}">
                      <a16:colId xmlns:a16="http://schemas.microsoft.com/office/drawing/2014/main" val="1309927787"/>
                    </a:ext>
                  </a:extLst>
                </a:gridCol>
                <a:gridCol w="432000">
                  <a:extLst>
                    <a:ext uri="{9D8B030D-6E8A-4147-A177-3AD203B41FA5}">
                      <a16:colId xmlns:a16="http://schemas.microsoft.com/office/drawing/2014/main" val="440683863"/>
                    </a:ext>
                  </a:extLst>
                </a:gridCol>
                <a:gridCol w="360000">
                  <a:extLst>
                    <a:ext uri="{9D8B030D-6E8A-4147-A177-3AD203B41FA5}">
                      <a16:colId xmlns:a16="http://schemas.microsoft.com/office/drawing/2014/main" val="1481578530"/>
                    </a:ext>
                  </a:extLst>
                </a:gridCol>
                <a:gridCol w="1728000">
                  <a:extLst>
                    <a:ext uri="{9D8B030D-6E8A-4147-A177-3AD203B41FA5}">
                      <a16:colId xmlns:a16="http://schemas.microsoft.com/office/drawing/2014/main" val="68193555"/>
                    </a:ext>
                  </a:extLst>
                </a:gridCol>
                <a:gridCol w="432000">
                  <a:extLst>
                    <a:ext uri="{9D8B030D-6E8A-4147-A177-3AD203B41FA5}">
                      <a16:colId xmlns:a16="http://schemas.microsoft.com/office/drawing/2014/main" val="3995537399"/>
                    </a:ext>
                  </a:extLst>
                </a:gridCol>
                <a:gridCol w="864000">
                  <a:extLst>
                    <a:ext uri="{9D8B030D-6E8A-4147-A177-3AD203B41FA5}">
                      <a16:colId xmlns:a16="http://schemas.microsoft.com/office/drawing/2014/main" val="2396862075"/>
                    </a:ext>
                  </a:extLst>
                </a:gridCol>
                <a:gridCol w="612000">
                  <a:extLst>
                    <a:ext uri="{9D8B030D-6E8A-4147-A177-3AD203B41FA5}">
                      <a16:colId xmlns:a16="http://schemas.microsoft.com/office/drawing/2014/main" val="3482019717"/>
                    </a:ext>
                  </a:extLst>
                </a:gridCol>
                <a:gridCol w="2196000">
                  <a:extLst>
                    <a:ext uri="{9D8B030D-6E8A-4147-A177-3AD203B41FA5}">
                      <a16:colId xmlns:a16="http://schemas.microsoft.com/office/drawing/2014/main" val="669687323"/>
                    </a:ext>
                  </a:extLst>
                </a:gridCol>
              </a:tblGrid>
              <a:tr h="330378">
                <a:tc gridSpan="7">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排出量（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ja-JP"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移動量（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a:p>
                  </a:txBody>
                  <a:tcPr/>
                </a:tc>
                <a:tc gridSpan="2">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zh-CN" sz="1050" u="none" strike="noStrike" dirty="0">
                          <a:effectLst/>
                          <a:latin typeface="BIZ UDPゴシック" panose="020B0400000000000000" pitchFamily="50" charset="-128"/>
                          <a:ea typeface="BIZ UDPゴシック" panose="020B0400000000000000" pitchFamily="50" charset="-128"/>
                        </a:rPr>
                        <a:t>PRTR</a:t>
                      </a:r>
                      <a:r>
                        <a:rPr lang="zh-CN" altLang="en-US" sz="1050" u="none" strike="noStrike" dirty="0">
                          <a:effectLst/>
                          <a:latin typeface="BIZ UDPゴシック" panose="020B0400000000000000" pitchFamily="50" charset="-128"/>
                          <a:ea typeface="BIZ UDPゴシック" panose="020B0400000000000000" pitchFamily="50" charset="-128"/>
                        </a:rPr>
                        <a:t>届出外</a:t>
                      </a: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年度、ｋｇ）</a:t>
                      </a:r>
                      <a:endParaRPr lang="en-US" altLang="ja-JP" sz="1050" u="none" strike="noStrike"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zh-CN"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728890693"/>
                  </a:ext>
                </a:extLst>
              </a:tr>
              <a:tr h="330378">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分類</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届出件数</a:t>
                      </a:r>
                      <a:endParaRPr lang="en-US" altLang="ja-JP"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合計</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公共用水域</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土壌</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大気排出量上位業種</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下水道</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事業所外への移動（廃棄物）</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r>
                        <a:rPr lang="zh-CN" altLang="en-US" sz="1050" u="none" strike="noStrike" dirty="0">
                          <a:effectLst/>
                          <a:latin typeface="BIZ UDPゴシック" panose="020B0400000000000000" pitchFamily="50" charset="-128"/>
                          <a:ea typeface="BIZ UDPゴシック" panose="020B0400000000000000" pitchFamily="50" charset="-128"/>
                        </a:rPr>
                        <a:t>排出量</a:t>
                      </a:r>
                      <a:endParaRPr kumimoji="1" lang="ja-JP" altLang="en-US" sz="1050" dirty="0">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主な排出源と量</a:t>
                      </a:r>
                    </a:p>
                  </a:txBody>
                  <a:tcPr anchor="ctr"/>
                </a:tc>
                <a:extLst>
                  <a:ext uri="{0D108BD9-81ED-4DB2-BD59-A6C34878D82A}">
                    <a16:rowId xmlns:a16="http://schemas.microsoft.com/office/drawing/2014/main" val="2814582105"/>
                  </a:ext>
                </a:extLst>
              </a:tr>
              <a:tr h="330378">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特定第</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種</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14</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346</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346</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化学工業、医療用機械器具・医療用品製造業、プラスチック製品製造業、繊維工業</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13</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181</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5,276</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対象業種の事業者のすそ切り以下（</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5,171</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extLst>
                  <a:ext uri="{0D108BD9-81ED-4DB2-BD59-A6C34878D82A}">
                    <a16:rowId xmlns:a16="http://schemas.microsoft.com/office/drawing/2014/main" val="3130189616"/>
                  </a:ext>
                </a:extLst>
              </a:tr>
            </a:tbl>
          </a:graphicData>
        </a:graphic>
      </p:graphicFrame>
    </p:spTree>
    <p:extLst>
      <p:ext uri="{BB962C8B-B14F-4D97-AF65-F5344CB8AC3E}">
        <p14:creationId xmlns:p14="http://schemas.microsoft.com/office/powerpoint/2010/main" val="400484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a:extLst>
              <a:ext uri="{FF2B5EF4-FFF2-40B4-BE49-F238E27FC236}">
                <a16:creationId xmlns:a16="http://schemas.microsoft.com/office/drawing/2014/main" id="{9477D422-8A05-4975-BCFC-038E43771642}"/>
              </a:ext>
            </a:extLst>
          </p:cNvPr>
          <p:cNvSpPr>
            <a:spLocks noGrp="1"/>
          </p:cNvSpPr>
          <p:nvPr>
            <p:ph type="title"/>
          </p:nvPr>
        </p:nvSpPr>
        <p:spPr>
          <a:xfrm>
            <a:off x="1083470" y="609600"/>
            <a:ext cx="6984793" cy="1320800"/>
          </a:xfrm>
        </p:spPr>
        <p:txBody>
          <a:bodyPr>
            <a:normAutofit/>
          </a:bodyPr>
          <a:lstStyle/>
          <a:p>
            <a:r>
              <a:rPr kumimoji="1" lang="ja-JP" altLang="en-US" dirty="0">
                <a:latin typeface="BIZ UDPゴシック" panose="020B0400000000000000" pitchFamily="50" charset="-128"/>
                <a:ea typeface="BIZ UDPゴシック" panose="020B0400000000000000" pitchFamily="50" charset="-128"/>
              </a:rPr>
              <a:t>検討対象物質について</a:t>
            </a: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コンテンツ プレースホルダー 2">
            <a:extLst>
              <a:ext uri="{FF2B5EF4-FFF2-40B4-BE49-F238E27FC236}">
                <a16:creationId xmlns:a16="http://schemas.microsoft.com/office/drawing/2014/main" id="{FFB11D5D-853E-4E68-AE6C-3FA50358F909}"/>
              </a:ext>
            </a:extLst>
          </p:cNvPr>
          <p:cNvSpPr>
            <a:spLocks noGrp="1"/>
          </p:cNvSpPr>
          <p:nvPr>
            <p:ph idx="1"/>
          </p:nvPr>
        </p:nvSpPr>
        <p:spPr>
          <a:xfrm>
            <a:off x="684610" y="1240790"/>
            <a:ext cx="9082656" cy="950253"/>
          </a:xfrm>
        </p:spPr>
        <p:txBody>
          <a:bodyPr>
            <a:normAutofit/>
          </a:bodyPr>
          <a:lstStyle/>
          <a:p>
            <a:pPr marL="0" indent="0">
              <a:buNone/>
            </a:pPr>
            <a:r>
              <a:rPr lang="ja-JP" altLang="en-US" sz="1600" dirty="0">
                <a:latin typeface="BIZ UDPゴシック" panose="020B0400000000000000" pitchFamily="50" charset="-128"/>
                <a:ea typeface="BIZ UDPゴシック" panose="020B0400000000000000" pitchFamily="50" charset="-128"/>
              </a:rPr>
              <a:t>　対象物質の選定にあたっては、</a:t>
            </a:r>
            <a:r>
              <a:rPr lang="ja-JP" altLang="en-US" sz="1600" u="sng" dirty="0">
                <a:latin typeface="BIZ UDPゴシック" panose="020B0400000000000000" pitchFamily="50" charset="-128"/>
                <a:ea typeface="BIZ UDPゴシック" panose="020B0400000000000000" pitchFamily="50" charset="-128"/>
              </a:rPr>
              <a:t>有害性や曝露性の観点を踏まえ選定され、府内で規制及び取組みが実施されてきた以下の３つの対象物質の中から検討する</a:t>
            </a:r>
            <a:r>
              <a:rPr lang="ja-JP" altLang="en-US" sz="1600" dirty="0">
                <a:latin typeface="BIZ UDPゴシック" panose="020B0400000000000000" pitchFamily="50" charset="-128"/>
                <a:ea typeface="BIZ UDPゴシック" panose="020B0400000000000000" pitchFamily="50" charset="-128"/>
              </a:rPr>
              <a:t>こととする。</a:t>
            </a:r>
            <a:endParaRPr lang="en-US" altLang="ja-JP" sz="1600" dirty="0">
              <a:latin typeface="BIZ UDPゴシック" panose="020B0400000000000000" pitchFamily="50" charset="-128"/>
              <a:ea typeface="BIZ UDPゴシック" panose="020B0400000000000000" pitchFamily="50" charset="-128"/>
            </a:endParaRPr>
          </a:p>
        </p:txBody>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スライド番号プレースホルダー 3">
            <a:extLst>
              <a:ext uri="{FF2B5EF4-FFF2-40B4-BE49-F238E27FC236}">
                <a16:creationId xmlns:a16="http://schemas.microsoft.com/office/drawing/2014/main" id="{2CCE3138-0292-4724-A232-D8994D6FD834}"/>
              </a:ext>
            </a:extLst>
          </p:cNvPr>
          <p:cNvSpPr>
            <a:spLocks noGrp="1"/>
          </p:cNvSpPr>
          <p:nvPr>
            <p:ph type="sldNum" sz="quarter" idx="12"/>
          </p:nvPr>
        </p:nvSpPr>
        <p:spPr>
          <a:xfrm>
            <a:off x="9350787" y="6477299"/>
            <a:ext cx="555213" cy="365125"/>
          </a:xfrm>
        </p:spPr>
        <p:txBody>
          <a:bodyPr>
            <a:normAutofit/>
          </a:body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3</a:t>
            </a:fld>
            <a:endParaRPr lang="en-US" dirty="0">
              <a:solidFill>
                <a:srgbClr val="000000"/>
              </a:solidFill>
              <a:latin typeface="BIZ UDPゴシック" panose="020B0400000000000000" pitchFamily="50" charset="-128"/>
              <a:ea typeface="BIZ UDPゴシック" panose="020B0400000000000000" pitchFamily="50" charset="-128"/>
            </a:endParaRPr>
          </a:p>
        </p:txBody>
      </p:sp>
      <p:graphicFrame>
        <p:nvGraphicFramePr>
          <p:cNvPr id="4" name="表 4">
            <a:extLst>
              <a:ext uri="{FF2B5EF4-FFF2-40B4-BE49-F238E27FC236}">
                <a16:creationId xmlns:a16="http://schemas.microsoft.com/office/drawing/2014/main" id="{C9A2EDF2-B7EE-44AC-8982-D7A0C03ACB84}"/>
              </a:ext>
            </a:extLst>
          </p:cNvPr>
          <p:cNvGraphicFramePr>
            <a:graphicFrameLocks noGrp="1"/>
          </p:cNvGraphicFramePr>
          <p:nvPr>
            <p:extLst>
              <p:ext uri="{D42A27DB-BD31-4B8C-83A1-F6EECF244321}">
                <p14:modId xmlns:p14="http://schemas.microsoft.com/office/powerpoint/2010/main" val="172287800"/>
              </p:ext>
            </p:extLst>
          </p:nvPr>
        </p:nvGraphicFramePr>
        <p:xfrm>
          <a:off x="832457" y="1973776"/>
          <a:ext cx="8719736" cy="4414520"/>
        </p:xfrm>
        <a:graphic>
          <a:graphicData uri="http://schemas.openxmlformats.org/drawingml/2006/table">
            <a:tbl>
              <a:tblPr firstRow="1" bandRow="1">
                <a:tableStyleId>{5C22544A-7EE6-4342-B048-85BDC9FD1C3A}</a:tableStyleId>
              </a:tblPr>
              <a:tblGrid>
                <a:gridCol w="1447736">
                  <a:extLst>
                    <a:ext uri="{9D8B030D-6E8A-4147-A177-3AD203B41FA5}">
                      <a16:colId xmlns:a16="http://schemas.microsoft.com/office/drawing/2014/main" val="1756714636"/>
                    </a:ext>
                  </a:extLst>
                </a:gridCol>
                <a:gridCol w="3168000">
                  <a:extLst>
                    <a:ext uri="{9D8B030D-6E8A-4147-A177-3AD203B41FA5}">
                      <a16:colId xmlns:a16="http://schemas.microsoft.com/office/drawing/2014/main" val="2119713186"/>
                    </a:ext>
                  </a:extLst>
                </a:gridCol>
                <a:gridCol w="1872000">
                  <a:extLst>
                    <a:ext uri="{9D8B030D-6E8A-4147-A177-3AD203B41FA5}">
                      <a16:colId xmlns:a16="http://schemas.microsoft.com/office/drawing/2014/main" val="1989945074"/>
                    </a:ext>
                  </a:extLst>
                </a:gridCol>
                <a:gridCol w="2232000">
                  <a:extLst>
                    <a:ext uri="{9D8B030D-6E8A-4147-A177-3AD203B41FA5}">
                      <a16:colId xmlns:a16="http://schemas.microsoft.com/office/drawing/2014/main" val="2912433110"/>
                    </a:ext>
                  </a:extLst>
                </a:gridCol>
              </a:tblGrid>
              <a:tr h="267532">
                <a:tc>
                  <a:txBody>
                    <a:bodyPr/>
                    <a:lstStyle/>
                    <a:p>
                      <a:pPr algn="ctr"/>
                      <a:r>
                        <a:rPr kumimoji="1" lang="ja-JP" altLang="en-US" sz="1400" dirty="0">
                          <a:latin typeface="BIZ UDPゴシック" panose="020B0400000000000000" pitchFamily="50" charset="-128"/>
                          <a:ea typeface="BIZ UDPゴシック" panose="020B0400000000000000" pitchFamily="50" charset="-128"/>
                        </a:rPr>
                        <a:t>分類</a:t>
                      </a:r>
                    </a:p>
                  </a:txBody>
                  <a:tcPr/>
                </a:tc>
                <a:tc>
                  <a:txBody>
                    <a:bodyPr/>
                    <a:lstStyle/>
                    <a:p>
                      <a:pPr algn="ctr"/>
                      <a:r>
                        <a:rPr kumimoji="1" lang="ja-JP" altLang="en-US" sz="1400" dirty="0">
                          <a:latin typeface="BIZ UDPゴシック" panose="020B0400000000000000" pitchFamily="50" charset="-128"/>
                          <a:ea typeface="BIZ UDPゴシック" panose="020B0400000000000000" pitchFamily="50" charset="-128"/>
                        </a:rPr>
                        <a:t>選定時の考え方</a:t>
                      </a:r>
                    </a:p>
                  </a:txBody>
                  <a:tcPr/>
                </a:tc>
                <a:tc gridSpan="2">
                  <a:txBody>
                    <a:bodyPr/>
                    <a:lstStyle/>
                    <a:p>
                      <a:pPr algn="ctr"/>
                      <a:r>
                        <a:rPr kumimoji="1" lang="ja-JP" altLang="en-US" sz="1400" dirty="0">
                          <a:latin typeface="BIZ UDPゴシック" panose="020B0400000000000000" pitchFamily="50" charset="-128"/>
                          <a:ea typeface="BIZ UDPゴシック" panose="020B0400000000000000" pitchFamily="50" charset="-128"/>
                        </a:rPr>
                        <a:t>対象物質</a:t>
                      </a:r>
                    </a:p>
                  </a:txBody>
                  <a:tcPr/>
                </a:tc>
                <a:tc hMerge="1">
                  <a:txBody>
                    <a:bodyPr/>
                    <a:lstStyle/>
                    <a:p>
                      <a:endParaRPr kumimoji="1" lang="ja-JP" altLang="en-US"/>
                    </a:p>
                  </a:txBody>
                  <a:tcPr/>
                </a:tc>
                <a:extLst>
                  <a:ext uri="{0D108BD9-81ED-4DB2-BD59-A6C34878D82A}">
                    <a16:rowId xmlns:a16="http://schemas.microsoft.com/office/drawing/2014/main" val="352875130"/>
                  </a:ext>
                </a:extLst>
              </a:tr>
              <a:tr h="146118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400" b="1" dirty="0">
                          <a:latin typeface="BIZ UDPゴシック" panose="020B0400000000000000" pitchFamily="50" charset="-128"/>
                          <a:ea typeface="BIZ UDPゴシック" panose="020B0400000000000000" pitchFamily="50" charset="-128"/>
                        </a:rPr>
                        <a:t>①　法優先取組物質</a:t>
                      </a:r>
                      <a:r>
                        <a:rPr lang="en-US" altLang="ja-JP" sz="1400" b="1" dirty="0">
                          <a:latin typeface="BIZ UDPゴシック" panose="020B0400000000000000" pitchFamily="50" charset="-128"/>
                          <a:ea typeface="BIZ UDPゴシック" panose="020B0400000000000000" pitchFamily="50" charset="-128"/>
                        </a:rPr>
                        <a:t>【</a:t>
                      </a:r>
                      <a:r>
                        <a:rPr lang="ja-JP" altLang="en-US" sz="1400" b="1" dirty="0">
                          <a:latin typeface="BIZ UDPゴシック" panose="020B0400000000000000" pitchFamily="50" charset="-128"/>
                          <a:ea typeface="BIZ UDPゴシック" panose="020B0400000000000000" pitchFamily="50" charset="-128"/>
                        </a:rPr>
                        <a:t>２２種</a:t>
                      </a:r>
                      <a:r>
                        <a:rPr lang="en-US" altLang="ja-JP" sz="1400" b="1" dirty="0">
                          <a:latin typeface="BIZ UDPゴシック" panose="020B0400000000000000" pitchFamily="50" charset="-128"/>
                          <a:ea typeface="BIZ UDPゴシック" panose="020B0400000000000000" pitchFamily="50" charset="-128"/>
                        </a:rPr>
                        <a:t>】</a:t>
                      </a:r>
                    </a:p>
                    <a:p>
                      <a:endParaRPr kumimoji="1" lang="ja-JP" altLang="en-US" sz="1400" dirty="0">
                        <a:latin typeface="BIZ UDPゴシック" panose="020B0400000000000000" pitchFamily="50" charset="-128"/>
                        <a:ea typeface="BIZ UDPゴシック" panose="020B0400000000000000" pitchFamily="50" charset="-128"/>
                      </a:endParaRPr>
                    </a:p>
                  </a:txBody>
                  <a:tcPr anchor="ctr"/>
                </a:tc>
                <a:tc>
                  <a:txBody>
                    <a:bodyPr/>
                    <a:lstStyle/>
                    <a:p>
                      <a:pPr marL="0" indent="0">
                        <a:buNone/>
                      </a:pPr>
                      <a:r>
                        <a:rPr lang="ja-JP" altLang="en-US" sz="1200" dirty="0">
                          <a:latin typeface="BIZ UDPゴシック" panose="020B0400000000000000" pitchFamily="50" charset="-128"/>
                          <a:ea typeface="BIZ UDPゴシック" panose="020B0400000000000000" pitchFamily="50" charset="-128"/>
                        </a:rPr>
                        <a:t>　</a:t>
                      </a:r>
                      <a:r>
                        <a:rPr lang="ja-JP" altLang="en-US" sz="1200" u="sng" dirty="0">
                          <a:latin typeface="BIZ UDPゴシック" panose="020B0400000000000000" pitchFamily="50" charset="-128"/>
                          <a:ea typeface="BIZ UDPゴシック" panose="020B0400000000000000" pitchFamily="50" charset="-128"/>
                        </a:rPr>
                        <a:t>有害大気汚染物質に該当する可能性がある物質リストの中から、</a:t>
                      </a:r>
                      <a:r>
                        <a:rPr lang="ja-JP" altLang="en-US" sz="1200" dirty="0">
                          <a:latin typeface="BIZ UDPゴシック" panose="020B0400000000000000" pitchFamily="50" charset="-128"/>
                          <a:ea typeface="BIZ UDPゴシック" panose="020B0400000000000000" pitchFamily="50" charset="-128"/>
                        </a:rPr>
                        <a:t>我が国の大気環境目標値や諸外国及び機関の大気環境保全政策の中で利用されている</a:t>
                      </a:r>
                      <a:r>
                        <a:rPr lang="ja-JP" altLang="en-US" sz="1200" u="sng" dirty="0">
                          <a:latin typeface="BIZ UDPゴシック" panose="020B0400000000000000" pitchFamily="50" charset="-128"/>
                          <a:ea typeface="BIZ UDPゴシック" panose="020B0400000000000000" pitchFamily="50" charset="-128"/>
                        </a:rPr>
                        <a:t>目標値と比較して一定程度を超える濃度で検出されている物質</a:t>
                      </a:r>
                      <a:r>
                        <a:rPr lang="ja-JP" altLang="en-US" sz="1200" dirty="0">
                          <a:latin typeface="BIZ UDPゴシック" panose="020B0400000000000000" pitchFamily="50" charset="-128"/>
                          <a:ea typeface="BIZ UDPゴシック" panose="020B0400000000000000" pitchFamily="50" charset="-128"/>
                        </a:rPr>
                        <a:t>又は</a:t>
                      </a:r>
                      <a:r>
                        <a:rPr lang="ja-JP" altLang="en-US" sz="1200" u="sng" dirty="0">
                          <a:latin typeface="BIZ UDPゴシック" panose="020B0400000000000000" pitchFamily="50" charset="-128"/>
                          <a:ea typeface="BIZ UDPゴシック" panose="020B0400000000000000" pitchFamily="50" charset="-128"/>
                        </a:rPr>
                        <a:t>発がん性等の重篤な影響を有し一定の暴露性のある物質</a:t>
                      </a:r>
                      <a:endParaRPr lang="en-US" altLang="ja-JP" sz="1200" u="sng" dirty="0">
                        <a:latin typeface="BIZ UDPゴシック" panose="020B0400000000000000" pitchFamily="50" charset="-128"/>
                        <a:ea typeface="BIZ UDPゴシック" panose="020B0400000000000000" pitchFamily="50" charset="-128"/>
                      </a:endParaRPr>
                    </a:p>
                  </a:txBody>
                  <a:tcPr anchor="ctr"/>
                </a:tc>
                <a:tc>
                  <a:txBody>
                    <a:bodyPr/>
                    <a:lstStyle/>
                    <a:p>
                      <a:pPr>
                        <a:lnSpc>
                          <a:spcPts val="1000"/>
                        </a:lnSpc>
                      </a:pPr>
                      <a:r>
                        <a:rPr kumimoji="1" lang="ja-JP" altLang="en-US" sz="1000" dirty="0">
                          <a:latin typeface="BIZ UDPゴシック" panose="020B0400000000000000" pitchFamily="50" charset="-128"/>
                          <a:ea typeface="BIZ UDPゴシック" panose="020B0400000000000000" pitchFamily="50" charset="-128"/>
                        </a:rPr>
                        <a:t>アクリロニトリル</a:t>
                      </a:r>
                    </a:p>
                    <a:p>
                      <a:pPr>
                        <a:lnSpc>
                          <a:spcPts val="1000"/>
                        </a:lnSpc>
                      </a:pPr>
                      <a:r>
                        <a:rPr kumimoji="1" lang="ja-JP" altLang="en-US" sz="1000" dirty="0">
                          <a:latin typeface="BIZ UDPゴシック" panose="020B0400000000000000" pitchFamily="50" charset="-128"/>
                          <a:ea typeface="BIZ UDPゴシック" panose="020B0400000000000000" pitchFamily="50" charset="-128"/>
                        </a:rPr>
                        <a:t>塩化メチル（クロロメタン）</a:t>
                      </a:r>
                    </a:p>
                    <a:p>
                      <a:pPr>
                        <a:lnSpc>
                          <a:spcPts val="1000"/>
                        </a:lnSpc>
                      </a:pPr>
                      <a:r>
                        <a:rPr kumimoji="1" lang="ja-JP" altLang="en-US" sz="1000" dirty="0">
                          <a:latin typeface="BIZ UDPゴシック" panose="020B0400000000000000" pitchFamily="50" charset="-128"/>
                          <a:ea typeface="BIZ UDPゴシック" panose="020B0400000000000000" pitchFamily="50" charset="-128"/>
                        </a:rPr>
                        <a:t>クロロホルム</a:t>
                      </a:r>
                    </a:p>
                    <a:p>
                      <a:pPr>
                        <a:lnSpc>
                          <a:spcPts val="1000"/>
                        </a:lnSpc>
                      </a:pPr>
                      <a:r>
                        <a:rPr kumimoji="1" lang="en-US" altLang="ja-JP" sz="1000" dirty="0">
                          <a:latin typeface="BIZ UDPゴシック" panose="020B0400000000000000" pitchFamily="50" charset="-128"/>
                          <a:ea typeface="BIZ UDPゴシック" panose="020B0400000000000000" pitchFamily="50" charset="-128"/>
                        </a:rPr>
                        <a:t>1,2-</a:t>
                      </a:r>
                      <a:r>
                        <a:rPr kumimoji="1" lang="ja-JP" altLang="en-US" sz="1000" dirty="0">
                          <a:latin typeface="BIZ UDPゴシック" panose="020B0400000000000000" pitchFamily="50" charset="-128"/>
                          <a:ea typeface="BIZ UDPゴシック" panose="020B0400000000000000" pitchFamily="50" charset="-128"/>
                        </a:rPr>
                        <a:t>ジクロロエタン</a:t>
                      </a:r>
                    </a:p>
                    <a:p>
                      <a:pPr>
                        <a:lnSpc>
                          <a:spcPts val="1000"/>
                        </a:lnSpc>
                      </a:pPr>
                      <a:r>
                        <a:rPr kumimoji="1" lang="ja-JP" altLang="en-US" sz="1000" dirty="0">
                          <a:latin typeface="BIZ UDPゴシック" panose="020B0400000000000000" pitchFamily="50" charset="-128"/>
                          <a:ea typeface="BIZ UDPゴシック" panose="020B0400000000000000" pitchFamily="50" charset="-128"/>
                        </a:rPr>
                        <a:t>塩化メチレン（ジクロロメタン）</a:t>
                      </a:r>
                    </a:p>
                    <a:p>
                      <a:pPr>
                        <a:lnSpc>
                          <a:spcPts val="1000"/>
                        </a:lnSpc>
                      </a:pPr>
                      <a:r>
                        <a:rPr kumimoji="1" lang="ja-JP" altLang="en-US" sz="1000" dirty="0">
                          <a:latin typeface="BIZ UDPゴシック" panose="020B0400000000000000" pitchFamily="50" charset="-128"/>
                          <a:ea typeface="BIZ UDPゴシック" panose="020B0400000000000000" pitchFamily="50" charset="-128"/>
                        </a:rPr>
                        <a:t>テトラクロロエチレン</a:t>
                      </a:r>
                    </a:p>
                    <a:p>
                      <a:pPr>
                        <a:lnSpc>
                          <a:spcPts val="1000"/>
                        </a:lnSpc>
                      </a:pPr>
                      <a:r>
                        <a:rPr kumimoji="1" lang="ja-JP" altLang="en-US" sz="1000" dirty="0">
                          <a:latin typeface="BIZ UDPゴシック" panose="020B0400000000000000" pitchFamily="50" charset="-128"/>
                          <a:ea typeface="BIZ UDPゴシック" panose="020B0400000000000000" pitchFamily="50" charset="-128"/>
                        </a:rPr>
                        <a:t>トリクロロエチレン</a:t>
                      </a:r>
                    </a:p>
                    <a:p>
                      <a:pPr>
                        <a:lnSpc>
                          <a:spcPts val="1000"/>
                        </a:lnSpc>
                      </a:pPr>
                      <a:r>
                        <a:rPr kumimoji="1" lang="en-US" altLang="ja-JP" sz="1000" dirty="0">
                          <a:latin typeface="BIZ UDPゴシック" panose="020B0400000000000000" pitchFamily="50" charset="-128"/>
                          <a:ea typeface="BIZ UDPゴシック" panose="020B0400000000000000" pitchFamily="50" charset="-128"/>
                        </a:rPr>
                        <a:t>1,3-</a:t>
                      </a:r>
                      <a:r>
                        <a:rPr kumimoji="1" lang="ja-JP" altLang="en-US" sz="1000" dirty="0">
                          <a:latin typeface="BIZ UDPゴシック" panose="020B0400000000000000" pitchFamily="50" charset="-128"/>
                          <a:ea typeface="BIZ UDPゴシック" panose="020B0400000000000000" pitchFamily="50" charset="-128"/>
                        </a:rPr>
                        <a:t>ブタジエン</a:t>
                      </a:r>
                    </a:p>
                    <a:p>
                      <a:pPr>
                        <a:lnSpc>
                          <a:spcPts val="1000"/>
                        </a:lnSpc>
                      </a:pPr>
                      <a:r>
                        <a:rPr kumimoji="1" lang="ja-JP" altLang="en-US" sz="1000" dirty="0">
                          <a:latin typeface="BIZ UDPゴシック" panose="020B0400000000000000" pitchFamily="50" charset="-128"/>
                          <a:ea typeface="BIZ UDPゴシック" panose="020B0400000000000000" pitchFamily="50" charset="-128"/>
                        </a:rPr>
                        <a:t>アセトアルデヒド</a:t>
                      </a:r>
                      <a:endParaRPr kumimoji="1" lang="en-US" altLang="ja-JP" sz="1000" dirty="0">
                        <a:latin typeface="BIZ UDPゴシック" panose="020B0400000000000000" pitchFamily="50" charset="-128"/>
                        <a:ea typeface="BIZ UDPゴシック" panose="020B0400000000000000" pitchFamily="50" charset="-128"/>
                      </a:endParaRPr>
                    </a:p>
                    <a:p>
                      <a:pPr>
                        <a:lnSpc>
                          <a:spcPts val="1000"/>
                        </a:lnSpc>
                      </a:pPr>
                      <a:r>
                        <a:rPr kumimoji="1" lang="ja-JP" altLang="en-US" sz="1000" dirty="0">
                          <a:latin typeface="BIZ UDPゴシック" panose="020B0400000000000000" pitchFamily="50" charset="-128"/>
                          <a:ea typeface="BIZ UDPゴシック" panose="020B0400000000000000" pitchFamily="50" charset="-128"/>
                        </a:rPr>
                        <a:t>トルエン</a:t>
                      </a:r>
                    </a:p>
                    <a:p>
                      <a:pPr>
                        <a:lnSpc>
                          <a:spcPts val="1000"/>
                        </a:lnSpc>
                      </a:pPr>
                      <a:r>
                        <a:rPr kumimoji="1" lang="ja-JP" altLang="en-US" sz="1000" dirty="0">
                          <a:latin typeface="BIZ UDPゴシック" panose="020B0400000000000000" pitchFamily="50" charset="-128"/>
                          <a:ea typeface="BIZ UDPゴシック" panose="020B0400000000000000" pitchFamily="50" charset="-128"/>
                        </a:rPr>
                        <a:t>クロム及び三価クロム化合物</a:t>
                      </a:r>
                    </a:p>
                  </a:txBody>
                  <a:tcPr anchor="ctr">
                    <a:lnR w="3175" cap="flat" cmpd="sng" algn="ctr">
                      <a:solidFill>
                        <a:schemeClr val="accent1">
                          <a:lumMod val="20000"/>
                          <a:lumOff val="80000"/>
                        </a:schemeClr>
                      </a:solidFill>
                      <a:prstDash val="solid"/>
                      <a:round/>
                      <a:headEnd type="none" w="med" len="med"/>
                      <a:tailEnd type="none" w="med" len="med"/>
                    </a:lnR>
                  </a:tcPr>
                </a:tc>
                <a:tc>
                  <a:txBody>
                    <a:bodyPr/>
                    <a:lstStyle/>
                    <a:p>
                      <a:pPr marL="0" marR="0" lvl="0" indent="0" algn="l" defTabSz="457200" rtl="0" eaLnBrk="1" fontAlgn="auto" latinLnBrk="0" hangingPunct="1">
                        <a:lnSpc>
                          <a:spcPts val="1000"/>
                        </a:lnSpc>
                        <a:spcBef>
                          <a:spcPts val="0"/>
                        </a:spcBef>
                        <a:spcAft>
                          <a:spcPts val="0"/>
                        </a:spcAft>
                        <a:buClrTx/>
                        <a:buSzTx/>
                        <a:buFontTx/>
                        <a:buNone/>
                        <a:tabLst/>
                        <a:defRPr/>
                      </a:pPr>
                      <a:r>
                        <a:rPr kumimoji="1" lang="ja-JP" altLang="en-US" sz="1000" dirty="0">
                          <a:latin typeface="BIZ UDPゴシック" panose="020B0400000000000000" pitchFamily="50" charset="-128"/>
                          <a:ea typeface="BIZ UDPゴシック" panose="020B0400000000000000" pitchFamily="50" charset="-128"/>
                        </a:rPr>
                        <a:t>六価クロム化合物</a:t>
                      </a:r>
                    </a:p>
                    <a:p>
                      <a:pPr>
                        <a:lnSpc>
                          <a:spcPts val="1000"/>
                        </a:lnSpc>
                      </a:pPr>
                      <a:r>
                        <a:rPr kumimoji="1" lang="ja-JP" altLang="en-US" sz="1000" dirty="0">
                          <a:latin typeface="BIZ UDPゴシック" panose="020B0400000000000000" pitchFamily="50" charset="-128"/>
                          <a:ea typeface="BIZ UDPゴシック" panose="020B0400000000000000" pitchFamily="50" charset="-128"/>
                        </a:rPr>
                        <a:t>塩化ビニルモノマー（クロロエチレン）</a:t>
                      </a:r>
                    </a:p>
                    <a:p>
                      <a:pPr>
                        <a:lnSpc>
                          <a:spcPts val="1000"/>
                        </a:lnSpc>
                      </a:pPr>
                      <a:r>
                        <a:rPr kumimoji="1" lang="ja-JP" altLang="en-US" sz="1000" dirty="0">
                          <a:latin typeface="BIZ UDPゴシック" panose="020B0400000000000000" pitchFamily="50" charset="-128"/>
                          <a:ea typeface="BIZ UDPゴシック" panose="020B0400000000000000" pitchFamily="50" charset="-128"/>
                        </a:rPr>
                        <a:t>ベンゼン</a:t>
                      </a:r>
                    </a:p>
                    <a:p>
                      <a:pPr>
                        <a:lnSpc>
                          <a:spcPts val="1000"/>
                        </a:lnSpc>
                      </a:pPr>
                      <a:r>
                        <a:rPr kumimoji="1" lang="ja-JP" altLang="en-US" sz="1000" dirty="0">
                          <a:latin typeface="BIZ UDPゴシック" panose="020B0400000000000000" pitchFamily="50" charset="-128"/>
                          <a:ea typeface="BIZ UDPゴシック" panose="020B0400000000000000" pitchFamily="50" charset="-128"/>
                        </a:rPr>
                        <a:t>ホルムアルデヒド</a:t>
                      </a:r>
                    </a:p>
                    <a:p>
                      <a:pPr>
                        <a:lnSpc>
                          <a:spcPts val="1000"/>
                        </a:lnSpc>
                      </a:pPr>
                      <a:r>
                        <a:rPr kumimoji="1" lang="ja-JP" altLang="en-US" sz="1000" dirty="0">
                          <a:latin typeface="BIZ UDPゴシック" panose="020B0400000000000000" pitchFamily="50" charset="-128"/>
                          <a:ea typeface="BIZ UDPゴシック" panose="020B0400000000000000" pitchFamily="50" charset="-128"/>
                        </a:rPr>
                        <a:t>酸化エチレン</a:t>
                      </a:r>
                    </a:p>
                    <a:p>
                      <a:pPr>
                        <a:lnSpc>
                          <a:spcPts val="1000"/>
                        </a:lnSpc>
                      </a:pPr>
                      <a:r>
                        <a:rPr kumimoji="1" lang="ja-JP" altLang="en-US" sz="1000" dirty="0">
                          <a:latin typeface="BIZ UDPゴシック" panose="020B0400000000000000" pitchFamily="50" charset="-128"/>
                          <a:ea typeface="BIZ UDPゴシック" panose="020B0400000000000000" pitchFamily="50" charset="-128"/>
                        </a:rPr>
                        <a:t>ベリリウム及びその化合物</a:t>
                      </a:r>
                    </a:p>
                    <a:p>
                      <a:pPr>
                        <a:lnSpc>
                          <a:spcPts val="1000"/>
                        </a:lnSpc>
                      </a:pPr>
                      <a:r>
                        <a:rPr kumimoji="1" lang="ja-JP" altLang="en-US" sz="1000" dirty="0">
                          <a:latin typeface="BIZ UDPゴシック" panose="020B0400000000000000" pitchFamily="50" charset="-128"/>
                          <a:ea typeface="BIZ UDPゴシック" panose="020B0400000000000000" pitchFamily="50" charset="-128"/>
                        </a:rPr>
                        <a:t>マンガン及びその化合物</a:t>
                      </a:r>
                    </a:p>
                    <a:p>
                      <a:pPr>
                        <a:lnSpc>
                          <a:spcPts val="1000"/>
                        </a:lnSpc>
                      </a:pPr>
                      <a:r>
                        <a:rPr kumimoji="1" lang="ja-JP" altLang="en-US" sz="1000" dirty="0">
                          <a:latin typeface="BIZ UDPゴシック" panose="020B0400000000000000" pitchFamily="50" charset="-128"/>
                          <a:ea typeface="BIZ UDPゴシック" panose="020B0400000000000000" pitchFamily="50" charset="-128"/>
                        </a:rPr>
                        <a:t>ニッケル化合物</a:t>
                      </a:r>
                    </a:p>
                    <a:p>
                      <a:pPr>
                        <a:lnSpc>
                          <a:spcPts val="1000"/>
                        </a:lnSpc>
                      </a:pPr>
                      <a:r>
                        <a:rPr kumimoji="1" lang="ja-JP" altLang="en-US" sz="1000" dirty="0">
                          <a:latin typeface="BIZ UDPゴシック" panose="020B0400000000000000" pitchFamily="50" charset="-128"/>
                          <a:ea typeface="BIZ UDPゴシック" panose="020B0400000000000000" pitchFamily="50" charset="-128"/>
                        </a:rPr>
                        <a:t>ヒ素及びその化合物</a:t>
                      </a:r>
                    </a:p>
                    <a:p>
                      <a:pPr>
                        <a:lnSpc>
                          <a:spcPts val="1000"/>
                        </a:lnSpc>
                      </a:pPr>
                      <a:r>
                        <a:rPr kumimoji="1" lang="ja-JP" altLang="en-US" sz="1000" dirty="0">
                          <a:latin typeface="BIZ UDPゴシック" panose="020B0400000000000000" pitchFamily="50" charset="-128"/>
                          <a:ea typeface="BIZ UDPゴシック" panose="020B0400000000000000" pitchFamily="50" charset="-128"/>
                        </a:rPr>
                        <a:t>ベンゾ</a:t>
                      </a:r>
                      <a:r>
                        <a:rPr kumimoji="1" lang="en-US" altLang="ja-JP" sz="1000" dirty="0">
                          <a:latin typeface="BIZ UDPゴシック" panose="020B0400000000000000" pitchFamily="50" charset="-128"/>
                          <a:ea typeface="BIZ UDPゴシック" panose="020B0400000000000000" pitchFamily="50" charset="-128"/>
                        </a:rPr>
                        <a:t>[a]</a:t>
                      </a:r>
                      <a:r>
                        <a:rPr kumimoji="1" lang="ja-JP" altLang="en-US" sz="1000" dirty="0">
                          <a:latin typeface="BIZ UDPゴシック" panose="020B0400000000000000" pitchFamily="50" charset="-128"/>
                          <a:ea typeface="BIZ UDPゴシック" panose="020B0400000000000000" pitchFamily="50" charset="-128"/>
                        </a:rPr>
                        <a:t>ピレン</a:t>
                      </a:r>
                    </a:p>
                    <a:p>
                      <a:pPr>
                        <a:lnSpc>
                          <a:spcPts val="1000"/>
                        </a:lnSpc>
                      </a:pPr>
                      <a:r>
                        <a:rPr kumimoji="1" lang="ja-JP" altLang="en-US" sz="1000" dirty="0">
                          <a:latin typeface="BIZ UDPゴシック" panose="020B0400000000000000" pitchFamily="50" charset="-128"/>
                          <a:ea typeface="BIZ UDPゴシック" panose="020B0400000000000000" pitchFamily="50" charset="-128"/>
                        </a:rPr>
                        <a:t>ダイオキシン類</a:t>
                      </a:r>
                    </a:p>
                  </a:txBody>
                  <a:tcPr anchor="ctr">
                    <a:lnL w="3175" cap="flat" cmpd="sng" algn="ctr">
                      <a:solidFill>
                        <a:schemeClr val="accent1">
                          <a:lumMod val="20000"/>
                          <a:lumOff val="80000"/>
                        </a:schemeClr>
                      </a:solidFill>
                      <a:prstDash val="solid"/>
                      <a:round/>
                      <a:headEnd type="none" w="med" len="med"/>
                      <a:tailEnd type="none" w="med" len="med"/>
                    </a:lnL>
                  </a:tcPr>
                </a:tc>
                <a:extLst>
                  <a:ext uri="{0D108BD9-81ED-4DB2-BD59-A6C34878D82A}">
                    <a16:rowId xmlns:a16="http://schemas.microsoft.com/office/drawing/2014/main" val="2508364026"/>
                  </a:ext>
                </a:extLst>
              </a:tr>
              <a:tr h="88285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400" b="1" dirty="0">
                          <a:latin typeface="BIZ UDPゴシック" panose="020B0400000000000000" pitchFamily="50" charset="-128"/>
                          <a:ea typeface="BIZ UDPゴシック" panose="020B0400000000000000" pitchFamily="50" charset="-128"/>
                        </a:rPr>
                        <a:t>②　法有害物質等</a:t>
                      </a:r>
                      <a:r>
                        <a:rPr lang="en-US" altLang="ja-JP" sz="1400" b="1" dirty="0">
                          <a:latin typeface="BIZ UDPゴシック" panose="020B0400000000000000" pitchFamily="50" charset="-128"/>
                          <a:ea typeface="BIZ UDPゴシック" panose="020B0400000000000000" pitchFamily="50" charset="-128"/>
                        </a:rPr>
                        <a:t>【</a:t>
                      </a:r>
                      <a:r>
                        <a:rPr lang="ja-JP" altLang="en-US" sz="1400" b="1" dirty="0">
                          <a:latin typeface="BIZ UDPゴシック" panose="020B0400000000000000" pitchFamily="50" charset="-128"/>
                          <a:ea typeface="BIZ UDPゴシック" panose="020B0400000000000000" pitchFamily="50" charset="-128"/>
                        </a:rPr>
                        <a:t>７種</a:t>
                      </a:r>
                      <a:r>
                        <a:rPr lang="en-US" altLang="ja-JP" sz="1400" b="1" dirty="0">
                          <a:latin typeface="BIZ UDPゴシック" panose="020B0400000000000000" pitchFamily="50" charset="-128"/>
                          <a:ea typeface="BIZ UDPゴシック" panose="020B0400000000000000" pitchFamily="50" charset="-128"/>
                        </a:rPr>
                        <a:t>】</a:t>
                      </a:r>
                    </a:p>
                    <a:p>
                      <a:endParaRPr kumimoji="1" lang="ja-JP" altLang="en-US" sz="1400" dirty="0">
                        <a:latin typeface="BIZ UDPゴシック" panose="020B0400000000000000" pitchFamily="50" charset="-128"/>
                        <a:ea typeface="BIZ UDPゴシック" panose="020B0400000000000000" pitchFamily="50" charset="-128"/>
                      </a:endParaRPr>
                    </a:p>
                  </a:txBody>
                  <a:tcPr anchor="ctr"/>
                </a:tc>
                <a:tc>
                  <a:txBody>
                    <a:bodyPr/>
                    <a:lstStyle/>
                    <a:p>
                      <a:pPr marL="0" indent="0">
                        <a:buNone/>
                      </a:pPr>
                      <a:r>
                        <a:rPr lang="ja-JP" altLang="en-US" sz="1200" dirty="0">
                          <a:latin typeface="BIZ UDPゴシック" panose="020B0400000000000000" pitchFamily="50" charset="-128"/>
                          <a:ea typeface="BIZ UDPゴシック" panose="020B0400000000000000" pitchFamily="50" charset="-128"/>
                        </a:rPr>
                        <a:t>　　</a:t>
                      </a:r>
                      <a:r>
                        <a:rPr lang="ja-JP" altLang="en-US" sz="1200" u="sng" dirty="0">
                          <a:latin typeface="BIZ UDPゴシック" panose="020B0400000000000000" pitchFamily="50" charset="-128"/>
                          <a:ea typeface="BIZ UDPゴシック" panose="020B0400000000000000" pitchFamily="50" charset="-128"/>
                        </a:rPr>
                        <a:t>公害問題の発生等の社会情勢</a:t>
                      </a:r>
                      <a:r>
                        <a:rPr lang="ja-JP" altLang="en-US" sz="1200" dirty="0">
                          <a:latin typeface="BIZ UDPゴシック" panose="020B0400000000000000" pitchFamily="50" charset="-128"/>
                          <a:ea typeface="BIZ UDPゴシック" panose="020B0400000000000000" pitchFamily="50" charset="-128"/>
                        </a:rPr>
                        <a:t>を踏まえ、工場での製品等の製造の多様化・大規模化等により常時大気に放出される可能性があり、</a:t>
                      </a:r>
                      <a:r>
                        <a:rPr lang="ja-JP" altLang="en-US" sz="1200" u="sng" dirty="0">
                          <a:latin typeface="BIZ UDPゴシック" panose="020B0400000000000000" pitchFamily="50" charset="-128"/>
                          <a:ea typeface="BIZ UDPゴシック" panose="020B0400000000000000" pitchFamily="50" charset="-128"/>
                        </a:rPr>
                        <a:t>人の健康又は生活環境に係る被害を生ずるおそれのある物質</a:t>
                      </a:r>
                      <a:endParaRPr lang="en-US" altLang="ja-JP" sz="1200" u="sng" dirty="0">
                        <a:latin typeface="BIZ UDPゴシック" panose="020B0400000000000000" pitchFamily="50" charset="-128"/>
                        <a:ea typeface="BIZ UDPゴシック" panose="020B0400000000000000" pitchFamily="50" charset="-128"/>
                      </a:endParaRPr>
                    </a:p>
                  </a:txBody>
                  <a:tcPr anchor="ctr"/>
                </a:tc>
                <a:tc>
                  <a:txBody>
                    <a:bodyPr/>
                    <a:lstStyle/>
                    <a:p>
                      <a:pPr>
                        <a:lnSpc>
                          <a:spcPts val="1000"/>
                        </a:lnSpc>
                      </a:pPr>
                      <a:r>
                        <a:rPr lang="ja-JP" altLang="en-US" sz="1000" kern="0" dirty="0">
                          <a:effectLst/>
                          <a:latin typeface="BIZ UDPゴシック" panose="020B0400000000000000" pitchFamily="50" charset="-128"/>
                          <a:ea typeface="BIZ UDPゴシック" panose="020B0400000000000000" pitchFamily="50" charset="-128"/>
                        </a:rPr>
                        <a:t>鉛及びその化合物</a:t>
                      </a:r>
                    </a:p>
                    <a:p>
                      <a:pPr>
                        <a:lnSpc>
                          <a:spcPts val="1000"/>
                        </a:lnSpc>
                      </a:pPr>
                      <a:r>
                        <a:rPr lang="ja-JP" altLang="en-US" sz="1000" kern="0" dirty="0">
                          <a:effectLst/>
                          <a:latin typeface="BIZ UDPゴシック" panose="020B0400000000000000" pitchFamily="50" charset="-128"/>
                          <a:ea typeface="BIZ UDPゴシック" panose="020B0400000000000000" pitchFamily="50" charset="-128"/>
                        </a:rPr>
                        <a:t>カドミウム及びその化合物</a:t>
                      </a:r>
                    </a:p>
                    <a:p>
                      <a:pPr>
                        <a:lnSpc>
                          <a:spcPts val="1000"/>
                        </a:lnSpc>
                      </a:pPr>
                      <a:r>
                        <a:rPr lang="ja-JP" altLang="en-US" sz="1000" kern="0" dirty="0">
                          <a:effectLst/>
                          <a:latin typeface="BIZ UDPゴシック" panose="020B0400000000000000" pitchFamily="50" charset="-128"/>
                          <a:ea typeface="BIZ UDPゴシック" panose="020B0400000000000000" pitchFamily="50" charset="-128"/>
                        </a:rPr>
                        <a:t>水銀及びその化合物</a:t>
                      </a:r>
                    </a:p>
                    <a:p>
                      <a:pPr>
                        <a:lnSpc>
                          <a:spcPts val="1000"/>
                        </a:lnSpc>
                      </a:pPr>
                      <a:r>
                        <a:rPr lang="ja-JP" altLang="en-US" sz="1000" kern="0" dirty="0">
                          <a:effectLst/>
                          <a:latin typeface="BIZ UDPゴシック" panose="020B0400000000000000" pitchFamily="50" charset="-128"/>
                          <a:ea typeface="BIZ UDPゴシック" panose="020B0400000000000000" pitchFamily="50" charset="-128"/>
                        </a:rPr>
                        <a:t>塩素</a:t>
                      </a:r>
                    </a:p>
                  </a:txBody>
                  <a:tcPr anchor="ctr">
                    <a:lnR w="3175" cap="flat" cmpd="sng" algn="ctr">
                      <a:solidFill>
                        <a:schemeClr val="accent1">
                          <a:lumMod val="20000"/>
                          <a:lumOff val="80000"/>
                        </a:schemeClr>
                      </a:solidFill>
                      <a:prstDash val="solid"/>
                      <a:round/>
                      <a:headEnd type="none" w="med" len="med"/>
                      <a:tailEnd type="none" w="med" len="med"/>
                    </a:lnR>
                  </a:tcPr>
                </a:tc>
                <a:tc>
                  <a:txBody>
                    <a:bodyPr/>
                    <a:lstStyle/>
                    <a:p>
                      <a:pPr>
                        <a:lnSpc>
                          <a:spcPts val="1000"/>
                        </a:lnSpc>
                      </a:pPr>
                      <a:r>
                        <a:rPr lang="ja-JP" altLang="en-US" sz="1000" kern="0" dirty="0">
                          <a:effectLst/>
                          <a:latin typeface="BIZ UDPゴシック" panose="020B0400000000000000" pitchFamily="50" charset="-128"/>
                          <a:ea typeface="BIZ UDPゴシック" panose="020B0400000000000000" pitchFamily="50" charset="-128"/>
                        </a:rPr>
                        <a:t>塩化水素</a:t>
                      </a:r>
                    </a:p>
                    <a:p>
                      <a:pPr>
                        <a:lnSpc>
                          <a:spcPts val="1000"/>
                        </a:lnSpc>
                      </a:pPr>
                      <a:r>
                        <a:rPr lang="ja-JP" altLang="en-US" sz="1000" kern="0" dirty="0">
                          <a:effectLst/>
                          <a:latin typeface="BIZ UDPゴシック" panose="020B0400000000000000" pitchFamily="50" charset="-128"/>
                          <a:ea typeface="BIZ UDPゴシック" panose="020B0400000000000000" pitchFamily="50" charset="-128"/>
                        </a:rPr>
                        <a:t>フッ素、フッ化水素、フッ化ケイ素</a:t>
                      </a:r>
                    </a:p>
                    <a:p>
                      <a:pPr>
                        <a:lnSpc>
                          <a:spcPts val="1000"/>
                        </a:lnSpc>
                      </a:pPr>
                      <a:r>
                        <a:rPr lang="ja-JP" altLang="en-US" sz="1000" kern="0" dirty="0">
                          <a:effectLst/>
                          <a:latin typeface="BIZ UDPゴシック" panose="020B0400000000000000" pitchFamily="50" charset="-128"/>
                          <a:ea typeface="BIZ UDPゴシック" panose="020B0400000000000000" pitchFamily="50" charset="-128"/>
                        </a:rPr>
                        <a:t>窒素酸化物</a:t>
                      </a:r>
                    </a:p>
                  </a:txBody>
                  <a:tcPr anchor="ctr">
                    <a:lnL w="3175" cap="flat" cmpd="sng" algn="ctr">
                      <a:solidFill>
                        <a:schemeClr val="accent1">
                          <a:lumMod val="20000"/>
                          <a:lumOff val="80000"/>
                        </a:schemeClr>
                      </a:solidFill>
                      <a:prstDash val="solid"/>
                      <a:round/>
                      <a:headEnd type="none" w="med" len="med"/>
                      <a:tailEnd type="none" w="med" len="med"/>
                    </a:lnL>
                  </a:tcPr>
                </a:tc>
                <a:extLst>
                  <a:ext uri="{0D108BD9-81ED-4DB2-BD59-A6C34878D82A}">
                    <a16:rowId xmlns:a16="http://schemas.microsoft.com/office/drawing/2014/main" val="437642901"/>
                  </a:ext>
                </a:extLst>
              </a:tr>
              <a:tr h="88285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400" b="1" dirty="0">
                          <a:latin typeface="BIZ UDPゴシック" panose="020B0400000000000000" pitchFamily="50" charset="-128"/>
                          <a:ea typeface="BIZ UDPゴシック" panose="020B0400000000000000" pitchFamily="50" charset="-128"/>
                        </a:rPr>
                        <a:t>③　現行条例規制対象物質</a:t>
                      </a:r>
                      <a:r>
                        <a:rPr lang="en-US" altLang="ja-JP" sz="1400" b="1" dirty="0">
                          <a:latin typeface="BIZ UDPゴシック" panose="020B0400000000000000" pitchFamily="50" charset="-128"/>
                          <a:ea typeface="BIZ UDPゴシック" panose="020B0400000000000000" pitchFamily="50" charset="-128"/>
                        </a:rPr>
                        <a:t>【</a:t>
                      </a:r>
                      <a:r>
                        <a:rPr lang="ja-JP" altLang="en-US" sz="1400" b="1" dirty="0">
                          <a:latin typeface="BIZ UDPゴシック" panose="020B0400000000000000" pitchFamily="50" charset="-128"/>
                          <a:ea typeface="BIZ UDPゴシック" panose="020B0400000000000000" pitchFamily="50" charset="-128"/>
                        </a:rPr>
                        <a:t>２３種</a:t>
                      </a:r>
                      <a:r>
                        <a:rPr lang="en-US" altLang="ja-JP" sz="1400" b="1" dirty="0">
                          <a:latin typeface="BIZ UDPゴシック" panose="020B0400000000000000" pitchFamily="50" charset="-128"/>
                          <a:ea typeface="BIZ UDPゴシック" panose="020B0400000000000000" pitchFamily="50" charset="-128"/>
                        </a:rPr>
                        <a:t>】</a:t>
                      </a:r>
                    </a:p>
                  </a:txBody>
                  <a:tcPr anchor="ctr"/>
                </a:tc>
                <a:tc>
                  <a:txBody>
                    <a:bodyPr/>
                    <a:lstStyle/>
                    <a:p>
                      <a:pPr marL="0" indent="0">
                        <a:buNone/>
                      </a:pPr>
                      <a:r>
                        <a:rPr lang="ja-JP" altLang="en-US" sz="1200" dirty="0">
                          <a:latin typeface="BIZ UDPゴシック" panose="020B0400000000000000" pitchFamily="50" charset="-128"/>
                          <a:ea typeface="BIZ UDPゴシック" panose="020B0400000000000000" pitchFamily="50" charset="-128"/>
                        </a:rPr>
                        <a:t>　</a:t>
                      </a:r>
                      <a:r>
                        <a:rPr lang="ja-JP" altLang="en-US" sz="1200" u="sng" dirty="0">
                          <a:latin typeface="BIZ UDPゴシック" panose="020B0400000000000000" pitchFamily="50" charset="-128"/>
                          <a:ea typeface="BIZ UDPゴシック" panose="020B0400000000000000" pitchFamily="50" charset="-128"/>
                        </a:rPr>
                        <a:t>府域での使用が想定されている化学物質</a:t>
                      </a:r>
                      <a:r>
                        <a:rPr lang="ja-JP" altLang="en-US" sz="1200" dirty="0">
                          <a:latin typeface="BIZ UDPゴシック" panose="020B0400000000000000" pitchFamily="50" charset="-128"/>
                          <a:ea typeface="BIZ UDPゴシック" panose="020B0400000000000000" pitchFamily="50" charset="-128"/>
                        </a:rPr>
                        <a:t>のうち、体系的な科学的知見が蓄積されている</a:t>
                      </a:r>
                      <a:r>
                        <a:rPr lang="ja-JP" altLang="en-US" sz="1200" u="sng" dirty="0">
                          <a:latin typeface="BIZ UDPゴシック" panose="020B0400000000000000" pitchFamily="50" charset="-128"/>
                          <a:ea typeface="BIZ UDPゴシック" panose="020B0400000000000000" pitchFamily="50" charset="-128"/>
                        </a:rPr>
                        <a:t>発がん性と毒性の度合いを用いて選定</a:t>
                      </a:r>
                      <a:endParaRPr lang="en-US" altLang="ja-JP" sz="1200" u="sng" dirty="0">
                        <a:latin typeface="BIZ UDPゴシック" panose="020B0400000000000000" pitchFamily="50" charset="-128"/>
                        <a:ea typeface="BIZ UDPゴシック" panose="020B0400000000000000" pitchFamily="50" charset="-128"/>
                      </a:endParaRPr>
                    </a:p>
                  </a:txBody>
                  <a:tcPr anchor="ctr"/>
                </a:tc>
                <a:tc>
                  <a:txBody>
                    <a:bodyPr/>
                    <a:lstStyle/>
                    <a:p>
                      <a:pPr marL="0" marR="0" lvl="0" indent="0" algn="just" defTabSz="457200" rtl="0" eaLnBrk="1" fontAlgn="auto" latinLnBrk="0" hangingPunct="1">
                        <a:lnSpc>
                          <a:spcPts val="1000"/>
                        </a:lnSpc>
                        <a:spcBef>
                          <a:spcPts val="0"/>
                        </a:spcBef>
                        <a:spcAft>
                          <a:spcPts val="0"/>
                        </a:spcAft>
                        <a:buClrTx/>
                        <a:buSzTx/>
                        <a:buFontTx/>
                        <a:buNone/>
                        <a:tabLst/>
                        <a:defRPr/>
                      </a:pPr>
                      <a:r>
                        <a:rPr lang="ja-JP" altLang="en-US" sz="1000" kern="0" dirty="0">
                          <a:effectLst/>
                          <a:latin typeface="BIZ UDPゴシック" panose="020B0400000000000000" pitchFamily="50" charset="-128"/>
                          <a:ea typeface="BIZ UDPゴシック" panose="020B0400000000000000" pitchFamily="50" charset="-128"/>
                        </a:rPr>
                        <a:t>六価クロム化合物</a:t>
                      </a:r>
                    </a:p>
                    <a:p>
                      <a:pPr marL="0" marR="0" lvl="0" indent="0" algn="just" defTabSz="457200" rtl="0" eaLnBrk="1" fontAlgn="auto" latinLnBrk="0" hangingPunct="1">
                        <a:lnSpc>
                          <a:spcPts val="1000"/>
                        </a:lnSpc>
                        <a:spcBef>
                          <a:spcPts val="0"/>
                        </a:spcBef>
                        <a:spcAft>
                          <a:spcPts val="0"/>
                        </a:spcAft>
                        <a:buClrTx/>
                        <a:buSzTx/>
                        <a:buFontTx/>
                        <a:buNone/>
                        <a:tabLst/>
                        <a:defRPr/>
                      </a:pPr>
                      <a:r>
                        <a:rPr lang="ja-JP" altLang="en-US" sz="1000" kern="0" dirty="0">
                          <a:effectLst/>
                          <a:latin typeface="BIZ UDPゴシック" panose="020B0400000000000000" pitchFamily="50" charset="-128"/>
                          <a:ea typeface="BIZ UDPゴシック" panose="020B0400000000000000" pitchFamily="50" charset="-128"/>
                        </a:rPr>
                        <a:t>塩化ビニルモノマー（クロロエチレン）</a:t>
                      </a:r>
                    </a:p>
                    <a:p>
                      <a:pPr marL="0" marR="0" lvl="0" indent="0" algn="just" defTabSz="457200" rtl="0" eaLnBrk="1" fontAlgn="auto" latinLnBrk="0" hangingPunct="1">
                        <a:lnSpc>
                          <a:spcPts val="1000"/>
                        </a:lnSpc>
                        <a:spcBef>
                          <a:spcPts val="0"/>
                        </a:spcBef>
                        <a:spcAft>
                          <a:spcPts val="0"/>
                        </a:spcAft>
                        <a:buClrTx/>
                        <a:buSzTx/>
                        <a:buFontTx/>
                        <a:buNone/>
                        <a:tabLst/>
                        <a:defRPr/>
                      </a:pPr>
                      <a:r>
                        <a:rPr lang="ja-JP" altLang="en-US" sz="1000" kern="0" dirty="0">
                          <a:effectLst/>
                          <a:latin typeface="BIZ UDPゴシック" panose="020B0400000000000000" pitchFamily="50" charset="-128"/>
                          <a:ea typeface="BIZ UDPゴシック" panose="020B0400000000000000" pitchFamily="50" charset="-128"/>
                        </a:rPr>
                        <a:t>ベンゼン</a:t>
                      </a:r>
                    </a:p>
                    <a:p>
                      <a:pPr marL="0" marR="0" lvl="0" indent="0" algn="just" defTabSz="457200" rtl="0" eaLnBrk="1" fontAlgn="auto" latinLnBrk="0" hangingPunct="1">
                        <a:lnSpc>
                          <a:spcPts val="1000"/>
                        </a:lnSpc>
                        <a:spcBef>
                          <a:spcPts val="0"/>
                        </a:spcBef>
                        <a:spcAft>
                          <a:spcPts val="0"/>
                        </a:spcAft>
                        <a:buClrTx/>
                        <a:buSzTx/>
                        <a:buFontTx/>
                        <a:buNone/>
                        <a:tabLst/>
                        <a:defRPr/>
                      </a:pPr>
                      <a:r>
                        <a:rPr lang="ja-JP" altLang="en-US" sz="1000" kern="0" dirty="0">
                          <a:effectLst/>
                          <a:latin typeface="BIZ UDPゴシック" panose="020B0400000000000000" pitchFamily="50" charset="-128"/>
                          <a:ea typeface="BIZ UDPゴシック" panose="020B0400000000000000" pitchFamily="50" charset="-128"/>
                        </a:rPr>
                        <a:t>ホルムアルデヒド</a:t>
                      </a:r>
                    </a:p>
                    <a:p>
                      <a:pPr marL="0" marR="0" lvl="0" indent="0" algn="just" defTabSz="457200" rtl="0" eaLnBrk="1" fontAlgn="auto" latinLnBrk="0" hangingPunct="1">
                        <a:lnSpc>
                          <a:spcPts val="1000"/>
                        </a:lnSpc>
                        <a:spcBef>
                          <a:spcPts val="0"/>
                        </a:spcBef>
                        <a:spcAft>
                          <a:spcPts val="0"/>
                        </a:spcAft>
                        <a:buClrTx/>
                        <a:buSzTx/>
                        <a:buFontTx/>
                        <a:buNone/>
                        <a:tabLst/>
                        <a:defRPr/>
                      </a:pPr>
                      <a:r>
                        <a:rPr lang="ja-JP" altLang="en-US" sz="1000" kern="0" dirty="0">
                          <a:effectLst/>
                          <a:latin typeface="BIZ UDPゴシック" panose="020B0400000000000000" pitchFamily="50" charset="-128"/>
                          <a:ea typeface="BIZ UDPゴシック" panose="020B0400000000000000" pitchFamily="50" charset="-128"/>
                        </a:rPr>
                        <a:t>酸化エチレン</a:t>
                      </a:r>
                    </a:p>
                    <a:p>
                      <a:pPr marL="0" marR="0" lvl="0" indent="0" algn="just" defTabSz="457200" rtl="0" eaLnBrk="1" fontAlgn="auto" latinLnBrk="0" hangingPunct="1">
                        <a:lnSpc>
                          <a:spcPts val="1000"/>
                        </a:lnSpc>
                        <a:spcBef>
                          <a:spcPts val="0"/>
                        </a:spcBef>
                        <a:spcAft>
                          <a:spcPts val="0"/>
                        </a:spcAft>
                        <a:buClrTx/>
                        <a:buSzTx/>
                        <a:buFontTx/>
                        <a:buNone/>
                        <a:tabLst/>
                        <a:defRPr/>
                      </a:pPr>
                      <a:r>
                        <a:rPr lang="ja-JP" altLang="en-US" sz="1000" kern="0" dirty="0">
                          <a:effectLst/>
                          <a:latin typeface="BIZ UDPゴシック" panose="020B0400000000000000" pitchFamily="50" charset="-128"/>
                          <a:ea typeface="BIZ UDPゴシック" panose="020B0400000000000000" pitchFamily="50" charset="-128"/>
                        </a:rPr>
                        <a:t>ベリリウム及びその化合物</a:t>
                      </a:r>
                    </a:p>
                    <a:p>
                      <a:pPr marL="0" marR="0" lvl="0" indent="0" algn="just" defTabSz="457200" rtl="0" eaLnBrk="1" fontAlgn="auto" latinLnBrk="0" hangingPunct="1">
                        <a:lnSpc>
                          <a:spcPts val="1000"/>
                        </a:lnSpc>
                        <a:spcBef>
                          <a:spcPts val="0"/>
                        </a:spcBef>
                        <a:spcAft>
                          <a:spcPts val="0"/>
                        </a:spcAft>
                        <a:buClrTx/>
                        <a:buSzTx/>
                        <a:buFontTx/>
                        <a:buNone/>
                        <a:tabLst/>
                        <a:defRPr/>
                      </a:pPr>
                      <a:r>
                        <a:rPr lang="ja-JP" altLang="en-US" sz="1000" kern="0" dirty="0">
                          <a:effectLst/>
                          <a:latin typeface="BIZ UDPゴシック" panose="020B0400000000000000" pitchFamily="50" charset="-128"/>
                          <a:ea typeface="BIZ UDPゴシック" panose="020B0400000000000000" pitchFamily="50" charset="-128"/>
                        </a:rPr>
                        <a:t>マンガン及びその化合物</a:t>
                      </a:r>
                    </a:p>
                    <a:p>
                      <a:pPr marL="0" marR="0" lvl="0" indent="0" algn="just" defTabSz="457200" rtl="0" eaLnBrk="1" fontAlgn="auto" latinLnBrk="0" hangingPunct="1">
                        <a:lnSpc>
                          <a:spcPts val="1000"/>
                        </a:lnSpc>
                        <a:spcBef>
                          <a:spcPts val="0"/>
                        </a:spcBef>
                        <a:spcAft>
                          <a:spcPts val="0"/>
                        </a:spcAft>
                        <a:buClrTx/>
                        <a:buSzTx/>
                        <a:buFontTx/>
                        <a:buNone/>
                        <a:tabLst/>
                        <a:defRPr/>
                      </a:pPr>
                      <a:r>
                        <a:rPr lang="ja-JP" altLang="en-US" sz="1000" kern="0" dirty="0">
                          <a:effectLst/>
                          <a:latin typeface="BIZ UDPゴシック" panose="020B0400000000000000" pitchFamily="50" charset="-128"/>
                          <a:ea typeface="BIZ UDPゴシック" panose="020B0400000000000000" pitchFamily="50" charset="-128"/>
                        </a:rPr>
                        <a:t>ニッケル化合物</a:t>
                      </a:r>
                    </a:p>
                    <a:p>
                      <a:pPr marL="0" marR="0" lvl="0" indent="0" algn="just" defTabSz="457200" rtl="0" eaLnBrk="1" fontAlgn="auto" latinLnBrk="0" hangingPunct="1">
                        <a:lnSpc>
                          <a:spcPts val="1000"/>
                        </a:lnSpc>
                        <a:spcBef>
                          <a:spcPts val="0"/>
                        </a:spcBef>
                        <a:spcAft>
                          <a:spcPts val="0"/>
                        </a:spcAft>
                        <a:buClrTx/>
                        <a:buSzTx/>
                        <a:buFontTx/>
                        <a:buNone/>
                        <a:tabLst/>
                        <a:defRPr/>
                      </a:pPr>
                      <a:r>
                        <a:rPr lang="ja-JP" altLang="en-US" sz="1000" kern="0" dirty="0">
                          <a:effectLst/>
                          <a:latin typeface="BIZ UDPゴシック" panose="020B0400000000000000" pitchFamily="50" charset="-128"/>
                          <a:ea typeface="BIZ UDPゴシック" panose="020B0400000000000000" pitchFamily="50" charset="-128"/>
                        </a:rPr>
                        <a:t>ヒ素及びその化合物</a:t>
                      </a:r>
                    </a:p>
                    <a:p>
                      <a:pPr>
                        <a:lnSpc>
                          <a:spcPts val="1000"/>
                        </a:lnSpc>
                      </a:pPr>
                      <a:r>
                        <a:rPr lang="ja-JP" altLang="en-US" sz="1000" kern="0" dirty="0">
                          <a:effectLst/>
                          <a:latin typeface="BIZ UDPゴシック" panose="020B0400000000000000" pitchFamily="50" charset="-128"/>
                          <a:ea typeface="BIZ UDPゴシック" panose="020B0400000000000000" pitchFamily="50" charset="-128"/>
                        </a:rPr>
                        <a:t>鉛及びその化合物</a:t>
                      </a:r>
                    </a:p>
                    <a:p>
                      <a:pPr>
                        <a:lnSpc>
                          <a:spcPts val="1000"/>
                        </a:lnSpc>
                      </a:pPr>
                      <a:r>
                        <a:rPr lang="ja-JP" altLang="en-US" sz="1000" kern="0" dirty="0">
                          <a:effectLst/>
                          <a:latin typeface="BIZ UDPゴシック" panose="020B0400000000000000" pitchFamily="50" charset="-128"/>
                          <a:ea typeface="BIZ UDPゴシック" panose="020B0400000000000000" pitchFamily="50" charset="-128"/>
                        </a:rPr>
                        <a:t>カドミウム及びその化合物</a:t>
                      </a:r>
                    </a:p>
                  </a:txBody>
                  <a:tcPr anchor="ctr">
                    <a:lnR w="3175" cap="flat" cmpd="sng" algn="ctr">
                      <a:solidFill>
                        <a:schemeClr val="accent1">
                          <a:lumMod val="20000"/>
                          <a:lumOff val="80000"/>
                        </a:schemeClr>
                      </a:solidFill>
                      <a:prstDash val="solid"/>
                      <a:round/>
                      <a:headEnd type="none" w="med" len="med"/>
                      <a:tailEnd type="none" w="med" len="med"/>
                    </a:lnR>
                  </a:tcPr>
                </a:tc>
                <a:tc>
                  <a:txBody>
                    <a:bodyPr/>
                    <a:lstStyle/>
                    <a:p>
                      <a:pPr>
                        <a:lnSpc>
                          <a:spcPts val="1000"/>
                        </a:lnSpc>
                      </a:pPr>
                      <a:r>
                        <a:rPr lang="ja-JP" altLang="en-US" sz="1000" kern="0" dirty="0">
                          <a:effectLst/>
                          <a:latin typeface="BIZ UDPゴシック" panose="020B0400000000000000" pitchFamily="50" charset="-128"/>
                          <a:ea typeface="BIZ UDPゴシック" panose="020B0400000000000000" pitchFamily="50" charset="-128"/>
                        </a:rPr>
                        <a:t>水銀及びその化合物</a:t>
                      </a:r>
                    </a:p>
                    <a:p>
                      <a:pPr>
                        <a:lnSpc>
                          <a:spcPts val="1000"/>
                        </a:lnSpc>
                      </a:pPr>
                      <a:r>
                        <a:rPr lang="ja-JP" altLang="en-US" sz="1000" kern="0" dirty="0">
                          <a:effectLst/>
                          <a:latin typeface="BIZ UDPゴシック" panose="020B0400000000000000" pitchFamily="50" charset="-128"/>
                          <a:ea typeface="BIZ UDPゴシック" panose="020B0400000000000000" pitchFamily="50" charset="-128"/>
                        </a:rPr>
                        <a:t>塩素</a:t>
                      </a:r>
                    </a:p>
                    <a:p>
                      <a:pPr>
                        <a:lnSpc>
                          <a:spcPts val="1000"/>
                        </a:lnSpc>
                      </a:pPr>
                      <a:r>
                        <a:rPr lang="ja-JP" altLang="en-US" sz="1000" kern="0" dirty="0">
                          <a:effectLst/>
                          <a:latin typeface="BIZ UDPゴシック" panose="020B0400000000000000" pitchFamily="50" charset="-128"/>
                          <a:ea typeface="BIZ UDPゴシック" panose="020B0400000000000000" pitchFamily="50" charset="-128"/>
                        </a:rPr>
                        <a:t>塩化水素</a:t>
                      </a:r>
                    </a:p>
                    <a:p>
                      <a:pPr>
                        <a:lnSpc>
                          <a:spcPts val="1000"/>
                        </a:lnSpc>
                      </a:pPr>
                      <a:r>
                        <a:rPr lang="ja-JP" altLang="en-US" sz="1000" kern="0" dirty="0">
                          <a:effectLst/>
                          <a:latin typeface="BIZ UDPゴシック" panose="020B0400000000000000" pitchFamily="50" charset="-128"/>
                          <a:ea typeface="BIZ UDPゴシック" panose="020B0400000000000000" pitchFamily="50" charset="-128"/>
                        </a:rPr>
                        <a:t>アニシジン</a:t>
                      </a:r>
                    </a:p>
                    <a:p>
                      <a:pPr>
                        <a:lnSpc>
                          <a:spcPts val="1000"/>
                        </a:lnSpc>
                      </a:pPr>
                      <a:r>
                        <a:rPr lang="ja-JP" altLang="en-US" sz="1000" kern="0" dirty="0">
                          <a:effectLst/>
                          <a:latin typeface="BIZ UDPゴシック" panose="020B0400000000000000" pitchFamily="50" charset="-128"/>
                          <a:ea typeface="BIZ UDPゴシック" panose="020B0400000000000000" pitchFamily="50" charset="-128"/>
                        </a:rPr>
                        <a:t>アンチモン及びその化合物</a:t>
                      </a:r>
                    </a:p>
                    <a:p>
                      <a:pPr>
                        <a:lnSpc>
                          <a:spcPts val="1000"/>
                        </a:lnSpc>
                      </a:pPr>
                      <a:r>
                        <a:rPr lang="en-US" altLang="ja-JP" sz="1000" kern="0" dirty="0">
                          <a:effectLst/>
                          <a:latin typeface="BIZ UDPゴシック" panose="020B0400000000000000" pitchFamily="50" charset="-128"/>
                          <a:ea typeface="BIZ UDPゴシック" panose="020B0400000000000000" pitchFamily="50" charset="-128"/>
                        </a:rPr>
                        <a:t>N-</a:t>
                      </a:r>
                      <a:r>
                        <a:rPr lang="ja-JP" altLang="en-US" sz="1000" kern="0" dirty="0">
                          <a:effectLst/>
                          <a:latin typeface="BIZ UDPゴシック" panose="020B0400000000000000" pitchFamily="50" charset="-128"/>
                          <a:ea typeface="BIZ UDPゴシック" panose="020B0400000000000000" pitchFamily="50" charset="-128"/>
                        </a:rPr>
                        <a:t>エチルアニリン</a:t>
                      </a:r>
                    </a:p>
                    <a:p>
                      <a:pPr>
                        <a:lnSpc>
                          <a:spcPts val="1000"/>
                        </a:lnSpc>
                      </a:pPr>
                      <a:r>
                        <a:rPr lang="ja-JP" altLang="en-US" sz="1000" kern="0" dirty="0">
                          <a:effectLst/>
                          <a:latin typeface="BIZ UDPゴシック" panose="020B0400000000000000" pitchFamily="50" charset="-128"/>
                          <a:ea typeface="BIZ UDPゴシック" panose="020B0400000000000000" pitchFamily="50" charset="-128"/>
                        </a:rPr>
                        <a:t>クロロニトロベンゼン</a:t>
                      </a:r>
                    </a:p>
                    <a:p>
                      <a:pPr>
                        <a:lnSpc>
                          <a:spcPts val="1000"/>
                        </a:lnSpc>
                      </a:pPr>
                      <a:r>
                        <a:rPr lang="ja-JP" altLang="en-US" sz="1000" kern="0" dirty="0">
                          <a:effectLst/>
                          <a:latin typeface="BIZ UDPゴシック" panose="020B0400000000000000" pitchFamily="50" charset="-128"/>
                          <a:ea typeface="BIZ UDPゴシック" panose="020B0400000000000000" pitchFamily="50" charset="-128"/>
                        </a:rPr>
                        <a:t>臭素</a:t>
                      </a:r>
                    </a:p>
                    <a:p>
                      <a:pPr>
                        <a:lnSpc>
                          <a:spcPts val="1000"/>
                        </a:lnSpc>
                      </a:pPr>
                      <a:r>
                        <a:rPr lang="ja-JP" altLang="en-US" sz="1000" kern="0" dirty="0">
                          <a:effectLst/>
                          <a:latin typeface="BIZ UDPゴシック" panose="020B0400000000000000" pitchFamily="50" charset="-128"/>
                          <a:ea typeface="BIZ UDPゴシック" panose="020B0400000000000000" pitchFamily="50" charset="-128"/>
                        </a:rPr>
                        <a:t>銅及びその化合物</a:t>
                      </a:r>
                    </a:p>
                    <a:p>
                      <a:pPr>
                        <a:lnSpc>
                          <a:spcPts val="1000"/>
                        </a:lnSpc>
                      </a:pPr>
                      <a:r>
                        <a:rPr lang="ja-JP" altLang="en-US" sz="1000" kern="0" dirty="0">
                          <a:effectLst/>
                          <a:latin typeface="BIZ UDPゴシック" panose="020B0400000000000000" pitchFamily="50" charset="-128"/>
                          <a:ea typeface="BIZ UDPゴシック" panose="020B0400000000000000" pitchFamily="50" charset="-128"/>
                        </a:rPr>
                        <a:t>バナジウム及びその化合物</a:t>
                      </a:r>
                    </a:p>
                    <a:p>
                      <a:pPr>
                        <a:lnSpc>
                          <a:spcPts val="1000"/>
                        </a:lnSpc>
                      </a:pPr>
                      <a:r>
                        <a:rPr lang="ja-JP" altLang="en-US" sz="1000" kern="0" dirty="0">
                          <a:effectLst/>
                          <a:latin typeface="BIZ UDPゴシック" panose="020B0400000000000000" pitchFamily="50" charset="-128"/>
                          <a:ea typeface="BIZ UDPゴシック" panose="020B0400000000000000" pitchFamily="50" charset="-128"/>
                        </a:rPr>
                        <a:t>ホスゲン</a:t>
                      </a:r>
                    </a:p>
                    <a:p>
                      <a:pPr>
                        <a:lnSpc>
                          <a:spcPts val="1000"/>
                        </a:lnSpc>
                      </a:pPr>
                      <a:r>
                        <a:rPr lang="en-US" altLang="ja-JP" sz="1000" kern="0" dirty="0">
                          <a:effectLst/>
                          <a:latin typeface="BIZ UDPゴシック" panose="020B0400000000000000" pitchFamily="50" charset="-128"/>
                          <a:ea typeface="BIZ UDPゴシック" panose="020B0400000000000000" pitchFamily="50" charset="-128"/>
                        </a:rPr>
                        <a:t>N-</a:t>
                      </a:r>
                      <a:r>
                        <a:rPr lang="ja-JP" altLang="en-US" sz="1000" kern="0" dirty="0">
                          <a:effectLst/>
                          <a:latin typeface="BIZ UDPゴシック" panose="020B0400000000000000" pitchFamily="50" charset="-128"/>
                          <a:ea typeface="BIZ UDPゴシック" panose="020B0400000000000000" pitchFamily="50" charset="-128"/>
                        </a:rPr>
                        <a:t>メチルアニリン</a:t>
                      </a:r>
                    </a:p>
                  </a:txBody>
                  <a:tcPr anchor="ctr">
                    <a:lnL w="3175" cap="flat" cmpd="sng" algn="ctr">
                      <a:solidFill>
                        <a:schemeClr val="accent1">
                          <a:lumMod val="20000"/>
                          <a:lumOff val="80000"/>
                        </a:schemeClr>
                      </a:solidFill>
                      <a:prstDash val="solid"/>
                      <a:round/>
                      <a:headEnd type="none" w="med" len="med"/>
                      <a:tailEnd type="none" w="med" len="med"/>
                    </a:lnL>
                  </a:tcPr>
                </a:tc>
                <a:extLst>
                  <a:ext uri="{0D108BD9-81ED-4DB2-BD59-A6C34878D82A}">
                    <a16:rowId xmlns:a16="http://schemas.microsoft.com/office/drawing/2014/main" val="2202438076"/>
                  </a:ext>
                </a:extLst>
              </a:tr>
            </a:tbl>
          </a:graphicData>
        </a:graphic>
      </p:graphicFrame>
      <p:sp>
        <p:nvSpPr>
          <p:cNvPr id="10" name="コンテンツ プレースホルダー 2">
            <a:extLst>
              <a:ext uri="{FF2B5EF4-FFF2-40B4-BE49-F238E27FC236}">
                <a16:creationId xmlns:a16="http://schemas.microsoft.com/office/drawing/2014/main" id="{41F5822D-60C3-4323-8E39-120D6C3F0960}"/>
              </a:ext>
            </a:extLst>
          </p:cNvPr>
          <p:cNvSpPr txBox="1">
            <a:spLocks/>
          </p:cNvSpPr>
          <p:nvPr/>
        </p:nvSpPr>
        <p:spPr>
          <a:xfrm>
            <a:off x="832457" y="6455740"/>
            <a:ext cx="5443943" cy="423948"/>
          </a:xfrm>
          <a:prstGeom prst="rect">
            <a:avLst/>
          </a:prstGeom>
        </p:spPr>
        <p:txBody>
          <a:bodyPr vert="horz" lIns="91440" tIns="45720" rIns="91440" bIns="45720" rtlCol="0">
            <a:normAutofit fontScale="925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sz="1600" u="sng" dirty="0">
                <a:latin typeface="BIZ UDPゴシック" panose="020B0400000000000000" pitchFamily="50" charset="-128"/>
                <a:ea typeface="BIZ UDPゴシック" panose="020B0400000000000000" pitchFamily="50" charset="-128"/>
              </a:rPr>
              <a:t>→重複を除く計３８種の対象物質の中から選定することとする。</a:t>
            </a:r>
            <a:endParaRPr lang="en-US" altLang="ja-JP" sz="1600" u="sng"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1016058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p:cNvSpPr>
            <a:spLocks noGrp="1"/>
          </p:cNvSpPr>
          <p:nvPr>
            <p:ph type="title"/>
          </p:nvPr>
        </p:nvSpPr>
        <p:spPr>
          <a:xfrm>
            <a:off x="1083469" y="609600"/>
            <a:ext cx="8457933" cy="742122"/>
          </a:xfrm>
        </p:spPr>
        <p:txBody>
          <a:bodyPr>
            <a:normAutofit/>
          </a:bodyPr>
          <a:lstStyle/>
          <a:p>
            <a:r>
              <a:rPr kumimoji="1" lang="ja-JP" altLang="en-US" sz="2400" dirty="0">
                <a:latin typeface="BIZ UDPゴシック" panose="020B0400000000000000" pitchFamily="50" charset="-128"/>
                <a:ea typeface="BIZ UDPゴシック" panose="020B0400000000000000" pitchFamily="50" charset="-128"/>
              </a:rPr>
              <a:t>（参考）検討対象物質について</a:t>
            </a:r>
            <a:r>
              <a:rPr kumimoji="1" lang="en-US" altLang="ja-JP" sz="2400" dirty="0">
                <a:latin typeface="BIZ UDPゴシック" panose="020B0400000000000000" pitchFamily="50" charset="-128"/>
                <a:ea typeface="BIZ UDPゴシック" panose="020B0400000000000000" pitchFamily="50" charset="-128"/>
              </a:rPr>
              <a:t>【</a:t>
            </a:r>
            <a:r>
              <a:rPr kumimoji="1" lang="ja-JP" altLang="en-US" sz="2400" dirty="0">
                <a:latin typeface="BIZ UDPゴシック" panose="020B0400000000000000" pitchFamily="50" charset="-128"/>
                <a:ea typeface="BIZ UDPゴシック" panose="020B0400000000000000" pitchFamily="50" charset="-128"/>
              </a:rPr>
              <a:t>⑰</a:t>
            </a:r>
            <a:r>
              <a:rPr lang="ja-JP" altLang="en-US" sz="2400" dirty="0">
                <a:latin typeface="BIZ UDPゴシック" panose="020B0400000000000000" pitchFamily="50" charset="-128"/>
                <a:ea typeface="BIZ UDPゴシック" panose="020B0400000000000000" pitchFamily="50" charset="-128"/>
              </a:rPr>
              <a:t>ベリリウム及びその化合物</a:t>
            </a:r>
            <a:r>
              <a:rPr kumimoji="1" lang="en-US" altLang="ja-JP" sz="2400" dirty="0">
                <a:latin typeface="BIZ UDPゴシック" panose="020B0400000000000000" pitchFamily="50" charset="-128"/>
                <a:ea typeface="BIZ UDPゴシック" panose="020B0400000000000000" pitchFamily="50" charset="-128"/>
              </a:rPr>
              <a:t>】</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スライド番号プレースホルダー 3">
            <a:extLst>
              <a:ext uri="{FF2B5EF4-FFF2-40B4-BE49-F238E27FC236}">
                <a16:creationId xmlns:a16="http://schemas.microsoft.com/office/drawing/2014/main" id="{8DBC81DD-DE3C-4517-AC6F-72A486E33BE7}"/>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30</a:t>
            </a:fld>
            <a:endParaRPr lang="en-US" dirty="0">
              <a:solidFill>
                <a:srgbClr val="000000"/>
              </a:solidFill>
              <a:latin typeface="BIZ UDPゴシック" panose="020B0400000000000000" pitchFamily="50" charset="-128"/>
              <a:ea typeface="BIZ UDPゴシック" panose="020B0400000000000000" pitchFamily="50" charset="-128"/>
            </a:endParaRPr>
          </a:p>
        </p:txBody>
      </p:sp>
      <p:graphicFrame>
        <p:nvGraphicFramePr>
          <p:cNvPr id="3" name="表 3">
            <a:extLst>
              <a:ext uri="{FF2B5EF4-FFF2-40B4-BE49-F238E27FC236}">
                <a16:creationId xmlns:a16="http://schemas.microsoft.com/office/drawing/2014/main" id="{99486B8D-8EBE-405C-9D80-F4834A667D51}"/>
              </a:ext>
            </a:extLst>
          </p:cNvPr>
          <p:cNvGraphicFramePr>
            <a:graphicFrameLocks noGrp="1"/>
          </p:cNvGraphicFramePr>
          <p:nvPr>
            <p:extLst>
              <p:ext uri="{D42A27DB-BD31-4B8C-83A1-F6EECF244321}">
                <p14:modId xmlns:p14="http://schemas.microsoft.com/office/powerpoint/2010/main" val="1087429796"/>
              </p:ext>
            </p:extLst>
          </p:nvPr>
        </p:nvGraphicFramePr>
        <p:xfrm>
          <a:off x="733163" y="1360286"/>
          <a:ext cx="8731216" cy="1061085"/>
        </p:xfrm>
        <a:graphic>
          <a:graphicData uri="http://schemas.openxmlformats.org/drawingml/2006/table">
            <a:tbl>
              <a:tblPr firstRow="1" bandRow="1">
                <a:tableStyleId>{5C22544A-7EE6-4342-B048-85BDC9FD1C3A}</a:tableStyleId>
              </a:tblPr>
              <a:tblGrid>
                <a:gridCol w="703216">
                  <a:extLst>
                    <a:ext uri="{9D8B030D-6E8A-4147-A177-3AD203B41FA5}">
                      <a16:colId xmlns:a16="http://schemas.microsoft.com/office/drawing/2014/main" val="1612888235"/>
                    </a:ext>
                  </a:extLst>
                </a:gridCol>
                <a:gridCol w="864000">
                  <a:extLst>
                    <a:ext uri="{9D8B030D-6E8A-4147-A177-3AD203B41FA5}">
                      <a16:colId xmlns:a16="http://schemas.microsoft.com/office/drawing/2014/main" val="2876613415"/>
                    </a:ext>
                  </a:extLst>
                </a:gridCol>
                <a:gridCol w="972000">
                  <a:extLst>
                    <a:ext uri="{9D8B030D-6E8A-4147-A177-3AD203B41FA5}">
                      <a16:colId xmlns:a16="http://schemas.microsoft.com/office/drawing/2014/main" val="2936053854"/>
                    </a:ext>
                  </a:extLst>
                </a:gridCol>
                <a:gridCol w="2880000">
                  <a:extLst>
                    <a:ext uri="{9D8B030D-6E8A-4147-A177-3AD203B41FA5}">
                      <a16:colId xmlns:a16="http://schemas.microsoft.com/office/drawing/2014/main" val="677029250"/>
                    </a:ext>
                  </a:extLst>
                </a:gridCol>
                <a:gridCol w="3312000">
                  <a:extLst>
                    <a:ext uri="{9D8B030D-6E8A-4147-A177-3AD203B41FA5}">
                      <a16:colId xmlns:a16="http://schemas.microsoft.com/office/drawing/2014/main" val="1103838277"/>
                    </a:ext>
                  </a:extLst>
                </a:gridCol>
              </a:tblGrid>
              <a:tr h="231883">
                <a:tc>
                  <a:txBody>
                    <a:bodyPr/>
                    <a:lstStyle/>
                    <a:p>
                      <a:pPr algn="ctr"/>
                      <a:r>
                        <a:rPr kumimoji="1" lang="ja-JP" altLang="en-US" sz="1050" dirty="0">
                          <a:latin typeface="BIZ UDPゴシック" panose="020B0400000000000000" pitchFamily="50" charset="-128"/>
                          <a:ea typeface="BIZ UDPゴシック" panose="020B0400000000000000" pitchFamily="50" charset="-128"/>
                        </a:rPr>
                        <a:t>分子式</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融点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沸点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主な用途</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特徴</a:t>
                      </a:r>
                    </a:p>
                  </a:txBody>
                  <a:tcPr anchor="ctr"/>
                </a:tc>
                <a:extLst>
                  <a:ext uri="{0D108BD9-81ED-4DB2-BD59-A6C34878D82A}">
                    <a16:rowId xmlns:a16="http://schemas.microsoft.com/office/drawing/2014/main" val="841004180"/>
                  </a:ext>
                </a:extLst>
              </a:tr>
              <a:tr h="510239">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Be</a:t>
                      </a:r>
                      <a:b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altLang="ja-JP" sz="1050" b="0" i="0" u="none" strike="noStrike" dirty="0" err="1">
                          <a:solidFill>
                            <a:srgbClr val="000000"/>
                          </a:solidFill>
                          <a:effectLst/>
                          <a:latin typeface="BIZ UDPゴシック" panose="020B0400000000000000" pitchFamily="50" charset="-128"/>
                          <a:ea typeface="BIZ UDPゴシック" panose="020B0400000000000000" pitchFamily="50" charset="-128"/>
                        </a:rPr>
                        <a:t>BeO</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（酸化ベリリウム）</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等</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1,287℃</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Be</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2,530℃</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err="1">
                          <a:solidFill>
                            <a:srgbClr val="000000"/>
                          </a:solidFill>
                          <a:effectLst/>
                          <a:latin typeface="BIZ UDPゴシック" panose="020B0400000000000000" pitchFamily="50" charset="-128"/>
                          <a:ea typeface="BIZ UDPゴシック" panose="020B0400000000000000" pitchFamily="50" charset="-128"/>
                        </a:rPr>
                        <a:t>BeO</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 ＞</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2,500℃ </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Be</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約</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3,000℃</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err="1">
                          <a:solidFill>
                            <a:srgbClr val="000000"/>
                          </a:solidFill>
                          <a:effectLst/>
                          <a:latin typeface="BIZ UDPゴシック" panose="020B0400000000000000" pitchFamily="50" charset="-128"/>
                          <a:ea typeface="BIZ UDPゴシック" panose="020B0400000000000000" pitchFamily="50" charset="-128"/>
                        </a:rPr>
                        <a:t>BeO</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・音響用スピーカーの振動板や光学ガラス、航空･宇宙分野、原子力分野や医療用エックス線窓。</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・ベリリウム銅：パソコン部品や携帯電話部品。</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・酸化ベリリウム：セラミックスの原料。</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・常温で灰白色の固体で、もろくて軽い金属。</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・空気中では表面が酸化されて酸化皮膜ができるため腐食しにくく、また電気や熱の伝導性が高く、エックス線を透過しやすい。</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・ベリリウムは化石燃料にも含まれている。</a:t>
                      </a:r>
                    </a:p>
                  </a:txBody>
                  <a:tcPr marL="9525" marR="9525" marT="9525" marB="0" anchor="ctr"/>
                </a:tc>
                <a:extLst>
                  <a:ext uri="{0D108BD9-81ED-4DB2-BD59-A6C34878D82A}">
                    <a16:rowId xmlns:a16="http://schemas.microsoft.com/office/drawing/2014/main" val="2844436851"/>
                  </a:ext>
                </a:extLst>
              </a:tr>
            </a:tbl>
          </a:graphicData>
        </a:graphic>
      </p:graphicFrame>
      <p:graphicFrame>
        <p:nvGraphicFramePr>
          <p:cNvPr id="20" name="表 19">
            <a:extLst>
              <a:ext uri="{FF2B5EF4-FFF2-40B4-BE49-F238E27FC236}">
                <a16:creationId xmlns:a16="http://schemas.microsoft.com/office/drawing/2014/main" id="{D4582458-6B28-410C-ADF1-1AB4EEB66FE3}"/>
              </a:ext>
            </a:extLst>
          </p:cNvPr>
          <p:cNvGraphicFramePr>
            <a:graphicFrameLocks noGrp="1"/>
          </p:cNvGraphicFramePr>
          <p:nvPr>
            <p:extLst>
              <p:ext uri="{D42A27DB-BD31-4B8C-83A1-F6EECF244321}">
                <p14:modId xmlns:p14="http://schemas.microsoft.com/office/powerpoint/2010/main" val="2934959491"/>
              </p:ext>
            </p:extLst>
          </p:nvPr>
        </p:nvGraphicFramePr>
        <p:xfrm>
          <a:off x="716030" y="5364922"/>
          <a:ext cx="8753447" cy="1185231"/>
        </p:xfrm>
        <a:graphic>
          <a:graphicData uri="http://schemas.openxmlformats.org/drawingml/2006/table">
            <a:tbl>
              <a:tblPr firstRow="1" bandRow="1">
                <a:tableStyleId>{5C22544A-7EE6-4342-B048-85BDC9FD1C3A}</a:tableStyleId>
              </a:tblPr>
              <a:tblGrid>
                <a:gridCol w="396000">
                  <a:extLst>
                    <a:ext uri="{9D8B030D-6E8A-4147-A177-3AD203B41FA5}">
                      <a16:colId xmlns:a16="http://schemas.microsoft.com/office/drawing/2014/main" val="186284741"/>
                    </a:ext>
                  </a:extLst>
                </a:gridCol>
                <a:gridCol w="360000">
                  <a:extLst>
                    <a:ext uri="{9D8B030D-6E8A-4147-A177-3AD203B41FA5}">
                      <a16:colId xmlns:a16="http://schemas.microsoft.com/office/drawing/2014/main" val="3347487342"/>
                    </a:ext>
                  </a:extLst>
                </a:gridCol>
                <a:gridCol w="583779">
                  <a:extLst>
                    <a:ext uri="{9D8B030D-6E8A-4147-A177-3AD203B41FA5}">
                      <a16:colId xmlns:a16="http://schemas.microsoft.com/office/drawing/2014/main" val="820898458"/>
                    </a:ext>
                  </a:extLst>
                </a:gridCol>
                <a:gridCol w="1188000">
                  <a:extLst>
                    <a:ext uri="{9D8B030D-6E8A-4147-A177-3AD203B41FA5}">
                      <a16:colId xmlns:a16="http://schemas.microsoft.com/office/drawing/2014/main" val="1115179099"/>
                    </a:ext>
                  </a:extLst>
                </a:gridCol>
                <a:gridCol w="712367">
                  <a:extLst>
                    <a:ext uri="{9D8B030D-6E8A-4147-A177-3AD203B41FA5}">
                      <a16:colId xmlns:a16="http://schemas.microsoft.com/office/drawing/2014/main" val="3356854828"/>
                    </a:ext>
                  </a:extLst>
                </a:gridCol>
                <a:gridCol w="637381">
                  <a:extLst>
                    <a:ext uri="{9D8B030D-6E8A-4147-A177-3AD203B41FA5}">
                      <a16:colId xmlns:a16="http://schemas.microsoft.com/office/drawing/2014/main" val="1920011306"/>
                    </a:ext>
                  </a:extLst>
                </a:gridCol>
                <a:gridCol w="487409">
                  <a:extLst>
                    <a:ext uri="{9D8B030D-6E8A-4147-A177-3AD203B41FA5}">
                      <a16:colId xmlns:a16="http://schemas.microsoft.com/office/drawing/2014/main" val="3335024437"/>
                    </a:ext>
                  </a:extLst>
                </a:gridCol>
                <a:gridCol w="487409">
                  <a:extLst>
                    <a:ext uri="{9D8B030D-6E8A-4147-A177-3AD203B41FA5}">
                      <a16:colId xmlns:a16="http://schemas.microsoft.com/office/drawing/2014/main" val="1224343970"/>
                    </a:ext>
                  </a:extLst>
                </a:gridCol>
                <a:gridCol w="684000">
                  <a:extLst>
                    <a:ext uri="{9D8B030D-6E8A-4147-A177-3AD203B41FA5}">
                      <a16:colId xmlns:a16="http://schemas.microsoft.com/office/drawing/2014/main" val="1897126806"/>
                    </a:ext>
                  </a:extLst>
                </a:gridCol>
                <a:gridCol w="712367">
                  <a:extLst>
                    <a:ext uri="{9D8B030D-6E8A-4147-A177-3AD203B41FA5}">
                      <a16:colId xmlns:a16="http://schemas.microsoft.com/office/drawing/2014/main" val="1958534525"/>
                    </a:ext>
                  </a:extLst>
                </a:gridCol>
                <a:gridCol w="599889">
                  <a:extLst>
                    <a:ext uri="{9D8B030D-6E8A-4147-A177-3AD203B41FA5}">
                      <a16:colId xmlns:a16="http://schemas.microsoft.com/office/drawing/2014/main" val="2187406633"/>
                    </a:ext>
                  </a:extLst>
                </a:gridCol>
                <a:gridCol w="412423">
                  <a:extLst>
                    <a:ext uri="{9D8B030D-6E8A-4147-A177-3AD203B41FA5}">
                      <a16:colId xmlns:a16="http://schemas.microsoft.com/office/drawing/2014/main" val="546023338"/>
                    </a:ext>
                  </a:extLst>
                </a:gridCol>
                <a:gridCol w="412423">
                  <a:extLst>
                    <a:ext uri="{9D8B030D-6E8A-4147-A177-3AD203B41FA5}">
                      <a16:colId xmlns:a16="http://schemas.microsoft.com/office/drawing/2014/main" val="3089004337"/>
                    </a:ext>
                  </a:extLst>
                </a:gridCol>
                <a:gridCol w="1080000">
                  <a:extLst>
                    <a:ext uri="{9D8B030D-6E8A-4147-A177-3AD203B41FA5}">
                      <a16:colId xmlns:a16="http://schemas.microsoft.com/office/drawing/2014/main" val="3702834822"/>
                    </a:ext>
                  </a:extLst>
                </a:gridCol>
              </a:tblGrid>
              <a:tr h="269415">
                <a:tc gridSpan="11">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中央環境審議会での検討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gridSpan="3">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条例制定時の検討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2355721477"/>
                  </a:ext>
                </a:extLst>
              </a:tr>
              <a:tr h="422031">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zh-TW" altLang="en-US" sz="1050" u="none" strike="noStrike" dirty="0">
                          <a:effectLst/>
                          <a:latin typeface="BIZ UDPゴシック" panose="020B0400000000000000" pitchFamily="50" charset="-128"/>
                          <a:ea typeface="BIZ UDPゴシック" panose="020B0400000000000000" pitchFamily="50" charset="-128"/>
                        </a:rPr>
                        <a:t>遺伝子障害性</a:t>
                      </a:r>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発がん性の閾値の有無</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発がん性以外の有害性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発がん性の量ー反応関係</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ユニットリスク</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発がん性以外の量ー反応関係</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発がん性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毒性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想定環境濃度</a:t>
                      </a:r>
                    </a:p>
                  </a:txBody>
                  <a:tcPr marL="9525" marR="9525" marT="9525" marB="0" anchor="ctr"/>
                </a:tc>
                <a:extLst>
                  <a:ext uri="{0D108BD9-81ED-4DB2-BD59-A6C34878D82A}">
                    <a16:rowId xmlns:a16="http://schemas.microsoft.com/office/drawing/2014/main" val="1453410119"/>
                  </a:ext>
                </a:extLst>
              </a:tr>
              <a:tr h="426231">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en-US" sz="1050" b="0" i="0" u="none" strike="noStrike">
                          <a:solidFill>
                            <a:srgbClr val="000000"/>
                          </a:solidFill>
                          <a:effectLst/>
                          <a:latin typeface="BIZ UDPゴシック" panose="020B0400000000000000" pitchFamily="50" charset="-128"/>
                          <a:ea typeface="BIZ UDPゴシック" panose="020B0400000000000000" pitchFamily="50" charset="-128"/>
                        </a:rPr>
                        <a:t>C2</a:t>
                      </a:r>
                    </a:p>
                  </a:txBody>
                  <a:tcPr marL="9525" marR="9525" marT="9525" marB="0" anchor="ctr"/>
                </a:tc>
                <a:tc>
                  <a:txBody>
                    <a:bodyPr/>
                    <a:lstStyle/>
                    <a:p>
                      <a:pPr algn="ctr" rtl="0" fontAlgn="ctr"/>
                      <a:r>
                        <a:rPr lang="en-US" sz="1050" b="0" i="0" u="none" strike="noStrike">
                          <a:solidFill>
                            <a:srgbClr val="000000"/>
                          </a:solidFill>
                          <a:effectLst/>
                          <a:latin typeface="BIZ UDPゴシック" panose="020B0400000000000000" pitchFamily="50" charset="-128"/>
                          <a:ea typeface="BIZ UDPゴシック" panose="020B0400000000000000" pitchFamily="50" charset="-128"/>
                        </a:rPr>
                        <a:t>T1</a:t>
                      </a: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0.0001mg/m</a:t>
                      </a:r>
                      <a:r>
                        <a:rPr lang="en-US" sz="1050" b="0" i="0" u="none" strike="noStrike" baseline="30000" dirty="0">
                          <a:solidFill>
                            <a:srgbClr val="000000"/>
                          </a:solidFill>
                          <a:effectLst/>
                          <a:latin typeface="BIZ UDPゴシック" panose="020B0400000000000000" pitchFamily="50" charset="-128"/>
                          <a:ea typeface="BIZ UDPゴシック" panose="020B0400000000000000" pitchFamily="50" charset="-128"/>
                        </a:rPr>
                        <a:t>3</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4" name="表 13">
            <a:extLst>
              <a:ext uri="{FF2B5EF4-FFF2-40B4-BE49-F238E27FC236}">
                <a16:creationId xmlns:a16="http://schemas.microsoft.com/office/drawing/2014/main" id="{F83D38F2-B9C6-4468-AFB1-6921BFEB6D49}"/>
              </a:ext>
            </a:extLst>
          </p:cNvPr>
          <p:cNvGraphicFramePr>
            <a:graphicFrameLocks noGrp="1"/>
          </p:cNvGraphicFramePr>
          <p:nvPr>
            <p:extLst>
              <p:ext uri="{D42A27DB-BD31-4B8C-83A1-F6EECF244321}">
                <p14:modId xmlns:p14="http://schemas.microsoft.com/office/powerpoint/2010/main" val="856153430"/>
              </p:ext>
            </p:extLst>
          </p:nvPr>
        </p:nvGraphicFramePr>
        <p:xfrm>
          <a:off x="725624" y="2849143"/>
          <a:ext cx="8728944" cy="1061085"/>
        </p:xfrm>
        <a:graphic>
          <a:graphicData uri="http://schemas.openxmlformats.org/drawingml/2006/table">
            <a:tbl>
              <a:tblPr firstRow="1" bandRow="1">
                <a:tableStyleId>{5C22544A-7EE6-4342-B048-85BDC9FD1C3A}</a:tableStyleId>
              </a:tblPr>
              <a:tblGrid>
                <a:gridCol w="900000">
                  <a:extLst>
                    <a:ext uri="{9D8B030D-6E8A-4147-A177-3AD203B41FA5}">
                      <a16:colId xmlns:a16="http://schemas.microsoft.com/office/drawing/2014/main" val="2840144021"/>
                    </a:ext>
                  </a:extLst>
                </a:gridCol>
                <a:gridCol w="648000">
                  <a:extLst>
                    <a:ext uri="{9D8B030D-6E8A-4147-A177-3AD203B41FA5}">
                      <a16:colId xmlns:a16="http://schemas.microsoft.com/office/drawing/2014/main" val="2239818214"/>
                    </a:ext>
                  </a:extLst>
                </a:gridCol>
                <a:gridCol w="396000">
                  <a:extLst>
                    <a:ext uri="{9D8B030D-6E8A-4147-A177-3AD203B41FA5}">
                      <a16:colId xmlns:a16="http://schemas.microsoft.com/office/drawing/2014/main" val="2384755886"/>
                    </a:ext>
                  </a:extLst>
                </a:gridCol>
                <a:gridCol w="792000">
                  <a:extLst>
                    <a:ext uri="{9D8B030D-6E8A-4147-A177-3AD203B41FA5}">
                      <a16:colId xmlns:a16="http://schemas.microsoft.com/office/drawing/2014/main" val="186284741"/>
                    </a:ext>
                  </a:extLst>
                </a:gridCol>
                <a:gridCol w="432000">
                  <a:extLst>
                    <a:ext uri="{9D8B030D-6E8A-4147-A177-3AD203B41FA5}">
                      <a16:colId xmlns:a16="http://schemas.microsoft.com/office/drawing/2014/main" val="1115179099"/>
                    </a:ext>
                  </a:extLst>
                </a:gridCol>
                <a:gridCol w="432000">
                  <a:extLst>
                    <a:ext uri="{9D8B030D-6E8A-4147-A177-3AD203B41FA5}">
                      <a16:colId xmlns:a16="http://schemas.microsoft.com/office/drawing/2014/main" val="3356854828"/>
                    </a:ext>
                  </a:extLst>
                </a:gridCol>
                <a:gridCol w="540000">
                  <a:extLst>
                    <a:ext uri="{9D8B030D-6E8A-4147-A177-3AD203B41FA5}">
                      <a16:colId xmlns:a16="http://schemas.microsoft.com/office/drawing/2014/main" val="1920011306"/>
                    </a:ext>
                  </a:extLst>
                </a:gridCol>
                <a:gridCol w="468000">
                  <a:extLst>
                    <a:ext uri="{9D8B030D-6E8A-4147-A177-3AD203B41FA5}">
                      <a16:colId xmlns:a16="http://schemas.microsoft.com/office/drawing/2014/main" val="3335024437"/>
                    </a:ext>
                  </a:extLst>
                </a:gridCol>
                <a:gridCol w="576000">
                  <a:extLst>
                    <a:ext uri="{9D8B030D-6E8A-4147-A177-3AD203B41FA5}">
                      <a16:colId xmlns:a16="http://schemas.microsoft.com/office/drawing/2014/main" val="262351408"/>
                    </a:ext>
                  </a:extLst>
                </a:gridCol>
                <a:gridCol w="504000">
                  <a:extLst>
                    <a:ext uri="{9D8B030D-6E8A-4147-A177-3AD203B41FA5}">
                      <a16:colId xmlns:a16="http://schemas.microsoft.com/office/drawing/2014/main" val="421905880"/>
                    </a:ext>
                  </a:extLst>
                </a:gridCol>
                <a:gridCol w="386472">
                  <a:extLst>
                    <a:ext uri="{9D8B030D-6E8A-4147-A177-3AD203B41FA5}">
                      <a16:colId xmlns:a16="http://schemas.microsoft.com/office/drawing/2014/main" val="3811409747"/>
                    </a:ext>
                  </a:extLst>
                </a:gridCol>
                <a:gridCol w="386472">
                  <a:extLst>
                    <a:ext uri="{9D8B030D-6E8A-4147-A177-3AD203B41FA5}">
                      <a16:colId xmlns:a16="http://schemas.microsoft.com/office/drawing/2014/main" val="2543409202"/>
                    </a:ext>
                  </a:extLst>
                </a:gridCol>
                <a:gridCol w="1620000">
                  <a:extLst>
                    <a:ext uri="{9D8B030D-6E8A-4147-A177-3AD203B41FA5}">
                      <a16:colId xmlns:a16="http://schemas.microsoft.com/office/drawing/2014/main" val="1224343970"/>
                    </a:ext>
                  </a:extLst>
                </a:gridCol>
                <a:gridCol w="648000">
                  <a:extLst>
                    <a:ext uri="{9D8B030D-6E8A-4147-A177-3AD203B41FA5}">
                      <a16:colId xmlns:a16="http://schemas.microsoft.com/office/drawing/2014/main" val="469874782"/>
                    </a:ext>
                  </a:extLst>
                </a:gridCol>
              </a:tblGrid>
              <a:tr h="395800">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全国製造・輸入数量 </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sz="1050" u="none" strike="noStrike" dirty="0">
                          <a:effectLst/>
                          <a:latin typeface="BIZ UDPゴシック" panose="020B0400000000000000" pitchFamily="50" charset="-128"/>
                          <a:ea typeface="BIZ UDPゴシック" panose="020B0400000000000000" pitchFamily="50" charset="-128"/>
                        </a:rPr>
                        <a:t>t)</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府内大気濃度</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測定法</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環境基準値又は指針値</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法（有害</a:t>
                      </a:r>
                      <a:r>
                        <a:rPr lang="ja-JP" altLang="en-US" sz="1050" kern="100" dirty="0">
                          <a:effectLst/>
                          <a:latin typeface="BIZ UDPゴシック" panose="020B0400000000000000" pitchFamily="50" charset="-128"/>
                          <a:ea typeface="BIZ UDPゴシック" panose="020B0400000000000000" pitchFamily="50" charset="-128"/>
                        </a:rPr>
                        <a:t>物質等</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法（指定物質）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法（優先取組物質）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条例（有害</a:t>
                      </a:r>
                      <a:r>
                        <a:rPr lang="ja-JP" altLang="en-US" sz="1050" kern="100" dirty="0">
                          <a:effectLst/>
                          <a:latin typeface="BIZ UDPゴシック" panose="020B0400000000000000" pitchFamily="50" charset="-128"/>
                          <a:ea typeface="BIZ UDPゴシック" panose="020B0400000000000000" pitchFamily="50" charset="-128"/>
                        </a:rPr>
                        <a:t>物質</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化審法</a:t>
                      </a:r>
                    </a:p>
                  </a:txBody>
                  <a:tcPr marL="45720" marR="45720"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安衛法</a:t>
                      </a:r>
                      <a:endParaRPr kumimoji="1" lang="en-US" altLang="ja-JP" sz="1050" dirty="0">
                        <a:latin typeface="BIZ UDPゴシック" panose="020B0400000000000000" pitchFamily="50" charset="-128"/>
                        <a:ea typeface="BIZ UDPゴシック" panose="020B0400000000000000" pitchFamily="50" charset="-128"/>
                      </a:endParaRPr>
                    </a:p>
                    <a:p>
                      <a:pPr algn="ctr"/>
                      <a:r>
                        <a:rPr kumimoji="1" lang="ja-JP" altLang="en-US" sz="1050" dirty="0">
                          <a:latin typeface="BIZ UDPゴシック" panose="020B0400000000000000" pitchFamily="50" charset="-128"/>
                          <a:ea typeface="BIZ UDPゴシック" panose="020B0400000000000000" pitchFamily="50" charset="-128"/>
                        </a:rPr>
                        <a:t>特化則</a:t>
                      </a:r>
                    </a:p>
                  </a:txBody>
                  <a:tcPr marL="45720" marR="4572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毒劇法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水濁法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50" kern="100" dirty="0">
                          <a:effectLst/>
                          <a:latin typeface="BIZ UDPゴシック" panose="020B0400000000000000" pitchFamily="50" charset="-128"/>
                          <a:ea typeface="BIZ UDPゴシック" panose="020B0400000000000000" pitchFamily="50" charset="-128"/>
                        </a:rPr>
                        <a:t>GHS</a:t>
                      </a:r>
                      <a:r>
                        <a:rPr lang="ja-JP" altLang="en-US" sz="1050" kern="100" dirty="0">
                          <a:effectLst/>
                          <a:latin typeface="BIZ UDPゴシック" panose="020B0400000000000000" pitchFamily="50" charset="-128"/>
                          <a:ea typeface="BIZ UDPゴシック" panose="020B0400000000000000" pitchFamily="50" charset="-128"/>
                        </a:rPr>
                        <a:t>分類健康有害性</a:t>
                      </a: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（発がん性以外の主な区分１）</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発がん性</a:t>
                      </a:r>
                      <a:br>
                        <a:rPr lang="ja-JP" altLang="en-US" sz="1050" u="none" strike="noStrike" dirty="0">
                          <a:effectLst/>
                          <a:latin typeface="BIZ UDPゴシック" panose="020B0400000000000000" pitchFamily="50" charset="-128"/>
                          <a:ea typeface="BIZ UDPゴシック" panose="020B0400000000000000" pitchFamily="50" charset="-128"/>
                        </a:rPr>
                      </a:b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IARC</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453410119"/>
                  </a:ext>
                </a:extLst>
              </a:tr>
              <a:tr h="346323">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X</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（水酸化ベリリウム）（</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第１類物質</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呼吸器感作性</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 皮膚感作性 </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 特定標的臓器・全身毒性 </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（ベリリウム単体等）</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6" name="表 15">
            <a:extLst>
              <a:ext uri="{FF2B5EF4-FFF2-40B4-BE49-F238E27FC236}">
                <a16:creationId xmlns:a16="http://schemas.microsoft.com/office/drawing/2014/main" id="{7B4791A2-FC11-43B6-AC05-7EA76EE46D2C}"/>
              </a:ext>
            </a:extLst>
          </p:cNvPr>
          <p:cNvGraphicFramePr>
            <a:graphicFrameLocks noGrp="1"/>
          </p:cNvGraphicFramePr>
          <p:nvPr>
            <p:extLst>
              <p:ext uri="{D42A27DB-BD31-4B8C-83A1-F6EECF244321}">
                <p14:modId xmlns:p14="http://schemas.microsoft.com/office/powerpoint/2010/main" val="925676945"/>
              </p:ext>
            </p:extLst>
          </p:nvPr>
        </p:nvGraphicFramePr>
        <p:xfrm>
          <a:off x="698096" y="4117582"/>
          <a:ext cx="8748000" cy="1072236"/>
        </p:xfrm>
        <a:graphic>
          <a:graphicData uri="http://schemas.openxmlformats.org/drawingml/2006/table">
            <a:tbl>
              <a:tblPr firstRow="1" bandRow="1">
                <a:tableStyleId>{5C22544A-7EE6-4342-B048-85BDC9FD1C3A}</a:tableStyleId>
              </a:tblPr>
              <a:tblGrid>
                <a:gridCol w="396000">
                  <a:extLst>
                    <a:ext uri="{9D8B030D-6E8A-4147-A177-3AD203B41FA5}">
                      <a16:colId xmlns:a16="http://schemas.microsoft.com/office/drawing/2014/main" val="3554492327"/>
                    </a:ext>
                  </a:extLst>
                </a:gridCol>
                <a:gridCol w="360000">
                  <a:extLst>
                    <a:ext uri="{9D8B030D-6E8A-4147-A177-3AD203B41FA5}">
                      <a16:colId xmlns:a16="http://schemas.microsoft.com/office/drawing/2014/main" val="3146548048"/>
                    </a:ext>
                  </a:extLst>
                </a:gridCol>
                <a:gridCol w="684000">
                  <a:extLst>
                    <a:ext uri="{9D8B030D-6E8A-4147-A177-3AD203B41FA5}">
                      <a16:colId xmlns:a16="http://schemas.microsoft.com/office/drawing/2014/main" val="3313589753"/>
                    </a:ext>
                  </a:extLst>
                </a:gridCol>
                <a:gridCol w="684000">
                  <a:extLst>
                    <a:ext uri="{9D8B030D-6E8A-4147-A177-3AD203B41FA5}">
                      <a16:colId xmlns:a16="http://schemas.microsoft.com/office/drawing/2014/main" val="1309927787"/>
                    </a:ext>
                  </a:extLst>
                </a:gridCol>
                <a:gridCol w="432000">
                  <a:extLst>
                    <a:ext uri="{9D8B030D-6E8A-4147-A177-3AD203B41FA5}">
                      <a16:colId xmlns:a16="http://schemas.microsoft.com/office/drawing/2014/main" val="440683863"/>
                    </a:ext>
                  </a:extLst>
                </a:gridCol>
                <a:gridCol w="360000">
                  <a:extLst>
                    <a:ext uri="{9D8B030D-6E8A-4147-A177-3AD203B41FA5}">
                      <a16:colId xmlns:a16="http://schemas.microsoft.com/office/drawing/2014/main" val="1481578530"/>
                    </a:ext>
                  </a:extLst>
                </a:gridCol>
                <a:gridCol w="1728000">
                  <a:extLst>
                    <a:ext uri="{9D8B030D-6E8A-4147-A177-3AD203B41FA5}">
                      <a16:colId xmlns:a16="http://schemas.microsoft.com/office/drawing/2014/main" val="68193555"/>
                    </a:ext>
                  </a:extLst>
                </a:gridCol>
                <a:gridCol w="432000">
                  <a:extLst>
                    <a:ext uri="{9D8B030D-6E8A-4147-A177-3AD203B41FA5}">
                      <a16:colId xmlns:a16="http://schemas.microsoft.com/office/drawing/2014/main" val="3995537399"/>
                    </a:ext>
                  </a:extLst>
                </a:gridCol>
                <a:gridCol w="864000">
                  <a:extLst>
                    <a:ext uri="{9D8B030D-6E8A-4147-A177-3AD203B41FA5}">
                      <a16:colId xmlns:a16="http://schemas.microsoft.com/office/drawing/2014/main" val="2396862075"/>
                    </a:ext>
                  </a:extLst>
                </a:gridCol>
                <a:gridCol w="612000">
                  <a:extLst>
                    <a:ext uri="{9D8B030D-6E8A-4147-A177-3AD203B41FA5}">
                      <a16:colId xmlns:a16="http://schemas.microsoft.com/office/drawing/2014/main" val="3482019717"/>
                    </a:ext>
                  </a:extLst>
                </a:gridCol>
                <a:gridCol w="2196000">
                  <a:extLst>
                    <a:ext uri="{9D8B030D-6E8A-4147-A177-3AD203B41FA5}">
                      <a16:colId xmlns:a16="http://schemas.microsoft.com/office/drawing/2014/main" val="669687323"/>
                    </a:ext>
                  </a:extLst>
                </a:gridCol>
              </a:tblGrid>
              <a:tr h="330378">
                <a:tc gridSpan="7">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排出量（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ja-JP"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移動量（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a:p>
                  </a:txBody>
                  <a:tcPr/>
                </a:tc>
                <a:tc gridSpan="2">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zh-CN" sz="1050" u="none" strike="noStrike" dirty="0">
                          <a:effectLst/>
                          <a:latin typeface="BIZ UDPゴシック" panose="020B0400000000000000" pitchFamily="50" charset="-128"/>
                          <a:ea typeface="BIZ UDPゴシック" panose="020B0400000000000000" pitchFamily="50" charset="-128"/>
                        </a:rPr>
                        <a:t>PRTR</a:t>
                      </a:r>
                      <a:r>
                        <a:rPr lang="zh-CN" altLang="en-US" sz="1050" u="none" strike="noStrike" dirty="0">
                          <a:effectLst/>
                          <a:latin typeface="BIZ UDPゴシック" panose="020B0400000000000000" pitchFamily="50" charset="-128"/>
                          <a:ea typeface="BIZ UDPゴシック" panose="020B0400000000000000" pitchFamily="50" charset="-128"/>
                        </a:rPr>
                        <a:t>届出外</a:t>
                      </a: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年度、ｋｇ）</a:t>
                      </a:r>
                      <a:endParaRPr lang="en-US" altLang="ja-JP" sz="1050" u="none" strike="noStrike"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zh-CN"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728890693"/>
                  </a:ext>
                </a:extLst>
              </a:tr>
              <a:tr h="330378">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分類</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届出件数</a:t>
                      </a:r>
                      <a:endParaRPr lang="en-US" altLang="ja-JP"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合計</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公共用水域</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土壌</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大気排出量上位業種</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下水道</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事業所外への移動（廃棄物）</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r>
                        <a:rPr lang="zh-CN" altLang="en-US" sz="1050" u="none" strike="noStrike" dirty="0">
                          <a:effectLst/>
                          <a:latin typeface="BIZ UDPゴシック" panose="020B0400000000000000" pitchFamily="50" charset="-128"/>
                          <a:ea typeface="BIZ UDPゴシック" panose="020B0400000000000000" pitchFamily="50" charset="-128"/>
                        </a:rPr>
                        <a:t>排出量</a:t>
                      </a:r>
                      <a:endParaRPr kumimoji="1" lang="ja-JP" altLang="en-US" sz="1050" dirty="0">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主な排出源と量</a:t>
                      </a:r>
                    </a:p>
                  </a:txBody>
                  <a:tcPr anchor="ctr"/>
                </a:tc>
                <a:extLst>
                  <a:ext uri="{0D108BD9-81ED-4DB2-BD59-A6C34878D82A}">
                    <a16:rowId xmlns:a16="http://schemas.microsoft.com/office/drawing/2014/main" val="2814582105"/>
                  </a:ext>
                </a:extLst>
              </a:tr>
              <a:tr h="330378">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特定第</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種</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extLst>
                  <a:ext uri="{0D108BD9-81ED-4DB2-BD59-A6C34878D82A}">
                    <a16:rowId xmlns:a16="http://schemas.microsoft.com/office/drawing/2014/main" val="3130189616"/>
                  </a:ext>
                </a:extLst>
              </a:tr>
            </a:tbl>
          </a:graphicData>
        </a:graphic>
      </p:graphicFrame>
      <p:sp>
        <p:nvSpPr>
          <p:cNvPr id="12" name="テキスト ボックス 11">
            <a:extLst>
              <a:ext uri="{FF2B5EF4-FFF2-40B4-BE49-F238E27FC236}">
                <a16:creationId xmlns:a16="http://schemas.microsoft.com/office/drawing/2014/main" id="{82429216-EF61-431F-9EE4-ADFCC095BC42}"/>
              </a:ext>
            </a:extLst>
          </p:cNvPr>
          <p:cNvSpPr txBox="1"/>
          <p:nvPr/>
        </p:nvSpPr>
        <p:spPr>
          <a:xfrm>
            <a:off x="733163" y="3898080"/>
            <a:ext cx="4140877" cy="215444"/>
          </a:xfrm>
          <a:prstGeom prst="rect">
            <a:avLst/>
          </a:prstGeom>
          <a:noFill/>
        </p:spPr>
        <p:txBody>
          <a:bodyPr wrap="none" rtlCol="0">
            <a:spAutoFit/>
          </a:bodyPr>
          <a:lstStyle/>
          <a:p>
            <a:r>
              <a:rPr kumimoji="1" lang="en-US" altLang="ja-JP" sz="800" dirty="0"/>
              <a:t>※</a:t>
            </a:r>
            <a:r>
              <a:rPr kumimoji="1" lang="ja-JP" altLang="en-US" sz="800" dirty="0"/>
              <a:t>　届出事業者数が２社以下であり、事業者の機密情報保持のため「</a:t>
            </a:r>
            <a:r>
              <a:rPr kumimoji="1" lang="en-US" altLang="ja-JP" sz="800" dirty="0"/>
              <a:t>X</a:t>
            </a:r>
            <a:r>
              <a:rPr kumimoji="1" lang="ja-JP" altLang="en-US" sz="800" dirty="0"/>
              <a:t>」として公表。</a:t>
            </a:r>
          </a:p>
        </p:txBody>
      </p:sp>
    </p:spTree>
    <p:extLst>
      <p:ext uri="{BB962C8B-B14F-4D97-AF65-F5344CB8AC3E}">
        <p14:creationId xmlns:p14="http://schemas.microsoft.com/office/powerpoint/2010/main" val="16000335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p:cNvSpPr>
            <a:spLocks noGrp="1"/>
          </p:cNvSpPr>
          <p:nvPr>
            <p:ph type="title"/>
          </p:nvPr>
        </p:nvSpPr>
        <p:spPr>
          <a:xfrm>
            <a:off x="1083469" y="609600"/>
            <a:ext cx="8457933" cy="742122"/>
          </a:xfrm>
        </p:spPr>
        <p:txBody>
          <a:bodyPr>
            <a:normAutofit/>
          </a:bodyPr>
          <a:lstStyle/>
          <a:p>
            <a:r>
              <a:rPr kumimoji="1" lang="ja-JP" altLang="en-US" sz="2400" dirty="0">
                <a:latin typeface="BIZ UDPゴシック" panose="020B0400000000000000" pitchFamily="50" charset="-128"/>
                <a:ea typeface="BIZ UDPゴシック" panose="020B0400000000000000" pitchFamily="50" charset="-128"/>
              </a:rPr>
              <a:t>（参考）検討対象物質について</a:t>
            </a:r>
            <a:r>
              <a:rPr kumimoji="1" lang="en-US" altLang="ja-JP" sz="2400" dirty="0">
                <a:latin typeface="BIZ UDPゴシック" panose="020B0400000000000000" pitchFamily="50" charset="-128"/>
                <a:ea typeface="BIZ UDPゴシック" panose="020B0400000000000000" pitchFamily="50" charset="-128"/>
              </a:rPr>
              <a:t>【</a:t>
            </a:r>
            <a:r>
              <a:rPr kumimoji="1" lang="ja-JP" altLang="en-US" sz="2400" dirty="0">
                <a:latin typeface="BIZ UDPゴシック" panose="020B0400000000000000" pitchFamily="50" charset="-128"/>
                <a:ea typeface="BIZ UDPゴシック" panose="020B0400000000000000" pitchFamily="50" charset="-128"/>
              </a:rPr>
              <a:t>⑱</a:t>
            </a:r>
            <a:r>
              <a:rPr lang="ja-JP" altLang="en-US" sz="2400" dirty="0">
                <a:latin typeface="BIZ UDPゴシック" panose="020B0400000000000000" pitchFamily="50" charset="-128"/>
                <a:ea typeface="BIZ UDPゴシック" panose="020B0400000000000000" pitchFamily="50" charset="-128"/>
              </a:rPr>
              <a:t>マンガン及びその化合物</a:t>
            </a:r>
            <a:r>
              <a:rPr kumimoji="1" lang="en-US" altLang="ja-JP" sz="2400" dirty="0">
                <a:latin typeface="BIZ UDPゴシック" panose="020B0400000000000000" pitchFamily="50" charset="-128"/>
                <a:ea typeface="BIZ UDPゴシック" panose="020B0400000000000000" pitchFamily="50" charset="-128"/>
              </a:rPr>
              <a:t>】</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スライド番号プレースホルダー 3">
            <a:extLst>
              <a:ext uri="{FF2B5EF4-FFF2-40B4-BE49-F238E27FC236}">
                <a16:creationId xmlns:a16="http://schemas.microsoft.com/office/drawing/2014/main" id="{8DBC81DD-DE3C-4517-AC6F-72A486E33BE7}"/>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31</a:t>
            </a:fld>
            <a:endParaRPr lang="en-US" dirty="0">
              <a:solidFill>
                <a:srgbClr val="000000"/>
              </a:solidFill>
              <a:latin typeface="BIZ UDPゴシック" panose="020B0400000000000000" pitchFamily="50" charset="-128"/>
              <a:ea typeface="BIZ UDPゴシック" panose="020B0400000000000000" pitchFamily="50" charset="-128"/>
            </a:endParaRPr>
          </a:p>
        </p:txBody>
      </p:sp>
      <p:graphicFrame>
        <p:nvGraphicFramePr>
          <p:cNvPr id="3" name="表 3">
            <a:extLst>
              <a:ext uri="{FF2B5EF4-FFF2-40B4-BE49-F238E27FC236}">
                <a16:creationId xmlns:a16="http://schemas.microsoft.com/office/drawing/2014/main" id="{99486B8D-8EBE-405C-9D80-F4834A667D51}"/>
              </a:ext>
            </a:extLst>
          </p:cNvPr>
          <p:cNvGraphicFramePr>
            <a:graphicFrameLocks noGrp="1"/>
          </p:cNvGraphicFramePr>
          <p:nvPr>
            <p:extLst>
              <p:ext uri="{D42A27DB-BD31-4B8C-83A1-F6EECF244321}">
                <p14:modId xmlns:p14="http://schemas.microsoft.com/office/powerpoint/2010/main" val="2383844599"/>
              </p:ext>
            </p:extLst>
          </p:nvPr>
        </p:nvGraphicFramePr>
        <p:xfrm>
          <a:off x="721402" y="1320674"/>
          <a:ext cx="8820000" cy="1701165"/>
        </p:xfrm>
        <a:graphic>
          <a:graphicData uri="http://schemas.openxmlformats.org/drawingml/2006/table">
            <a:tbl>
              <a:tblPr firstRow="1" bandRow="1">
                <a:tableStyleId>{5C22544A-7EE6-4342-B048-85BDC9FD1C3A}</a:tableStyleId>
              </a:tblPr>
              <a:tblGrid>
                <a:gridCol w="972000">
                  <a:extLst>
                    <a:ext uri="{9D8B030D-6E8A-4147-A177-3AD203B41FA5}">
                      <a16:colId xmlns:a16="http://schemas.microsoft.com/office/drawing/2014/main" val="1612888235"/>
                    </a:ext>
                  </a:extLst>
                </a:gridCol>
                <a:gridCol w="1080000">
                  <a:extLst>
                    <a:ext uri="{9D8B030D-6E8A-4147-A177-3AD203B41FA5}">
                      <a16:colId xmlns:a16="http://schemas.microsoft.com/office/drawing/2014/main" val="2876613415"/>
                    </a:ext>
                  </a:extLst>
                </a:gridCol>
                <a:gridCol w="936000">
                  <a:extLst>
                    <a:ext uri="{9D8B030D-6E8A-4147-A177-3AD203B41FA5}">
                      <a16:colId xmlns:a16="http://schemas.microsoft.com/office/drawing/2014/main" val="2936053854"/>
                    </a:ext>
                  </a:extLst>
                </a:gridCol>
                <a:gridCol w="2520000">
                  <a:extLst>
                    <a:ext uri="{9D8B030D-6E8A-4147-A177-3AD203B41FA5}">
                      <a16:colId xmlns:a16="http://schemas.microsoft.com/office/drawing/2014/main" val="677029250"/>
                    </a:ext>
                  </a:extLst>
                </a:gridCol>
                <a:gridCol w="3312000">
                  <a:extLst>
                    <a:ext uri="{9D8B030D-6E8A-4147-A177-3AD203B41FA5}">
                      <a16:colId xmlns:a16="http://schemas.microsoft.com/office/drawing/2014/main" val="1103838277"/>
                    </a:ext>
                  </a:extLst>
                </a:gridCol>
              </a:tblGrid>
              <a:tr h="231883">
                <a:tc>
                  <a:txBody>
                    <a:bodyPr/>
                    <a:lstStyle/>
                    <a:p>
                      <a:pPr algn="ctr"/>
                      <a:r>
                        <a:rPr kumimoji="1" lang="ja-JP" altLang="en-US" sz="1050" dirty="0">
                          <a:latin typeface="BIZ UDPゴシック" panose="020B0400000000000000" pitchFamily="50" charset="-128"/>
                          <a:ea typeface="BIZ UDPゴシック" panose="020B0400000000000000" pitchFamily="50" charset="-128"/>
                        </a:rPr>
                        <a:t>分子式</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融点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沸点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主な用途</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特徴</a:t>
                      </a:r>
                    </a:p>
                  </a:txBody>
                  <a:tcPr anchor="ctr"/>
                </a:tc>
                <a:extLst>
                  <a:ext uri="{0D108BD9-81ED-4DB2-BD59-A6C34878D82A}">
                    <a16:rowId xmlns:a16="http://schemas.microsoft.com/office/drawing/2014/main" val="841004180"/>
                  </a:ext>
                </a:extLst>
              </a:tr>
              <a:tr h="510239">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Mn</a:t>
                      </a:r>
                      <a:b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MnO</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（二酸化マンガン）</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KMnO</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4</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（過マンガン酸カリウム）</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等</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1244℃</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Mn)</a:t>
                      </a:r>
                      <a:b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553℃</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（分解）（</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MnO</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&gt;240℃</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（分解）（</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KMnO</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4</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1962℃</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Mn</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MnO</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KMnO</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4</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・機械部品用の合金の原料。</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・鉄鋼製品の製造過程における添加剤、脱酸剤。</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・二酸化マンガン：マンガン乾電池の電極、有機溶剤を製造する際の酸化剤、フェライトの原料、花火やマッチの原料、ガラスの着色。</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・過マンガン酸カリウム：飲料水中からの有機物や臭気の除去、酸化剤、分析用試薬、繊維や油脂の漂白。</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・地球上には比較的豊富に存在。</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・純粋なものは銀白色、鉄よりも硬いものの、もろい金属。</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・空気中ではすぐに錆び二酸化マンガンの皮膜をつくる。</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・鉄や銅などにマンガンを加えると大きな強度が得られる。</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・二酸化マンガン：常温で黒色または茶色の固体。</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・過マンガン酸カリウム：常温で暗紫色の固体で、二酸化マンガンより強い酸化作用。</a:t>
                      </a:r>
                    </a:p>
                  </a:txBody>
                  <a:tcPr marL="9525" marR="9525" marT="9525" marB="0" anchor="ctr"/>
                </a:tc>
                <a:extLst>
                  <a:ext uri="{0D108BD9-81ED-4DB2-BD59-A6C34878D82A}">
                    <a16:rowId xmlns:a16="http://schemas.microsoft.com/office/drawing/2014/main" val="2844436851"/>
                  </a:ext>
                </a:extLst>
              </a:tr>
            </a:tbl>
          </a:graphicData>
        </a:graphic>
      </p:graphicFrame>
      <p:graphicFrame>
        <p:nvGraphicFramePr>
          <p:cNvPr id="20" name="表 19">
            <a:extLst>
              <a:ext uri="{FF2B5EF4-FFF2-40B4-BE49-F238E27FC236}">
                <a16:creationId xmlns:a16="http://schemas.microsoft.com/office/drawing/2014/main" id="{D4582458-6B28-410C-ADF1-1AB4EEB66FE3}"/>
              </a:ext>
            </a:extLst>
          </p:cNvPr>
          <p:cNvGraphicFramePr>
            <a:graphicFrameLocks noGrp="1"/>
          </p:cNvGraphicFramePr>
          <p:nvPr>
            <p:extLst>
              <p:ext uri="{D42A27DB-BD31-4B8C-83A1-F6EECF244321}">
                <p14:modId xmlns:p14="http://schemas.microsoft.com/office/powerpoint/2010/main" val="595618089"/>
              </p:ext>
            </p:extLst>
          </p:nvPr>
        </p:nvGraphicFramePr>
        <p:xfrm>
          <a:off x="667757" y="5584628"/>
          <a:ext cx="8815593" cy="1185231"/>
        </p:xfrm>
        <a:graphic>
          <a:graphicData uri="http://schemas.openxmlformats.org/drawingml/2006/table">
            <a:tbl>
              <a:tblPr firstRow="1" bandRow="1">
                <a:tableStyleId>{5C22544A-7EE6-4342-B048-85BDC9FD1C3A}</a:tableStyleId>
              </a:tblPr>
              <a:tblGrid>
                <a:gridCol w="468000">
                  <a:extLst>
                    <a:ext uri="{9D8B030D-6E8A-4147-A177-3AD203B41FA5}">
                      <a16:colId xmlns:a16="http://schemas.microsoft.com/office/drawing/2014/main" val="186284741"/>
                    </a:ext>
                  </a:extLst>
                </a:gridCol>
                <a:gridCol w="396000">
                  <a:extLst>
                    <a:ext uri="{9D8B030D-6E8A-4147-A177-3AD203B41FA5}">
                      <a16:colId xmlns:a16="http://schemas.microsoft.com/office/drawing/2014/main" val="3347487342"/>
                    </a:ext>
                  </a:extLst>
                </a:gridCol>
                <a:gridCol w="583779">
                  <a:extLst>
                    <a:ext uri="{9D8B030D-6E8A-4147-A177-3AD203B41FA5}">
                      <a16:colId xmlns:a16="http://schemas.microsoft.com/office/drawing/2014/main" val="820898458"/>
                    </a:ext>
                  </a:extLst>
                </a:gridCol>
                <a:gridCol w="1224000">
                  <a:extLst>
                    <a:ext uri="{9D8B030D-6E8A-4147-A177-3AD203B41FA5}">
                      <a16:colId xmlns:a16="http://schemas.microsoft.com/office/drawing/2014/main" val="1115179099"/>
                    </a:ext>
                  </a:extLst>
                </a:gridCol>
                <a:gridCol w="712367">
                  <a:extLst>
                    <a:ext uri="{9D8B030D-6E8A-4147-A177-3AD203B41FA5}">
                      <a16:colId xmlns:a16="http://schemas.microsoft.com/office/drawing/2014/main" val="3356854828"/>
                    </a:ext>
                  </a:extLst>
                </a:gridCol>
                <a:gridCol w="637381">
                  <a:extLst>
                    <a:ext uri="{9D8B030D-6E8A-4147-A177-3AD203B41FA5}">
                      <a16:colId xmlns:a16="http://schemas.microsoft.com/office/drawing/2014/main" val="1920011306"/>
                    </a:ext>
                  </a:extLst>
                </a:gridCol>
                <a:gridCol w="487409">
                  <a:extLst>
                    <a:ext uri="{9D8B030D-6E8A-4147-A177-3AD203B41FA5}">
                      <a16:colId xmlns:a16="http://schemas.microsoft.com/office/drawing/2014/main" val="3335024437"/>
                    </a:ext>
                  </a:extLst>
                </a:gridCol>
                <a:gridCol w="487409">
                  <a:extLst>
                    <a:ext uri="{9D8B030D-6E8A-4147-A177-3AD203B41FA5}">
                      <a16:colId xmlns:a16="http://schemas.microsoft.com/office/drawing/2014/main" val="1224343970"/>
                    </a:ext>
                  </a:extLst>
                </a:gridCol>
                <a:gridCol w="742992">
                  <a:extLst>
                    <a:ext uri="{9D8B030D-6E8A-4147-A177-3AD203B41FA5}">
                      <a16:colId xmlns:a16="http://schemas.microsoft.com/office/drawing/2014/main" val="1897126806"/>
                    </a:ext>
                  </a:extLst>
                </a:gridCol>
                <a:gridCol w="712367">
                  <a:extLst>
                    <a:ext uri="{9D8B030D-6E8A-4147-A177-3AD203B41FA5}">
                      <a16:colId xmlns:a16="http://schemas.microsoft.com/office/drawing/2014/main" val="1958534525"/>
                    </a:ext>
                  </a:extLst>
                </a:gridCol>
                <a:gridCol w="599889">
                  <a:extLst>
                    <a:ext uri="{9D8B030D-6E8A-4147-A177-3AD203B41FA5}">
                      <a16:colId xmlns:a16="http://schemas.microsoft.com/office/drawing/2014/main" val="2187406633"/>
                    </a:ext>
                  </a:extLst>
                </a:gridCol>
                <a:gridCol w="360000">
                  <a:extLst>
                    <a:ext uri="{9D8B030D-6E8A-4147-A177-3AD203B41FA5}">
                      <a16:colId xmlns:a16="http://schemas.microsoft.com/office/drawing/2014/main" val="546023338"/>
                    </a:ext>
                  </a:extLst>
                </a:gridCol>
                <a:gridCol w="324000">
                  <a:extLst>
                    <a:ext uri="{9D8B030D-6E8A-4147-A177-3AD203B41FA5}">
                      <a16:colId xmlns:a16="http://schemas.microsoft.com/office/drawing/2014/main" val="3089004337"/>
                    </a:ext>
                  </a:extLst>
                </a:gridCol>
                <a:gridCol w="1080000">
                  <a:extLst>
                    <a:ext uri="{9D8B030D-6E8A-4147-A177-3AD203B41FA5}">
                      <a16:colId xmlns:a16="http://schemas.microsoft.com/office/drawing/2014/main" val="3702834822"/>
                    </a:ext>
                  </a:extLst>
                </a:gridCol>
              </a:tblGrid>
              <a:tr h="269415">
                <a:tc gridSpan="11">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中央環境審議会での検討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gridSpan="3">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条例制定時の検討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2355721477"/>
                  </a:ext>
                </a:extLst>
              </a:tr>
              <a:tr h="422031">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zh-TW" altLang="en-US" sz="1050" u="none" strike="noStrike" dirty="0">
                          <a:effectLst/>
                          <a:latin typeface="BIZ UDPゴシック" panose="020B0400000000000000" pitchFamily="50" charset="-128"/>
                          <a:ea typeface="BIZ UDPゴシック" panose="020B0400000000000000" pitchFamily="50" charset="-128"/>
                        </a:rPr>
                        <a:t>遺伝子障害性</a:t>
                      </a:r>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発がん性の閾値の有無</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発がん性以外の有害性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発がん性の量ー反応関係</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ユニットリスク</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a:effectLst/>
                          <a:latin typeface="BIZ UDPゴシック" panose="020B0400000000000000" pitchFamily="50" charset="-128"/>
                          <a:ea typeface="BIZ UDPゴシック" panose="020B0400000000000000" pitchFamily="50" charset="-128"/>
                        </a:rPr>
                        <a:t>発がん性以外の量ー反応関係</a:t>
                      </a:r>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発がん性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毒性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想定環境濃度</a:t>
                      </a:r>
                    </a:p>
                  </a:txBody>
                  <a:tcPr marL="9525" marR="9525" marT="9525" marB="0" anchor="ctr"/>
                </a:tc>
                <a:extLst>
                  <a:ext uri="{0D108BD9-81ED-4DB2-BD59-A6C34878D82A}">
                    <a16:rowId xmlns:a16="http://schemas.microsoft.com/office/drawing/2014/main" val="1453410119"/>
                  </a:ext>
                </a:extLst>
              </a:tr>
              <a:tr h="426231">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不明</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不明</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慢性毒性：神経毒性、呼吸器毒性</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LOAEL：21</a:t>
                      </a:r>
                      <a:r>
                        <a:rPr lang="el-GR" sz="1050" b="0" i="0" u="none" strike="noStrike" dirty="0">
                          <a:solidFill>
                            <a:srgbClr val="000000"/>
                          </a:solidFill>
                          <a:effectLst/>
                          <a:latin typeface="BIZ UDPゴシック" panose="020B0400000000000000" pitchFamily="50" charset="-128"/>
                          <a:ea typeface="BIZ UDPゴシック" panose="020B0400000000000000" pitchFamily="50" charset="-128"/>
                        </a:rPr>
                        <a:t>μ</a:t>
                      </a: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g/m</a:t>
                      </a:r>
                      <a:r>
                        <a:rPr lang="en-US" sz="1050" b="0" i="0" u="none" strike="noStrike" baseline="30000" dirty="0">
                          <a:solidFill>
                            <a:srgbClr val="000000"/>
                          </a:solidFill>
                          <a:effectLst/>
                          <a:latin typeface="BIZ UDPゴシック" panose="020B0400000000000000" pitchFamily="50" charset="-128"/>
                          <a:ea typeface="BIZ UDPゴシック" panose="020B0400000000000000" pitchFamily="50" charset="-128"/>
                        </a:rPr>
                        <a:t>3</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150</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0.14</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en-US" sz="1050" b="0" i="0" u="none" strike="noStrike">
                          <a:solidFill>
                            <a:srgbClr val="000000"/>
                          </a:solidFill>
                          <a:effectLst/>
                          <a:latin typeface="BIZ UDPゴシック" panose="020B0400000000000000" pitchFamily="50" charset="-128"/>
                          <a:ea typeface="BIZ UDPゴシック" panose="020B0400000000000000" pitchFamily="50" charset="-128"/>
                        </a:rPr>
                        <a:t>T1</a:t>
                      </a: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0.004mg/m</a:t>
                      </a:r>
                      <a:r>
                        <a:rPr lang="en-US" sz="1050" b="0" i="0" u="none" strike="noStrike" baseline="30000" dirty="0">
                          <a:solidFill>
                            <a:srgbClr val="000000"/>
                          </a:solidFill>
                          <a:effectLst/>
                          <a:latin typeface="BIZ UDPゴシック" panose="020B0400000000000000" pitchFamily="50" charset="-128"/>
                          <a:ea typeface="BIZ UDPゴシック" panose="020B0400000000000000" pitchFamily="50" charset="-128"/>
                        </a:rPr>
                        <a:t>3</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4" name="表 13">
            <a:extLst>
              <a:ext uri="{FF2B5EF4-FFF2-40B4-BE49-F238E27FC236}">
                <a16:creationId xmlns:a16="http://schemas.microsoft.com/office/drawing/2014/main" id="{7D06ACC8-1DBE-4923-B946-7CE986D15FFC}"/>
              </a:ext>
            </a:extLst>
          </p:cNvPr>
          <p:cNvGraphicFramePr>
            <a:graphicFrameLocks noGrp="1"/>
          </p:cNvGraphicFramePr>
          <p:nvPr>
            <p:extLst>
              <p:ext uri="{D42A27DB-BD31-4B8C-83A1-F6EECF244321}">
                <p14:modId xmlns:p14="http://schemas.microsoft.com/office/powerpoint/2010/main" val="2624419707"/>
              </p:ext>
            </p:extLst>
          </p:nvPr>
        </p:nvGraphicFramePr>
        <p:xfrm>
          <a:off x="701553" y="3177747"/>
          <a:ext cx="8810472" cy="1061085"/>
        </p:xfrm>
        <a:graphic>
          <a:graphicData uri="http://schemas.openxmlformats.org/drawingml/2006/table">
            <a:tbl>
              <a:tblPr firstRow="1" bandRow="1">
                <a:tableStyleId>{5C22544A-7EE6-4342-B048-85BDC9FD1C3A}</a:tableStyleId>
              </a:tblPr>
              <a:tblGrid>
                <a:gridCol w="936000">
                  <a:extLst>
                    <a:ext uri="{9D8B030D-6E8A-4147-A177-3AD203B41FA5}">
                      <a16:colId xmlns:a16="http://schemas.microsoft.com/office/drawing/2014/main" val="2840144021"/>
                    </a:ext>
                  </a:extLst>
                </a:gridCol>
                <a:gridCol w="648000">
                  <a:extLst>
                    <a:ext uri="{9D8B030D-6E8A-4147-A177-3AD203B41FA5}">
                      <a16:colId xmlns:a16="http://schemas.microsoft.com/office/drawing/2014/main" val="2239818214"/>
                    </a:ext>
                  </a:extLst>
                </a:gridCol>
                <a:gridCol w="360000">
                  <a:extLst>
                    <a:ext uri="{9D8B030D-6E8A-4147-A177-3AD203B41FA5}">
                      <a16:colId xmlns:a16="http://schemas.microsoft.com/office/drawing/2014/main" val="2384755886"/>
                    </a:ext>
                  </a:extLst>
                </a:gridCol>
                <a:gridCol w="792000">
                  <a:extLst>
                    <a:ext uri="{9D8B030D-6E8A-4147-A177-3AD203B41FA5}">
                      <a16:colId xmlns:a16="http://schemas.microsoft.com/office/drawing/2014/main" val="186284741"/>
                    </a:ext>
                  </a:extLst>
                </a:gridCol>
                <a:gridCol w="432000">
                  <a:extLst>
                    <a:ext uri="{9D8B030D-6E8A-4147-A177-3AD203B41FA5}">
                      <a16:colId xmlns:a16="http://schemas.microsoft.com/office/drawing/2014/main" val="1115179099"/>
                    </a:ext>
                  </a:extLst>
                </a:gridCol>
                <a:gridCol w="432000">
                  <a:extLst>
                    <a:ext uri="{9D8B030D-6E8A-4147-A177-3AD203B41FA5}">
                      <a16:colId xmlns:a16="http://schemas.microsoft.com/office/drawing/2014/main" val="3356854828"/>
                    </a:ext>
                  </a:extLst>
                </a:gridCol>
                <a:gridCol w="540000">
                  <a:extLst>
                    <a:ext uri="{9D8B030D-6E8A-4147-A177-3AD203B41FA5}">
                      <a16:colId xmlns:a16="http://schemas.microsoft.com/office/drawing/2014/main" val="1920011306"/>
                    </a:ext>
                  </a:extLst>
                </a:gridCol>
                <a:gridCol w="468000">
                  <a:extLst>
                    <a:ext uri="{9D8B030D-6E8A-4147-A177-3AD203B41FA5}">
                      <a16:colId xmlns:a16="http://schemas.microsoft.com/office/drawing/2014/main" val="3335024437"/>
                    </a:ext>
                  </a:extLst>
                </a:gridCol>
                <a:gridCol w="324000">
                  <a:extLst>
                    <a:ext uri="{9D8B030D-6E8A-4147-A177-3AD203B41FA5}">
                      <a16:colId xmlns:a16="http://schemas.microsoft.com/office/drawing/2014/main" val="262351408"/>
                    </a:ext>
                  </a:extLst>
                </a:gridCol>
                <a:gridCol w="504000">
                  <a:extLst>
                    <a:ext uri="{9D8B030D-6E8A-4147-A177-3AD203B41FA5}">
                      <a16:colId xmlns:a16="http://schemas.microsoft.com/office/drawing/2014/main" val="421905880"/>
                    </a:ext>
                  </a:extLst>
                </a:gridCol>
                <a:gridCol w="360000">
                  <a:extLst>
                    <a:ext uri="{9D8B030D-6E8A-4147-A177-3AD203B41FA5}">
                      <a16:colId xmlns:a16="http://schemas.microsoft.com/office/drawing/2014/main" val="3811409747"/>
                    </a:ext>
                  </a:extLst>
                </a:gridCol>
                <a:gridCol w="386472">
                  <a:extLst>
                    <a:ext uri="{9D8B030D-6E8A-4147-A177-3AD203B41FA5}">
                      <a16:colId xmlns:a16="http://schemas.microsoft.com/office/drawing/2014/main" val="2543409202"/>
                    </a:ext>
                  </a:extLst>
                </a:gridCol>
                <a:gridCol w="1188000">
                  <a:extLst>
                    <a:ext uri="{9D8B030D-6E8A-4147-A177-3AD203B41FA5}">
                      <a16:colId xmlns:a16="http://schemas.microsoft.com/office/drawing/2014/main" val="1224343970"/>
                    </a:ext>
                  </a:extLst>
                </a:gridCol>
                <a:gridCol w="1440000">
                  <a:extLst>
                    <a:ext uri="{9D8B030D-6E8A-4147-A177-3AD203B41FA5}">
                      <a16:colId xmlns:a16="http://schemas.microsoft.com/office/drawing/2014/main" val="469874782"/>
                    </a:ext>
                  </a:extLst>
                </a:gridCol>
              </a:tblGrid>
              <a:tr h="395800">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全国製造・輸入数量 </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sz="1050" u="none" strike="noStrike" dirty="0">
                          <a:effectLst/>
                          <a:latin typeface="BIZ UDPゴシック" panose="020B0400000000000000" pitchFamily="50" charset="-128"/>
                          <a:ea typeface="BIZ UDPゴシック" panose="020B0400000000000000" pitchFamily="50" charset="-128"/>
                        </a:rPr>
                        <a:t>t)</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府内大気濃度</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測定法</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環境基準値又は指針値</a:t>
                      </a:r>
                      <a:r>
                        <a:rPr lang="ja-JP" altLang="el-GR"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ng/m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法（有害</a:t>
                      </a:r>
                      <a:r>
                        <a:rPr lang="ja-JP" altLang="en-US" sz="1050" kern="100" dirty="0">
                          <a:effectLst/>
                          <a:latin typeface="BIZ UDPゴシック" panose="020B0400000000000000" pitchFamily="50" charset="-128"/>
                          <a:ea typeface="BIZ UDPゴシック" panose="020B0400000000000000" pitchFamily="50" charset="-128"/>
                        </a:rPr>
                        <a:t>物質等</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法（指定物質）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法（優先取組物質）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条例（有害</a:t>
                      </a:r>
                      <a:r>
                        <a:rPr lang="ja-JP" altLang="en-US" sz="1050" kern="100" dirty="0">
                          <a:effectLst/>
                          <a:latin typeface="BIZ UDPゴシック" panose="020B0400000000000000" pitchFamily="50" charset="-128"/>
                          <a:ea typeface="BIZ UDPゴシック" panose="020B0400000000000000" pitchFamily="50" charset="-128"/>
                        </a:rPr>
                        <a:t>物質</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化審法</a:t>
                      </a:r>
                    </a:p>
                  </a:txBody>
                  <a:tcPr marL="45720" marR="45720"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安衛法</a:t>
                      </a:r>
                      <a:endParaRPr kumimoji="1" lang="en-US" altLang="ja-JP" sz="1050" dirty="0">
                        <a:latin typeface="BIZ UDPゴシック" panose="020B0400000000000000" pitchFamily="50" charset="-128"/>
                        <a:ea typeface="BIZ UDPゴシック" panose="020B0400000000000000" pitchFamily="50" charset="-128"/>
                      </a:endParaRPr>
                    </a:p>
                    <a:p>
                      <a:pPr algn="ctr"/>
                      <a:r>
                        <a:rPr kumimoji="1" lang="ja-JP" altLang="en-US" sz="1050" dirty="0">
                          <a:latin typeface="BIZ UDPゴシック" panose="020B0400000000000000" pitchFamily="50" charset="-128"/>
                          <a:ea typeface="BIZ UDPゴシック" panose="020B0400000000000000" pitchFamily="50" charset="-128"/>
                        </a:rPr>
                        <a:t>特化則</a:t>
                      </a:r>
                    </a:p>
                  </a:txBody>
                  <a:tcPr marL="45720" marR="4572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毒劇法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水濁法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50" kern="100" dirty="0">
                          <a:effectLst/>
                          <a:latin typeface="BIZ UDPゴシック" panose="020B0400000000000000" pitchFamily="50" charset="-128"/>
                          <a:ea typeface="BIZ UDPゴシック" panose="020B0400000000000000" pitchFamily="50" charset="-128"/>
                        </a:rPr>
                        <a:t>GHS</a:t>
                      </a:r>
                      <a:r>
                        <a:rPr lang="ja-JP" altLang="en-US" sz="1050" kern="100" dirty="0">
                          <a:effectLst/>
                          <a:latin typeface="BIZ UDPゴシック" panose="020B0400000000000000" pitchFamily="50" charset="-128"/>
                          <a:ea typeface="BIZ UDPゴシック" panose="020B0400000000000000" pitchFamily="50" charset="-128"/>
                        </a:rPr>
                        <a:t>分類健康有害性</a:t>
                      </a: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（発がん性以外の主な区分１）</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発がん性</a:t>
                      </a:r>
                      <a:br>
                        <a:rPr lang="ja-JP" altLang="en-US" sz="1050" u="none" strike="noStrike" dirty="0">
                          <a:effectLst/>
                          <a:latin typeface="BIZ UDPゴシック" panose="020B0400000000000000" pitchFamily="50" charset="-128"/>
                          <a:ea typeface="BIZ UDPゴシック" panose="020B0400000000000000" pitchFamily="50" charset="-128"/>
                        </a:rPr>
                      </a:b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IARC</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453410119"/>
                  </a:ext>
                </a:extLst>
              </a:tr>
              <a:tr h="346323">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100,000</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以上</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酸化マンガン等）</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0.019</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140</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第２類物質</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指定物質</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 特定標的臓器・全身毒性 </a:t>
                      </a:r>
                    </a:p>
                  </a:txBody>
                  <a:tcPr marL="9525" marR="9525" marT="9525" marB="0" anchor="ctr"/>
                </a:tc>
                <a:tc>
                  <a:txBody>
                    <a:bodyPr/>
                    <a:lstStyle/>
                    <a:p>
                      <a:pPr algn="ctr" rtl="0" fontAlgn="ctr"/>
                      <a:r>
                        <a:rPr lang="en-US" altLang="ja-JP" sz="1050" b="1" i="0" u="none" strike="noStrike" dirty="0">
                          <a:solidFill>
                            <a:srgbClr val="000000"/>
                          </a:solidFill>
                          <a:effectLst/>
                          <a:latin typeface="BIZ UDPゴシック" panose="020B0400000000000000" pitchFamily="50" charset="-128"/>
                          <a:ea typeface="BIZ UDPゴシック" panose="020B0400000000000000" pitchFamily="50" charset="-128"/>
                        </a:rPr>
                        <a:t>3</a:t>
                      </a:r>
                      <a:r>
                        <a:rPr lang="ja-JP" altLang="en-US" sz="1050" b="1" i="0" u="none" strike="noStrike" dirty="0">
                          <a:solidFill>
                            <a:srgbClr val="000000"/>
                          </a:solidFill>
                          <a:effectLst/>
                          <a:latin typeface="BIZ UDPゴシック" panose="020B0400000000000000" pitchFamily="50" charset="-128"/>
                          <a:ea typeface="BIZ UDPゴシック" panose="020B0400000000000000" pitchFamily="50" charset="-128"/>
                        </a:rPr>
                        <a:t>（Ｎ，Ｎ’－エチレンビス（ジチオカルバミン酸）マンガン（別名マンネブ）</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6" name="表 15">
            <a:extLst>
              <a:ext uri="{FF2B5EF4-FFF2-40B4-BE49-F238E27FC236}">
                <a16:creationId xmlns:a16="http://schemas.microsoft.com/office/drawing/2014/main" id="{E6E4DC10-ADB2-44C8-B7B8-854A09565728}"/>
              </a:ext>
            </a:extLst>
          </p:cNvPr>
          <p:cNvGraphicFramePr>
            <a:graphicFrameLocks noGrp="1"/>
          </p:cNvGraphicFramePr>
          <p:nvPr>
            <p:extLst>
              <p:ext uri="{D42A27DB-BD31-4B8C-83A1-F6EECF244321}">
                <p14:modId xmlns:p14="http://schemas.microsoft.com/office/powerpoint/2010/main" val="855439059"/>
              </p:ext>
            </p:extLst>
          </p:nvPr>
        </p:nvGraphicFramePr>
        <p:xfrm>
          <a:off x="701553" y="4280620"/>
          <a:ext cx="8784000" cy="1231443"/>
        </p:xfrm>
        <a:graphic>
          <a:graphicData uri="http://schemas.openxmlformats.org/drawingml/2006/table">
            <a:tbl>
              <a:tblPr firstRow="1" bandRow="1">
                <a:tableStyleId>{5C22544A-7EE6-4342-B048-85BDC9FD1C3A}</a:tableStyleId>
              </a:tblPr>
              <a:tblGrid>
                <a:gridCol w="396000">
                  <a:extLst>
                    <a:ext uri="{9D8B030D-6E8A-4147-A177-3AD203B41FA5}">
                      <a16:colId xmlns:a16="http://schemas.microsoft.com/office/drawing/2014/main" val="3554492327"/>
                    </a:ext>
                  </a:extLst>
                </a:gridCol>
                <a:gridCol w="360000">
                  <a:extLst>
                    <a:ext uri="{9D8B030D-6E8A-4147-A177-3AD203B41FA5}">
                      <a16:colId xmlns:a16="http://schemas.microsoft.com/office/drawing/2014/main" val="3146548048"/>
                    </a:ext>
                  </a:extLst>
                </a:gridCol>
                <a:gridCol w="576000">
                  <a:extLst>
                    <a:ext uri="{9D8B030D-6E8A-4147-A177-3AD203B41FA5}">
                      <a16:colId xmlns:a16="http://schemas.microsoft.com/office/drawing/2014/main" val="3313589753"/>
                    </a:ext>
                  </a:extLst>
                </a:gridCol>
                <a:gridCol w="576000">
                  <a:extLst>
                    <a:ext uri="{9D8B030D-6E8A-4147-A177-3AD203B41FA5}">
                      <a16:colId xmlns:a16="http://schemas.microsoft.com/office/drawing/2014/main" val="1309927787"/>
                    </a:ext>
                  </a:extLst>
                </a:gridCol>
                <a:gridCol w="576000">
                  <a:extLst>
                    <a:ext uri="{9D8B030D-6E8A-4147-A177-3AD203B41FA5}">
                      <a16:colId xmlns:a16="http://schemas.microsoft.com/office/drawing/2014/main" val="440683863"/>
                    </a:ext>
                  </a:extLst>
                </a:gridCol>
                <a:gridCol w="360000">
                  <a:extLst>
                    <a:ext uri="{9D8B030D-6E8A-4147-A177-3AD203B41FA5}">
                      <a16:colId xmlns:a16="http://schemas.microsoft.com/office/drawing/2014/main" val="1481578530"/>
                    </a:ext>
                  </a:extLst>
                </a:gridCol>
                <a:gridCol w="2052000">
                  <a:extLst>
                    <a:ext uri="{9D8B030D-6E8A-4147-A177-3AD203B41FA5}">
                      <a16:colId xmlns:a16="http://schemas.microsoft.com/office/drawing/2014/main" val="68193555"/>
                    </a:ext>
                  </a:extLst>
                </a:gridCol>
                <a:gridCol w="432000">
                  <a:extLst>
                    <a:ext uri="{9D8B030D-6E8A-4147-A177-3AD203B41FA5}">
                      <a16:colId xmlns:a16="http://schemas.microsoft.com/office/drawing/2014/main" val="3995537399"/>
                    </a:ext>
                  </a:extLst>
                </a:gridCol>
                <a:gridCol w="864000">
                  <a:extLst>
                    <a:ext uri="{9D8B030D-6E8A-4147-A177-3AD203B41FA5}">
                      <a16:colId xmlns:a16="http://schemas.microsoft.com/office/drawing/2014/main" val="2396862075"/>
                    </a:ext>
                  </a:extLst>
                </a:gridCol>
                <a:gridCol w="612000">
                  <a:extLst>
                    <a:ext uri="{9D8B030D-6E8A-4147-A177-3AD203B41FA5}">
                      <a16:colId xmlns:a16="http://schemas.microsoft.com/office/drawing/2014/main" val="3482019717"/>
                    </a:ext>
                  </a:extLst>
                </a:gridCol>
                <a:gridCol w="1980000">
                  <a:extLst>
                    <a:ext uri="{9D8B030D-6E8A-4147-A177-3AD203B41FA5}">
                      <a16:colId xmlns:a16="http://schemas.microsoft.com/office/drawing/2014/main" val="669687323"/>
                    </a:ext>
                  </a:extLst>
                </a:gridCol>
              </a:tblGrid>
              <a:tr h="330378">
                <a:tc gridSpan="7">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排出量（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ja-JP"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移動量（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a:p>
                  </a:txBody>
                  <a:tcPr/>
                </a:tc>
                <a:tc gridSpan="2">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zh-CN" sz="1050" u="none" strike="noStrike" dirty="0">
                          <a:effectLst/>
                          <a:latin typeface="BIZ UDPゴシック" panose="020B0400000000000000" pitchFamily="50" charset="-128"/>
                          <a:ea typeface="BIZ UDPゴシック" panose="020B0400000000000000" pitchFamily="50" charset="-128"/>
                        </a:rPr>
                        <a:t>PRTR</a:t>
                      </a:r>
                      <a:r>
                        <a:rPr lang="zh-CN" altLang="en-US" sz="1050" u="none" strike="noStrike" dirty="0">
                          <a:effectLst/>
                          <a:latin typeface="BIZ UDPゴシック" panose="020B0400000000000000" pitchFamily="50" charset="-128"/>
                          <a:ea typeface="BIZ UDPゴシック" panose="020B0400000000000000" pitchFamily="50" charset="-128"/>
                        </a:rPr>
                        <a:t>届出外</a:t>
                      </a: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年度、ｋｇ）</a:t>
                      </a:r>
                      <a:endParaRPr lang="en-US" altLang="ja-JP" sz="1050" u="none" strike="noStrike"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zh-CN"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728890693"/>
                  </a:ext>
                </a:extLst>
              </a:tr>
              <a:tr h="330378">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分類</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届出件数</a:t>
                      </a:r>
                      <a:endParaRPr lang="en-US" altLang="ja-JP"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合計</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公共用水域</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土壌</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大気排出量上位業種</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下水道</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事業所外への移動（廃棄物）</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r>
                        <a:rPr lang="zh-CN" altLang="en-US" sz="1050" u="none" strike="noStrike" dirty="0">
                          <a:effectLst/>
                          <a:latin typeface="BIZ UDPゴシック" panose="020B0400000000000000" pitchFamily="50" charset="-128"/>
                          <a:ea typeface="BIZ UDPゴシック" panose="020B0400000000000000" pitchFamily="50" charset="-128"/>
                        </a:rPr>
                        <a:t>排出量</a:t>
                      </a:r>
                      <a:endParaRPr kumimoji="1" lang="ja-JP" altLang="en-US" sz="1050" dirty="0">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主な排出源と量</a:t>
                      </a:r>
                    </a:p>
                  </a:txBody>
                  <a:tcPr anchor="ctr"/>
                </a:tc>
                <a:extLst>
                  <a:ext uri="{0D108BD9-81ED-4DB2-BD59-A6C34878D82A}">
                    <a16:rowId xmlns:a16="http://schemas.microsoft.com/office/drawing/2014/main" val="2814582105"/>
                  </a:ext>
                </a:extLst>
              </a:tr>
              <a:tr h="330378">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第１種</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101</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47,845</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1,995</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45,850</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一般機械器具製造業、金属製品製造業、鉄鋼業、輸送用機械器具製造業、石油製品・石炭製品製造業</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230</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5,064,570</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165</a:t>
                      </a:r>
                    </a:p>
                  </a:txBody>
                  <a:tcPr marL="9525" marR="9525" marT="9525" marB="0" anchor="ctr"/>
                </a:tc>
                <a:tc>
                  <a:txBody>
                    <a:bodyPr/>
                    <a:lstStyle/>
                    <a:p>
                      <a:pPr algn="ctr" rtl="0" fontAlgn="ct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下水処理施設（</a:t>
                      </a:r>
                      <a:r>
                        <a:rPr lang="en-US" altLang="zh-TW" sz="1050" b="0" i="0" u="none" strike="noStrike" dirty="0">
                          <a:solidFill>
                            <a:srgbClr val="000000"/>
                          </a:solidFill>
                          <a:effectLst/>
                          <a:latin typeface="BIZ UDPゴシック" panose="020B0400000000000000" pitchFamily="50" charset="-128"/>
                          <a:ea typeface="BIZ UDPゴシック" panose="020B0400000000000000" pitchFamily="50" charset="-128"/>
                        </a:rPr>
                        <a:t>110</a:t>
                      </a: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産業廃棄物焼却施設（</a:t>
                      </a:r>
                      <a:r>
                        <a:rPr lang="en-US" altLang="zh-TW" sz="1050" b="0" i="0" u="none" strike="noStrike" dirty="0">
                          <a:solidFill>
                            <a:srgbClr val="000000"/>
                          </a:solidFill>
                          <a:effectLst/>
                          <a:latin typeface="BIZ UDPゴシック" panose="020B0400000000000000" pitchFamily="50" charset="-128"/>
                          <a:ea typeface="BIZ UDPゴシック" panose="020B0400000000000000" pitchFamily="50" charset="-128"/>
                        </a:rPr>
                        <a:t>25</a:t>
                      </a: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一般廃棄物処理施設（</a:t>
                      </a:r>
                      <a:r>
                        <a:rPr lang="en-US" altLang="zh-TW" sz="1050" b="0" i="0" u="none" strike="noStrike" dirty="0">
                          <a:solidFill>
                            <a:srgbClr val="000000"/>
                          </a:solidFill>
                          <a:effectLst/>
                          <a:latin typeface="BIZ UDPゴシック" panose="020B0400000000000000" pitchFamily="50" charset="-128"/>
                          <a:ea typeface="BIZ UDPゴシック" panose="020B0400000000000000" pitchFamily="50" charset="-128"/>
                        </a:rPr>
                        <a:t>20</a:t>
                      </a: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extLst>
                  <a:ext uri="{0D108BD9-81ED-4DB2-BD59-A6C34878D82A}">
                    <a16:rowId xmlns:a16="http://schemas.microsoft.com/office/drawing/2014/main" val="3130189616"/>
                  </a:ext>
                </a:extLst>
              </a:tr>
            </a:tbl>
          </a:graphicData>
        </a:graphic>
      </p:graphicFrame>
    </p:spTree>
    <p:extLst>
      <p:ext uri="{BB962C8B-B14F-4D97-AF65-F5344CB8AC3E}">
        <p14:creationId xmlns:p14="http://schemas.microsoft.com/office/powerpoint/2010/main" val="33548490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p:cNvSpPr>
            <a:spLocks noGrp="1"/>
          </p:cNvSpPr>
          <p:nvPr>
            <p:ph type="title"/>
          </p:nvPr>
        </p:nvSpPr>
        <p:spPr>
          <a:xfrm>
            <a:off x="1083469" y="609600"/>
            <a:ext cx="8457933" cy="742122"/>
          </a:xfrm>
        </p:spPr>
        <p:txBody>
          <a:bodyPr>
            <a:normAutofit/>
          </a:bodyPr>
          <a:lstStyle/>
          <a:p>
            <a:r>
              <a:rPr kumimoji="1" lang="ja-JP" altLang="en-US" sz="2400" dirty="0">
                <a:latin typeface="BIZ UDPゴシック" panose="020B0400000000000000" pitchFamily="50" charset="-128"/>
                <a:ea typeface="BIZ UDPゴシック" panose="020B0400000000000000" pitchFamily="50" charset="-128"/>
              </a:rPr>
              <a:t>（参考）検討対象物質について</a:t>
            </a:r>
            <a:r>
              <a:rPr kumimoji="1" lang="en-US" altLang="ja-JP" sz="2400" dirty="0">
                <a:latin typeface="BIZ UDPゴシック" panose="020B0400000000000000" pitchFamily="50" charset="-128"/>
                <a:ea typeface="BIZ UDPゴシック" panose="020B0400000000000000" pitchFamily="50" charset="-128"/>
              </a:rPr>
              <a:t>【</a:t>
            </a:r>
            <a:r>
              <a:rPr kumimoji="1" lang="ja-JP" altLang="en-US" sz="2400" dirty="0">
                <a:latin typeface="BIZ UDPゴシック" panose="020B0400000000000000" pitchFamily="50" charset="-128"/>
                <a:ea typeface="BIZ UDPゴシック" panose="020B0400000000000000" pitchFamily="50" charset="-128"/>
              </a:rPr>
              <a:t>⑲</a:t>
            </a:r>
            <a:r>
              <a:rPr lang="ja-JP" altLang="en-US" sz="2400" dirty="0">
                <a:latin typeface="BIZ UDPゴシック" panose="020B0400000000000000" pitchFamily="50" charset="-128"/>
                <a:ea typeface="BIZ UDPゴシック" panose="020B0400000000000000" pitchFamily="50" charset="-128"/>
              </a:rPr>
              <a:t>ニッケル化合物</a:t>
            </a:r>
            <a:r>
              <a:rPr kumimoji="1" lang="en-US" altLang="ja-JP" sz="2400" dirty="0">
                <a:latin typeface="BIZ UDPゴシック" panose="020B0400000000000000" pitchFamily="50" charset="-128"/>
                <a:ea typeface="BIZ UDPゴシック" panose="020B0400000000000000" pitchFamily="50" charset="-128"/>
              </a:rPr>
              <a:t>】</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スライド番号プレースホルダー 3">
            <a:extLst>
              <a:ext uri="{FF2B5EF4-FFF2-40B4-BE49-F238E27FC236}">
                <a16:creationId xmlns:a16="http://schemas.microsoft.com/office/drawing/2014/main" id="{8DBC81DD-DE3C-4517-AC6F-72A486E33BE7}"/>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32</a:t>
            </a:fld>
            <a:endParaRPr lang="en-US" dirty="0">
              <a:solidFill>
                <a:srgbClr val="000000"/>
              </a:solidFill>
              <a:latin typeface="BIZ UDPゴシック" panose="020B0400000000000000" pitchFamily="50" charset="-128"/>
              <a:ea typeface="BIZ UDPゴシック" panose="020B0400000000000000" pitchFamily="50" charset="-128"/>
            </a:endParaRPr>
          </a:p>
        </p:txBody>
      </p:sp>
      <p:graphicFrame>
        <p:nvGraphicFramePr>
          <p:cNvPr id="3" name="表 3">
            <a:extLst>
              <a:ext uri="{FF2B5EF4-FFF2-40B4-BE49-F238E27FC236}">
                <a16:creationId xmlns:a16="http://schemas.microsoft.com/office/drawing/2014/main" id="{99486B8D-8EBE-405C-9D80-F4834A667D51}"/>
              </a:ext>
            </a:extLst>
          </p:cNvPr>
          <p:cNvGraphicFramePr>
            <a:graphicFrameLocks noGrp="1"/>
          </p:cNvGraphicFramePr>
          <p:nvPr>
            <p:extLst>
              <p:ext uri="{D42A27DB-BD31-4B8C-83A1-F6EECF244321}">
                <p14:modId xmlns:p14="http://schemas.microsoft.com/office/powerpoint/2010/main" val="2917926408"/>
              </p:ext>
            </p:extLst>
          </p:nvPr>
        </p:nvGraphicFramePr>
        <p:xfrm>
          <a:off x="733163" y="1360286"/>
          <a:ext cx="8816616" cy="1061085"/>
        </p:xfrm>
        <a:graphic>
          <a:graphicData uri="http://schemas.openxmlformats.org/drawingml/2006/table">
            <a:tbl>
              <a:tblPr firstRow="1" bandRow="1">
                <a:tableStyleId>{5C22544A-7EE6-4342-B048-85BDC9FD1C3A}</a:tableStyleId>
              </a:tblPr>
              <a:tblGrid>
                <a:gridCol w="936000">
                  <a:extLst>
                    <a:ext uri="{9D8B030D-6E8A-4147-A177-3AD203B41FA5}">
                      <a16:colId xmlns:a16="http://schemas.microsoft.com/office/drawing/2014/main" val="1612888235"/>
                    </a:ext>
                  </a:extLst>
                </a:gridCol>
                <a:gridCol w="644616">
                  <a:extLst>
                    <a:ext uri="{9D8B030D-6E8A-4147-A177-3AD203B41FA5}">
                      <a16:colId xmlns:a16="http://schemas.microsoft.com/office/drawing/2014/main" val="2876613415"/>
                    </a:ext>
                  </a:extLst>
                </a:gridCol>
                <a:gridCol w="756000">
                  <a:extLst>
                    <a:ext uri="{9D8B030D-6E8A-4147-A177-3AD203B41FA5}">
                      <a16:colId xmlns:a16="http://schemas.microsoft.com/office/drawing/2014/main" val="2936053854"/>
                    </a:ext>
                  </a:extLst>
                </a:gridCol>
                <a:gridCol w="3564000">
                  <a:extLst>
                    <a:ext uri="{9D8B030D-6E8A-4147-A177-3AD203B41FA5}">
                      <a16:colId xmlns:a16="http://schemas.microsoft.com/office/drawing/2014/main" val="677029250"/>
                    </a:ext>
                  </a:extLst>
                </a:gridCol>
                <a:gridCol w="2916000">
                  <a:extLst>
                    <a:ext uri="{9D8B030D-6E8A-4147-A177-3AD203B41FA5}">
                      <a16:colId xmlns:a16="http://schemas.microsoft.com/office/drawing/2014/main" val="1103838277"/>
                    </a:ext>
                  </a:extLst>
                </a:gridCol>
              </a:tblGrid>
              <a:tr h="231883">
                <a:tc>
                  <a:txBody>
                    <a:bodyPr/>
                    <a:lstStyle/>
                    <a:p>
                      <a:pPr algn="ctr"/>
                      <a:r>
                        <a:rPr kumimoji="1" lang="ja-JP" altLang="en-US" sz="1050" dirty="0">
                          <a:latin typeface="BIZ UDPゴシック" panose="020B0400000000000000" pitchFamily="50" charset="-128"/>
                          <a:ea typeface="BIZ UDPゴシック" panose="020B0400000000000000" pitchFamily="50" charset="-128"/>
                        </a:rPr>
                        <a:t>分子式</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融点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沸点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主な用途</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特徴</a:t>
                      </a:r>
                    </a:p>
                  </a:txBody>
                  <a:tcPr anchor="ctr"/>
                </a:tc>
                <a:extLst>
                  <a:ext uri="{0D108BD9-81ED-4DB2-BD59-A6C34878D82A}">
                    <a16:rowId xmlns:a16="http://schemas.microsoft.com/office/drawing/2014/main" val="841004180"/>
                  </a:ext>
                </a:extLst>
              </a:tr>
              <a:tr h="510239">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N</a:t>
                      </a:r>
                      <a:r>
                        <a:rPr lang="en-US"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NiO</a:t>
                      </a:r>
                      <a:r>
                        <a:rPr lang="en-US"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6</a:t>
                      </a:r>
                    </a:p>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硝酸ニッケル）</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NiSO</a:t>
                      </a:r>
                      <a:r>
                        <a:rPr lang="en-US"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4</a:t>
                      </a:r>
                    </a:p>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硫酸ニッケル）</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等</a:t>
                      </a:r>
                    </a:p>
                  </a:txBody>
                  <a:tcPr marL="9525" marR="9525" marT="9525"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56.7℃</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N</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NiO</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6</a:t>
                      </a:r>
                      <a:r>
                        <a:rPr lang="ja-JP" altLang="en-US"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a:t>
                      </a:r>
                      <a:b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840℃</a:t>
                      </a:r>
                    </a:p>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NiSO</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4</a:t>
                      </a:r>
                      <a:r>
                        <a:rPr lang="ja-JP" altLang="en-US" sz="1050" b="0" i="0" u="none" strike="noStrike" baseline="0" dirty="0">
                          <a:solidFill>
                            <a:srgbClr val="000000"/>
                          </a:solidFill>
                          <a:effectLst/>
                          <a:latin typeface="BIZ UDPゴシック" panose="020B0400000000000000" pitchFamily="50" charset="-128"/>
                          <a:ea typeface="BIZ UDPゴシック" panose="020B0400000000000000" pitchFamily="50" charset="-128"/>
                        </a:rPr>
                        <a:t>）</a:t>
                      </a:r>
                      <a:endParaRPr lang="en-US" altLang="ja-JP" sz="1050" b="0" i="0" u="none" strike="noStrike" baseline="0"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137℃</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N</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NiO</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6</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ー</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NiSO</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4</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・ステンレス鋼やニッケル含有特殊鋼の原料、耐熱鋼、磁石鋼、耐酸合金などさまざまなニッケル合金の製造。</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・ニッケル</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水素電池の電極や触媒。</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・銀白色で、腐食しにくく、展延性に富む金属。</a:t>
                      </a:r>
                    </a:p>
                  </a:txBody>
                  <a:tcPr marL="9525" marR="9525" marT="9525" marB="0" anchor="ctr"/>
                </a:tc>
                <a:extLst>
                  <a:ext uri="{0D108BD9-81ED-4DB2-BD59-A6C34878D82A}">
                    <a16:rowId xmlns:a16="http://schemas.microsoft.com/office/drawing/2014/main" val="2844436851"/>
                  </a:ext>
                </a:extLst>
              </a:tr>
            </a:tbl>
          </a:graphicData>
        </a:graphic>
      </p:graphicFrame>
      <p:graphicFrame>
        <p:nvGraphicFramePr>
          <p:cNvPr id="20" name="表 19">
            <a:extLst>
              <a:ext uri="{FF2B5EF4-FFF2-40B4-BE49-F238E27FC236}">
                <a16:creationId xmlns:a16="http://schemas.microsoft.com/office/drawing/2014/main" id="{D4582458-6B28-410C-ADF1-1AB4EEB66FE3}"/>
              </a:ext>
            </a:extLst>
          </p:cNvPr>
          <p:cNvGraphicFramePr>
            <a:graphicFrameLocks noGrp="1"/>
          </p:cNvGraphicFramePr>
          <p:nvPr>
            <p:extLst>
              <p:ext uri="{D42A27DB-BD31-4B8C-83A1-F6EECF244321}">
                <p14:modId xmlns:p14="http://schemas.microsoft.com/office/powerpoint/2010/main" val="2851050475"/>
              </p:ext>
            </p:extLst>
          </p:nvPr>
        </p:nvGraphicFramePr>
        <p:xfrm>
          <a:off x="715913" y="5491400"/>
          <a:ext cx="8816679" cy="1185231"/>
        </p:xfrm>
        <a:graphic>
          <a:graphicData uri="http://schemas.openxmlformats.org/drawingml/2006/table">
            <a:tbl>
              <a:tblPr firstRow="1" bandRow="1">
                <a:tableStyleId>{5C22544A-7EE6-4342-B048-85BDC9FD1C3A}</a:tableStyleId>
              </a:tblPr>
              <a:tblGrid>
                <a:gridCol w="396000">
                  <a:extLst>
                    <a:ext uri="{9D8B030D-6E8A-4147-A177-3AD203B41FA5}">
                      <a16:colId xmlns:a16="http://schemas.microsoft.com/office/drawing/2014/main" val="186284741"/>
                    </a:ext>
                  </a:extLst>
                </a:gridCol>
                <a:gridCol w="540000">
                  <a:extLst>
                    <a:ext uri="{9D8B030D-6E8A-4147-A177-3AD203B41FA5}">
                      <a16:colId xmlns:a16="http://schemas.microsoft.com/office/drawing/2014/main" val="3347487342"/>
                    </a:ext>
                  </a:extLst>
                </a:gridCol>
                <a:gridCol w="576000">
                  <a:extLst>
                    <a:ext uri="{9D8B030D-6E8A-4147-A177-3AD203B41FA5}">
                      <a16:colId xmlns:a16="http://schemas.microsoft.com/office/drawing/2014/main" val="820898458"/>
                    </a:ext>
                  </a:extLst>
                </a:gridCol>
                <a:gridCol w="1368000">
                  <a:extLst>
                    <a:ext uri="{9D8B030D-6E8A-4147-A177-3AD203B41FA5}">
                      <a16:colId xmlns:a16="http://schemas.microsoft.com/office/drawing/2014/main" val="1115179099"/>
                    </a:ext>
                  </a:extLst>
                </a:gridCol>
                <a:gridCol w="576000">
                  <a:extLst>
                    <a:ext uri="{9D8B030D-6E8A-4147-A177-3AD203B41FA5}">
                      <a16:colId xmlns:a16="http://schemas.microsoft.com/office/drawing/2014/main" val="3356854828"/>
                    </a:ext>
                  </a:extLst>
                </a:gridCol>
                <a:gridCol w="612000">
                  <a:extLst>
                    <a:ext uri="{9D8B030D-6E8A-4147-A177-3AD203B41FA5}">
                      <a16:colId xmlns:a16="http://schemas.microsoft.com/office/drawing/2014/main" val="1920011306"/>
                    </a:ext>
                  </a:extLst>
                </a:gridCol>
                <a:gridCol w="828000">
                  <a:extLst>
                    <a:ext uri="{9D8B030D-6E8A-4147-A177-3AD203B41FA5}">
                      <a16:colId xmlns:a16="http://schemas.microsoft.com/office/drawing/2014/main" val="3335024437"/>
                    </a:ext>
                  </a:extLst>
                </a:gridCol>
                <a:gridCol w="504000">
                  <a:extLst>
                    <a:ext uri="{9D8B030D-6E8A-4147-A177-3AD203B41FA5}">
                      <a16:colId xmlns:a16="http://schemas.microsoft.com/office/drawing/2014/main" val="1224343970"/>
                    </a:ext>
                  </a:extLst>
                </a:gridCol>
                <a:gridCol w="720000">
                  <a:extLst>
                    <a:ext uri="{9D8B030D-6E8A-4147-A177-3AD203B41FA5}">
                      <a16:colId xmlns:a16="http://schemas.microsoft.com/office/drawing/2014/main" val="1897126806"/>
                    </a:ext>
                  </a:extLst>
                </a:gridCol>
                <a:gridCol w="712367">
                  <a:extLst>
                    <a:ext uri="{9D8B030D-6E8A-4147-A177-3AD203B41FA5}">
                      <a16:colId xmlns:a16="http://schemas.microsoft.com/office/drawing/2014/main" val="1958534525"/>
                    </a:ext>
                  </a:extLst>
                </a:gridCol>
                <a:gridCol w="599889">
                  <a:extLst>
                    <a:ext uri="{9D8B030D-6E8A-4147-A177-3AD203B41FA5}">
                      <a16:colId xmlns:a16="http://schemas.microsoft.com/office/drawing/2014/main" val="2187406633"/>
                    </a:ext>
                  </a:extLst>
                </a:gridCol>
                <a:gridCol w="396000">
                  <a:extLst>
                    <a:ext uri="{9D8B030D-6E8A-4147-A177-3AD203B41FA5}">
                      <a16:colId xmlns:a16="http://schemas.microsoft.com/office/drawing/2014/main" val="546023338"/>
                    </a:ext>
                  </a:extLst>
                </a:gridCol>
                <a:gridCol w="412423">
                  <a:extLst>
                    <a:ext uri="{9D8B030D-6E8A-4147-A177-3AD203B41FA5}">
                      <a16:colId xmlns:a16="http://schemas.microsoft.com/office/drawing/2014/main" val="3089004337"/>
                    </a:ext>
                  </a:extLst>
                </a:gridCol>
                <a:gridCol w="576000">
                  <a:extLst>
                    <a:ext uri="{9D8B030D-6E8A-4147-A177-3AD203B41FA5}">
                      <a16:colId xmlns:a16="http://schemas.microsoft.com/office/drawing/2014/main" val="3702834822"/>
                    </a:ext>
                  </a:extLst>
                </a:gridCol>
              </a:tblGrid>
              <a:tr h="269415">
                <a:tc gridSpan="11">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中央環境審議会での検討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gridSpan="3">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条例制定時の検討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2355721477"/>
                  </a:ext>
                </a:extLst>
              </a:tr>
              <a:tr h="422031">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zh-TW" altLang="en-US" sz="1050" u="none" strike="noStrike" dirty="0">
                          <a:effectLst/>
                          <a:latin typeface="BIZ UDPゴシック" panose="020B0400000000000000" pitchFamily="50" charset="-128"/>
                          <a:ea typeface="BIZ UDPゴシック" panose="020B0400000000000000" pitchFamily="50" charset="-128"/>
                        </a:rPr>
                        <a:t>遺伝子障害性</a:t>
                      </a:r>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発がん性の閾値の有無</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発がん性以外の有害性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発がん性の量ー反応関係</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ユニットリスク</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発がん性以外の量ー反応関係</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発がん性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毒性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想定環境濃度</a:t>
                      </a:r>
                    </a:p>
                  </a:txBody>
                  <a:tcPr marL="9525" marR="9525" marT="9525" marB="0" anchor="ctr"/>
                </a:tc>
                <a:extLst>
                  <a:ext uri="{0D108BD9-81ED-4DB2-BD59-A6C34878D82A}">
                    <a16:rowId xmlns:a16="http://schemas.microsoft.com/office/drawing/2014/main" val="1453410119"/>
                  </a:ext>
                </a:extLst>
              </a:tr>
              <a:tr h="426231">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有り</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明確な結果なし</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zh-CN"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急性毒性：消化器</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影響</a:t>
                      </a:r>
                      <a:br>
                        <a:rPr lang="zh-CN"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zh-CN"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慢性毒性：呼吸器疾患</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3.8×10^</a:t>
                      </a:r>
                      <a:r>
                        <a:rPr lang="en-US" altLang="ja-JP" sz="1050" b="0" i="0" u="none" strike="noStrike" baseline="30000" dirty="0">
                          <a:solidFill>
                            <a:srgbClr val="000000"/>
                          </a:solidFill>
                          <a:effectLst/>
                          <a:latin typeface="BIZ UDPゴシック" panose="020B0400000000000000" pitchFamily="50" charset="-128"/>
                          <a:ea typeface="BIZ UDPゴシック" panose="020B0400000000000000" pitchFamily="50" charset="-128"/>
                        </a:rPr>
                        <a:t>4</a:t>
                      </a:r>
                      <a:r>
                        <a:rPr lang="en-US" altLang="ja-JP" sz="1050" b="0" i="0" u="none" strike="noStrike" baseline="0" dirty="0">
                          <a:solidFill>
                            <a:srgbClr val="000000"/>
                          </a:solidFill>
                          <a:effectLst/>
                          <a:latin typeface="BIZ UDPゴシック" panose="020B0400000000000000" pitchFamily="50" charset="-128"/>
                          <a:ea typeface="BIZ UDPゴシック" panose="020B0400000000000000" pitchFamily="50" charset="-128"/>
                        </a:rPr>
                        <a:t>/</a:t>
                      </a:r>
                      <a:r>
                        <a:rPr lang="ja-JP" altLang="en-US" sz="1050" b="0" i="0" u="none" strike="noStrike" baseline="0" dirty="0">
                          <a:solidFill>
                            <a:srgbClr val="000000"/>
                          </a:solidFill>
                          <a:effectLst/>
                          <a:latin typeface="BIZ UDPゴシック" panose="020B0400000000000000" pitchFamily="50" charset="-128"/>
                          <a:ea typeface="BIZ UDPゴシック" panose="020B0400000000000000" pitchFamily="50" charset="-128"/>
                        </a:rPr>
                        <a:t>（</a:t>
                      </a:r>
                      <a:r>
                        <a:rPr lang="el-GR" altLang="ja-JP" sz="1050" u="none" strike="noStrike" baseline="0" dirty="0">
                          <a:effectLst/>
                          <a:latin typeface="BIZ UDPゴシック" panose="020B0400000000000000" pitchFamily="50" charset="-128"/>
                          <a:ea typeface="BIZ UDPゴシック" panose="020B0400000000000000" pitchFamily="50" charset="-128"/>
                        </a:rPr>
                        <a:t>μ</a:t>
                      </a:r>
                      <a:r>
                        <a:rPr lang="en-US" altLang="ja-JP" sz="1050" u="none" strike="noStrike" baseline="0"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ja-JP" altLang="en-US" sz="1050" u="none" strike="noStrike" baseline="0" dirty="0">
                          <a:effectLst/>
                          <a:latin typeface="BIZ UDPゴシック" panose="020B0400000000000000" pitchFamily="50" charset="-128"/>
                          <a:ea typeface="BIZ UDPゴシック" panose="020B0400000000000000" pitchFamily="50" charset="-128"/>
                        </a:rPr>
                        <a:t>）</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0.025μ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en-US" sz="1050" b="0" i="0" u="none" strike="noStrike">
                          <a:solidFill>
                            <a:srgbClr val="000000"/>
                          </a:solidFill>
                          <a:effectLst/>
                          <a:latin typeface="BIZ UDPゴシック" panose="020B0400000000000000" pitchFamily="50" charset="-128"/>
                          <a:ea typeface="BIZ UDPゴシック" panose="020B0400000000000000" pitchFamily="50" charset="-128"/>
                        </a:rPr>
                        <a:t>C1</a:t>
                      </a:r>
                    </a:p>
                  </a:txBody>
                  <a:tcPr marL="9525" marR="9525" marT="9525" marB="0" anchor="ctr"/>
                </a:tc>
                <a:tc>
                  <a:txBody>
                    <a:bodyPr/>
                    <a:lstStyle/>
                    <a:p>
                      <a:pPr algn="ctr" rtl="0" fontAlgn="ctr"/>
                      <a:r>
                        <a:rPr lang="en-US" sz="1050" b="0" i="0" u="none" strike="noStrike">
                          <a:solidFill>
                            <a:srgbClr val="000000"/>
                          </a:solidFill>
                          <a:effectLst/>
                          <a:latin typeface="BIZ UDPゴシック" panose="020B0400000000000000" pitchFamily="50" charset="-128"/>
                          <a:ea typeface="BIZ UDPゴシック" panose="020B0400000000000000" pitchFamily="50" charset="-128"/>
                        </a:rPr>
                        <a:t>T1</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4" name="表 13">
            <a:extLst>
              <a:ext uri="{FF2B5EF4-FFF2-40B4-BE49-F238E27FC236}">
                <a16:creationId xmlns:a16="http://schemas.microsoft.com/office/drawing/2014/main" id="{AAFEC2F9-ADA5-48B1-B29D-14592CDD8CA0}"/>
              </a:ext>
            </a:extLst>
          </p:cNvPr>
          <p:cNvGraphicFramePr>
            <a:graphicFrameLocks noGrp="1"/>
          </p:cNvGraphicFramePr>
          <p:nvPr>
            <p:extLst>
              <p:ext uri="{D42A27DB-BD31-4B8C-83A1-F6EECF244321}">
                <p14:modId xmlns:p14="http://schemas.microsoft.com/office/powerpoint/2010/main" val="3557742267"/>
              </p:ext>
            </p:extLst>
          </p:nvPr>
        </p:nvGraphicFramePr>
        <p:xfrm>
          <a:off x="684610" y="2645281"/>
          <a:ext cx="8872944" cy="1221105"/>
        </p:xfrm>
        <a:graphic>
          <a:graphicData uri="http://schemas.openxmlformats.org/drawingml/2006/table">
            <a:tbl>
              <a:tblPr firstRow="1" bandRow="1">
                <a:tableStyleId>{5C22544A-7EE6-4342-B048-85BDC9FD1C3A}</a:tableStyleId>
              </a:tblPr>
              <a:tblGrid>
                <a:gridCol w="1692000">
                  <a:extLst>
                    <a:ext uri="{9D8B030D-6E8A-4147-A177-3AD203B41FA5}">
                      <a16:colId xmlns:a16="http://schemas.microsoft.com/office/drawing/2014/main" val="2840144021"/>
                    </a:ext>
                  </a:extLst>
                </a:gridCol>
                <a:gridCol w="720000">
                  <a:extLst>
                    <a:ext uri="{9D8B030D-6E8A-4147-A177-3AD203B41FA5}">
                      <a16:colId xmlns:a16="http://schemas.microsoft.com/office/drawing/2014/main" val="2239818214"/>
                    </a:ext>
                  </a:extLst>
                </a:gridCol>
                <a:gridCol w="396000">
                  <a:extLst>
                    <a:ext uri="{9D8B030D-6E8A-4147-A177-3AD203B41FA5}">
                      <a16:colId xmlns:a16="http://schemas.microsoft.com/office/drawing/2014/main" val="2384755886"/>
                    </a:ext>
                  </a:extLst>
                </a:gridCol>
                <a:gridCol w="792000">
                  <a:extLst>
                    <a:ext uri="{9D8B030D-6E8A-4147-A177-3AD203B41FA5}">
                      <a16:colId xmlns:a16="http://schemas.microsoft.com/office/drawing/2014/main" val="186284741"/>
                    </a:ext>
                  </a:extLst>
                </a:gridCol>
                <a:gridCol w="432000">
                  <a:extLst>
                    <a:ext uri="{9D8B030D-6E8A-4147-A177-3AD203B41FA5}">
                      <a16:colId xmlns:a16="http://schemas.microsoft.com/office/drawing/2014/main" val="1115179099"/>
                    </a:ext>
                  </a:extLst>
                </a:gridCol>
                <a:gridCol w="432000">
                  <a:extLst>
                    <a:ext uri="{9D8B030D-6E8A-4147-A177-3AD203B41FA5}">
                      <a16:colId xmlns:a16="http://schemas.microsoft.com/office/drawing/2014/main" val="3356854828"/>
                    </a:ext>
                  </a:extLst>
                </a:gridCol>
                <a:gridCol w="540000">
                  <a:extLst>
                    <a:ext uri="{9D8B030D-6E8A-4147-A177-3AD203B41FA5}">
                      <a16:colId xmlns:a16="http://schemas.microsoft.com/office/drawing/2014/main" val="1920011306"/>
                    </a:ext>
                  </a:extLst>
                </a:gridCol>
                <a:gridCol w="468000">
                  <a:extLst>
                    <a:ext uri="{9D8B030D-6E8A-4147-A177-3AD203B41FA5}">
                      <a16:colId xmlns:a16="http://schemas.microsoft.com/office/drawing/2014/main" val="3335024437"/>
                    </a:ext>
                  </a:extLst>
                </a:gridCol>
                <a:gridCol w="504000">
                  <a:extLst>
                    <a:ext uri="{9D8B030D-6E8A-4147-A177-3AD203B41FA5}">
                      <a16:colId xmlns:a16="http://schemas.microsoft.com/office/drawing/2014/main" val="262351408"/>
                    </a:ext>
                  </a:extLst>
                </a:gridCol>
                <a:gridCol w="504000">
                  <a:extLst>
                    <a:ext uri="{9D8B030D-6E8A-4147-A177-3AD203B41FA5}">
                      <a16:colId xmlns:a16="http://schemas.microsoft.com/office/drawing/2014/main" val="421905880"/>
                    </a:ext>
                  </a:extLst>
                </a:gridCol>
                <a:gridCol w="386472">
                  <a:extLst>
                    <a:ext uri="{9D8B030D-6E8A-4147-A177-3AD203B41FA5}">
                      <a16:colId xmlns:a16="http://schemas.microsoft.com/office/drawing/2014/main" val="3811409747"/>
                    </a:ext>
                  </a:extLst>
                </a:gridCol>
                <a:gridCol w="386472">
                  <a:extLst>
                    <a:ext uri="{9D8B030D-6E8A-4147-A177-3AD203B41FA5}">
                      <a16:colId xmlns:a16="http://schemas.microsoft.com/office/drawing/2014/main" val="2543409202"/>
                    </a:ext>
                  </a:extLst>
                </a:gridCol>
                <a:gridCol w="1080000">
                  <a:extLst>
                    <a:ext uri="{9D8B030D-6E8A-4147-A177-3AD203B41FA5}">
                      <a16:colId xmlns:a16="http://schemas.microsoft.com/office/drawing/2014/main" val="1224343970"/>
                    </a:ext>
                  </a:extLst>
                </a:gridCol>
                <a:gridCol w="540000">
                  <a:extLst>
                    <a:ext uri="{9D8B030D-6E8A-4147-A177-3AD203B41FA5}">
                      <a16:colId xmlns:a16="http://schemas.microsoft.com/office/drawing/2014/main" val="469874782"/>
                    </a:ext>
                  </a:extLst>
                </a:gridCol>
              </a:tblGrid>
              <a:tr h="395800">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全国製造・輸入数量 </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sz="1050" u="none" strike="noStrike" dirty="0">
                          <a:effectLst/>
                          <a:latin typeface="BIZ UDPゴシック" panose="020B0400000000000000" pitchFamily="50" charset="-128"/>
                          <a:ea typeface="BIZ UDPゴシック" panose="020B0400000000000000" pitchFamily="50" charset="-128"/>
                        </a:rPr>
                        <a:t>t)</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府内大気濃度</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測定法</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環境基準値又は指針値</a:t>
                      </a:r>
                      <a:r>
                        <a:rPr lang="ja-JP" altLang="el-GR"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ng/m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法（有害</a:t>
                      </a:r>
                      <a:r>
                        <a:rPr lang="ja-JP" altLang="en-US" sz="1050" kern="100" dirty="0">
                          <a:effectLst/>
                          <a:latin typeface="BIZ UDPゴシック" panose="020B0400000000000000" pitchFamily="50" charset="-128"/>
                          <a:ea typeface="BIZ UDPゴシック" panose="020B0400000000000000" pitchFamily="50" charset="-128"/>
                        </a:rPr>
                        <a:t>物質等</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法（指定物質）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法（優先取組物質）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条例（有害</a:t>
                      </a:r>
                      <a:r>
                        <a:rPr lang="ja-JP" altLang="en-US" sz="1050" kern="100" dirty="0">
                          <a:effectLst/>
                          <a:latin typeface="BIZ UDPゴシック" panose="020B0400000000000000" pitchFamily="50" charset="-128"/>
                          <a:ea typeface="BIZ UDPゴシック" panose="020B0400000000000000" pitchFamily="50" charset="-128"/>
                        </a:rPr>
                        <a:t>物質</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化審法</a:t>
                      </a:r>
                    </a:p>
                  </a:txBody>
                  <a:tcPr marL="45720" marR="45720"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安衛法</a:t>
                      </a:r>
                      <a:endParaRPr kumimoji="1" lang="en-US" altLang="ja-JP" sz="1050" dirty="0">
                        <a:latin typeface="BIZ UDPゴシック" panose="020B0400000000000000" pitchFamily="50" charset="-128"/>
                        <a:ea typeface="BIZ UDPゴシック" panose="020B0400000000000000" pitchFamily="50" charset="-128"/>
                      </a:endParaRPr>
                    </a:p>
                    <a:p>
                      <a:pPr algn="ctr"/>
                      <a:r>
                        <a:rPr kumimoji="1" lang="ja-JP" altLang="en-US" sz="1050" dirty="0">
                          <a:latin typeface="BIZ UDPゴシック" panose="020B0400000000000000" pitchFamily="50" charset="-128"/>
                          <a:ea typeface="BIZ UDPゴシック" panose="020B0400000000000000" pitchFamily="50" charset="-128"/>
                        </a:rPr>
                        <a:t>特化則</a:t>
                      </a:r>
                    </a:p>
                  </a:txBody>
                  <a:tcPr marL="45720" marR="4572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毒劇法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水濁法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50" kern="100" dirty="0">
                          <a:effectLst/>
                          <a:latin typeface="BIZ UDPゴシック" panose="020B0400000000000000" pitchFamily="50" charset="-128"/>
                          <a:ea typeface="BIZ UDPゴシック" panose="020B0400000000000000" pitchFamily="50" charset="-128"/>
                        </a:rPr>
                        <a:t>GHS</a:t>
                      </a:r>
                      <a:r>
                        <a:rPr lang="ja-JP" altLang="en-US" sz="1050" kern="100" dirty="0">
                          <a:effectLst/>
                          <a:latin typeface="BIZ UDPゴシック" panose="020B0400000000000000" pitchFamily="50" charset="-128"/>
                          <a:ea typeface="BIZ UDPゴシック" panose="020B0400000000000000" pitchFamily="50" charset="-128"/>
                        </a:rPr>
                        <a:t>分類健康有害性</a:t>
                      </a: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（発がん性以外の主な区分１）</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発がん性</a:t>
                      </a:r>
                      <a:br>
                        <a:rPr lang="ja-JP" altLang="en-US" sz="1050" u="none" strike="noStrike" dirty="0">
                          <a:effectLst/>
                          <a:latin typeface="BIZ UDPゴシック" panose="020B0400000000000000" pitchFamily="50" charset="-128"/>
                          <a:ea typeface="BIZ UDPゴシック" panose="020B0400000000000000" pitchFamily="50" charset="-128"/>
                        </a:rPr>
                      </a:b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IARC</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453410119"/>
                  </a:ext>
                </a:extLst>
              </a:tr>
              <a:tr h="346323">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350,000</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以上（二塩化ニッケル、ビス（スルファミン酸）ニッケル（ＩＩ）、硫酸ニッケル（ＩＩ）等、水酸化ニッケル（ＩＩ））</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0.0043</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25</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指定物質</a:t>
                      </a:r>
                    </a:p>
                  </a:txBody>
                  <a:tcPr marL="9525" marR="9525" marT="9525" marB="0" anchor="ctr"/>
                </a:tc>
                <a:tc>
                  <a:txBody>
                    <a:bodyPr/>
                    <a:lstStyle/>
                    <a:p>
                      <a:pPr algn="ctr" rtl="0" fontAlgn="ct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呼吸器感作性</a:t>
                      </a:r>
                      <a:b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皮膚感作性</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6" name="表 15">
            <a:extLst>
              <a:ext uri="{FF2B5EF4-FFF2-40B4-BE49-F238E27FC236}">
                <a16:creationId xmlns:a16="http://schemas.microsoft.com/office/drawing/2014/main" id="{5D5FEB24-C1EB-48E4-967B-F33CB2331132}"/>
              </a:ext>
            </a:extLst>
          </p:cNvPr>
          <p:cNvGraphicFramePr>
            <a:graphicFrameLocks noGrp="1"/>
          </p:cNvGraphicFramePr>
          <p:nvPr>
            <p:extLst>
              <p:ext uri="{D42A27DB-BD31-4B8C-83A1-F6EECF244321}">
                <p14:modId xmlns:p14="http://schemas.microsoft.com/office/powerpoint/2010/main" val="3420923676"/>
              </p:ext>
            </p:extLst>
          </p:nvPr>
        </p:nvGraphicFramePr>
        <p:xfrm>
          <a:off x="713365" y="4142775"/>
          <a:ext cx="8820000" cy="1072236"/>
        </p:xfrm>
        <a:graphic>
          <a:graphicData uri="http://schemas.openxmlformats.org/drawingml/2006/table">
            <a:tbl>
              <a:tblPr firstRow="1" bandRow="1">
                <a:tableStyleId>{5C22544A-7EE6-4342-B048-85BDC9FD1C3A}</a:tableStyleId>
              </a:tblPr>
              <a:tblGrid>
                <a:gridCol w="396000">
                  <a:extLst>
                    <a:ext uri="{9D8B030D-6E8A-4147-A177-3AD203B41FA5}">
                      <a16:colId xmlns:a16="http://schemas.microsoft.com/office/drawing/2014/main" val="3554492327"/>
                    </a:ext>
                  </a:extLst>
                </a:gridCol>
                <a:gridCol w="360000">
                  <a:extLst>
                    <a:ext uri="{9D8B030D-6E8A-4147-A177-3AD203B41FA5}">
                      <a16:colId xmlns:a16="http://schemas.microsoft.com/office/drawing/2014/main" val="3146548048"/>
                    </a:ext>
                  </a:extLst>
                </a:gridCol>
                <a:gridCol w="684000">
                  <a:extLst>
                    <a:ext uri="{9D8B030D-6E8A-4147-A177-3AD203B41FA5}">
                      <a16:colId xmlns:a16="http://schemas.microsoft.com/office/drawing/2014/main" val="3313589753"/>
                    </a:ext>
                  </a:extLst>
                </a:gridCol>
                <a:gridCol w="684000">
                  <a:extLst>
                    <a:ext uri="{9D8B030D-6E8A-4147-A177-3AD203B41FA5}">
                      <a16:colId xmlns:a16="http://schemas.microsoft.com/office/drawing/2014/main" val="1309927787"/>
                    </a:ext>
                  </a:extLst>
                </a:gridCol>
                <a:gridCol w="468000">
                  <a:extLst>
                    <a:ext uri="{9D8B030D-6E8A-4147-A177-3AD203B41FA5}">
                      <a16:colId xmlns:a16="http://schemas.microsoft.com/office/drawing/2014/main" val="440683863"/>
                    </a:ext>
                  </a:extLst>
                </a:gridCol>
                <a:gridCol w="360000">
                  <a:extLst>
                    <a:ext uri="{9D8B030D-6E8A-4147-A177-3AD203B41FA5}">
                      <a16:colId xmlns:a16="http://schemas.microsoft.com/office/drawing/2014/main" val="1481578530"/>
                    </a:ext>
                  </a:extLst>
                </a:gridCol>
                <a:gridCol w="2052000">
                  <a:extLst>
                    <a:ext uri="{9D8B030D-6E8A-4147-A177-3AD203B41FA5}">
                      <a16:colId xmlns:a16="http://schemas.microsoft.com/office/drawing/2014/main" val="68193555"/>
                    </a:ext>
                  </a:extLst>
                </a:gridCol>
                <a:gridCol w="468000">
                  <a:extLst>
                    <a:ext uri="{9D8B030D-6E8A-4147-A177-3AD203B41FA5}">
                      <a16:colId xmlns:a16="http://schemas.microsoft.com/office/drawing/2014/main" val="3995537399"/>
                    </a:ext>
                  </a:extLst>
                </a:gridCol>
                <a:gridCol w="864000">
                  <a:extLst>
                    <a:ext uri="{9D8B030D-6E8A-4147-A177-3AD203B41FA5}">
                      <a16:colId xmlns:a16="http://schemas.microsoft.com/office/drawing/2014/main" val="2396862075"/>
                    </a:ext>
                  </a:extLst>
                </a:gridCol>
                <a:gridCol w="612000">
                  <a:extLst>
                    <a:ext uri="{9D8B030D-6E8A-4147-A177-3AD203B41FA5}">
                      <a16:colId xmlns:a16="http://schemas.microsoft.com/office/drawing/2014/main" val="3482019717"/>
                    </a:ext>
                  </a:extLst>
                </a:gridCol>
                <a:gridCol w="1872000">
                  <a:extLst>
                    <a:ext uri="{9D8B030D-6E8A-4147-A177-3AD203B41FA5}">
                      <a16:colId xmlns:a16="http://schemas.microsoft.com/office/drawing/2014/main" val="669687323"/>
                    </a:ext>
                  </a:extLst>
                </a:gridCol>
              </a:tblGrid>
              <a:tr h="330378">
                <a:tc gridSpan="7">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排出量（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ja-JP"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移動量（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a:p>
                  </a:txBody>
                  <a:tcPr/>
                </a:tc>
                <a:tc gridSpan="2">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zh-CN" sz="1050" u="none" strike="noStrike" dirty="0">
                          <a:effectLst/>
                          <a:latin typeface="BIZ UDPゴシック" panose="020B0400000000000000" pitchFamily="50" charset="-128"/>
                          <a:ea typeface="BIZ UDPゴシック" panose="020B0400000000000000" pitchFamily="50" charset="-128"/>
                        </a:rPr>
                        <a:t>PRTR</a:t>
                      </a:r>
                      <a:r>
                        <a:rPr lang="zh-CN" altLang="en-US" sz="1050" u="none" strike="noStrike" dirty="0">
                          <a:effectLst/>
                          <a:latin typeface="BIZ UDPゴシック" panose="020B0400000000000000" pitchFamily="50" charset="-128"/>
                          <a:ea typeface="BIZ UDPゴシック" panose="020B0400000000000000" pitchFamily="50" charset="-128"/>
                        </a:rPr>
                        <a:t>届出外</a:t>
                      </a: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年度、ｋｇ）</a:t>
                      </a:r>
                      <a:endParaRPr lang="en-US" altLang="ja-JP" sz="1050" u="none" strike="noStrike"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zh-CN"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728890693"/>
                  </a:ext>
                </a:extLst>
              </a:tr>
              <a:tr h="330378">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分類</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届出件数</a:t>
                      </a:r>
                      <a:endParaRPr lang="en-US" altLang="ja-JP"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合計</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公共用水域</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土壌</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大気排出量上位業種</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下水道</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事業所外への移動（廃棄物）</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r>
                        <a:rPr lang="zh-CN" altLang="en-US" sz="1050" u="none" strike="noStrike" dirty="0">
                          <a:effectLst/>
                          <a:latin typeface="BIZ UDPゴシック" panose="020B0400000000000000" pitchFamily="50" charset="-128"/>
                          <a:ea typeface="BIZ UDPゴシック" panose="020B0400000000000000" pitchFamily="50" charset="-128"/>
                        </a:rPr>
                        <a:t>排出量</a:t>
                      </a:r>
                      <a:endParaRPr kumimoji="1" lang="ja-JP" altLang="en-US" sz="1050" dirty="0">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主な排出源と量</a:t>
                      </a:r>
                    </a:p>
                  </a:txBody>
                  <a:tcPr anchor="ctr"/>
                </a:tc>
                <a:extLst>
                  <a:ext uri="{0D108BD9-81ED-4DB2-BD59-A6C34878D82A}">
                    <a16:rowId xmlns:a16="http://schemas.microsoft.com/office/drawing/2014/main" val="2814582105"/>
                  </a:ext>
                </a:extLst>
              </a:tr>
              <a:tr h="330378">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特定第</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種</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57</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1,751</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46</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1,705</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l" rtl="0" fontAlgn="ct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非鉄金属製造業、金属製品製造業、電気機械器具製造業、化学工業</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6,650</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79,294</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9,136</a:t>
                      </a:r>
                    </a:p>
                  </a:txBody>
                  <a:tcPr marL="9525" marR="9525" marT="9525" marB="0" anchor="ctr"/>
                </a:tc>
                <a:tc>
                  <a:txBody>
                    <a:bodyPr/>
                    <a:lstStyle/>
                    <a:p>
                      <a:pPr algn="ctr" rtl="0" fontAlgn="ct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下水処理施設（</a:t>
                      </a:r>
                      <a:r>
                        <a:rPr lang="en-US" altLang="zh-TW" sz="1050" b="0" i="0" u="none" strike="noStrike" dirty="0">
                          <a:solidFill>
                            <a:srgbClr val="000000"/>
                          </a:solidFill>
                          <a:effectLst/>
                          <a:latin typeface="BIZ UDPゴシック" panose="020B0400000000000000" pitchFamily="50" charset="-128"/>
                          <a:ea typeface="BIZ UDPゴシック" panose="020B0400000000000000" pitchFamily="50" charset="-128"/>
                        </a:rPr>
                        <a:t>9,023</a:t>
                      </a: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extLst>
                  <a:ext uri="{0D108BD9-81ED-4DB2-BD59-A6C34878D82A}">
                    <a16:rowId xmlns:a16="http://schemas.microsoft.com/office/drawing/2014/main" val="3130189616"/>
                  </a:ext>
                </a:extLst>
              </a:tr>
            </a:tbl>
          </a:graphicData>
        </a:graphic>
      </p:graphicFrame>
    </p:spTree>
    <p:extLst>
      <p:ext uri="{BB962C8B-B14F-4D97-AF65-F5344CB8AC3E}">
        <p14:creationId xmlns:p14="http://schemas.microsoft.com/office/powerpoint/2010/main" val="10501998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p:cNvSpPr>
            <a:spLocks noGrp="1"/>
          </p:cNvSpPr>
          <p:nvPr>
            <p:ph type="title"/>
          </p:nvPr>
        </p:nvSpPr>
        <p:spPr>
          <a:xfrm>
            <a:off x="1083469" y="609600"/>
            <a:ext cx="8457933" cy="742122"/>
          </a:xfrm>
        </p:spPr>
        <p:txBody>
          <a:bodyPr>
            <a:normAutofit/>
          </a:bodyPr>
          <a:lstStyle/>
          <a:p>
            <a:r>
              <a:rPr kumimoji="1" lang="ja-JP" altLang="en-US" sz="2400" dirty="0">
                <a:latin typeface="BIZ UDPゴシック" panose="020B0400000000000000" pitchFamily="50" charset="-128"/>
                <a:ea typeface="BIZ UDPゴシック" panose="020B0400000000000000" pitchFamily="50" charset="-128"/>
              </a:rPr>
              <a:t>（参考）検討対象物質について</a:t>
            </a:r>
            <a:r>
              <a:rPr kumimoji="1" lang="en-US" altLang="ja-JP" sz="2400" dirty="0">
                <a:latin typeface="BIZ UDPゴシック" panose="020B0400000000000000" pitchFamily="50" charset="-128"/>
                <a:ea typeface="BIZ UDPゴシック" panose="020B0400000000000000" pitchFamily="50" charset="-128"/>
              </a:rPr>
              <a:t>【</a:t>
            </a:r>
            <a:r>
              <a:rPr kumimoji="1" lang="ja-JP" altLang="en-US" sz="2400" dirty="0">
                <a:latin typeface="BIZ UDPゴシック" panose="020B0400000000000000" pitchFamily="50" charset="-128"/>
                <a:ea typeface="BIZ UDPゴシック" panose="020B0400000000000000" pitchFamily="50" charset="-128"/>
              </a:rPr>
              <a:t>⑳</a:t>
            </a:r>
            <a:r>
              <a:rPr lang="ja-JP" altLang="en-US" sz="2400" dirty="0">
                <a:latin typeface="BIZ UDPゴシック" panose="020B0400000000000000" pitchFamily="50" charset="-128"/>
                <a:ea typeface="BIZ UDPゴシック" panose="020B0400000000000000" pitchFamily="50" charset="-128"/>
              </a:rPr>
              <a:t>ヒ素及びその化合物</a:t>
            </a:r>
            <a:r>
              <a:rPr kumimoji="1" lang="en-US" altLang="ja-JP" sz="2400" dirty="0">
                <a:latin typeface="BIZ UDPゴシック" panose="020B0400000000000000" pitchFamily="50" charset="-128"/>
                <a:ea typeface="BIZ UDPゴシック" panose="020B0400000000000000" pitchFamily="50" charset="-128"/>
              </a:rPr>
              <a:t>】</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スライド番号プレースホルダー 3">
            <a:extLst>
              <a:ext uri="{FF2B5EF4-FFF2-40B4-BE49-F238E27FC236}">
                <a16:creationId xmlns:a16="http://schemas.microsoft.com/office/drawing/2014/main" id="{8DBC81DD-DE3C-4517-AC6F-72A486E33BE7}"/>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33</a:t>
            </a:fld>
            <a:endParaRPr lang="en-US" dirty="0">
              <a:solidFill>
                <a:srgbClr val="000000"/>
              </a:solidFill>
              <a:latin typeface="BIZ UDPゴシック" panose="020B0400000000000000" pitchFamily="50" charset="-128"/>
              <a:ea typeface="BIZ UDPゴシック" panose="020B0400000000000000" pitchFamily="50" charset="-128"/>
            </a:endParaRPr>
          </a:p>
        </p:txBody>
      </p:sp>
      <p:graphicFrame>
        <p:nvGraphicFramePr>
          <p:cNvPr id="3" name="表 3">
            <a:extLst>
              <a:ext uri="{FF2B5EF4-FFF2-40B4-BE49-F238E27FC236}">
                <a16:creationId xmlns:a16="http://schemas.microsoft.com/office/drawing/2014/main" id="{99486B8D-8EBE-405C-9D80-F4834A667D51}"/>
              </a:ext>
            </a:extLst>
          </p:cNvPr>
          <p:cNvGraphicFramePr>
            <a:graphicFrameLocks noGrp="1"/>
          </p:cNvGraphicFramePr>
          <p:nvPr>
            <p:extLst>
              <p:ext uri="{D42A27DB-BD31-4B8C-83A1-F6EECF244321}">
                <p14:modId xmlns:p14="http://schemas.microsoft.com/office/powerpoint/2010/main" val="3998867779"/>
              </p:ext>
            </p:extLst>
          </p:nvPr>
        </p:nvGraphicFramePr>
        <p:xfrm>
          <a:off x="730099" y="1062034"/>
          <a:ext cx="8820370" cy="2021205"/>
        </p:xfrm>
        <a:graphic>
          <a:graphicData uri="http://schemas.openxmlformats.org/drawingml/2006/table">
            <a:tbl>
              <a:tblPr firstRow="1" bandRow="1">
                <a:tableStyleId>{5C22544A-7EE6-4342-B048-85BDC9FD1C3A}</a:tableStyleId>
              </a:tblPr>
              <a:tblGrid>
                <a:gridCol w="972000">
                  <a:extLst>
                    <a:ext uri="{9D8B030D-6E8A-4147-A177-3AD203B41FA5}">
                      <a16:colId xmlns:a16="http://schemas.microsoft.com/office/drawing/2014/main" val="1612888235"/>
                    </a:ext>
                  </a:extLst>
                </a:gridCol>
                <a:gridCol w="900000">
                  <a:extLst>
                    <a:ext uri="{9D8B030D-6E8A-4147-A177-3AD203B41FA5}">
                      <a16:colId xmlns:a16="http://schemas.microsoft.com/office/drawing/2014/main" val="2876613415"/>
                    </a:ext>
                  </a:extLst>
                </a:gridCol>
                <a:gridCol w="864370">
                  <a:extLst>
                    <a:ext uri="{9D8B030D-6E8A-4147-A177-3AD203B41FA5}">
                      <a16:colId xmlns:a16="http://schemas.microsoft.com/office/drawing/2014/main" val="2936053854"/>
                    </a:ext>
                  </a:extLst>
                </a:gridCol>
                <a:gridCol w="3060000">
                  <a:extLst>
                    <a:ext uri="{9D8B030D-6E8A-4147-A177-3AD203B41FA5}">
                      <a16:colId xmlns:a16="http://schemas.microsoft.com/office/drawing/2014/main" val="677029250"/>
                    </a:ext>
                  </a:extLst>
                </a:gridCol>
                <a:gridCol w="3024000">
                  <a:extLst>
                    <a:ext uri="{9D8B030D-6E8A-4147-A177-3AD203B41FA5}">
                      <a16:colId xmlns:a16="http://schemas.microsoft.com/office/drawing/2014/main" val="1103838277"/>
                    </a:ext>
                  </a:extLst>
                </a:gridCol>
              </a:tblGrid>
              <a:tr h="231883">
                <a:tc>
                  <a:txBody>
                    <a:bodyPr/>
                    <a:lstStyle/>
                    <a:p>
                      <a:pPr algn="ctr"/>
                      <a:r>
                        <a:rPr kumimoji="1" lang="ja-JP" altLang="en-US" sz="1050" dirty="0">
                          <a:latin typeface="BIZ UDPゴシック" panose="020B0400000000000000" pitchFamily="50" charset="-128"/>
                          <a:ea typeface="BIZ UDPゴシック" panose="020B0400000000000000" pitchFamily="50" charset="-128"/>
                        </a:rPr>
                        <a:t>分子式</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融点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沸点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主な用途</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特徴</a:t>
                      </a:r>
                    </a:p>
                  </a:txBody>
                  <a:tcPr anchor="ctr"/>
                </a:tc>
                <a:extLst>
                  <a:ext uri="{0D108BD9-81ED-4DB2-BD59-A6C34878D82A}">
                    <a16:rowId xmlns:a16="http://schemas.microsoft.com/office/drawing/2014/main" val="841004180"/>
                  </a:ext>
                </a:extLst>
              </a:tr>
              <a:tr h="510239">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As</a:t>
                      </a:r>
                      <a:b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As</a:t>
                      </a:r>
                      <a:r>
                        <a:rPr lang="en-US"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O</a:t>
                      </a:r>
                      <a:r>
                        <a:rPr lang="en-US"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5</a:t>
                      </a:r>
                    </a:p>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酸化砒素（</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Ⅴ</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 </a:t>
                      </a: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As</a:t>
                      </a:r>
                      <a:r>
                        <a:rPr lang="en-US"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O</a:t>
                      </a:r>
                      <a:r>
                        <a:rPr lang="en-US"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3</a:t>
                      </a:r>
                    </a:p>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 （</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亜ヒ酸）</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AsH</a:t>
                      </a:r>
                      <a:r>
                        <a:rPr lang="en-US"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3</a:t>
                      </a:r>
                    </a:p>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アルシン）</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等</a:t>
                      </a:r>
                    </a:p>
                  </a:txBody>
                  <a:tcPr marL="9525" marR="9525" marT="9525"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613℃</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で昇華（</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As</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約</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300℃ (</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分解</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As</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O</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5</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 </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275-313℃</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（昇華</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193℃</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 （</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As</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O</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3</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-117℃</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AsH</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3</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613℃</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で昇華（</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As</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ー（</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As</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O</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5</a:t>
                      </a:r>
                      <a:r>
                        <a:rPr lang="ja-JP" altLang="en-US" sz="1050" b="0" i="0" u="none" strike="noStrike" baseline="0" dirty="0">
                          <a:solidFill>
                            <a:srgbClr val="000000"/>
                          </a:solidFill>
                          <a:effectLst/>
                          <a:latin typeface="BIZ UDPゴシック" panose="020B0400000000000000" pitchFamily="50" charset="-128"/>
                          <a:ea typeface="BIZ UDPゴシック" panose="020B0400000000000000" pitchFamily="50" charset="-128"/>
                        </a:rPr>
                        <a:t>）</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 </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457-65℃</a:t>
                      </a:r>
                    </a:p>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As</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O</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3</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 </a:t>
                      </a:r>
                      <a:b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-62.5℃</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AsH</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3</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・二硫化砒素（花火の着色剤、塗料用の顔料）の原料。</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・硬さを高めるために合金（銅など）に添加。</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・ガリウム、インジウム、アルミニウムとの化合物は、半導体の原料として、半導体レーザーや赤色の発光ダイオードの原料などとして利用。</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亜砒酸：ガラスの製造過程で気泡を消したり脱色するために使用。その他、ガス脱硫剤、木材の防腐剤、砒素や他の砒素化合物の原料、歯科医療で歯の神経を抜く際に使われる亜ヒ酸パスタ、シロアリ駆除。</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・アルシン：半導体の原料ガス。</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・天然の硫砒鉄鉱から得られる物質で、金属と非金属の両方の性質をもつため、半金属元素と呼ばれている。</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・金属光沢のあるもろい灰色の固体。</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1998</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年までに、すべての砒素系農薬は農薬としての登録が失効されているが、作物残留性が認められることから、食品衛生法に基づいて残留農薬基準が定められている。</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・亜砒酸：無味無臭の白色の固体。</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・アルシン：ニンニクに似た臭いをもつ無色透明の気体。</a:t>
                      </a:r>
                    </a:p>
                  </a:txBody>
                  <a:tcPr marL="9525" marR="9525" marT="9525" marB="0" anchor="ctr"/>
                </a:tc>
                <a:extLst>
                  <a:ext uri="{0D108BD9-81ED-4DB2-BD59-A6C34878D82A}">
                    <a16:rowId xmlns:a16="http://schemas.microsoft.com/office/drawing/2014/main" val="2844436851"/>
                  </a:ext>
                </a:extLst>
              </a:tr>
            </a:tbl>
          </a:graphicData>
        </a:graphic>
      </p:graphicFrame>
      <p:graphicFrame>
        <p:nvGraphicFramePr>
          <p:cNvPr id="20" name="表 19">
            <a:extLst>
              <a:ext uri="{FF2B5EF4-FFF2-40B4-BE49-F238E27FC236}">
                <a16:creationId xmlns:a16="http://schemas.microsoft.com/office/drawing/2014/main" id="{D4582458-6B28-410C-ADF1-1AB4EEB66FE3}"/>
              </a:ext>
            </a:extLst>
          </p:cNvPr>
          <p:cNvGraphicFramePr>
            <a:graphicFrameLocks noGrp="1"/>
          </p:cNvGraphicFramePr>
          <p:nvPr>
            <p:extLst>
              <p:ext uri="{D42A27DB-BD31-4B8C-83A1-F6EECF244321}">
                <p14:modId xmlns:p14="http://schemas.microsoft.com/office/powerpoint/2010/main" val="801436438"/>
              </p:ext>
            </p:extLst>
          </p:nvPr>
        </p:nvGraphicFramePr>
        <p:xfrm>
          <a:off x="716030" y="5465541"/>
          <a:ext cx="8760184" cy="1248585"/>
        </p:xfrm>
        <a:graphic>
          <a:graphicData uri="http://schemas.openxmlformats.org/drawingml/2006/table">
            <a:tbl>
              <a:tblPr firstRow="1" bandRow="1">
                <a:tableStyleId>{5C22544A-7EE6-4342-B048-85BDC9FD1C3A}</a:tableStyleId>
              </a:tblPr>
              <a:tblGrid>
                <a:gridCol w="360000">
                  <a:extLst>
                    <a:ext uri="{9D8B030D-6E8A-4147-A177-3AD203B41FA5}">
                      <a16:colId xmlns:a16="http://schemas.microsoft.com/office/drawing/2014/main" val="186284741"/>
                    </a:ext>
                  </a:extLst>
                </a:gridCol>
                <a:gridCol w="504000">
                  <a:extLst>
                    <a:ext uri="{9D8B030D-6E8A-4147-A177-3AD203B41FA5}">
                      <a16:colId xmlns:a16="http://schemas.microsoft.com/office/drawing/2014/main" val="3347487342"/>
                    </a:ext>
                  </a:extLst>
                </a:gridCol>
                <a:gridCol w="583779">
                  <a:extLst>
                    <a:ext uri="{9D8B030D-6E8A-4147-A177-3AD203B41FA5}">
                      <a16:colId xmlns:a16="http://schemas.microsoft.com/office/drawing/2014/main" val="820898458"/>
                    </a:ext>
                  </a:extLst>
                </a:gridCol>
                <a:gridCol w="1440000">
                  <a:extLst>
                    <a:ext uri="{9D8B030D-6E8A-4147-A177-3AD203B41FA5}">
                      <a16:colId xmlns:a16="http://schemas.microsoft.com/office/drawing/2014/main" val="1115179099"/>
                    </a:ext>
                  </a:extLst>
                </a:gridCol>
                <a:gridCol w="712367">
                  <a:extLst>
                    <a:ext uri="{9D8B030D-6E8A-4147-A177-3AD203B41FA5}">
                      <a16:colId xmlns:a16="http://schemas.microsoft.com/office/drawing/2014/main" val="3356854828"/>
                    </a:ext>
                  </a:extLst>
                </a:gridCol>
                <a:gridCol w="637381">
                  <a:extLst>
                    <a:ext uri="{9D8B030D-6E8A-4147-A177-3AD203B41FA5}">
                      <a16:colId xmlns:a16="http://schemas.microsoft.com/office/drawing/2014/main" val="1920011306"/>
                    </a:ext>
                  </a:extLst>
                </a:gridCol>
                <a:gridCol w="792000">
                  <a:extLst>
                    <a:ext uri="{9D8B030D-6E8A-4147-A177-3AD203B41FA5}">
                      <a16:colId xmlns:a16="http://schemas.microsoft.com/office/drawing/2014/main" val="3335024437"/>
                    </a:ext>
                  </a:extLst>
                </a:gridCol>
                <a:gridCol w="487409">
                  <a:extLst>
                    <a:ext uri="{9D8B030D-6E8A-4147-A177-3AD203B41FA5}">
                      <a16:colId xmlns:a16="http://schemas.microsoft.com/office/drawing/2014/main" val="1224343970"/>
                    </a:ext>
                  </a:extLst>
                </a:gridCol>
                <a:gridCol w="742992">
                  <a:extLst>
                    <a:ext uri="{9D8B030D-6E8A-4147-A177-3AD203B41FA5}">
                      <a16:colId xmlns:a16="http://schemas.microsoft.com/office/drawing/2014/main" val="1897126806"/>
                    </a:ext>
                  </a:extLst>
                </a:gridCol>
                <a:gridCol w="712367">
                  <a:extLst>
                    <a:ext uri="{9D8B030D-6E8A-4147-A177-3AD203B41FA5}">
                      <a16:colId xmlns:a16="http://schemas.microsoft.com/office/drawing/2014/main" val="1958534525"/>
                    </a:ext>
                  </a:extLst>
                </a:gridCol>
                <a:gridCol w="599889">
                  <a:extLst>
                    <a:ext uri="{9D8B030D-6E8A-4147-A177-3AD203B41FA5}">
                      <a16:colId xmlns:a16="http://schemas.microsoft.com/office/drawing/2014/main" val="2187406633"/>
                    </a:ext>
                  </a:extLst>
                </a:gridCol>
                <a:gridCol w="324000">
                  <a:extLst>
                    <a:ext uri="{9D8B030D-6E8A-4147-A177-3AD203B41FA5}">
                      <a16:colId xmlns:a16="http://schemas.microsoft.com/office/drawing/2014/main" val="546023338"/>
                    </a:ext>
                  </a:extLst>
                </a:gridCol>
                <a:gridCol w="360000">
                  <a:extLst>
                    <a:ext uri="{9D8B030D-6E8A-4147-A177-3AD203B41FA5}">
                      <a16:colId xmlns:a16="http://schemas.microsoft.com/office/drawing/2014/main" val="3089004337"/>
                    </a:ext>
                  </a:extLst>
                </a:gridCol>
                <a:gridCol w="504000">
                  <a:extLst>
                    <a:ext uri="{9D8B030D-6E8A-4147-A177-3AD203B41FA5}">
                      <a16:colId xmlns:a16="http://schemas.microsoft.com/office/drawing/2014/main" val="3702834822"/>
                    </a:ext>
                  </a:extLst>
                </a:gridCol>
              </a:tblGrid>
              <a:tr h="269415">
                <a:tc gridSpan="11">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中央環境審議会での検討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gridSpan="3">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条例制定時の検討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2355721477"/>
                  </a:ext>
                </a:extLst>
              </a:tr>
              <a:tr h="422031">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zh-TW" altLang="en-US" sz="1050" u="none" strike="noStrike" dirty="0">
                          <a:effectLst/>
                          <a:latin typeface="BIZ UDPゴシック" panose="020B0400000000000000" pitchFamily="50" charset="-128"/>
                          <a:ea typeface="BIZ UDPゴシック" panose="020B0400000000000000" pitchFamily="50" charset="-128"/>
                        </a:rPr>
                        <a:t>遺伝子障害性</a:t>
                      </a:r>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発がん性の閾値の有無</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発がん性以外の有害性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発がん性の量ー反応関係</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ユニットリスク</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a:effectLst/>
                          <a:latin typeface="BIZ UDPゴシック" panose="020B0400000000000000" pitchFamily="50" charset="-128"/>
                          <a:ea typeface="BIZ UDPゴシック" panose="020B0400000000000000" pitchFamily="50" charset="-128"/>
                        </a:rPr>
                        <a:t>発がん性以外の量ー反応関係</a:t>
                      </a:r>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発がん性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毒性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想定環境濃度</a:t>
                      </a:r>
                    </a:p>
                  </a:txBody>
                  <a:tcPr marL="9525" marR="9525" marT="9525" marB="0" anchor="ctr"/>
                </a:tc>
                <a:extLst>
                  <a:ext uri="{0D108BD9-81ED-4DB2-BD59-A6C34878D82A}">
                    <a16:rowId xmlns:a16="http://schemas.microsoft.com/office/drawing/2014/main" val="1453410119"/>
                  </a:ext>
                </a:extLst>
              </a:tr>
              <a:tr h="426231">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有り</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有り</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無し</a:t>
                      </a:r>
                    </a:p>
                  </a:txBody>
                  <a:tcPr marL="9525" marR="9525" marT="9525" marB="0" anchor="ctr"/>
                </a:tc>
                <a:tc>
                  <a:txBody>
                    <a:bodyPr/>
                    <a:lstStyle/>
                    <a:p>
                      <a:pPr algn="l" rtl="0" fontAlgn="ctr"/>
                      <a:r>
                        <a:rPr lang="zh-CN"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急性毒性：消化器症状、中枢抹消神経障害等</a:t>
                      </a:r>
                      <a:br>
                        <a:rPr lang="zh-CN"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zh-CN"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慢性毒性：粘膜刺激症状</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1.7×10</a:t>
                      </a:r>
                      <a:r>
                        <a:rPr lang="en-US" altLang="ja-JP" sz="1050" b="0" i="0" u="none" strike="noStrike" baseline="30000" dirty="0">
                          <a:solidFill>
                            <a:srgbClr val="000000"/>
                          </a:solidFill>
                          <a:effectLst/>
                          <a:latin typeface="BIZ UDPゴシック" panose="020B0400000000000000" pitchFamily="50" charset="-128"/>
                          <a:ea typeface="BIZ UDPゴシック" panose="020B0400000000000000" pitchFamily="50" charset="-128"/>
                        </a:rPr>
                        <a:t>-3</a:t>
                      </a:r>
                      <a:r>
                        <a:rPr lang="en-US" altLang="ja-JP" sz="1050" b="0" i="0" u="none" strike="noStrike" baseline="0" dirty="0">
                          <a:solidFill>
                            <a:srgbClr val="000000"/>
                          </a:solidFill>
                          <a:effectLst/>
                          <a:latin typeface="BIZ UDPゴシック" panose="020B0400000000000000" pitchFamily="50" charset="-128"/>
                          <a:ea typeface="BIZ UDPゴシック" panose="020B0400000000000000" pitchFamily="50" charset="-128"/>
                        </a:rPr>
                        <a:t>/</a:t>
                      </a:r>
                      <a:r>
                        <a:rPr lang="ja-JP" altLang="en-US" sz="1050" b="0" i="0" u="none" strike="noStrike" baseline="0" dirty="0">
                          <a:solidFill>
                            <a:srgbClr val="000000"/>
                          </a:solidFill>
                          <a:effectLst/>
                          <a:latin typeface="BIZ UDPゴシック" panose="020B0400000000000000" pitchFamily="50" charset="-128"/>
                          <a:ea typeface="BIZ UDPゴシック" panose="020B0400000000000000" pitchFamily="50" charset="-128"/>
                        </a:rPr>
                        <a:t>（</a:t>
                      </a:r>
                      <a:r>
                        <a:rPr lang="el-GR" altLang="ja-JP" sz="1050" u="none" strike="noStrike" baseline="0" dirty="0">
                          <a:effectLst/>
                          <a:latin typeface="BIZ UDPゴシック" panose="020B0400000000000000" pitchFamily="50" charset="-128"/>
                          <a:ea typeface="BIZ UDPゴシック" panose="020B0400000000000000" pitchFamily="50" charset="-128"/>
                        </a:rPr>
                        <a:t>μ</a:t>
                      </a:r>
                      <a:r>
                        <a:rPr lang="en-US" altLang="ja-JP" sz="1050" u="none" strike="noStrike" baseline="0"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ja-JP" altLang="en-US" sz="1050" u="none" strike="noStrike" baseline="0" dirty="0">
                          <a:effectLst/>
                          <a:latin typeface="BIZ UDPゴシック" panose="020B0400000000000000" pitchFamily="50" charset="-128"/>
                          <a:ea typeface="BIZ UDPゴシック" panose="020B0400000000000000" pitchFamily="50" charset="-128"/>
                        </a:rPr>
                        <a:t>）</a:t>
                      </a:r>
                      <a:endParaRPr lang="en-US" altLang="ja-JP" sz="1050" b="0" i="0" u="none" strike="noStrike" baseline="30000"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6</a:t>
                      </a:r>
                    </a:p>
                    <a:p>
                      <a:pPr algn="ctr" rtl="0" fontAlgn="ctr"/>
                      <a:r>
                        <a:rPr lang="en-US" altLang="ja-JP" sz="1050" u="none" strike="noStrike" dirty="0">
                          <a:effectLst/>
                          <a:latin typeface="BIZ UDPゴシック" panose="020B0400000000000000" pitchFamily="50" charset="-128"/>
                          <a:ea typeface="BIZ UDPゴシック" panose="020B0400000000000000" pitchFamily="50" charset="-128"/>
                        </a:rPr>
                        <a:t>ng/m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en-US" sz="1050" b="0" i="0" u="none" strike="noStrike">
                          <a:solidFill>
                            <a:srgbClr val="000000"/>
                          </a:solidFill>
                          <a:effectLst/>
                          <a:latin typeface="BIZ UDPゴシック" panose="020B0400000000000000" pitchFamily="50" charset="-128"/>
                          <a:ea typeface="BIZ UDPゴシック" panose="020B0400000000000000" pitchFamily="50" charset="-128"/>
                        </a:rPr>
                        <a:t>C1</a:t>
                      </a:r>
                    </a:p>
                  </a:txBody>
                  <a:tcPr marL="9525" marR="9525" marT="9525" marB="0" anchor="ctr"/>
                </a:tc>
                <a:tc>
                  <a:txBody>
                    <a:bodyPr/>
                    <a:lstStyle/>
                    <a:p>
                      <a:pPr algn="ctr" rtl="0" fontAlgn="ctr"/>
                      <a:r>
                        <a:rPr lang="en-US" sz="1050" b="0" i="0" u="none" strike="noStrike">
                          <a:solidFill>
                            <a:srgbClr val="000000"/>
                          </a:solidFill>
                          <a:effectLst/>
                          <a:latin typeface="BIZ UDPゴシック" panose="020B0400000000000000" pitchFamily="50" charset="-128"/>
                          <a:ea typeface="BIZ UDPゴシック" panose="020B0400000000000000" pitchFamily="50" charset="-128"/>
                        </a:rPr>
                        <a:t>T1</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4" name="表 13">
            <a:extLst>
              <a:ext uri="{FF2B5EF4-FFF2-40B4-BE49-F238E27FC236}">
                <a16:creationId xmlns:a16="http://schemas.microsoft.com/office/drawing/2014/main" id="{0831BAE9-933C-4314-8259-9A4B5E0917F0}"/>
              </a:ext>
            </a:extLst>
          </p:cNvPr>
          <p:cNvGraphicFramePr>
            <a:graphicFrameLocks noGrp="1"/>
          </p:cNvGraphicFramePr>
          <p:nvPr>
            <p:extLst>
              <p:ext uri="{D42A27DB-BD31-4B8C-83A1-F6EECF244321}">
                <p14:modId xmlns:p14="http://schemas.microsoft.com/office/powerpoint/2010/main" val="3460362053"/>
              </p:ext>
            </p:extLst>
          </p:nvPr>
        </p:nvGraphicFramePr>
        <p:xfrm>
          <a:off x="766535" y="3106216"/>
          <a:ext cx="8692944" cy="917823"/>
        </p:xfrm>
        <a:graphic>
          <a:graphicData uri="http://schemas.openxmlformats.org/drawingml/2006/table">
            <a:tbl>
              <a:tblPr firstRow="1" bandRow="1">
                <a:tableStyleId>{5C22544A-7EE6-4342-B048-85BDC9FD1C3A}</a:tableStyleId>
              </a:tblPr>
              <a:tblGrid>
                <a:gridCol w="900000">
                  <a:extLst>
                    <a:ext uri="{9D8B030D-6E8A-4147-A177-3AD203B41FA5}">
                      <a16:colId xmlns:a16="http://schemas.microsoft.com/office/drawing/2014/main" val="2840144021"/>
                    </a:ext>
                  </a:extLst>
                </a:gridCol>
                <a:gridCol w="720000">
                  <a:extLst>
                    <a:ext uri="{9D8B030D-6E8A-4147-A177-3AD203B41FA5}">
                      <a16:colId xmlns:a16="http://schemas.microsoft.com/office/drawing/2014/main" val="2239818214"/>
                    </a:ext>
                  </a:extLst>
                </a:gridCol>
                <a:gridCol w="396000">
                  <a:extLst>
                    <a:ext uri="{9D8B030D-6E8A-4147-A177-3AD203B41FA5}">
                      <a16:colId xmlns:a16="http://schemas.microsoft.com/office/drawing/2014/main" val="2384755886"/>
                    </a:ext>
                  </a:extLst>
                </a:gridCol>
                <a:gridCol w="792000">
                  <a:extLst>
                    <a:ext uri="{9D8B030D-6E8A-4147-A177-3AD203B41FA5}">
                      <a16:colId xmlns:a16="http://schemas.microsoft.com/office/drawing/2014/main" val="186284741"/>
                    </a:ext>
                  </a:extLst>
                </a:gridCol>
                <a:gridCol w="432000">
                  <a:extLst>
                    <a:ext uri="{9D8B030D-6E8A-4147-A177-3AD203B41FA5}">
                      <a16:colId xmlns:a16="http://schemas.microsoft.com/office/drawing/2014/main" val="1115179099"/>
                    </a:ext>
                  </a:extLst>
                </a:gridCol>
                <a:gridCol w="432000">
                  <a:extLst>
                    <a:ext uri="{9D8B030D-6E8A-4147-A177-3AD203B41FA5}">
                      <a16:colId xmlns:a16="http://schemas.microsoft.com/office/drawing/2014/main" val="3356854828"/>
                    </a:ext>
                  </a:extLst>
                </a:gridCol>
                <a:gridCol w="540000">
                  <a:extLst>
                    <a:ext uri="{9D8B030D-6E8A-4147-A177-3AD203B41FA5}">
                      <a16:colId xmlns:a16="http://schemas.microsoft.com/office/drawing/2014/main" val="1920011306"/>
                    </a:ext>
                  </a:extLst>
                </a:gridCol>
                <a:gridCol w="468000">
                  <a:extLst>
                    <a:ext uri="{9D8B030D-6E8A-4147-A177-3AD203B41FA5}">
                      <a16:colId xmlns:a16="http://schemas.microsoft.com/office/drawing/2014/main" val="3335024437"/>
                    </a:ext>
                  </a:extLst>
                </a:gridCol>
                <a:gridCol w="576000">
                  <a:extLst>
                    <a:ext uri="{9D8B030D-6E8A-4147-A177-3AD203B41FA5}">
                      <a16:colId xmlns:a16="http://schemas.microsoft.com/office/drawing/2014/main" val="262351408"/>
                    </a:ext>
                  </a:extLst>
                </a:gridCol>
                <a:gridCol w="504000">
                  <a:extLst>
                    <a:ext uri="{9D8B030D-6E8A-4147-A177-3AD203B41FA5}">
                      <a16:colId xmlns:a16="http://schemas.microsoft.com/office/drawing/2014/main" val="421905880"/>
                    </a:ext>
                  </a:extLst>
                </a:gridCol>
                <a:gridCol w="386472">
                  <a:extLst>
                    <a:ext uri="{9D8B030D-6E8A-4147-A177-3AD203B41FA5}">
                      <a16:colId xmlns:a16="http://schemas.microsoft.com/office/drawing/2014/main" val="3811409747"/>
                    </a:ext>
                  </a:extLst>
                </a:gridCol>
                <a:gridCol w="386472">
                  <a:extLst>
                    <a:ext uri="{9D8B030D-6E8A-4147-A177-3AD203B41FA5}">
                      <a16:colId xmlns:a16="http://schemas.microsoft.com/office/drawing/2014/main" val="2543409202"/>
                    </a:ext>
                  </a:extLst>
                </a:gridCol>
                <a:gridCol w="1620000">
                  <a:extLst>
                    <a:ext uri="{9D8B030D-6E8A-4147-A177-3AD203B41FA5}">
                      <a16:colId xmlns:a16="http://schemas.microsoft.com/office/drawing/2014/main" val="1224343970"/>
                    </a:ext>
                  </a:extLst>
                </a:gridCol>
                <a:gridCol w="540000">
                  <a:extLst>
                    <a:ext uri="{9D8B030D-6E8A-4147-A177-3AD203B41FA5}">
                      <a16:colId xmlns:a16="http://schemas.microsoft.com/office/drawing/2014/main" val="469874782"/>
                    </a:ext>
                  </a:extLst>
                </a:gridCol>
              </a:tblGrid>
              <a:tr h="395800">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全国製造・輸入数量 </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sz="1050" u="none" strike="noStrike" dirty="0">
                          <a:effectLst/>
                          <a:latin typeface="BIZ UDPゴシック" panose="020B0400000000000000" pitchFamily="50" charset="-128"/>
                          <a:ea typeface="BIZ UDPゴシック" panose="020B0400000000000000" pitchFamily="50" charset="-128"/>
                        </a:rPr>
                        <a:t>t)</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府内大気濃度</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測定法</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環境基準値又は指針値</a:t>
                      </a:r>
                      <a:r>
                        <a:rPr lang="ja-JP" altLang="el-GR"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ng/m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法（有害</a:t>
                      </a:r>
                      <a:r>
                        <a:rPr lang="ja-JP" altLang="en-US" sz="1050" kern="100" dirty="0">
                          <a:effectLst/>
                          <a:latin typeface="BIZ UDPゴシック" panose="020B0400000000000000" pitchFamily="50" charset="-128"/>
                          <a:ea typeface="BIZ UDPゴシック" panose="020B0400000000000000" pitchFamily="50" charset="-128"/>
                        </a:rPr>
                        <a:t>物質等</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法（指定物質）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法（優先取組物質）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条例（有害</a:t>
                      </a:r>
                      <a:r>
                        <a:rPr lang="ja-JP" altLang="en-US" sz="1050" kern="100" dirty="0">
                          <a:effectLst/>
                          <a:latin typeface="BIZ UDPゴシック" panose="020B0400000000000000" pitchFamily="50" charset="-128"/>
                          <a:ea typeface="BIZ UDPゴシック" panose="020B0400000000000000" pitchFamily="50" charset="-128"/>
                        </a:rPr>
                        <a:t>物質</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化審法</a:t>
                      </a:r>
                    </a:p>
                  </a:txBody>
                  <a:tcPr marL="45720" marR="45720"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安衛法</a:t>
                      </a:r>
                      <a:endParaRPr kumimoji="1" lang="en-US" altLang="ja-JP" sz="1050" dirty="0">
                        <a:latin typeface="BIZ UDPゴシック" panose="020B0400000000000000" pitchFamily="50" charset="-128"/>
                        <a:ea typeface="BIZ UDPゴシック" panose="020B0400000000000000" pitchFamily="50" charset="-128"/>
                      </a:endParaRPr>
                    </a:p>
                    <a:p>
                      <a:pPr algn="ctr"/>
                      <a:r>
                        <a:rPr kumimoji="1" lang="ja-JP" altLang="en-US" sz="1050" dirty="0">
                          <a:latin typeface="BIZ UDPゴシック" panose="020B0400000000000000" pitchFamily="50" charset="-128"/>
                          <a:ea typeface="BIZ UDPゴシック" panose="020B0400000000000000" pitchFamily="50" charset="-128"/>
                        </a:rPr>
                        <a:t>特化則</a:t>
                      </a:r>
                    </a:p>
                  </a:txBody>
                  <a:tcPr marL="45720" marR="4572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毒劇法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水濁法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50" kern="100" dirty="0">
                          <a:effectLst/>
                          <a:latin typeface="BIZ UDPゴシック" panose="020B0400000000000000" pitchFamily="50" charset="-128"/>
                          <a:ea typeface="BIZ UDPゴシック" panose="020B0400000000000000" pitchFamily="50" charset="-128"/>
                        </a:rPr>
                        <a:t>GHS</a:t>
                      </a:r>
                      <a:r>
                        <a:rPr lang="ja-JP" altLang="en-US" sz="1050" kern="100" dirty="0">
                          <a:effectLst/>
                          <a:latin typeface="BIZ UDPゴシック" panose="020B0400000000000000" pitchFamily="50" charset="-128"/>
                          <a:ea typeface="BIZ UDPゴシック" panose="020B0400000000000000" pitchFamily="50" charset="-128"/>
                        </a:rPr>
                        <a:t>分類健康有害性</a:t>
                      </a: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（発がん性以外の主な区分１）</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発がん性</a:t>
                      </a:r>
                      <a:br>
                        <a:rPr lang="ja-JP" altLang="en-US" sz="1050" u="none" strike="noStrike" dirty="0">
                          <a:effectLst/>
                          <a:latin typeface="BIZ UDPゴシック" panose="020B0400000000000000" pitchFamily="50" charset="-128"/>
                          <a:ea typeface="BIZ UDPゴシック" panose="020B0400000000000000" pitchFamily="50" charset="-128"/>
                        </a:rPr>
                      </a:b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IARC</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453410119"/>
                  </a:ext>
                </a:extLst>
              </a:tr>
              <a:tr h="346323">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X</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0.00097</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6</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第２類物質</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毒物</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有害物質</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特定標的臓器・全身毒性</a:t>
                      </a:r>
                    </a:p>
                  </a:txBody>
                  <a:tcPr marL="9525" marR="9525" marT="9525" marB="0" anchor="ctr"/>
                </a:tc>
                <a:tc>
                  <a:txBody>
                    <a:bodyPr/>
                    <a:lstStyle/>
                    <a:p>
                      <a:pPr algn="ctr" rtl="0" fontAlgn="ctr"/>
                      <a:r>
                        <a:rPr lang="en-US" altLang="ja-JP" sz="1050" b="1" i="0" u="none" strike="noStrike" dirty="0">
                          <a:solidFill>
                            <a:srgbClr val="000000"/>
                          </a:solidFill>
                          <a:effectLst/>
                          <a:latin typeface="BIZ UDPゴシック" panose="020B0400000000000000" pitchFamily="50" charset="-128"/>
                          <a:ea typeface="BIZ UDPゴシック" panose="020B0400000000000000" pitchFamily="50" charset="-128"/>
                        </a:rPr>
                        <a:t>1</a:t>
                      </a:r>
                      <a:r>
                        <a:rPr lang="ja-JP" altLang="en-US" sz="1050" b="1" i="0" u="none" strike="noStrike" dirty="0">
                          <a:solidFill>
                            <a:srgbClr val="000000"/>
                          </a:solidFill>
                          <a:effectLst/>
                          <a:latin typeface="BIZ UDPゴシック" panose="020B0400000000000000" pitchFamily="50" charset="-128"/>
                          <a:ea typeface="BIZ UDPゴシック" panose="020B0400000000000000" pitchFamily="50" charset="-128"/>
                        </a:rPr>
                        <a:t>（ヒ素単体等）</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6" name="表 15">
            <a:extLst>
              <a:ext uri="{FF2B5EF4-FFF2-40B4-BE49-F238E27FC236}">
                <a16:creationId xmlns:a16="http://schemas.microsoft.com/office/drawing/2014/main" id="{C896E034-7E58-418B-9D82-9A71D719FED2}"/>
              </a:ext>
            </a:extLst>
          </p:cNvPr>
          <p:cNvGraphicFramePr>
            <a:graphicFrameLocks noGrp="1"/>
          </p:cNvGraphicFramePr>
          <p:nvPr>
            <p:extLst>
              <p:ext uri="{D42A27DB-BD31-4B8C-83A1-F6EECF244321}">
                <p14:modId xmlns:p14="http://schemas.microsoft.com/office/powerpoint/2010/main" val="805452705"/>
              </p:ext>
            </p:extLst>
          </p:nvPr>
        </p:nvGraphicFramePr>
        <p:xfrm>
          <a:off x="728214" y="4265007"/>
          <a:ext cx="8748000" cy="1072236"/>
        </p:xfrm>
        <a:graphic>
          <a:graphicData uri="http://schemas.openxmlformats.org/drawingml/2006/table">
            <a:tbl>
              <a:tblPr firstRow="1" bandRow="1">
                <a:tableStyleId>{5C22544A-7EE6-4342-B048-85BDC9FD1C3A}</a:tableStyleId>
              </a:tblPr>
              <a:tblGrid>
                <a:gridCol w="396000">
                  <a:extLst>
                    <a:ext uri="{9D8B030D-6E8A-4147-A177-3AD203B41FA5}">
                      <a16:colId xmlns:a16="http://schemas.microsoft.com/office/drawing/2014/main" val="3554492327"/>
                    </a:ext>
                  </a:extLst>
                </a:gridCol>
                <a:gridCol w="360000">
                  <a:extLst>
                    <a:ext uri="{9D8B030D-6E8A-4147-A177-3AD203B41FA5}">
                      <a16:colId xmlns:a16="http://schemas.microsoft.com/office/drawing/2014/main" val="3146548048"/>
                    </a:ext>
                  </a:extLst>
                </a:gridCol>
                <a:gridCol w="684000">
                  <a:extLst>
                    <a:ext uri="{9D8B030D-6E8A-4147-A177-3AD203B41FA5}">
                      <a16:colId xmlns:a16="http://schemas.microsoft.com/office/drawing/2014/main" val="3313589753"/>
                    </a:ext>
                  </a:extLst>
                </a:gridCol>
                <a:gridCol w="684000">
                  <a:extLst>
                    <a:ext uri="{9D8B030D-6E8A-4147-A177-3AD203B41FA5}">
                      <a16:colId xmlns:a16="http://schemas.microsoft.com/office/drawing/2014/main" val="1309927787"/>
                    </a:ext>
                  </a:extLst>
                </a:gridCol>
                <a:gridCol w="432000">
                  <a:extLst>
                    <a:ext uri="{9D8B030D-6E8A-4147-A177-3AD203B41FA5}">
                      <a16:colId xmlns:a16="http://schemas.microsoft.com/office/drawing/2014/main" val="440683863"/>
                    </a:ext>
                  </a:extLst>
                </a:gridCol>
                <a:gridCol w="360000">
                  <a:extLst>
                    <a:ext uri="{9D8B030D-6E8A-4147-A177-3AD203B41FA5}">
                      <a16:colId xmlns:a16="http://schemas.microsoft.com/office/drawing/2014/main" val="1481578530"/>
                    </a:ext>
                  </a:extLst>
                </a:gridCol>
                <a:gridCol w="1728000">
                  <a:extLst>
                    <a:ext uri="{9D8B030D-6E8A-4147-A177-3AD203B41FA5}">
                      <a16:colId xmlns:a16="http://schemas.microsoft.com/office/drawing/2014/main" val="68193555"/>
                    </a:ext>
                  </a:extLst>
                </a:gridCol>
                <a:gridCol w="432000">
                  <a:extLst>
                    <a:ext uri="{9D8B030D-6E8A-4147-A177-3AD203B41FA5}">
                      <a16:colId xmlns:a16="http://schemas.microsoft.com/office/drawing/2014/main" val="3995537399"/>
                    </a:ext>
                  </a:extLst>
                </a:gridCol>
                <a:gridCol w="864000">
                  <a:extLst>
                    <a:ext uri="{9D8B030D-6E8A-4147-A177-3AD203B41FA5}">
                      <a16:colId xmlns:a16="http://schemas.microsoft.com/office/drawing/2014/main" val="2396862075"/>
                    </a:ext>
                  </a:extLst>
                </a:gridCol>
                <a:gridCol w="612000">
                  <a:extLst>
                    <a:ext uri="{9D8B030D-6E8A-4147-A177-3AD203B41FA5}">
                      <a16:colId xmlns:a16="http://schemas.microsoft.com/office/drawing/2014/main" val="3482019717"/>
                    </a:ext>
                  </a:extLst>
                </a:gridCol>
                <a:gridCol w="2196000">
                  <a:extLst>
                    <a:ext uri="{9D8B030D-6E8A-4147-A177-3AD203B41FA5}">
                      <a16:colId xmlns:a16="http://schemas.microsoft.com/office/drawing/2014/main" val="669687323"/>
                    </a:ext>
                  </a:extLst>
                </a:gridCol>
              </a:tblGrid>
              <a:tr h="330378">
                <a:tc gridSpan="7">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排出量（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ja-JP"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移動量（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a:p>
                  </a:txBody>
                  <a:tcPr/>
                </a:tc>
                <a:tc gridSpan="2">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zh-CN" sz="1050" u="none" strike="noStrike" dirty="0">
                          <a:effectLst/>
                          <a:latin typeface="BIZ UDPゴシック" panose="020B0400000000000000" pitchFamily="50" charset="-128"/>
                          <a:ea typeface="BIZ UDPゴシック" panose="020B0400000000000000" pitchFamily="50" charset="-128"/>
                        </a:rPr>
                        <a:t>PRTR</a:t>
                      </a:r>
                      <a:r>
                        <a:rPr lang="zh-CN" altLang="en-US" sz="1050" u="none" strike="noStrike" dirty="0">
                          <a:effectLst/>
                          <a:latin typeface="BIZ UDPゴシック" panose="020B0400000000000000" pitchFamily="50" charset="-128"/>
                          <a:ea typeface="BIZ UDPゴシック" panose="020B0400000000000000" pitchFamily="50" charset="-128"/>
                        </a:rPr>
                        <a:t>届出外</a:t>
                      </a: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年度、ｋｇ）</a:t>
                      </a:r>
                      <a:endParaRPr lang="en-US" altLang="ja-JP" sz="1050" u="none" strike="noStrike"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zh-CN"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728890693"/>
                  </a:ext>
                </a:extLst>
              </a:tr>
              <a:tr h="330378">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分類</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届出件数</a:t>
                      </a:r>
                      <a:endParaRPr lang="en-US" altLang="ja-JP"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合計</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公共用水域</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土壌</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大気排出量上位業種</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下水道</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事業所外への移動（廃棄物）</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r>
                        <a:rPr lang="zh-CN" altLang="en-US" sz="1050" u="none" strike="noStrike" dirty="0">
                          <a:effectLst/>
                          <a:latin typeface="BIZ UDPゴシック" panose="020B0400000000000000" pitchFamily="50" charset="-128"/>
                          <a:ea typeface="BIZ UDPゴシック" panose="020B0400000000000000" pitchFamily="50" charset="-128"/>
                        </a:rPr>
                        <a:t>排出量</a:t>
                      </a:r>
                      <a:endParaRPr kumimoji="1" lang="ja-JP" altLang="en-US" sz="1050" dirty="0">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主な排出源と量</a:t>
                      </a:r>
                    </a:p>
                  </a:txBody>
                  <a:tcPr anchor="ctr"/>
                </a:tc>
                <a:extLst>
                  <a:ext uri="{0D108BD9-81ED-4DB2-BD59-A6C34878D82A}">
                    <a16:rowId xmlns:a16="http://schemas.microsoft.com/office/drawing/2014/main" val="2814582105"/>
                  </a:ext>
                </a:extLst>
              </a:tr>
              <a:tr h="330378">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特定第</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種</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50</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232</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3</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229</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zh-TW" altLang="en-US" sz="1050" b="0" i="0" u="none" strike="noStrike">
                          <a:solidFill>
                            <a:srgbClr val="000000"/>
                          </a:solidFill>
                          <a:effectLst/>
                          <a:latin typeface="BIZ UDPゴシック" panose="020B0400000000000000" pitchFamily="50" charset="-128"/>
                          <a:ea typeface="BIZ UDPゴシック" panose="020B0400000000000000" pitchFamily="50" charset="-128"/>
                        </a:rPr>
                        <a:t>非鉄金属製造業</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3</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731</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32</a:t>
                      </a:r>
                    </a:p>
                  </a:txBody>
                  <a:tcPr marL="9525" marR="9525" marT="9525" marB="0" anchor="ctr"/>
                </a:tc>
                <a:tc>
                  <a:txBody>
                    <a:bodyPr/>
                    <a:lstStyle/>
                    <a:p>
                      <a:pPr algn="ctr" rtl="0" fontAlgn="ct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一般廃棄物処理施設（</a:t>
                      </a:r>
                      <a:r>
                        <a:rPr lang="en-US" altLang="zh-TW" sz="1050" b="0" i="0" u="none" strike="noStrike" dirty="0">
                          <a:solidFill>
                            <a:srgbClr val="000000"/>
                          </a:solidFill>
                          <a:effectLst/>
                          <a:latin typeface="BIZ UDPゴシック" panose="020B0400000000000000" pitchFamily="50" charset="-128"/>
                          <a:ea typeface="BIZ UDPゴシック" panose="020B0400000000000000" pitchFamily="50" charset="-128"/>
                        </a:rPr>
                        <a:t>27</a:t>
                      </a: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産業廃棄物焼却施設（</a:t>
                      </a:r>
                      <a:r>
                        <a:rPr lang="en-US" altLang="zh-TW" sz="1050" b="0" i="0" u="none" strike="noStrike" dirty="0">
                          <a:solidFill>
                            <a:srgbClr val="000000"/>
                          </a:solidFill>
                          <a:effectLst/>
                          <a:latin typeface="BIZ UDPゴシック" panose="020B0400000000000000" pitchFamily="50" charset="-128"/>
                          <a:ea typeface="BIZ UDPゴシック" panose="020B0400000000000000" pitchFamily="50" charset="-128"/>
                        </a:rPr>
                        <a:t>5.5</a:t>
                      </a: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extLst>
                  <a:ext uri="{0D108BD9-81ED-4DB2-BD59-A6C34878D82A}">
                    <a16:rowId xmlns:a16="http://schemas.microsoft.com/office/drawing/2014/main" val="3130189616"/>
                  </a:ext>
                </a:extLst>
              </a:tr>
            </a:tbl>
          </a:graphicData>
        </a:graphic>
      </p:graphicFrame>
      <p:sp>
        <p:nvSpPr>
          <p:cNvPr id="12" name="テキスト ボックス 11">
            <a:extLst>
              <a:ext uri="{FF2B5EF4-FFF2-40B4-BE49-F238E27FC236}">
                <a16:creationId xmlns:a16="http://schemas.microsoft.com/office/drawing/2014/main" id="{0E67061B-AE4C-48C8-9944-D72C0830A70C}"/>
              </a:ext>
            </a:extLst>
          </p:cNvPr>
          <p:cNvSpPr txBox="1"/>
          <p:nvPr/>
        </p:nvSpPr>
        <p:spPr>
          <a:xfrm>
            <a:off x="749800" y="4037551"/>
            <a:ext cx="4140877" cy="215444"/>
          </a:xfrm>
          <a:prstGeom prst="rect">
            <a:avLst/>
          </a:prstGeom>
          <a:noFill/>
        </p:spPr>
        <p:txBody>
          <a:bodyPr wrap="none" rtlCol="0">
            <a:spAutoFit/>
          </a:bodyPr>
          <a:lstStyle/>
          <a:p>
            <a:r>
              <a:rPr kumimoji="1" lang="en-US" altLang="ja-JP" sz="800" dirty="0"/>
              <a:t>※</a:t>
            </a:r>
            <a:r>
              <a:rPr kumimoji="1" lang="ja-JP" altLang="en-US" sz="800" dirty="0"/>
              <a:t>　届出事業者数が２社以下であり、事業者の機密情報保持のため「</a:t>
            </a:r>
            <a:r>
              <a:rPr kumimoji="1" lang="en-US" altLang="ja-JP" sz="800" dirty="0"/>
              <a:t>X</a:t>
            </a:r>
            <a:r>
              <a:rPr kumimoji="1" lang="ja-JP" altLang="en-US" sz="800" dirty="0"/>
              <a:t>」として公表。</a:t>
            </a:r>
          </a:p>
        </p:txBody>
      </p:sp>
    </p:spTree>
    <p:extLst>
      <p:ext uri="{BB962C8B-B14F-4D97-AF65-F5344CB8AC3E}">
        <p14:creationId xmlns:p14="http://schemas.microsoft.com/office/powerpoint/2010/main" val="23589392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p:cNvSpPr>
            <a:spLocks noGrp="1"/>
          </p:cNvSpPr>
          <p:nvPr>
            <p:ph type="title"/>
          </p:nvPr>
        </p:nvSpPr>
        <p:spPr>
          <a:xfrm>
            <a:off x="1083469" y="609600"/>
            <a:ext cx="8457933" cy="742122"/>
          </a:xfrm>
        </p:spPr>
        <p:txBody>
          <a:bodyPr>
            <a:normAutofit/>
          </a:bodyPr>
          <a:lstStyle/>
          <a:p>
            <a:r>
              <a:rPr kumimoji="1" lang="ja-JP" altLang="en-US" sz="2400" dirty="0">
                <a:latin typeface="BIZ UDPゴシック" panose="020B0400000000000000" pitchFamily="50" charset="-128"/>
                <a:ea typeface="BIZ UDPゴシック" panose="020B0400000000000000" pitchFamily="50" charset="-128"/>
              </a:rPr>
              <a:t>（参考）検討対象物質について</a:t>
            </a:r>
            <a:r>
              <a:rPr kumimoji="1" lang="en-US" altLang="ja-JP" sz="2400" dirty="0">
                <a:latin typeface="BIZ UDPゴシック" panose="020B0400000000000000" pitchFamily="50" charset="-128"/>
                <a:ea typeface="BIZ UDPゴシック" panose="020B0400000000000000" pitchFamily="50" charset="-128"/>
              </a:rPr>
              <a:t>【</a:t>
            </a:r>
            <a:r>
              <a:rPr lang="ja-JP" altLang="en-US" sz="2400" dirty="0">
                <a:latin typeface="BIZ UDPゴシック" panose="020B0400000000000000" pitchFamily="50" charset="-128"/>
                <a:ea typeface="BIZ UDPゴシック" panose="020B0400000000000000" pitchFamily="50" charset="-128"/>
              </a:rPr>
              <a:t>㉑ベンゾ</a:t>
            </a:r>
            <a:r>
              <a:rPr lang="en-US" altLang="ja-JP" sz="2400" dirty="0">
                <a:latin typeface="BIZ UDPゴシック" panose="020B0400000000000000" pitchFamily="50" charset="-128"/>
                <a:ea typeface="BIZ UDPゴシック" panose="020B0400000000000000" pitchFamily="50" charset="-128"/>
              </a:rPr>
              <a:t>[a]</a:t>
            </a:r>
            <a:r>
              <a:rPr lang="ja-JP" altLang="en-US" sz="2400" dirty="0">
                <a:latin typeface="BIZ UDPゴシック" panose="020B0400000000000000" pitchFamily="50" charset="-128"/>
                <a:ea typeface="BIZ UDPゴシック" panose="020B0400000000000000" pitchFamily="50" charset="-128"/>
              </a:rPr>
              <a:t>ピレン</a:t>
            </a:r>
            <a:r>
              <a:rPr kumimoji="1" lang="en-US" altLang="ja-JP" sz="2400" dirty="0">
                <a:latin typeface="BIZ UDPゴシック" panose="020B0400000000000000" pitchFamily="50" charset="-128"/>
                <a:ea typeface="BIZ UDPゴシック" panose="020B0400000000000000" pitchFamily="50" charset="-128"/>
              </a:rPr>
              <a:t>】</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スライド番号プレースホルダー 3">
            <a:extLst>
              <a:ext uri="{FF2B5EF4-FFF2-40B4-BE49-F238E27FC236}">
                <a16:creationId xmlns:a16="http://schemas.microsoft.com/office/drawing/2014/main" id="{8DBC81DD-DE3C-4517-AC6F-72A486E33BE7}"/>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34</a:t>
            </a:fld>
            <a:endParaRPr lang="en-US" dirty="0">
              <a:solidFill>
                <a:srgbClr val="000000"/>
              </a:solidFill>
              <a:latin typeface="BIZ UDPゴシック" panose="020B0400000000000000" pitchFamily="50" charset="-128"/>
              <a:ea typeface="BIZ UDPゴシック" panose="020B0400000000000000" pitchFamily="50" charset="-128"/>
            </a:endParaRPr>
          </a:p>
        </p:txBody>
      </p:sp>
      <p:graphicFrame>
        <p:nvGraphicFramePr>
          <p:cNvPr id="3" name="表 3">
            <a:extLst>
              <a:ext uri="{FF2B5EF4-FFF2-40B4-BE49-F238E27FC236}">
                <a16:creationId xmlns:a16="http://schemas.microsoft.com/office/drawing/2014/main" id="{99486B8D-8EBE-405C-9D80-F4834A667D51}"/>
              </a:ext>
            </a:extLst>
          </p:cNvPr>
          <p:cNvGraphicFramePr>
            <a:graphicFrameLocks noGrp="1"/>
          </p:cNvGraphicFramePr>
          <p:nvPr>
            <p:extLst>
              <p:ext uri="{D42A27DB-BD31-4B8C-83A1-F6EECF244321}">
                <p14:modId xmlns:p14="http://schemas.microsoft.com/office/powerpoint/2010/main" val="454922913"/>
              </p:ext>
            </p:extLst>
          </p:nvPr>
        </p:nvGraphicFramePr>
        <p:xfrm>
          <a:off x="651323" y="1173140"/>
          <a:ext cx="8696584" cy="2231460"/>
        </p:xfrm>
        <a:graphic>
          <a:graphicData uri="http://schemas.openxmlformats.org/drawingml/2006/table">
            <a:tbl>
              <a:tblPr firstRow="1" bandRow="1">
                <a:tableStyleId>{5C22544A-7EE6-4342-B048-85BDC9FD1C3A}</a:tableStyleId>
              </a:tblPr>
              <a:tblGrid>
                <a:gridCol w="697151">
                  <a:extLst>
                    <a:ext uri="{9D8B030D-6E8A-4147-A177-3AD203B41FA5}">
                      <a16:colId xmlns:a16="http://schemas.microsoft.com/office/drawing/2014/main" val="1612888235"/>
                    </a:ext>
                  </a:extLst>
                </a:gridCol>
                <a:gridCol w="535342">
                  <a:extLst>
                    <a:ext uri="{9D8B030D-6E8A-4147-A177-3AD203B41FA5}">
                      <a16:colId xmlns:a16="http://schemas.microsoft.com/office/drawing/2014/main" val="2876613415"/>
                    </a:ext>
                  </a:extLst>
                </a:gridCol>
                <a:gridCol w="606721">
                  <a:extLst>
                    <a:ext uri="{9D8B030D-6E8A-4147-A177-3AD203B41FA5}">
                      <a16:colId xmlns:a16="http://schemas.microsoft.com/office/drawing/2014/main" val="2936053854"/>
                    </a:ext>
                  </a:extLst>
                </a:gridCol>
                <a:gridCol w="2141370">
                  <a:extLst>
                    <a:ext uri="{9D8B030D-6E8A-4147-A177-3AD203B41FA5}">
                      <a16:colId xmlns:a16="http://schemas.microsoft.com/office/drawing/2014/main" val="677029250"/>
                    </a:ext>
                  </a:extLst>
                </a:gridCol>
                <a:gridCol w="4716000">
                  <a:extLst>
                    <a:ext uri="{9D8B030D-6E8A-4147-A177-3AD203B41FA5}">
                      <a16:colId xmlns:a16="http://schemas.microsoft.com/office/drawing/2014/main" val="1103838277"/>
                    </a:ext>
                  </a:extLst>
                </a:gridCol>
              </a:tblGrid>
              <a:tr h="231883">
                <a:tc>
                  <a:txBody>
                    <a:bodyPr/>
                    <a:lstStyle/>
                    <a:p>
                      <a:pPr algn="ctr"/>
                      <a:r>
                        <a:rPr kumimoji="1" lang="ja-JP" altLang="en-US" sz="1050" dirty="0">
                          <a:latin typeface="BIZ UDPゴシック" panose="020B0400000000000000" pitchFamily="50" charset="-128"/>
                          <a:ea typeface="BIZ UDPゴシック" panose="020B0400000000000000" pitchFamily="50" charset="-128"/>
                        </a:rPr>
                        <a:t>分子式</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融点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沸点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主な用途</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特徴</a:t>
                      </a:r>
                    </a:p>
                  </a:txBody>
                  <a:tcPr anchor="ctr"/>
                </a:tc>
                <a:extLst>
                  <a:ext uri="{0D108BD9-81ED-4DB2-BD59-A6C34878D82A}">
                    <a16:rowId xmlns:a16="http://schemas.microsoft.com/office/drawing/2014/main" val="841004180"/>
                  </a:ext>
                </a:extLst>
              </a:tr>
              <a:tr h="1980000">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C</a:t>
                      </a:r>
                      <a:r>
                        <a:rPr lang="en-US"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20</a:t>
                      </a: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H</a:t>
                      </a:r>
                      <a:r>
                        <a:rPr lang="en-US"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12</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179℃</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495℃</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・非意図的生成物のため、用途無し。</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・本物質を含む多環芳香族炭化水素（</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PAHs</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）は非意図的に生成され、環境中へ排出される。</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PAHs </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の環境中への排出源は燃焼由来と非燃焼由来に分けられるが、燃焼由来が</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90%</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以上を占めると考えられている。</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・一般に都市やその近郊では自動車排ガスが主な排出源と考えられるが、全体としては</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90%</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近くが固定発生源からの排出とされている。</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・主な発生源としては、石炭及び石油燃焼プラント、コークスとアルミニウムの製造プロセス、石油精製、タイヤ用カーボンブラックの生産やアスファルトへの空気の吹き込みなどの</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PAHs </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を含む原料を扱うプロセス、</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PAHs </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を多量に含むコールタールおよび関連製品の製造・使用。</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・その他には、木材の燃焼、剪定くずや農業廃棄物などのバイオマスの不完全な燃焼、自動車や航空機の排ガスなどが挙げられている。</a:t>
                      </a:r>
                    </a:p>
                  </a:txBody>
                  <a:tcPr marL="9525" marR="9525" marT="9525" marB="0" anchor="ctr"/>
                </a:tc>
                <a:extLst>
                  <a:ext uri="{0D108BD9-81ED-4DB2-BD59-A6C34878D82A}">
                    <a16:rowId xmlns:a16="http://schemas.microsoft.com/office/drawing/2014/main" val="2844436851"/>
                  </a:ext>
                </a:extLst>
              </a:tr>
            </a:tbl>
          </a:graphicData>
        </a:graphic>
      </p:graphicFrame>
      <p:graphicFrame>
        <p:nvGraphicFramePr>
          <p:cNvPr id="20" name="表 19">
            <a:extLst>
              <a:ext uri="{FF2B5EF4-FFF2-40B4-BE49-F238E27FC236}">
                <a16:creationId xmlns:a16="http://schemas.microsoft.com/office/drawing/2014/main" id="{D4582458-6B28-410C-ADF1-1AB4EEB66FE3}"/>
              </a:ext>
            </a:extLst>
          </p:cNvPr>
          <p:cNvGraphicFramePr>
            <a:graphicFrameLocks noGrp="1"/>
          </p:cNvGraphicFramePr>
          <p:nvPr>
            <p:extLst>
              <p:ext uri="{D42A27DB-BD31-4B8C-83A1-F6EECF244321}">
                <p14:modId xmlns:p14="http://schemas.microsoft.com/office/powerpoint/2010/main" val="554504232"/>
              </p:ext>
            </p:extLst>
          </p:nvPr>
        </p:nvGraphicFramePr>
        <p:xfrm>
          <a:off x="651323" y="5633880"/>
          <a:ext cx="8794187" cy="1118911"/>
        </p:xfrm>
        <a:graphic>
          <a:graphicData uri="http://schemas.openxmlformats.org/drawingml/2006/table">
            <a:tbl>
              <a:tblPr firstRow="1" bandRow="1">
                <a:tableStyleId>{5C22544A-7EE6-4342-B048-85BDC9FD1C3A}</a:tableStyleId>
              </a:tblPr>
              <a:tblGrid>
                <a:gridCol w="468000">
                  <a:extLst>
                    <a:ext uri="{9D8B030D-6E8A-4147-A177-3AD203B41FA5}">
                      <a16:colId xmlns:a16="http://schemas.microsoft.com/office/drawing/2014/main" val="186284741"/>
                    </a:ext>
                  </a:extLst>
                </a:gridCol>
                <a:gridCol w="612000">
                  <a:extLst>
                    <a:ext uri="{9D8B030D-6E8A-4147-A177-3AD203B41FA5}">
                      <a16:colId xmlns:a16="http://schemas.microsoft.com/office/drawing/2014/main" val="3347487342"/>
                    </a:ext>
                  </a:extLst>
                </a:gridCol>
                <a:gridCol w="583779">
                  <a:extLst>
                    <a:ext uri="{9D8B030D-6E8A-4147-A177-3AD203B41FA5}">
                      <a16:colId xmlns:a16="http://schemas.microsoft.com/office/drawing/2014/main" val="820898458"/>
                    </a:ext>
                  </a:extLst>
                </a:gridCol>
                <a:gridCol w="1349748">
                  <a:extLst>
                    <a:ext uri="{9D8B030D-6E8A-4147-A177-3AD203B41FA5}">
                      <a16:colId xmlns:a16="http://schemas.microsoft.com/office/drawing/2014/main" val="1115179099"/>
                    </a:ext>
                  </a:extLst>
                </a:gridCol>
                <a:gridCol w="712367">
                  <a:extLst>
                    <a:ext uri="{9D8B030D-6E8A-4147-A177-3AD203B41FA5}">
                      <a16:colId xmlns:a16="http://schemas.microsoft.com/office/drawing/2014/main" val="3356854828"/>
                    </a:ext>
                  </a:extLst>
                </a:gridCol>
                <a:gridCol w="637381">
                  <a:extLst>
                    <a:ext uri="{9D8B030D-6E8A-4147-A177-3AD203B41FA5}">
                      <a16:colId xmlns:a16="http://schemas.microsoft.com/office/drawing/2014/main" val="1920011306"/>
                    </a:ext>
                  </a:extLst>
                </a:gridCol>
                <a:gridCol w="487409">
                  <a:extLst>
                    <a:ext uri="{9D8B030D-6E8A-4147-A177-3AD203B41FA5}">
                      <a16:colId xmlns:a16="http://schemas.microsoft.com/office/drawing/2014/main" val="3335024437"/>
                    </a:ext>
                  </a:extLst>
                </a:gridCol>
                <a:gridCol w="487409">
                  <a:extLst>
                    <a:ext uri="{9D8B030D-6E8A-4147-A177-3AD203B41FA5}">
                      <a16:colId xmlns:a16="http://schemas.microsoft.com/office/drawing/2014/main" val="1224343970"/>
                    </a:ext>
                  </a:extLst>
                </a:gridCol>
                <a:gridCol w="742992">
                  <a:extLst>
                    <a:ext uri="{9D8B030D-6E8A-4147-A177-3AD203B41FA5}">
                      <a16:colId xmlns:a16="http://schemas.microsoft.com/office/drawing/2014/main" val="1897126806"/>
                    </a:ext>
                  </a:extLst>
                </a:gridCol>
                <a:gridCol w="712367">
                  <a:extLst>
                    <a:ext uri="{9D8B030D-6E8A-4147-A177-3AD203B41FA5}">
                      <a16:colId xmlns:a16="http://schemas.microsoft.com/office/drawing/2014/main" val="1958534525"/>
                    </a:ext>
                  </a:extLst>
                </a:gridCol>
                <a:gridCol w="599889">
                  <a:extLst>
                    <a:ext uri="{9D8B030D-6E8A-4147-A177-3AD203B41FA5}">
                      <a16:colId xmlns:a16="http://schemas.microsoft.com/office/drawing/2014/main" val="2187406633"/>
                    </a:ext>
                  </a:extLst>
                </a:gridCol>
                <a:gridCol w="412423">
                  <a:extLst>
                    <a:ext uri="{9D8B030D-6E8A-4147-A177-3AD203B41FA5}">
                      <a16:colId xmlns:a16="http://schemas.microsoft.com/office/drawing/2014/main" val="546023338"/>
                    </a:ext>
                  </a:extLst>
                </a:gridCol>
                <a:gridCol w="412423">
                  <a:extLst>
                    <a:ext uri="{9D8B030D-6E8A-4147-A177-3AD203B41FA5}">
                      <a16:colId xmlns:a16="http://schemas.microsoft.com/office/drawing/2014/main" val="3089004337"/>
                    </a:ext>
                  </a:extLst>
                </a:gridCol>
                <a:gridCol w="576000">
                  <a:extLst>
                    <a:ext uri="{9D8B030D-6E8A-4147-A177-3AD203B41FA5}">
                      <a16:colId xmlns:a16="http://schemas.microsoft.com/office/drawing/2014/main" val="3702834822"/>
                    </a:ext>
                  </a:extLst>
                </a:gridCol>
              </a:tblGrid>
              <a:tr h="243730">
                <a:tc gridSpan="11">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中央環境審議会での検討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gridSpan="3">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条例制定時の検討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2355721477"/>
                  </a:ext>
                </a:extLst>
              </a:tr>
              <a:tr h="442910">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zh-TW" altLang="en-US" sz="1050" u="none" strike="noStrike" dirty="0">
                          <a:effectLst/>
                          <a:latin typeface="BIZ UDPゴシック" panose="020B0400000000000000" pitchFamily="50" charset="-128"/>
                          <a:ea typeface="BIZ UDPゴシック" panose="020B0400000000000000" pitchFamily="50" charset="-128"/>
                        </a:rPr>
                        <a:t>遺伝子障害性</a:t>
                      </a:r>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発がん性の閾値の有無</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発がん性以外の有害性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発がん性の量ー反応関係</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ユニットリスク</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a:effectLst/>
                          <a:latin typeface="BIZ UDPゴシック" panose="020B0400000000000000" pitchFamily="50" charset="-128"/>
                          <a:ea typeface="BIZ UDPゴシック" panose="020B0400000000000000" pitchFamily="50" charset="-128"/>
                        </a:rPr>
                        <a:t>発がん性以外の量ー反応関係</a:t>
                      </a:r>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発がん性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毒性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想定環境濃度</a:t>
                      </a:r>
                    </a:p>
                  </a:txBody>
                  <a:tcPr marL="9525" marR="9525" marT="9525" marB="0" anchor="ctr"/>
                </a:tc>
                <a:extLst>
                  <a:ext uri="{0D108BD9-81ED-4DB2-BD59-A6C34878D82A}">
                    <a16:rowId xmlns:a16="http://schemas.microsoft.com/office/drawing/2014/main" val="1453410119"/>
                  </a:ext>
                </a:extLst>
              </a:tr>
              <a:tr h="385596">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4" name="表 13">
            <a:extLst>
              <a:ext uri="{FF2B5EF4-FFF2-40B4-BE49-F238E27FC236}">
                <a16:creationId xmlns:a16="http://schemas.microsoft.com/office/drawing/2014/main" id="{42986CBC-2EDA-42EB-99C5-30BFF24D5ED3}"/>
              </a:ext>
            </a:extLst>
          </p:cNvPr>
          <p:cNvGraphicFramePr>
            <a:graphicFrameLocks noGrp="1"/>
          </p:cNvGraphicFramePr>
          <p:nvPr>
            <p:extLst>
              <p:ext uri="{D42A27DB-BD31-4B8C-83A1-F6EECF244321}">
                <p14:modId xmlns:p14="http://schemas.microsoft.com/office/powerpoint/2010/main" val="567185506"/>
              </p:ext>
            </p:extLst>
          </p:nvPr>
        </p:nvGraphicFramePr>
        <p:xfrm>
          <a:off x="651323" y="3469667"/>
          <a:ext cx="8728944" cy="917823"/>
        </p:xfrm>
        <a:graphic>
          <a:graphicData uri="http://schemas.openxmlformats.org/drawingml/2006/table">
            <a:tbl>
              <a:tblPr firstRow="1" bandRow="1">
                <a:tableStyleId>{5C22544A-7EE6-4342-B048-85BDC9FD1C3A}</a:tableStyleId>
              </a:tblPr>
              <a:tblGrid>
                <a:gridCol w="900000">
                  <a:extLst>
                    <a:ext uri="{9D8B030D-6E8A-4147-A177-3AD203B41FA5}">
                      <a16:colId xmlns:a16="http://schemas.microsoft.com/office/drawing/2014/main" val="2840144021"/>
                    </a:ext>
                  </a:extLst>
                </a:gridCol>
                <a:gridCol w="756000">
                  <a:extLst>
                    <a:ext uri="{9D8B030D-6E8A-4147-A177-3AD203B41FA5}">
                      <a16:colId xmlns:a16="http://schemas.microsoft.com/office/drawing/2014/main" val="2239818214"/>
                    </a:ext>
                  </a:extLst>
                </a:gridCol>
                <a:gridCol w="396000">
                  <a:extLst>
                    <a:ext uri="{9D8B030D-6E8A-4147-A177-3AD203B41FA5}">
                      <a16:colId xmlns:a16="http://schemas.microsoft.com/office/drawing/2014/main" val="2384755886"/>
                    </a:ext>
                  </a:extLst>
                </a:gridCol>
                <a:gridCol w="792000">
                  <a:extLst>
                    <a:ext uri="{9D8B030D-6E8A-4147-A177-3AD203B41FA5}">
                      <a16:colId xmlns:a16="http://schemas.microsoft.com/office/drawing/2014/main" val="186284741"/>
                    </a:ext>
                  </a:extLst>
                </a:gridCol>
                <a:gridCol w="432000">
                  <a:extLst>
                    <a:ext uri="{9D8B030D-6E8A-4147-A177-3AD203B41FA5}">
                      <a16:colId xmlns:a16="http://schemas.microsoft.com/office/drawing/2014/main" val="1115179099"/>
                    </a:ext>
                  </a:extLst>
                </a:gridCol>
                <a:gridCol w="432000">
                  <a:extLst>
                    <a:ext uri="{9D8B030D-6E8A-4147-A177-3AD203B41FA5}">
                      <a16:colId xmlns:a16="http://schemas.microsoft.com/office/drawing/2014/main" val="3356854828"/>
                    </a:ext>
                  </a:extLst>
                </a:gridCol>
                <a:gridCol w="540000">
                  <a:extLst>
                    <a:ext uri="{9D8B030D-6E8A-4147-A177-3AD203B41FA5}">
                      <a16:colId xmlns:a16="http://schemas.microsoft.com/office/drawing/2014/main" val="1920011306"/>
                    </a:ext>
                  </a:extLst>
                </a:gridCol>
                <a:gridCol w="468000">
                  <a:extLst>
                    <a:ext uri="{9D8B030D-6E8A-4147-A177-3AD203B41FA5}">
                      <a16:colId xmlns:a16="http://schemas.microsoft.com/office/drawing/2014/main" val="3335024437"/>
                    </a:ext>
                  </a:extLst>
                </a:gridCol>
                <a:gridCol w="576000">
                  <a:extLst>
                    <a:ext uri="{9D8B030D-6E8A-4147-A177-3AD203B41FA5}">
                      <a16:colId xmlns:a16="http://schemas.microsoft.com/office/drawing/2014/main" val="262351408"/>
                    </a:ext>
                  </a:extLst>
                </a:gridCol>
                <a:gridCol w="504000">
                  <a:extLst>
                    <a:ext uri="{9D8B030D-6E8A-4147-A177-3AD203B41FA5}">
                      <a16:colId xmlns:a16="http://schemas.microsoft.com/office/drawing/2014/main" val="421905880"/>
                    </a:ext>
                  </a:extLst>
                </a:gridCol>
                <a:gridCol w="386472">
                  <a:extLst>
                    <a:ext uri="{9D8B030D-6E8A-4147-A177-3AD203B41FA5}">
                      <a16:colId xmlns:a16="http://schemas.microsoft.com/office/drawing/2014/main" val="3811409747"/>
                    </a:ext>
                  </a:extLst>
                </a:gridCol>
                <a:gridCol w="386472">
                  <a:extLst>
                    <a:ext uri="{9D8B030D-6E8A-4147-A177-3AD203B41FA5}">
                      <a16:colId xmlns:a16="http://schemas.microsoft.com/office/drawing/2014/main" val="2543409202"/>
                    </a:ext>
                  </a:extLst>
                </a:gridCol>
                <a:gridCol w="1620000">
                  <a:extLst>
                    <a:ext uri="{9D8B030D-6E8A-4147-A177-3AD203B41FA5}">
                      <a16:colId xmlns:a16="http://schemas.microsoft.com/office/drawing/2014/main" val="1224343970"/>
                    </a:ext>
                  </a:extLst>
                </a:gridCol>
                <a:gridCol w="540000">
                  <a:extLst>
                    <a:ext uri="{9D8B030D-6E8A-4147-A177-3AD203B41FA5}">
                      <a16:colId xmlns:a16="http://schemas.microsoft.com/office/drawing/2014/main" val="469874782"/>
                    </a:ext>
                  </a:extLst>
                </a:gridCol>
              </a:tblGrid>
              <a:tr h="395800">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全国製造・輸入数量 </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sz="1050" u="none" strike="noStrike" dirty="0">
                          <a:effectLst/>
                          <a:latin typeface="BIZ UDPゴシック" panose="020B0400000000000000" pitchFamily="50" charset="-128"/>
                          <a:ea typeface="BIZ UDPゴシック" panose="020B0400000000000000" pitchFamily="50" charset="-128"/>
                        </a:rPr>
                        <a:t>t)</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府内大気濃度</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測定法</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環境基準値又は指針値</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法（有害</a:t>
                      </a:r>
                      <a:r>
                        <a:rPr lang="ja-JP" altLang="en-US" sz="1050" kern="100" dirty="0">
                          <a:effectLst/>
                          <a:latin typeface="BIZ UDPゴシック" panose="020B0400000000000000" pitchFamily="50" charset="-128"/>
                          <a:ea typeface="BIZ UDPゴシック" panose="020B0400000000000000" pitchFamily="50" charset="-128"/>
                        </a:rPr>
                        <a:t>物質等</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法（指定物質）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法（優先取組物質）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条例（有害</a:t>
                      </a:r>
                      <a:r>
                        <a:rPr lang="ja-JP" altLang="en-US" sz="1050" kern="100" dirty="0">
                          <a:effectLst/>
                          <a:latin typeface="BIZ UDPゴシック" panose="020B0400000000000000" pitchFamily="50" charset="-128"/>
                          <a:ea typeface="BIZ UDPゴシック" panose="020B0400000000000000" pitchFamily="50" charset="-128"/>
                        </a:rPr>
                        <a:t>物質</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化審法</a:t>
                      </a:r>
                    </a:p>
                  </a:txBody>
                  <a:tcPr marL="45720" marR="45720"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安衛法</a:t>
                      </a:r>
                      <a:endParaRPr kumimoji="1" lang="en-US" altLang="ja-JP" sz="1050" dirty="0">
                        <a:latin typeface="BIZ UDPゴシック" panose="020B0400000000000000" pitchFamily="50" charset="-128"/>
                        <a:ea typeface="BIZ UDPゴシック" panose="020B0400000000000000" pitchFamily="50" charset="-128"/>
                      </a:endParaRPr>
                    </a:p>
                    <a:p>
                      <a:pPr algn="ctr"/>
                      <a:r>
                        <a:rPr kumimoji="1" lang="ja-JP" altLang="en-US" sz="1050" dirty="0">
                          <a:latin typeface="BIZ UDPゴシック" panose="020B0400000000000000" pitchFamily="50" charset="-128"/>
                          <a:ea typeface="BIZ UDPゴシック" panose="020B0400000000000000" pitchFamily="50" charset="-128"/>
                        </a:rPr>
                        <a:t>特化則</a:t>
                      </a:r>
                    </a:p>
                  </a:txBody>
                  <a:tcPr marL="45720" marR="4572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毒劇法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水濁法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50" kern="100" dirty="0">
                          <a:effectLst/>
                          <a:latin typeface="BIZ UDPゴシック" panose="020B0400000000000000" pitchFamily="50" charset="-128"/>
                          <a:ea typeface="BIZ UDPゴシック" panose="020B0400000000000000" pitchFamily="50" charset="-128"/>
                        </a:rPr>
                        <a:t>GHS</a:t>
                      </a:r>
                      <a:r>
                        <a:rPr lang="ja-JP" altLang="en-US" sz="1050" kern="100" dirty="0">
                          <a:effectLst/>
                          <a:latin typeface="BIZ UDPゴシック" panose="020B0400000000000000" pitchFamily="50" charset="-128"/>
                          <a:ea typeface="BIZ UDPゴシック" panose="020B0400000000000000" pitchFamily="50" charset="-128"/>
                        </a:rPr>
                        <a:t>分類健康有害性</a:t>
                      </a: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（発がん性以外の主な区分１）</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発がん性</a:t>
                      </a:r>
                      <a:br>
                        <a:rPr lang="ja-JP" altLang="en-US" sz="1050" u="none" strike="noStrike" dirty="0">
                          <a:effectLst/>
                          <a:latin typeface="BIZ UDPゴシック" panose="020B0400000000000000" pitchFamily="50" charset="-128"/>
                          <a:ea typeface="BIZ UDPゴシック" panose="020B0400000000000000" pitchFamily="50" charset="-128"/>
                        </a:rPr>
                      </a:b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IARC</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453410119"/>
                  </a:ext>
                </a:extLst>
              </a:tr>
              <a:tr h="346323">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0.00025</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6" name="表 15">
            <a:extLst>
              <a:ext uri="{FF2B5EF4-FFF2-40B4-BE49-F238E27FC236}">
                <a16:creationId xmlns:a16="http://schemas.microsoft.com/office/drawing/2014/main" id="{D4C40AD1-0458-4FDD-A7B8-6FEF0881A8D2}"/>
              </a:ext>
            </a:extLst>
          </p:cNvPr>
          <p:cNvGraphicFramePr>
            <a:graphicFrameLocks noGrp="1"/>
          </p:cNvGraphicFramePr>
          <p:nvPr>
            <p:extLst>
              <p:ext uri="{D42A27DB-BD31-4B8C-83A1-F6EECF244321}">
                <p14:modId xmlns:p14="http://schemas.microsoft.com/office/powerpoint/2010/main" val="3374855460"/>
              </p:ext>
            </p:extLst>
          </p:nvPr>
        </p:nvGraphicFramePr>
        <p:xfrm>
          <a:off x="651323" y="4477596"/>
          <a:ext cx="8748000" cy="1072236"/>
        </p:xfrm>
        <a:graphic>
          <a:graphicData uri="http://schemas.openxmlformats.org/drawingml/2006/table">
            <a:tbl>
              <a:tblPr firstRow="1" bandRow="1">
                <a:tableStyleId>{5C22544A-7EE6-4342-B048-85BDC9FD1C3A}</a:tableStyleId>
              </a:tblPr>
              <a:tblGrid>
                <a:gridCol w="396000">
                  <a:extLst>
                    <a:ext uri="{9D8B030D-6E8A-4147-A177-3AD203B41FA5}">
                      <a16:colId xmlns:a16="http://schemas.microsoft.com/office/drawing/2014/main" val="3554492327"/>
                    </a:ext>
                  </a:extLst>
                </a:gridCol>
                <a:gridCol w="360000">
                  <a:extLst>
                    <a:ext uri="{9D8B030D-6E8A-4147-A177-3AD203B41FA5}">
                      <a16:colId xmlns:a16="http://schemas.microsoft.com/office/drawing/2014/main" val="3146548048"/>
                    </a:ext>
                  </a:extLst>
                </a:gridCol>
                <a:gridCol w="684000">
                  <a:extLst>
                    <a:ext uri="{9D8B030D-6E8A-4147-A177-3AD203B41FA5}">
                      <a16:colId xmlns:a16="http://schemas.microsoft.com/office/drawing/2014/main" val="3313589753"/>
                    </a:ext>
                  </a:extLst>
                </a:gridCol>
                <a:gridCol w="684000">
                  <a:extLst>
                    <a:ext uri="{9D8B030D-6E8A-4147-A177-3AD203B41FA5}">
                      <a16:colId xmlns:a16="http://schemas.microsoft.com/office/drawing/2014/main" val="1309927787"/>
                    </a:ext>
                  </a:extLst>
                </a:gridCol>
                <a:gridCol w="432000">
                  <a:extLst>
                    <a:ext uri="{9D8B030D-6E8A-4147-A177-3AD203B41FA5}">
                      <a16:colId xmlns:a16="http://schemas.microsoft.com/office/drawing/2014/main" val="440683863"/>
                    </a:ext>
                  </a:extLst>
                </a:gridCol>
                <a:gridCol w="360000">
                  <a:extLst>
                    <a:ext uri="{9D8B030D-6E8A-4147-A177-3AD203B41FA5}">
                      <a16:colId xmlns:a16="http://schemas.microsoft.com/office/drawing/2014/main" val="1481578530"/>
                    </a:ext>
                  </a:extLst>
                </a:gridCol>
                <a:gridCol w="1728000">
                  <a:extLst>
                    <a:ext uri="{9D8B030D-6E8A-4147-A177-3AD203B41FA5}">
                      <a16:colId xmlns:a16="http://schemas.microsoft.com/office/drawing/2014/main" val="68193555"/>
                    </a:ext>
                  </a:extLst>
                </a:gridCol>
                <a:gridCol w="432000">
                  <a:extLst>
                    <a:ext uri="{9D8B030D-6E8A-4147-A177-3AD203B41FA5}">
                      <a16:colId xmlns:a16="http://schemas.microsoft.com/office/drawing/2014/main" val="3995537399"/>
                    </a:ext>
                  </a:extLst>
                </a:gridCol>
                <a:gridCol w="864000">
                  <a:extLst>
                    <a:ext uri="{9D8B030D-6E8A-4147-A177-3AD203B41FA5}">
                      <a16:colId xmlns:a16="http://schemas.microsoft.com/office/drawing/2014/main" val="2396862075"/>
                    </a:ext>
                  </a:extLst>
                </a:gridCol>
                <a:gridCol w="612000">
                  <a:extLst>
                    <a:ext uri="{9D8B030D-6E8A-4147-A177-3AD203B41FA5}">
                      <a16:colId xmlns:a16="http://schemas.microsoft.com/office/drawing/2014/main" val="3482019717"/>
                    </a:ext>
                  </a:extLst>
                </a:gridCol>
                <a:gridCol w="2196000">
                  <a:extLst>
                    <a:ext uri="{9D8B030D-6E8A-4147-A177-3AD203B41FA5}">
                      <a16:colId xmlns:a16="http://schemas.microsoft.com/office/drawing/2014/main" val="669687323"/>
                    </a:ext>
                  </a:extLst>
                </a:gridCol>
              </a:tblGrid>
              <a:tr h="330378">
                <a:tc gridSpan="7">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排出量（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ja-JP"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移動量（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a:p>
                  </a:txBody>
                  <a:tcPr/>
                </a:tc>
                <a:tc gridSpan="2">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zh-CN" sz="1050" u="none" strike="noStrike" dirty="0">
                          <a:effectLst/>
                          <a:latin typeface="BIZ UDPゴシック" panose="020B0400000000000000" pitchFamily="50" charset="-128"/>
                          <a:ea typeface="BIZ UDPゴシック" panose="020B0400000000000000" pitchFamily="50" charset="-128"/>
                        </a:rPr>
                        <a:t>PRTR</a:t>
                      </a:r>
                      <a:r>
                        <a:rPr lang="zh-CN" altLang="en-US" sz="1050" u="none" strike="noStrike" dirty="0">
                          <a:effectLst/>
                          <a:latin typeface="BIZ UDPゴシック" panose="020B0400000000000000" pitchFamily="50" charset="-128"/>
                          <a:ea typeface="BIZ UDPゴシック" panose="020B0400000000000000" pitchFamily="50" charset="-128"/>
                        </a:rPr>
                        <a:t>届出外</a:t>
                      </a: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年度、ｋｇ）</a:t>
                      </a:r>
                      <a:endParaRPr lang="en-US" altLang="ja-JP" sz="1050" u="none" strike="noStrike"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zh-CN"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728890693"/>
                  </a:ext>
                </a:extLst>
              </a:tr>
              <a:tr h="330378">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分類</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届出件数</a:t>
                      </a:r>
                      <a:endParaRPr lang="en-US" altLang="ja-JP"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合計</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公共用水域</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土壌</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大気排出量上位業種</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下水道</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事業所外への移動（廃棄物）</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r>
                        <a:rPr lang="zh-CN" altLang="en-US" sz="1050" u="none" strike="noStrike" dirty="0">
                          <a:effectLst/>
                          <a:latin typeface="BIZ UDPゴシック" panose="020B0400000000000000" pitchFamily="50" charset="-128"/>
                          <a:ea typeface="BIZ UDPゴシック" panose="020B0400000000000000" pitchFamily="50" charset="-128"/>
                        </a:rPr>
                        <a:t>排出量</a:t>
                      </a:r>
                      <a:endParaRPr kumimoji="1" lang="ja-JP" altLang="en-US" sz="1050" dirty="0">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主な排出源と量</a:t>
                      </a:r>
                    </a:p>
                  </a:txBody>
                  <a:tcPr anchor="ctr"/>
                </a:tc>
                <a:extLst>
                  <a:ext uri="{0D108BD9-81ED-4DB2-BD59-A6C34878D82A}">
                    <a16:rowId xmlns:a16="http://schemas.microsoft.com/office/drawing/2014/main" val="2814582105"/>
                  </a:ext>
                </a:extLst>
              </a:tr>
              <a:tr h="330378">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extLst>
                  <a:ext uri="{0D108BD9-81ED-4DB2-BD59-A6C34878D82A}">
                    <a16:rowId xmlns:a16="http://schemas.microsoft.com/office/drawing/2014/main" val="3130189616"/>
                  </a:ext>
                </a:extLst>
              </a:tr>
            </a:tbl>
          </a:graphicData>
        </a:graphic>
      </p:graphicFrame>
    </p:spTree>
    <p:extLst>
      <p:ext uri="{BB962C8B-B14F-4D97-AF65-F5344CB8AC3E}">
        <p14:creationId xmlns:p14="http://schemas.microsoft.com/office/powerpoint/2010/main" val="35261078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p:cNvSpPr>
            <a:spLocks noGrp="1"/>
          </p:cNvSpPr>
          <p:nvPr>
            <p:ph type="title"/>
          </p:nvPr>
        </p:nvSpPr>
        <p:spPr>
          <a:xfrm>
            <a:off x="1083469" y="609600"/>
            <a:ext cx="8457933" cy="742122"/>
          </a:xfrm>
        </p:spPr>
        <p:txBody>
          <a:bodyPr>
            <a:normAutofit/>
          </a:bodyPr>
          <a:lstStyle/>
          <a:p>
            <a:r>
              <a:rPr kumimoji="1" lang="ja-JP" altLang="en-US" sz="2400" dirty="0">
                <a:latin typeface="BIZ UDPゴシック" panose="020B0400000000000000" pitchFamily="50" charset="-128"/>
                <a:ea typeface="BIZ UDPゴシック" panose="020B0400000000000000" pitchFamily="50" charset="-128"/>
              </a:rPr>
              <a:t>（参考）検討対象物質について</a:t>
            </a:r>
            <a:r>
              <a:rPr kumimoji="1" lang="en-US" altLang="ja-JP" sz="2400" dirty="0">
                <a:latin typeface="BIZ UDPゴシック" panose="020B0400000000000000" pitchFamily="50" charset="-128"/>
                <a:ea typeface="BIZ UDPゴシック" panose="020B0400000000000000" pitchFamily="50" charset="-128"/>
              </a:rPr>
              <a:t>【</a:t>
            </a:r>
            <a:r>
              <a:rPr lang="ja-JP" altLang="en-US" sz="2400" dirty="0">
                <a:latin typeface="BIZ UDPゴシック" panose="020B0400000000000000" pitchFamily="50" charset="-128"/>
                <a:ea typeface="BIZ UDPゴシック" panose="020B0400000000000000" pitchFamily="50" charset="-128"/>
              </a:rPr>
              <a:t>㉒ダイオキシン類</a:t>
            </a:r>
            <a:r>
              <a:rPr kumimoji="1" lang="en-US" altLang="ja-JP" sz="2400" dirty="0">
                <a:latin typeface="BIZ UDPゴシック" panose="020B0400000000000000" pitchFamily="50" charset="-128"/>
                <a:ea typeface="BIZ UDPゴシック" panose="020B0400000000000000" pitchFamily="50" charset="-128"/>
              </a:rPr>
              <a:t>】</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スライド番号プレースホルダー 3">
            <a:extLst>
              <a:ext uri="{FF2B5EF4-FFF2-40B4-BE49-F238E27FC236}">
                <a16:creationId xmlns:a16="http://schemas.microsoft.com/office/drawing/2014/main" id="{8DBC81DD-DE3C-4517-AC6F-72A486E33BE7}"/>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35</a:t>
            </a:fld>
            <a:endParaRPr lang="en-US" dirty="0">
              <a:solidFill>
                <a:srgbClr val="000000"/>
              </a:solidFill>
              <a:latin typeface="BIZ UDPゴシック" panose="020B0400000000000000" pitchFamily="50" charset="-128"/>
              <a:ea typeface="BIZ UDPゴシック" panose="020B0400000000000000" pitchFamily="50" charset="-128"/>
            </a:endParaRPr>
          </a:p>
        </p:txBody>
      </p:sp>
      <p:graphicFrame>
        <p:nvGraphicFramePr>
          <p:cNvPr id="3" name="表 3">
            <a:extLst>
              <a:ext uri="{FF2B5EF4-FFF2-40B4-BE49-F238E27FC236}">
                <a16:creationId xmlns:a16="http://schemas.microsoft.com/office/drawing/2014/main" id="{99486B8D-8EBE-405C-9D80-F4834A667D51}"/>
              </a:ext>
            </a:extLst>
          </p:cNvPr>
          <p:cNvGraphicFramePr>
            <a:graphicFrameLocks noGrp="1"/>
          </p:cNvGraphicFramePr>
          <p:nvPr>
            <p:extLst>
              <p:ext uri="{D42A27DB-BD31-4B8C-83A1-F6EECF244321}">
                <p14:modId xmlns:p14="http://schemas.microsoft.com/office/powerpoint/2010/main" val="593877434"/>
              </p:ext>
            </p:extLst>
          </p:nvPr>
        </p:nvGraphicFramePr>
        <p:xfrm>
          <a:off x="665390" y="1451952"/>
          <a:ext cx="8784000" cy="1331460"/>
        </p:xfrm>
        <a:graphic>
          <a:graphicData uri="http://schemas.openxmlformats.org/drawingml/2006/table">
            <a:tbl>
              <a:tblPr firstRow="1" bandRow="1">
                <a:tableStyleId>{5C22544A-7EE6-4342-B048-85BDC9FD1C3A}</a:tableStyleId>
              </a:tblPr>
              <a:tblGrid>
                <a:gridCol w="1188000">
                  <a:extLst>
                    <a:ext uri="{9D8B030D-6E8A-4147-A177-3AD203B41FA5}">
                      <a16:colId xmlns:a16="http://schemas.microsoft.com/office/drawing/2014/main" val="1612888235"/>
                    </a:ext>
                  </a:extLst>
                </a:gridCol>
                <a:gridCol w="900000">
                  <a:extLst>
                    <a:ext uri="{9D8B030D-6E8A-4147-A177-3AD203B41FA5}">
                      <a16:colId xmlns:a16="http://schemas.microsoft.com/office/drawing/2014/main" val="2876613415"/>
                    </a:ext>
                  </a:extLst>
                </a:gridCol>
                <a:gridCol w="792000">
                  <a:extLst>
                    <a:ext uri="{9D8B030D-6E8A-4147-A177-3AD203B41FA5}">
                      <a16:colId xmlns:a16="http://schemas.microsoft.com/office/drawing/2014/main" val="2936053854"/>
                    </a:ext>
                  </a:extLst>
                </a:gridCol>
                <a:gridCol w="2160000">
                  <a:extLst>
                    <a:ext uri="{9D8B030D-6E8A-4147-A177-3AD203B41FA5}">
                      <a16:colId xmlns:a16="http://schemas.microsoft.com/office/drawing/2014/main" val="677029250"/>
                    </a:ext>
                  </a:extLst>
                </a:gridCol>
                <a:gridCol w="3744000">
                  <a:extLst>
                    <a:ext uri="{9D8B030D-6E8A-4147-A177-3AD203B41FA5}">
                      <a16:colId xmlns:a16="http://schemas.microsoft.com/office/drawing/2014/main" val="1103838277"/>
                    </a:ext>
                  </a:extLst>
                </a:gridCol>
              </a:tblGrid>
              <a:tr h="231883">
                <a:tc>
                  <a:txBody>
                    <a:bodyPr/>
                    <a:lstStyle/>
                    <a:p>
                      <a:pPr algn="ctr"/>
                      <a:r>
                        <a:rPr kumimoji="1" lang="ja-JP" altLang="en-US" sz="1050" dirty="0">
                          <a:latin typeface="BIZ UDPゴシック" panose="020B0400000000000000" pitchFamily="50" charset="-128"/>
                          <a:ea typeface="BIZ UDPゴシック" panose="020B0400000000000000" pitchFamily="50" charset="-128"/>
                        </a:rPr>
                        <a:t>分子式</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融点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沸点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主な用途</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特徴</a:t>
                      </a:r>
                    </a:p>
                  </a:txBody>
                  <a:tcPr anchor="ctr"/>
                </a:tc>
                <a:extLst>
                  <a:ext uri="{0D108BD9-81ED-4DB2-BD59-A6C34878D82A}">
                    <a16:rowId xmlns:a16="http://schemas.microsoft.com/office/drawing/2014/main" val="841004180"/>
                  </a:ext>
                </a:extLst>
              </a:tr>
              <a:tr h="1080000">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C</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12</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H</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4</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Cl</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4</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O</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p>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2,3,7,8-TCDD</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2,3,7,8-</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テトラクロロジベンゾ</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-1,4</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－ジオキシン））</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等</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220</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種類以上</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 </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305-306℃</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dirty="0">
                          <a:latin typeface="BIZ UDPゴシック" panose="020B0400000000000000" pitchFamily="50" charset="-128"/>
                          <a:ea typeface="BIZ UDPゴシック" panose="020B0400000000000000" pitchFamily="50" charset="-128"/>
                        </a:rPr>
                        <a:t>2,3,7,8-TCDD</a:t>
                      </a:r>
                      <a:r>
                        <a:rPr lang="ja-JP" altLang="en-US" sz="1050" dirty="0">
                          <a:latin typeface="BIZ UDPゴシック" panose="020B0400000000000000" pitchFamily="50" charset="-128"/>
                          <a:ea typeface="BIZ UDPゴシック" panose="020B0400000000000000" pitchFamily="50" charset="-128"/>
                        </a:rPr>
                        <a:t>）</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ー</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dirty="0">
                          <a:latin typeface="BIZ UDPゴシック" panose="020B0400000000000000" pitchFamily="50" charset="-128"/>
                          <a:ea typeface="BIZ UDPゴシック" panose="020B0400000000000000" pitchFamily="50" charset="-128"/>
                        </a:rPr>
                        <a:t>2,3,7,8-TCDD)</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・非意図的生成物のため、用途無し。</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・ポリ塩化ジベンゾパラジオキシン（</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PCDD</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）、ポリ塩化ジベンゾフラン（</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PCDF</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）、コプラナーポリ塩化ビフェニル（ｋｏｐｕｒａｎａ－</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PCB</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）をダイオキシン類と定義されている。</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 農薬などの製造過程、ごみ焼却の燃焼過程、製鋼用電気炉、た</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ばこの煙、自動車排出ガス、塩素殺菌や塩素漂白の過程から発生する。 </a:t>
                      </a:r>
                    </a:p>
                  </a:txBody>
                  <a:tcPr marL="9525" marR="9525" marT="9525" marB="0" anchor="ctr"/>
                </a:tc>
                <a:extLst>
                  <a:ext uri="{0D108BD9-81ED-4DB2-BD59-A6C34878D82A}">
                    <a16:rowId xmlns:a16="http://schemas.microsoft.com/office/drawing/2014/main" val="2844436851"/>
                  </a:ext>
                </a:extLst>
              </a:tr>
            </a:tbl>
          </a:graphicData>
        </a:graphic>
      </p:graphicFrame>
      <p:graphicFrame>
        <p:nvGraphicFramePr>
          <p:cNvPr id="20" name="表 19">
            <a:extLst>
              <a:ext uri="{FF2B5EF4-FFF2-40B4-BE49-F238E27FC236}">
                <a16:creationId xmlns:a16="http://schemas.microsoft.com/office/drawing/2014/main" id="{D4582458-6B28-410C-ADF1-1AB4EEB66FE3}"/>
              </a:ext>
            </a:extLst>
          </p:cNvPr>
          <p:cNvGraphicFramePr>
            <a:graphicFrameLocks noGrp="1"/>
          </p:cNvGraphicFramePr>
          <p:nvPr>
            <p:extLst>
              <p:ext uri="{D42A27DB-BD31-4B8C-83A1-F6EECF244321}">
                <p14:modId xmlns:p14="http://schemas.microsoft.com/office/powerpoint/2010/main" val="1947679911"/>
              </p:ext>
            </p:extLst>
          </p:nvPr>
        </p:nvGraphicFramePr>
        <p:xfrm>
          <a:off x="684610" y="5660378"/>
          <a:ext cx="8794187" cy="1035878"/>
        </p:xfrm>
        <a:graphic>
          <a:graphicData uri="http://schemas.openxmlformats.org/drawingml/2006/table">
            <a:tbl>
              <a:tblPr firstRow="1" bandRow="1">
                <a:tableStyleId>{5C22544A-7EE6-4342-B048-85BDC9FD1C3A}</a:tableStyleId>
              </a:tblPr>
              <a:tblGrid>
                <a:gridCol w="468000">
                  <a:extLst>
                    <a:ext uri="{9D8B030D-6E8A-4147-A177-3AD203B41FA5}">
                      <a16:colId xmlns:a16="http://schemas.microsoft.com/office/drawing/2014/main" val="186284741"/>
                    </a:ext>
                  </a:extLst>
                </a:gridCol>
                <a:gridCol w="612000">
                  <a:extLst>
                    <a:ext uri="{9D8B030D-6E8A-4147-A177-3AD203B41FA5}">
                      <a16:colId xmlns:a16="http://schemas.microsoft.com/office/drawing/2014/main" val="3347487342"/>
                    </a:ext>
                  </a:extLst>
                </a:gridCol>
                <a:gridCol w="583779">
                  <a:extLst>
                    <a:ext uri="{9D8B030D-6E8A-4147-A177-3AD203B41FA5}">
                      <a16:colId xmlns:a16="http://schemas.microsoft.com/office/drawing/2014/main" val="820898458"/>
                    </a:ext>
                  </a:extLst>
                </a:gridCol>
                <a:gridCol w="1349748">
                  <a:extLst>
                    <a:ext uri="{9D8B030D-6E8A-4147-A177-3AD203B41FA5}">
                      <a16:colId xmlns:a16="http://schemas.microsoft.com/office/drawing/2014/main" val="1115179099"/>
                    </a:ext>
                  </a:extLst>
                </a:gridCol>
                <a:gridCol w="712367">
                  <a:extLst>
                    <a:ext uri="{9D8B030D-6E8A-4147-A177-3AD203B41FA5}">
                      <a16:colId xmlns:a16="http://schemas.microsoft.com/office/drawing/2014/main" val="3356854828"/>
                    </a:ext>
                  </a:extLst>
                </a:gridCol>
                <a:gridCol w="637381">
                  <a:extLst>
                    <a:ext uri="{9D8B030D-6E8A-4147-A177-3AD203B41FA5}">
                      <a16:colId xmlns:a16="http://schemas.microsoft.com/office/drawing/2014/main" val="1920011306"/>
                    </a:ext>
                  </a:extLst>
                </a:gridCol>
                <a:gridCol w="487409">
                  <a:extLst>
                    <a:ext uri="{9D8B030D-6E8A-4147-A177-3AD203B41FA5}">
                      <a16:colId xmlns:a16="http://schemas.microsoft.com/office/drawing/2014/main" val="3335024437"/>
                    </a:ext>
                  </a:extLst>
                </a:gridCol>
                <a:gridCol w="487409">
                  <a:extLst>
                    <a:ext uri="{9D8B030D-6E8A-4147-A177-3AD203B41FA5}">
                      <a16:colId xmlns:a16="http://schemas.microsoft.com/office/drawing/2014/main" val="1224343970"/>
                    </a:ext>
                  </a:extLst>
                </a:gridCol>
                <a:gridCol w="742992">
                  <a:extLst>
                    <a:ext uri="{9D8B030D-6E8A-4147-A177-3AD203B41FA5}">
                      <a16:colId xmlns:a16="http://schemas.microsoft.com/office/drawing/2014/main" val="1897126806"/>
                    </a:ext>
                  </a:extLst>
                </a:gridCol>
                <a:gridCol w="712367">
                  <a:extLst>
                    <a:ext uri="{9D8B030D-6E8A-4147-A177-3AD203B41FA5}">
                      <a16:colId xmlns:a16="http://schemas.microsoft.com/office/drawing/2014/main" val="1958534525"/>
                    </a:ext>
                  </a:extLst>
                </a:gridCol>
                <a:gridCol w="599889">
                  <a:extLst>
                    <a:ext uri="{9D8B030D-6E8A-4147-A177-3AD203B41FA5}">
                      <a16:colId xmlns:a16="http://schemas.microsoft.com/office/drawing/2014/main" val="2187406633"/>
                    </a:ext>
                  </a:extLst>
                </a:gridCol>
                <a:gridCol w="412423">
                  <a:extLst>
                    <a:ext uri="{9D8B030D-6E8A-4147-A177-3AD203B41FA5}">
                      <a16:colId xmlns:a16="http://schemas.microsoft.com/office/drawing/2014/main" val="546023338"/>
                    </a:ext>
                  </a:extLst>
                </a:gridCol>
                <a:gridCol w="412423">
                  <a:extLst>
                    <a:ext uri="{9D8B030D-6E8A-4147-A177-3AD203B41FA5}">
                      <a16:colId xmlns:a16="http://schemas.microsoft.com/office/drawing/2014/main" val="3089004337"/>
                    </a:ext>
                  </a:extLst>
                </a:gridCol>
                <a:gridCol w="576000">
                  <a:extLst>
                    <a:ext uri="{9D8B030D-6E8A-4147-A177-3AD203B41FA5}">
                      <a16:colId xmlns:a16="http://schemas.microsoft.com/office/drawing/2014/main" val="3702834822"/>
                    </a:ext>
                  </a:extLst>
                </a:gridCol>
              </a:tblGrid>
              <a:tr h="269415">
                <a:tc gridSpan="11">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中央環境審議会での検討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gridSpan="3">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条例制定時の検討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2355721477"/>
                  </a:ext>
                </a:extLst>
              </a:tr>
              <a:tr h="422031">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zh-TW" altLang="en-US" sz="1050" u="none" strike="noStrike" dirty="0">
                          <a:effectLst/>
                          <a:latin typeface="BIZ UDPゴシック" panose="020B0400000000000000" pitchFamily="50" charset="-128"/>
                          <a:ea typeface="BIZ UDPゴシック" panose="020B0400000000000000" pitchFamily="50" charset="-128"/>
                        </a:rPr>
                        <a:t>遺伝子障害性</a:t>
                      </a:r>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発がん性の閾値の有無</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発がん性以外の有害性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発がん性の量ー反応関係</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ユニットリスク</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a:effectLst/>
                          <a:latin typeface="BIZ UDPゴシック" panose="020B0400000000000000" pitchFamily="50" charset="-128"/>
                          <a:ea typeface="BIZ UDPゴシック" panose="020B0400000000000000" pitchFamily="50" charset="-128"/>
                        </a:rPr>
                        <a:t>発がん性以外の量ー反応関係</a:t>
                      </a:r>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発がん性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毒性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想定環境濃度</a:t>
                      </a:r>
                    </a:p>
                  </a:txBody>
                  <a:tcPr marL="9525" marR="9525" marT="9525" marB="0" anchor="ctr"/>
                </a:tc>
                <a:extLst>
                  <a:ext uri="{0D108BD9-81ED-4DB2-BD59-A6C34878D82A}">
                    <a16:rowId xmlns:a16="http://schemas.microsoft.com/office/drawing/2014/main" val="1453410119"/>
                  </a:ext>
                </a:extLst>
              </a:tr>
              <a:tr h="276878">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4" name="表 13">
            <a:extLst>
              <a:ext uri="{FF2B5EF4-FFF2-40B4-BE49-F238E27FC236}">
                <a16:creationId xmlns:a16="http://schemas.microsoft.com/office/drawing/2014/main" id="{7A59266C-357F-489B-8F1B-58339EBAC093}"/>
              </a:ext>
            </a:extLst>
          </p:cNvPr>
          <p:cNvGraphicFramePr>
            <a:graphicFrameLocks noGrp="1"/>
          </p:cNvGraphicFramePr>
          <p:nvPr>
            <p:extLst>
              <p:ext uri="{D42A27DB-BD31-4B8C-83A1-F6EECF244321}">
                <p14:modId xmlns:p14="http://schemas.microsoft.com/office/powerpoint/2010/main" val="3573688020"/>
              </p:ext>
            </p:extLst>
          </p:nvPr>
        </p:nvGraphicFramePr>
        <p:xfrm>
          <a:off x="699231" y="2996687"/>
          <a:ext cx="8764944" cy="917823"/>
        </p:xfrm>
        <a:graphic>
          <a:graphicData uri="http://schemas.openxmlformats.org/drawingml/2006/table">
            <a:tbl>
              <a:tblPr firstRow="1" bandRow="1">
                <a:tableStyleId>{5C22544A-7EE6-4342-B048-85BDC9FD1C3A}</a:tableStyleId>
              </a:tblPr>
              <a:tblGrid>
                <a:gridCol w="900000">
                  <a:extLst>
                    <a:ext uri="{9D8B030D-6E8A-4147-A177-3AD203B41FA5}">
                      <a16:colId xmlns:a16="http://schemas.microsoft.com/office/drawing/2014/main" val="2840144021"/>
                    </a:ext>
                  </a:extLst>
                </a:gridCol>
                <a:gridCol w="792000">
                  <a:extLst>
                    <a:ext uri="{9D8B030D-6E8A-4147-A177-3AD203B41FA5}">
                      <a16:colId xmlns:a16="http://schemas.microsoft.com/office/drawing/2014/main" val="2239818214"/>
                    </a:ext>
                  </a:extLst>
                </a:gridCol>
                <a:gridCol w="396000">
                  <a:extLst>
                    <a:ext uri="{9D8B030D-6E8A-4147-A177-3AD203B41FA5}">
                      <a16:colId xmlns:a16="http://schemas.microsoft.com/office/drawing/2014/main" val="2384755886"/>
                    </a:ext>
                  </a:extLst>
                </a:gridCol>
                <a:gridCol w="972000">
                  <a:extLst>
                    <a:ext uri="{9D8B030D-6E8A-4147-A177-3AD203B41FA5}">
                      <a16:colId xmlns:a16="http://schemas.microsoft.com/office/drawing/2014/main" val="186284741"/>
                    </a:ext>
                  </a:extLst>
                </a:gridCol>
                <a:gridCol w="432000">
                  <a:extLst>
                    <a:ext uri="{9D8B030D-6E8A-4147-A177-3AD203B41FA5}">
                      <a16:colId xmlns:a16="http://schemas.microsoft.com/office/drawing/2014/main" val="1115179099"/>
                    </a:ext>
                  </a:extLst>
                </a:gridCol>
                <a:gridCol w="432000">
                  <a:extLst>
                    <a:ext uri="{9D8B030D-6E8A-4147-A177-3AD203B41FA5}">
                      <a16:colId xmlns:a16="http://schemas.microsoft.com/office/drawing/2014/main" val="3356854828"/>
                    </a:ext>
                  </a:extLst>
                </a:gridCol>
                <a:gridCol w="540000">
                  <a:extLst>
                    <a:ext uri="{9D8B030D-6E8A-4147-A177-3AD203B41FA5}">
                      <a16:colId xmlns:a16="http://schemas.microsoft.com/office/drawing/2014/main" val="1920011306"/>
                    </a:ext>
                  </a:extLst>
                </a:gridCol>
                <a:gridCol w="468000">
                  <a:extLst>
                    <a:ext uri="{9D8B030D-6E8A-4147-A177-3AD203B41FA5}">
                      <a16:colId xmlns:a16="http://schemas.microsoft.com/office/drawing/2014/main" val="3335024437"/>
                    </a:ext>
                  </a:extLst>
                </a:gridCol>
                <a:gridCol w="576000">
                  <a:extLst>
                    <a:ext uri="{9D8B030D-6E8A-4147-A177-3AD203B41FA5}">
                      <a16:colId xmlns:a16="http://schemas.microsoft.com/office/drawing/2014/main" val="262351408"/>
                    </a:ext>
                  </a:extLst>
                </a:gridCol>
                <a:gridCol w="504000">
                  <a:extLst>
                    <a:ext uri="{9D8B030D-6E8A-4147-A177-3AD203B41FA5}">
                      <a16:colId xmlns:a16="http://schemas.microsoft.com/office/drawing/2014/main" val="421905880"/>
                    </a:ext>
                  </a:extLst>
                </a:gridCol>
                <a:gridCol w="386472">
                  <a:extLst>
                    <a:ext uri="{9D8B030D-6E8A-4147-A177-3AD203B41FA5}">
                      <a16:colId xmlns:a16="http://schemas.microsoft.com/office/drawing/2014/main" val="3811409747"/>
                    </a:ext>
                  </a:extLst>
                </a:gridCol>
                <a:gridCol w="386472">
                  <a:extLst>
                    <a:ext uri="{9D8B030D-6E8A-4147-A177-3AD203B41FA5}">
                      <a16:colId xmlns:a16="http://schemas.microsoft.com/office/drawing/2014/main" val="2543409202"/>
                    </a:ext>
                  </a:extLst>
                </a:gridCol>
                <a:gridCol w="1440000">
                  <a:extLst>
                    <a:ext uri="{9D8B030D-6E8A-4147-A177-3AD203B41FA5}">
                      <a16:colId xmlns:a16="http://schemas.microsoft.com/office/drawing/2014/main" val="1224343970"/>
                    </a:ext>
                  </a:extLst>
                </a:gridCol>
                <a:gridCol w="540000">
                  <a:extLst>
                    <a:ext uri="{9D8B030D-6E8A-4147-A177-3AD203B41FA5}">
                      <a16:colId xmlns:a16="http://schemas.microsoft.com/office/drawing/2014/main" val="469874782"/>
                    </a:ext>
                  </a:extLst>
                </a:gridCol>
              </a:tblGrid>
              <a:tr h="395800">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全国製造・輸入数量 </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sz="1050" u="none" strike="noStrike" dirty="0">
                          <a:effectLst/>
                          <a:latin typeface="BIZ UDPゴシック" panose="020B0400000000000000" pitchFamily="50" charset="-128"/>
                          <a:ea typeface="BIZ UDPゴシック" panose="020B0400000000000000" pitchFamily="50" charset="-128"/>
                        </a:rPr>
                        <a:t>t)</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府内大気濃度</a:t>
                      </a:r>
                      <a:r>
                        <a:rPr lang="ja-JP" altLang="el-GR" sz="1050" u="none" strike="noStrike" dirty="0">
                          <a:effectLst/>
                          <a:latin typeface="BIZ UDPゴシック" panose="020B0400000000000000" pitchFamily="50" charset="-128"/>
                          <a:ea typeface="BIZ UDPゴシック" panose="020B0400000000000000" pitchFamily="50" charset="-128"/>
                        </a:rPr>
                        <a:t>（</a:t>
                      </a:r>
                      <a:r>
                        <a:rPr kumimoji="1" lang="en-US" altLang="ja-JP" sz="1050" dirty="0" err="1">
                          <a:latin typeface="BIZ UDPゴシック" panose="020B0400000000000000" pitchFamily="50" charset="-128"/>
                          <a:ea typeface="BIZ UDPゴシック" panose="020B0400000000000000" pitchFamily="50" charset="-128"/>
                        </a:rPr>
                        <a:t>pg</a:t>
                      </a:r>
                      <a:r>
                        <a:rPr kumimoji="1" lang="en-US" altLang="ja-JP" sz="1050" dirty="0">
                          <a:latin typeface="BIZ UDPゴシック" panose="020B0400000000000000" pitchFamily="50" charset="-128"/>
                          <a:ea typeface="BIZ UDPゴシック" panose="020B0400000000000000" pitchFamily="50" charset="-128"/>
                        </a:rPr>
                        <a:t>-TEQ/m</a:t>
                      </a:r>
                      <a:r>
                        <a:rPr kumimoji="1" lang="en-US" altLang="ja-JP" sz="1050" baseline="30000" dirty="0">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測定法</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環境基準値又は指針値</a:t>
                      </a:r>
                      <a:r>
                        <a:rPr lang="ja-JP" altLang="el-GR" sz="1050" u="none" strike="noStrike" dirty="0">
                          <a:effectLst/>
                          <a:latin typeface="BIZ UDPゴシック" panose="020B0400000000000000" pitchFamily="50" charset="-128"/>
                          <a:ea typeface="BIZ UDPゴシック" panose="020B0400000000000000" pitchFamily="50" charset="-128"/>
                        </a:rPr>
                        <a:t>（</a:t>
                      </a:r>
                      <a:r>
                        <a:rPr kumimoji="1" lang="en-US" altLang="ja-JP" sz="1050" dirty="0" err="1">
                          <a:latin typeface="BIZ UDPゴシック" panose="020B0400000000000000" pitchFamily="50" charset="-128"/>
                          <a:ea typeface="BIZ UDPゴシック" panose="020B0400000000000000" pitchFamily="50" charset="-128"/>
                        </a:rPr>
                        <a:t>pg</a:t>
                      </a:r>
                      <a:r>
                        <a:rPr kumimoji="1" lang="en-US" altLang="ja-JP" sz="1050" dirty="0">
                          <a:latin typeface="BIZ UDPゴシック" panose="020B0400000000000000" pitchFamily="50" charset="-128"/>
                          <a:ea typeface="BIZ UDPゴシック" panose="020B0400000000000000" pitchFamily="50" charset="-128"/>
                        </a:rPr>
                        <a:t>-TEQ/m</a:t>
                      </a:r>
                      <a:r>
                        <a:rPr kumimoji="1" lang="en-US" altLang="ja-JP" sz="1050" baseline="30000" dirty="0">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法（有害</a:t>
                      </a:r>
                      <a:r>
                        <a:rPr lang="ja-JP" altLang="en-US" sz="1050" kern="100" dirty="0">
                          <a:effectLst/>
                          <a:latin typeface="BIZ UDPゴシック" panose="020B0400000000000000" pitchFamily="50" charset="-128"/>
                          <a:ea typeface="BIZ UDPゴシック" panose="020B0400000000000000" pitchFamily="50" charset="-128"/>
                        </a:rPr>
                        <a:t>物質等</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法（指定物質）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法（優先取組物質）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条例（有害</a:t>
                      </a:r>
                      <a:r>
                        <a:rPr lang="ja-JP" altLang="en-US" sz="1050" kern="100" dirty="0">
                          <a:effectLst/>
                          <a:latin typeface="BIZ UDPゴシック" panose="020B0400000000000000" pitchFamily="50" charset="-128"/>
                          <a:ea typeface="BIZ UDPゴシック" panose="020B0400000000000000" pitchFamily="50" charset="-128"/>
                        </a:rPr>
                        <a:t>物質</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化審法</a:t>
                      </a:r>
                    </a:p>
                  </a:txBody>
                  <a:tcPr marL="45720" marR="45720"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安衛法</a:t>
                      </a:r>
                      <a:endParaRPr kumimoji="1" lang="en-US" altLang="ja-JP" sz="1050" dirty="0">
                        <a:latin typeface="BIZ UDPゴシック" panose="020B0400000000000000" pitchFamily="50" charset="-128"/>
                        <a:ea typeface="BIZ UDPゴシック" panose="020B0400000000000000" pitchFamily="50" charset="-128"/>
                      </a:endParaRPr>
                    </a:p>
                    <a:p>
                      <a:pPr algn="ctr"/>
                      <a:r>
                        <a:rPr kumimoji="1" lang="ja-JP" altLang="en-US" sz="1050" dirty="0">
                          <a:latin typeface="BIZ UDPゴシック" panose="020B0400000000000000" pitchFamily="50" charset="-128"/>
                          <a:ea typeface="BIZ UDPゴシック" panose="020B0400000000000000" pitchFamily="50" charset="-128"/>
                        </a:rPr>
                        <a:t>特化則</a:t>
                      </a:r>
                    </a:p>
                  </a:txBody>
                  <a:tcPr marL="45720" marR="4572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毒劇法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水濁法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50" kern="100" dirty="0">
                          <a:effectLst/>
                          <a:latin typeface="BIZ UDPゴシック" panose="020B0400000000000000" pitchFamily="50" charset="-128"/>
                          <a:ea typeface="BIZ UDPゴシック" panose="020B0400000000000000" pitchFamily="50" charset="-128"/>
                        </a:rPr>
                        <a:t>GHS</a:t>
                      </a:r>
                      <a:r>
                        <a:rPr lang="ja-JP" altLang="en-US" sz="1050" kern="100" dirty="0">
                          <a:effectLst/>
                          <a:latin typeface="BIZ UDPゴシック" panose="020B0400000000000000" pitchFamily="50" charset="-128"/>
                          <a:ea typeface="BIZ UDPゴシック" panose="020B0400000000000000" pitchFamily="50" charset="-128"/>
                        </a:rPr>
                        <a:t>分類健康有害性</a:t>
                      </a: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（発がん性以外の主な区分１）</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発がん性</a:t>
                      </a:r>
                      <a:br>
                        <a:rPr lang="ja-JP" altLang="en-US" sz="1050" u="none" strike="noStrike" dirty="0">
                          <a:effectLst/>
                          <a:latin typeface="BIZ UDPゴシック" panose="020B0400000000000000" pitchFamily="50" charset="-128"/>
                          <a:ea typeface="BIZ UDPゴシック" panose="020B0400000000000000" pitchFamily="50" charset="-128"/>
                        </a:rPr>
                      </a:b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IARC</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453410119"/>
                  </a:ext>
                </a:extLst>
              </a:tr>
              <a:tr h="346323">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0.022</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0.6</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6" name="表 15">
            <a:extLst>
              <a:ext uri="{FF2B5EF4-FFF2-40B4-BE49-F238E27FC236}">
                <a16:creationId xmlns:a16="http://schemas.microsoft.com/office/drawing/2014/main" id="{38BBB3A1-EDBC-4144-AACA-5DA54AED5140}"/>
              </a:ext>
            </a:extLst>
          </p:cNvPr>
          <p:cNvGraphicFramePr>
            <a:graphicFrameLocks noGrp="1"/>
          </p:cNvGraphicFramePr>
          <p:nvPr>
            <p:extLst>
              <p:ext uri="{D42A27DB-BD31-4B8C-83A1-F6EECF244321}">
                <p14:modId xmlns:p14="http://schemas.microsoft.com/office/powerpoint/2010/main" val="3119705193"/>
              </p:ext>
            </p:extLst>
          </p:nvPr>
        </p:nvGraphicFramePr>
        <p:xfrm>
          <a:off x="694797" y="4150377"/>
          <a:ext cx="8784000" cy="1231443"/>
        </p:xfrm>
        <a:graphic>
          <a:graphicData uri="http://schemas.openxmlformats.org/drawingml/2006/table">
            <a:tbl>
              <a:tblPr firstRow="1" bandRow="1">
                <a:tableStyleId>{5C22544A-7EE6-4342-B048-85BDC9FD1C3A}</a:tableStyleId>
              </a:tblPr>
              <a:tblGrid>
                <a:gridCol w="396000">
                  <a:extLst>
                    <a:ext uri="{9D8B030D-6E8A-4147-A177-3AD203B41FA5}">
                      <a16:colId xmlns:a16="http://schemas.microsoft.com/office/drawing/2014/main" val="3554492327"/>
                    </a:ext>
                  </a:extLst>
                </a:gridCol>
                <a:gridCol w="360000">
                  <a:extLst>
                    <a:ext uri="{9D8B030D-6E8A-4147-A177-3AD203B41FA5}">
                      <a16:colId xmlns:a16="http://schemas.microsoft.com/office/drawing/2014/main" val="3146548048"/>
                    </a:ext>
                  </a:extLst>
                </a:gridCol>
                <a:gridCol w="684000">
                  <a:extLst>
                    <a:ext uri="{9D8B030D-6E8A-4147-A177-3AD203B41FA5}">
                      <a16:colId xmlns:a16="http://schemas.microsoft.com/office/drawing/2014/main" val="3313589753"/>
                    </a:ext>
                  </a:extLst>
                </a:gridCol>
                <a:gridCol w="684000">
                  <a:extLst>
                    <a:ext uri="{9D8B030D-6E8A-4147-A177-3AD203B41FA5}">
                      <a16:colId xmlns:a16="http://schemas.microsoft.com/office/drawing/2014/main" val="1309927787"/>
                    </a:ext>
                  </a:extLst>
                </a:gridCol>
                <a:gridCol w="432000">
                  <a:extLst>
                    <a:ext uri="{9D8B030D-6E8A-4147-A177-3AD203B41FA5}">
                      <a16:colId xmlns:a16="http://schemas.microsoft.com/office/drawing/2014/main" val="440683863"/>
                    </a:ext>
                  </a:extLst>
                </a:gridCol>
                <a:gridCol w="360000">
                  <a:extLst>
                    <a:ext uri="{9D8B030D-6E8A-4147-A177-3AD203B41FA5}">
                      <a16:colId xmlns:a16="http://schemas.microsoft.com/office/drawing/2014/main" val="1481578530"/>
                    </a:ext>
                  </a:extLst>
                </a:gridCol>
                <a:gridCol w="2412000">
                  <a:extLst>
                    <a:ext uri="{9D8B030D-6E8A-4147-A177-3AD203B41FA5}">
                      <a16:colId xmlns:a16="http://schemas.microsoft.com/office/drawing/2014/main" val="68193555"/>
                    </a:ext>
                  </a:extLst>
                </a:gridCol>
                <a:gridCol w="432000">
                  <a:extLst>
                    <a:ext uri="{9D8B030D-6E8A-4147-A177-3AD203B41FA5}">
                      <a16:colId xmlns:a16="http://schemas.microsoft.com/office/drawing/2014/main" val="3995537399"/>
                    </a:ext>
                  </a:extLst>
                </a:gridCol>
                <a:gridCol w="864000">
                  <a:extLst>
                    <a:ext uri="{9D8B030D-6E8A-4147-A177-3AD203B41FA5}">
                      <a16:colId xmlns:a16="http://schemas.microsoft.com/office/drawing/2014/main" val="2396862075"/>
                    </a:ext>
                  </a:extLst>
                </a:gridCol>
                <a:gridCol w="612000">
                  <a:extLst>
                    <a:ext uri="{9D8B030D-6E8A-4147-A177-3AD203B41FA5}">
                      <a16:colId xmlns:a16="http://schemas.microsoft.com/office/drawing/2014/main" val="3482019717"/>
                    </a:ext>
                  </a:extLst>
                </a:gridCol>
                <a:gridCol w="1548000">
                  <a:extLst>
                    <a:ext uri="{9D8B030D-6E8A-4147-A177-3AD203B41FA5}">
                      <a16:colId xmlns:a16="http://schemas.microsoft.com/office/drawing/2014/main" val="669687323"/>
                    </a:ext>
                  </a:extLst>
                </a:gridCol>
              </a:tblGrid>
              <a:tr h="330378">
                <a:tc gridSpan="7">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排出量（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ja-JP"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移動量（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a:p>
                  </a:txBody>
                  <a:tcPr/>
                </a:tc>
                <a:tc gridSpan="2">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zh-CN" sz="1050" u="none" strike="noStrike" dirty="0">
                          <a:effectLst/>
                          <a:latin typeface="BIZ UDPゴシック" panose="020B0400000000000000" pitchFamily="50" charset="-128"/>
                          <a:ea typeface="BIZ UDPゴシック" panose="020B0400000000000000" pitchFamily="50" charset="-128"/>
                        </a:rPr>
                        <a:t>PRTR</a:t>
                      </a:r>
                      <a:r>
                        <a:rPr lang="zh-CN" altLang="en-US" sz="1050" u="none" strike="noStrike" dirty="0">
                          <a:effectLst/>
                          <a:latin typeface="BIZ UDPゴシック" panose="020B0400000000000000" pitchFamily="50" charset="-128"/>
                          <a:ea typeface="BIZ UDPゴシック" panose="020B0400000000000000" pitchFamily="50" charset="-128"/>
                        </a:rPr>
                        <a:t>届出外</a:t>
                      </a: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年度、ｋｇ）</a:t>
                      </a:r>
                      <a:endParaRPr lang="en-US" altLang="ja-JP" sz="1050" u="none" strike="noStrike"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zh-CN"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728890693"/>
                  </a:ext>
                </a:extLst>
              </a:tr>
              <a:tr h="330378">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分類</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届出件数</a:t>
                      </a:r>
                      <a:endParaRPr lang="en-US" altLang="ja-JP"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合計</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公共用水域</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土壌</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大気排出量上位業種</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下水道</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事業所外への移動（廃棄物）</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r>
                        <a:rPr lang="zh-CN" altLang="en-US" sz="1050" u="none" strike="noStrike" dirty="0">
                          <a:effectLst/>
                          <a:latin typeface="BIZ UDPゴシック" panose="020B0400000000000000" pitchFamily="50" charset="-128"/>
                          <a:ea typeface="BIZ UDPゴシック" panose="020B0400000000000000" pitchFamily="50" charset="-128"/>
                        </a:rPr>
                        <a:t>排出量</a:t>
                      </a:r>
                      <a:endParaRPr kumimoji="1" lang="ja-JP" altLang="en-US" sz="1050" dirty="0">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主な排出源と量</a:t>
                      </a:r>
                    </a:p>
                  </a:txBody>
                  <a:tcPr anchor="ctr"/>
                </a:tc>
                <a:extLst>
                  <a:ext uri="{0D108BD9-81ED-4DB2-BD59-A6C34878D82A}">
                    <a16:rowId xmlns:a16="http://schemas.microsoft.com/office/drawing/2014/main" val="2814582105"/>
                  </a:ext>
                </a:extLst>
              </a:tr>
              <a:tr h="330378">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特定第</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種</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105</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7,775</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6,074</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1</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鉄鋼業、一般廃棄物処理業、非鉄金属製造業、産業廃棄物処分業、一般機械器具製造業</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2</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64,860</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2,261</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extLst>
                  <a:ext uri="{0D108BD9-81ED-4DB2-BD59-A6C34878D82A}">
                    <a16:rowId xmlns:a16="http://schemas.microsoft.com/office/drawing/2014/main" val="3130189616"/>
                  </a:ext>
                </a:extLst>
              </a:tr>
            </a:tbl>
          </a:graphicData>
        </a:graphic>
      </p:graphicFrame>
    </p:spTree>
    <p:extLst>
      <p:ext uri="{BB962C8B-B14F-4D97-AF65-F5344CB8AC3E}">
        <p14:creationId xmlns:p14="http://schemas.microsoft.com/office/powerpoint/2010/main" val="23213249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p:cNvSpPr>
            <a:spLocks noGrp="1"/>
          </p:cNvSpPr>
          <p:nvPr>
            <p:ph type="title"/>
          </p:nvPr>
        </p:nvSpPr>
        <p:spPr>
          <a:xfrm>
            <a:off x="1083469" y="609600"/>
            <a:ext cx="8457933" cy="742122"/>
          </a:xfrm>
        </p:spPr>
        <p:txBody>
          <a:bodyPr>
            <a:normAutofit/>
          </a:bodyPr>
          <a:lstStyle/>
          <a:p>
            <a:r>
              <a:rPr kumimoji="1" lang="ja-JP" altLang="en-US" sz="2400" dirty="0">
                <a:latin typeface="BIZ UDPゴシック" panose="020B0400000000000000" pitchFamily="50" charset="-128"/>
                <a:ea typeface="BIZ UDPゴシック" panose="020B0400000000000000" pitchFamily="50" charset="-128"/>
              </a:rPr>
              <a:t>（参考）検討対象物質について</a:t>
            </a:r>
            <a:r>
              <a:rPr kumimoji="1" lang="en-US" altLang="ja-JP" sz="2400" dirty="0">
                <a:latin typeface="BIZ UDPゴシック" panose="020B0400000000000000" pitchFamily="50" charset="-128"/>
                <a:ea typeface="BIZ UDPゴシック" panose="020B0400000000000000" pitchFamily="50" charset="-128"/>
              </a:rPr>
              <a:t>【</a:t>
            </a:r>
            <a:r>
              <a:rPr lang="ja-JP" altLang="en-US" sz="2400" dirty="0">
                <a:latin typeface="BIZ UDPゴシック" panose="020B0400000000000000" pitchFamily="50" charset="-128"/>
                <a:ea typeface="BIZ UDPゴシック" panose="020B0400000000000000" pitchFamily="50" charset="-128"/>
              </a:rPr>
              <a:t>㉓鉛及びその化合物</a:t>
            </a:r>
            <a:r>
              <a:rPr kumimoji="1" lang="en-US" altLang="ja-JP" sz="2400" dirty="0">
                <a:latin typeface="BIZ UDPゴシック" panose="020B0400000000000000" pitchFamily="50" charset="-128"/>
                <a:ea typeface="BIZ UDPゴシック" panose="020B0400000000000000" pitchFamily="50" charset="-128"/>
              </a:rPr>
              <a:t>】</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スライド番号プレースホルダー 3">
            <a:extLst>
              <a:ext uri="{FF2B5EF4-FFF2-40B4-BE49-F238E27FC236}">
                <a16:creationId xmlns:a16="http://schemas.microsoft.com/office/drawing/2014/main" id="{8DBC81DD-DE3C-4517-AC6F-72A486E33BE7}"/>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36</a:t>
            </a:fld>
            <a:endParaRPr lang="en-US" dirty="0">
              <a:solidFill>
                <a:srgbClr val="000000"/>
              </a:solidFill>
              <a:latin typeface="BIZ UDPゴシック" panose="020B0400000000000000" pitchFamily="50" charset="-128"/>
              <a:ea typeface="BIZ UDPゴシック" panose="020B0400000000000000" pitchFamily="50" charset="-128"/>
            </a:endParaRPr>
          </a:p>
        </p:txBody>
      </p:sp>
      <p:graphicFrame>
        <p:nvGraphicFramePr>
          <p:cNvPr id="3" name="表 3">
            <a:extLst>
              <a:ext uri="{FF2B5EF4-FFF2-40B4-BE49-F238E27FC236}">
                <a16:creationId xmlns:a16="http://schemas.microsoft.com/office/drawing/2014/main" id="{99486B8D-8EBE-405C-9D80-F4834A667D51}"/>
              </a:ext>
            </a:extLst>
          </p:cNvPr>
          <p:cNvGraphicFramePr>
            <a:graphicFrameLocks noGrp="1"/>
          </p:cNvGraphicFramePr>
          <p:nvPr>
            <p:extLst>
              <p:ext uri="{D42A27DB-BD31-4B8C-83A1-F6EECF244321}">
                <p14:modId xmlns:p14="http://schemas.microsoft.com/office/powerpoint/2010/main" val="1170196177"/>
              </p:ext>
            </p:extLst>
          </p:nvPr>
        </p:nvGraphicFramePr>
        <p:xfrm>
          <a:off x="648981" y="1185487"/>
          <a:ext cx="8911216" cy="1619460"/>
        </p:xfrm>
        <a:graphic>
          <a:graphicData uri="http://schemas.openxmlformats.org/drawingml/2006/table">
            <a:tbl>
              <a:tblPr firstRow="1" bandRow="1">
                <a:tableStyleId>{5C22544A-7EE6-4342-B048-85BDC9FD1C3A}</a:tableStyleId>
              </a:tblPr>
              <a:tblGrid>
                <a:gridCol w="703216">
                  <a:extLst>
                    <a:ext uri="{9D8B030D-6E8A-4147-A177-3AD203B41FA5}">
                      <a16:colId xmlns:a16="http://schemas.microsoft.com/office/drawing/2014/main" val="1612888235"/>
                    </a:ext>
                  </a:extLst>
                </a:gridCol>
                <a:gridCol w="864000">
                  <a:extLst>
                    <a:ext uri="{9D8B030D-6E8A-4147-A177-3AD203B41FA5}">
                      <a16:colId xmlns:a16="http://schemas.microsoft.com/office/drawing/2014/main" val="2876613415"/>
                    </a:ext>
                  </a:extLst>
                </a:gridCol>
                <a:gridCol w="756000">
                  <a:extLst>
                    <a:ext uri="{9D8B030D-6E8A-4147-A177-3AD203B41FA5}">
                      <a16:colId xmlns:a16="http://schemas.microsoft.com/office/drawing/2014/main" val="2936053854"/>
                    </a:ext>
                  </a:extLst>
                </a:gridCol>
                <a:gridCol w="3672000">
                  <a:extLst>
                    <a:ext uri="{9D8B030D-6E8A-4147-A177-3AD203B41FA5}">
                      <a16:colId xmlns:a16="http://schemas.microsoft.com/office/drawing/2014/main" val="677029250"/>
                    </a:ext>
                  </a:extLst>
                </a:gridCol>
                <a:gridCol w="2916000">
                  <a:extLst>
                    <a:ext uri="{9D8B030D-6E8A-4147-A177-3AD203B41FA5}">
                      <a16:colId xmlns:a16="http://schemas.microsoft.com/office/drawing/2014/main" val="1103838277"/>
                    </a:ext>
                  </a:extLst>
                </a:gridCol>
              </a:tblGrid>
              <a:tr h="231883">
                <a:tc>
                  <a:txBody>
                    <a:bodyPr/>
                    <a:lstStyle/>
                    <a:p>
                      <a:pPr algn="ctr"/>
                      <a:r>
                        <a:rPr kumimoji="1" lang="ja-JP" altLang="en-US" sz="1050" dirty="0">
                          <a:latin typeface="BIZ UDPゴシック" panose="020B0400000000000000" pitchFamily="50" charset="-128"/>
                          <a:ea typeface="BIZ UDPゴシック" panose="020B0400000000000000" pitchFamily="50" charset="-128"/>
                        </a:rPr>
                        <a:t>分子式</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融点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沸点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主な用途</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特徴</a:t>
                      </a:r>
                    </a:p>
                  </a:txBody>
                  <a:tcPr anchor="ctr"/>
                </a:tc>
                <a:extLst>
                  <a:ext uri="{0D108BD9-81ED-4DB2-BD59-A6C34878D82A}">
                    <a16:rowId xmlns:a16="http://schemas.microsoft.com/office/drawing/2014/main" val="841004180"/>
                  </a:ext>
                </a:extLst>
              </a:tr>
              <a:tr h="1368000">
                <a:tc>
                  <a:txBody>
                    <a:bodyPr/>
                    <a:lstStyle/>
                    <a:p>
                      <a:pPr algn="ctr" rtl="0" fontAlgn="ctr"/>
                      <a:r>
                        <a:rPr lang="en-US" altLang="zh-TW" sz="1050" b="0" i="0" u="none" strike="noStrike" dirty="0">
                          <a:solidFill>
                            <a:srgbClr val="000000"/>
                          </a:solidFill>
                          <a:effectLst/>
                          <a:latin typeface="BIZ UDPゴシック" panose="020B0400000000000000" pitchFamily="50" charset="-128"/>
                          <a:ea typeface="BIZ UDPゴシック" panose="020B0400000000000000" pitchFamily="50" charset="-128"/>
                        </a:rPr>
                        <a:t>Pb</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（鉛）</a:t>
                      </a:r>
                      <a:br>
                        <a:rPr lang="en-US" altLang="zh-TW"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altLang="zh-TW" sz="1050" b="0" i="0" u="none" strike="noStrike" dirty="0" err="1">
                          <a:solidFill>
                            <a:srgbClr val="000000"/>
                          </a:solidFill>
                          <a:effectLst/>
                          <a:latin typeface="BIZ UDPゴシック" panose="020B0400000000000000" pitchFamily="50" charset="-128"/>
                          <a:ea typeface="BIZ UDPゴシック" panose="020B0400000000000000" pitchFamily="50" charset="-128"/>
                        </a:rPr>
                        <a:t>PbO</a:t>
                      </a: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（一酸化鉛）</a:t>
                      </a:r>
                      <a:b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altLang="zh-TW" sz="1050" b="0" i="0" u="none" strike="noStrike" dirty="0">
                          <a:solidFill>
                            <a:srgbClr val="000000"/>
                          </a:solidFill>
                          <a:effectLst/>
                          <a:latin typeface="BIZ UDPゴシック" panose="020B0400000000000000" pitchFamily="50" charset="-128"/>
                          <a:ea typeface="BIZ UDPゴシック" panose="020B0400000000000000" pitchFamily="50" charset="-128"/>
                        </a:rPr>
                        <a:t>PbO</a:t>
                      </a:r>
                      <a:r>
                        <a:rPr lang="en-US" altLang="zh-TW"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（二酸化鉛）</a:t>
                      </a:r>
                      <a:endParaRPr lang="en-US" altLang="zh-TW"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等</a:t>
                      </a:r>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en-US" altLang="zh-TW" sz="1050" b="0" i="0" u="none" strike="noStrike" dirty="0">
                          <a:solidFill>
                            <a:srgbClr val="000000"/>
                          </a:solidFill>
                          <a:effectLst/>
                          <a:latin typeface="BIZ UDPゴシック" panose="020B0400000000000000" pitchFamily="50" charset="-128"/>
                          <a:ea typeface="BIZ UDPゴシック" panose="020B0400000000000000" pitchFamily="50" charset="-128"/>
                        </a:rPr>
                        <a:t>327.4℃</a:t>
                      </a:r>
                    </a:p>
                    <a:p>
                      <a:pPr algn="ctr" rtl="0" fontAlgn="ct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Pb</a:t>
                      </a: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altLang="zh-TW" sz="1050" b="0" i="0" u="none" strike="noStrike" dirty="0">
                          <a:solidFill>
                            <a:srgbClr val="000000"/>
                          </a:solidFill>
                          <a:effectLst/>
                          <a:latin typeface="BIZ UDPゴシック" panose="020B0400000000000000" pitchFamily="50" charset="-128"/>
                          <a:ea typeface="BIZ UDPゴシック" panose="020B0400000000000000" pitchFamily="50" charset="-128"/>
                        </a:rPr>
                        <a:t>887℃</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zh-TW" sz="1050" b="0" i="0" u="none" strike="noStrike" dirty="0" err="1">
                          <a:solidFill>
                            <a:srgbClr val="000000"/>
                          </a:solidFill>
                          <a:effectLst/>
                          <a:latin typeface="BIZ UDPゴシック" panose="020B0400000000000000" pitchFamily="50" charset="-128"/>
                          <a:ea typeface="BIZ UDPゴシック" panose="020B0400000000000000" pitchFamily="50" charset="-128"/>
                        </a:rPr>
                        <a:t>PbO</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en-US" altLang="zh-TW"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altLang="zh-TW" sz="1050" b="0" i="0" u="none" strike="noStrike" dirty="0">
                          <a:solidFill>
                            <a:srgbClr val="000000"/>
                          </a:solidFill>
                          <a:effectLst/>
                          <a:latin typeface="BIZ UDPゴシック" panose="020B0400000000000000" pitchFamily="50" charset="-128"/>
                          <a:ea typeface="BIZ UDPゴシック" panose="020B0400000000000000" pitchFamily="50" charset="-128"/>
                        </a:rPr>
                        <a:t>290℃ (</a:t>
                      </a: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分解</a:t>
                      </a:r>
                      <a:r>
                        <a:rPr lang="en-US" altLang="zh-TW"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zh-TW" sz="1050" b="0" i="0" u="none" strike="noStrike" dirty="0">
                          <a:solidFill>
                            <a:srgbClr val="000000"/>
                          </a:solidFill>
                          <a:effectLst/>
                          <a:latin typeface="BIZ UDPゴシック" panose="020B0400000000000000" pitchFamily="50" charset="-128"/>
                          <a:ea typeface="BIZ UDPゴシック" panose="020B0400000000000000" pitchFamily="50" charset="-128"/>
                        </a:rPr>
                        <a:t>PbO</a:t>
                      </a:r>
                      <a:r>
                        <a:rPr lang="en-US" altLang="zh-TW"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r>
                        <a:rPr lang="ja-JP" altLang="en-US" sz="1050" b="0" i="0" u="none" strike="noStrike" baseline="0" dirty="0">
                          <a:solidFill>
                            <a:srgbClr val="000000"/>
                          </a:solidFill>
                          <a:effectLst/>
                          <a:latin typeface="BIZ UDPゴシック" panose="020B0400000000000000" pitchFamily="50" charset="-128"/>
                          <a:ea typeface="BIZ UDPゴシック" panose="020B0400000000000000" pitchFamily="50" charset="-128"/>
                        </a:rPr>
                        <a:t>）</a:t>
                      </a:r>
                      <a:endParaRPr lang="en-US" altLang="zh-TW" sz="1050" b="0" i="0" u="none" strike="noStrike" baseline="0"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1,740℃</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Pb</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1,472℃</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zh-TW" sz="1050" b="0" i="0" u="none" strike="noStrike" dirty="0" err="1">
                          <a:solidFill>
                            <a:srgbClr val="000000"/>
                          </a:solidFill>
                          <a:effectLst/>
                          <a:latin typeface="BIZ UDPゴシック" panose="020B0400000000000000" pitchFamily="50" charset="-128"/>
                          <a:ea typeface="BIZ UDPゴシック" panose="020B0400000000000000" pitchFamily="50" charset="-128"/>
                        </a:rPr>
                        <a:t>PbO</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zh-TW" sz="1050" b="0" i="0" u="none" strike="noStrike" dirty="0">
                          <a:solidFill>
                            <a:srgbClr val="000000"/>
                          </a:solidFill>
                          <a:effectLst/>
                          <a:latin typeface="BIZ UDPゴシック" panose="020B0400000000000000" pitchFamily="50" charset="-128"/>
                          <a:ea typeface="BIZ UDPゴシック" panose="020B0400000000000000" pitchFamily="50" charset="-128"/>
                        </a:rPr>
                        <a:t>PbO</a:t>
                      </a:r>
                      <a:r>
                        <a:rPr lang="en-US" altLang="zh-TW"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・主にバッテリー（蓄電池）。</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・この他、はんだ（鉛とスズの合金・電子部品の接続材料）の原料。</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・ガンマ線などの放射線の遮へい。</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・一酸化鉛：屈折率を高めるためにガラスに加えられ、この他、蛍光灯やテレビのブラウン管、塩化ビニル樹脂の安定剤の原料。</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・二酸化鉛：バッテリーの電極、サッシ用パテ、建築用シーリング剤、プラスチックを製造する際の硬化剤。</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・硝酸鉛：マッチや爆薬の原料。</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・鉄に比べて</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1.4</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倍重い元素。</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・青みを帯びた白色または銀灰色の光沢をもつ金属だが、空気にふれると酸化されて鉛色（青灰色）に変色。</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・比較的柔らかく、加工が容易。</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・かつてはノッキングを起こりにくくするために、自動車のガソリンに鉛の化合物が添加されていたが現在は禁止。</a:t>
                      </a:r>
                    </a:p>
                  </a:txBody>
                  <a:tcPr marL="9525" marR="9525" marT="9525" marB="0" anchor="ctr"/>
                </a:tc>
                <a:extLst>
                  <a:ext uri="{0D108BD9-81ED-4DB2-BD59-A6C34878D82A}">
                    <a16:rowId xmlns:a16="http://schemas.microsoft.com/office/drawing/2014/main" val="2844436851"/>
                  </a:ext>
                </a:extLst>
              </a:tr>
            </a:tbl>
          </a:graphicData>
        </a:graphic>
      </p:graphicFrame>
      <p:graphicFrame>
        <p:nvGraphicFramePr>
          <p:cNvPr id="20" name="表 19">
            <a:extLst>
              <a:ext uri="{FF2B5EF4-FFF2-40B4-BE49-F238E27FC236}">
                <a16:creationId xmlns:a16="http://schemas.microsoft.com/office/drawing/2014/main" id="{D4582458-6B28-410C-ADF1-1AB4EEB66FE3}"/>
              </a:ext>
            </a:extLst>
          </p:cNvPr>
          <p:cNvGraphicFramePr>
            <a:graphicFrameLocks noGrp="1"/>
          </p:cNvGraphicFramePr>
          <p:nvPr>
            <p:extLst>
              <p:ext uri="{D42A27DB-BD31-4B8C-83A1-F6EECF244321}">
                <p14:modId xmlns:p14="http://schemas.microsoft.com/office/powerpoint/2010/main" val="271848279"/>
              </p:ext>
            </p:extLst>
          </p:nvPr>
        </p:nvGraphicFramePr>
        <p:xfrm>
          <a:off x="679313" y="5344000"/>
          <a:ext cx="8821565" cy="1185231"/>
        </p:xfrm>
        <a:graphic>
          <a:graphicData uri="http://schemas.openxmlformats.org/drawingml/2006/table">
            <a:tbl>
              <a:tblPr firstRow="1" bandRow="1">
                <a:tableStyleId>{5C22544A-7EE6-4342-B048-85BDC9FD1C3A}</a:tableStyleId>
              </a:tblPr>
              <a:tblGrid>
                <a:gridCol w="396000">
                  <a:extLst>
                    <a:ext uri="{9D8B030D-6E8A-4147-A177-3AD203B41FA5}">
                      <a16:colId xmlns:a16="http://schemas.microsoft.com/office/drawing/2014/main" val="186284741"/>
                    </a:ext>
                  </a:extLst>
                </a:gridCol>
                <a:gridCol w="468000">
                  <a:extLst>
                    <a:ext uri="{9D8B030D-6E8A-4147-A177-3AD203B41FA5}">
                      <a16:colId xmlns:a16="http://schemas.microsoft.com/office/drawing/2014/main" val="3347487342"/>
                    </a:ext>
                  </a:extLst>
                </a:gridCol>
                <a:gridCol w="583779">
                  <a:extLst>
                    <a:ext uri="{9D8B030D-6E8A-4147-A177-3AD203B41FA5}">
                      <a16:colId xmlns:a16="http://schemas.microsoft.com/office/drawing/2014/main" val="820898458"/>
                    </a:ext>
                  </a:extLst>
                </a:gridCol>
                <a:gridCol w="1349748">
                  <a:extLst>
                    <a:ext uri="{9D8B030D-6E8A-4147-A177-3AD203B41FA5}">
                      <a16:colId xmlns:a16="http://schemas.microsoft.com/office/drawing/2014/main" val="1115179099"/>
                    </a:ext>
                  </a:extLst>
                </a:gridCol>
                <a:gridCol w="576000">
                  <a:extLst>
                    <a:ext uri="{9D8B030D-6E8A-4147-A177-3AD203B41FA5}">
                      <a16:colId xmlns:a16="http://schemas.microsoft.com/office/drawing/2014/main" val="3356854828"/>
                    </a:ext>
                  </a:extLst>
                </a:gridCol>
                <a:gridCol w="637381">
                  <a:extLst>
                    <a:ext uri="{9D8B030D-6E8A-4147-A177-3AD203B41FA5}">
                      <a16:colId xmlns:a16="http://schemas.microsoft.com/office/drawing/2014/main" val="1920011306"/>
                    </a:ext>
                  </a:extLst>
                </a:gridCol>
                <a:gridCol w="487409">
                  <a:extLst>
                    <a:ext uri="{9D8B030D-6E8A-4147-A177-3AD203B41FA5}">
                      <a16:colId xmlns:a16="http://schemas.microsoft.com/office/drawing/2014/main" val="3335024437"/>
                    </a:ext>
                  </a:extLst>
                </a:gridCol>
                <a:gridCol w="432000">
                  <a:extLst>
                    <a:ext uri="{9D8B030D-6E8A-4147-A177-3AD203B41FA5}">
                      <a16:colId xmlns:a16="http://schemas.microsoft.com/office/drawing/2014/main" val="1224343970"/>
                    </a:ext>
                  </a:extLst>
                </a:gridCol>
                <a:gridCol w="742992">
                  <a:extLst>
                    <a:ext uri="{9D8B030D-6E8A-4147-A177-3AD203B41FA5}">
                      <a16:colId xmlns:a16="http://schemas.microsoft.com/office/drawing/2014/main" val="1897126806"/>
                    </a:ext>
                  </a:extLst>
                </a:gridCol>
                <a:gridCol w="712367">
                  <a:extLst>
                    <a:ext uri="{9D8B030D-6E8A-4147-A177-3AD203B41FA5}">
                      <a16:colId xmlns:a16="http://schemas.microsoft.com/office/drawing/2014/main" val="1958534525"/>
                    </a:ext>
                  </a:extLst>
                </a:gridCol>
                <a:gridCol w="599889">
                  <a:extLst>
                    <a:ext uri="{9D8B030D-6E8A-4147-A177-3AD203B41FA5}">
                      <a16:colId xmlns:a16="http://schemas.microsoft.com/office/drawing/2014/main" val="2187406633"/>
                    </a:ext>
                  </a:extLst>
                </a:gridCol>
                <a:gridCol w="360000">
                  <a:extLst>
                    <a:ext uri="{9D8B030D-6E8A-4147-A177-3AD203B41FA5}">
                      <a16:colId xmlns:a16="http://schemas.microsoft.com/office/drawing/2014/main" val="546023338"/>
                    </a:ext>
                  </a:extLst>
                </a:gridCol>
                <a:gridCol w="360000">
                  <a:extLst>
                    <a:ext uri="{9D8B030D-6E8A-4147-A177-3AD203B41FA5}">
                      <a16:colId xmlns:a16="http://schemas.microsoft.com/office/drawing/2014/main" val="3089004337"/>
                    </a:ext>
                  </a:extLst>
                </a:gridCol>
                <a:gridCol w="1116000">
                  <a:extLst>
                    <a:ext uri="{9D8B030D-6E8A-4147-A177-3AD203B41FA5}">
                      <a16:colId xmlns:a16="http://schemas.microsoft.com/office/drawing/2014/main" val="3702834822"/>
                    </a:ext>
                  </a:extLst>
                </a:gridCol>
              </a:tblGrid>
              <a:tr h="269415">
                <a:tc gridSpan="11">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中央環境審議会での検討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gridSpan="3">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条例制定時の検討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2355721477"/>
                  </a:ext>
                </a:extLst>
              </a:tr>
              <a:tr h="422031">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zh-TW" altLang="en-US" sz="1050" u="none" strike="noStrike" dirty="0">
                          <a:effectLst/>
                          <a:latin typeface="BIZ UDPゴシック" panose="020B0400000000000000" pitchFamily="50" charset="-128"/>
                          <a:ea typeface="BIZ UDPゴシック" panose="020B0400000000000000" pitchFamily="50" charset="-128"/>
                        </a:rPr>
                        <a:t>遺伝子障害性</a:t>
                      </a:r>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発がん性の閾値の有無</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発がん性以外の有害性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発がん性の量ー反応関係</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ユニットリスク</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a:effectLst/>
                          <a:latin typeface="BIZ UDPゴシック" panose="020B0400000000000000" pitchFamily="50" charset="-128"/>
                          <a:ea typeface="BIZ UDPゴシック" panose="020B0400000000000000" pitchFamily="50" charset="-128"/>
                        </a:rPr>
                        <a:t>発がん性以外の量ー反応関係</a:t>
                      </a:r>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発がん性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毒性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想定環境濃度</a:t>
                      </a:r>
                    </a:p>
                  </a:txBody>
                  <a:tcPr marL="9525" marR="9525" marT="9525" marB="0" anchor="ctr"/>
                </a:tc>
                <a:extLst>
                  <a:ext uri="{0D108BD9-81ED-4DB2-BD59-A6C34878D82A}">
                    <a16:rowId xmlns:a16="http://schemas.microsoft.com/office/drawing/2014/main" val="1453410119"/>
                  </a:ext>
                </a:extLst>
              </a:tr>
              <a:tr h="426231">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en-US" sz="1050" b="0" i="0" u="none" strike="noStrike">
                          <a:solidFill>
                            <a:srgbClr val="000000"/>
                          </a:solidFill>
                          <a:effectLst/>
                          <a:latin typeface="BIZ UDPゴシック" panose="020B0400000000000000" pitchFamily="50" charset="-128"/>
                          <a:ea typeface="BIZ UDPゴシック" panose="020B0400000000000000" pitchFamily="50" charset="-128"/>
                        </a:rPr>
                        <a:t>C3</a:t>
                      </a:r>
                    </a:p>
                  </a:txBody>
                  <a:tcPr marL="9525" marR="9525" marT="9525" marB="0" anchor="ctr"/>
                </a:tc>
                <a:tc>
                  <a:txBody>
                    <a:bodyPr/>
                    <a:lstStyle/>
                    <a:p>
                      <a:pPr algn="ctr" rtl="0" fontAlgn="ctr"/>
                      <a:r>
                        <a:rPr lang="en-US" sz="1050" b="0" i="0" u="none" strike="noStrike">
                          <a:solidFill>
                            <a:srgbClr val="000000"/>
                          </a:solidFill>
                          <a:effectLst/>
                          <a:latin typeface="BIZ UDPゴシック" panose="020B0400000000000000" pitchFamily="50" charset="-128"/>
                          <a:ea typeface="BIZ UDPゴシック" panose="020B0400000000000000" pitchFamily="50" charset="-128"/>
                        </a:rPr>
                        <a:t>T1</a:t>
                      </a: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0.002mg/m</a:t>
                      </a:r>
                      <a:r>
                        <a:rPr lang="en-US" sz="1050" b="0" i="0" u="none" strike="noStrike" baseline="30000" dirty="0">
                          <a:solidFill>
                            <a:srgbClr val="000000"/>
                          </a:solidFill>
                          <a:effectLst/>
                          <a:latin typeface="BIZ UDPゴシック" panose="020B0400000000000000" pitchFamily="50" charset="-128"/>
                          <a:ea typeface="BIZ UDPゴシック" panose="020B0400000000000000" pitchFamily="50" charset="-128"/>
                        </a:rPr>
                        <a:t>3</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4" name="表 13">
            <a:extLst>
              <a:ext uri="{FF2B5EF4-FFF2-40B4-BE49-F238E27FC236}">
                <a16:creationId xmlns:a16="http://schemas.microsoft.com/office/drawing/2014/main" id="{39C29284-0BDB-4ED9-A2E8-92CC5F82C624}"/>
              </a:ext>
            </a:extLst>
          </p:cNvPr>
          <p:cNvGraphicFramePr>
            <a:graphicFrameLocks noGrp="1"/>
          </p:cNvGraphicFramePr>
          <p:nvPr>
            <p:extLst>
              <p:ext uri="{D42A27DB-BD31-4B8C-83A1-F6EECF244321}">
                <p14:modId xmlns:p14="http://schemas.microsoft.com/office/powerpoint/2010/main" val="3292634848"/>
              </p:ext>
            </p:extLst>
          </p:nvPr>
        </p:nvGraphicFramePr>
        <p:xfrm>
          <a:off x="657843" y="2907306"/>
          <a:ext cx="8872944" cy="917823"/>
        </p:xfrm>
        <a:graphic>
          <a:graphicData uri="http://schemas.openxmlformats.org/drawingml/2006/table">
            <a:tbl>
              <a:tblPr firstRow="1" bandRow="1">
                <a:tableStyleId>{5C22544A-7EE6-4342-B048-85BDC9FD1C3A}</a:tableStyleId>
              </a:tblPr>
              <a:tblGrid>
                <a:gridCol w="900000">
                  <a:extLst>
                    <a:ext uri="{9D8B030D-6E8A-4147-A177-3AD203B41FA5}">
                      <a16:colId xmlns:a16="http://schemas.microsoft.com/office/drawing/2014/main" val="2840144021"/>
                    </a:ext>
                  </a:extLst>
                </a:gridCol>
                <a:gridCol w="720000">
                  <a:extLst>
                    <a:ext uri="{9D8B030D-6E8A-4147-A177-3AD203B41FA5}">
                      <a16:colId xmlns:a16="http://schemas.microsoft.com/office/drawing/2014/main" val="2239818214"/>
                    </a:ext>
                  </a:extLst>
                </a:gridCol>
                <a:gridCol w="396000">
                  <a:extLst>
                    <a:ext uri="{9D8B030D-6E8A-4147-A177-3AD203B41FA5}">
                      <a16:colId xmlns:a16="http://schemas.microsoft.com/office/drawing/2014/main" val="2384755886"/>
                    </a:ext>
                  </a:extLst>
                </a:gridCol>
                <a:gridCol w="792000">
                  <a:extLst>
                    <a:ext uri="{9D8B030D-6E8A-4147-A177-3AD203B41FA5}">
                      <a16:colId xmlns:a16="http://schemas.microsoft.com/office/drawing/2014/main" val="186284741"/>
                    </a:ext>
                  </a:extLst>
                </a:gridCol>
                <a:gridCol w="432000">
                  <a:extLst>
                    <a:ext uri="{9D8B030D-6E8A-4147-A177-3AD203B41FA5}">
                      <a16:colId xmlns:a16="http://schemas.microsoft.com/office/drawing/2014/main" val="1115179099"/>
                    </a:ext>
                  </a:extLst>
                </a:gridCol>
                <a:gridCol w="432000">
                  <a:extLst>
                    <a:ext uri="{9D8B030D-6E8A-4147-A177-3AD203B41FA5}">
                      <a16:colId xmlns:a16="http://schemas.microsoft.com/office/drawing/2014/main" val="3356854828"/>
                    </a:ext>
                  </a:extLst>
                </a:gridCol>
                <a:gridCol w="540000">
                  <a:extLst>
                    <a:ext uri="{9D8B030D-6E8A-4147-A177-3AD203B41FA5}">
                      <a16:colId xmlns:a16="http://schemas.microsoft.com/office/drawing/2014/main" val="1920011306"/>
                    </a:ext>
                  </a:extLst>
                </a:gridCol>
                <a:gridCol w="468000">
                  <a:extLst>
                    <a:ext uri="{9D8B030D-6E8A-4147-A177-3AD203B41FA5}">
                      <a16:colId xmlns:a16="http://schemas.microsoft.com/office/drawing/2014/main" val="3335024437"/>
                    </a:ext>
                  </a:extLst>
                </a:gridCol>
                <a:gridCol w="576000">
                  <a:extLst>
                    <a:ext uri="{9D8B030D-6E8A-4147-A177-3AD203B41FA5}">
                      <a16:colId xmlns:a16="http://schemas.microsoft.com/office/drawing/2014/main" val="262351408"/>
                    </a:ext>
                  </a:extLst>
                </a:gridCol>
                <a:gridCol w="504000">
                  <a:extLst>
                    <a:ext uri="{9D8B030D-6E8A-4147-A177-3AD203B41FA5}">
                      <a16:colId xmlns:a16="http://schemas.microsoft.com/office/drawing/2014/main" val="421905880"/>
                    </a:ext>
                  </a:extLst>
                </a:gridCol>
                <a:gridCol w="386472">
                  <a:extLst>
                    <a:ext uri="{9D8B030D-6E8A-4147-A177-3AD203B41FA5}">
                      <a16:colId xmlns:a16="http://schemas.microsoft.com/office/drawing/2014/main" val="3811409747"/>
                    </a:ext>
                  </a:extLst>
                </a:gridCol>
                <a:gridCol w="386472">
                  <a:extLst>
                    <a:ext uri="{9D8B030D-6E8A-4147-A177-3AD203B41FA5}">
                      <a16:colId xmlns:a16="http://schemas.microsoft.com/office/drawing/2014/main" val="2543409202"/>
                    </a:ext>
                  </a:extLst>
                </a:gridCol>
                <a:gridCol w="1620000">
                  <a:extLst>
                    <a:ext uri="{9D8B030D-6E8A-4147-A177-3AD203B41FA5}">
                      <a16:colId xmlns:a16="http://schemas.microsoft.com/office/drawing/2014/main" val="1224343970"/>
                    </a:ext>
                  </a:extLst>
                </a:gridCol>
                <a:gridCol w="720000">
                  <a:extLst>
                    <a:ext uri="{9D8B030D-6E8A-4147-A177-3AD203B41FA5}">
                      <a16:colId xmlns:a16="http://schemas.microsoft.com/office/drawing/2014/main" val="469874782"/>
                    </a:ext>
                  </a:extLst>
                </a:gridCol>
              </a:tblGrid>
              <a:tr h="395800">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全国製造・輸入数量 </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sz="1050" u="none" strike="noStrike" dirty="0">
                          <a:effectLst/>
                          <a:latin typeface="BIZ UDPゴシック" panose="020B0400000000000000" pitchFamily="50" charset="-128"/>
                          <a:ea typeface="BIZ UDPゴシック" panose="020B0400000000000000" pitchFamily="50" charset="-128"/>
                        </a:rPr>
                        <a:t>t)</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府内大気濃度</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測定法</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環境基準値又は指針値</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法（有害</a:t>
                      </a:r>
                      <a:r>
                        <a:rPr lang="ja-JP" altLang="en-US" sz="1050" kern="100" dirty="0">
                          <a:effectLst/>
                          <a:latin typeface="BIZ UDPゴシック" panose="020B0400000000000000" pitchFamily="50" charset="-128"/>
                          <a:ea typeface="BIZ UDPゴシック" panose="020B0400000000000000" pitchFamily="50" charset="-128"/>
                        </a:rPr>
                        <a:t>物質等</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法（指定物質）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法（優先取組物質）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条例（有害</a:t>
                      </a:r>
                      <a:r>
                        <a:rPr lang="ja-JP" altLang="en-US" sz="1050" kern="100" dirty="0">
                          <a:effectLst/>
                          <a:latin typeface="BIZ UDPゴシック" panose="020B0400000000000000" pitchFamily="50" charset="-128"/>
                          <a:ea typeface="BIZ UDPゴシック" panose="020B0400000000000000" pitchFamily="50" charset="-128"/>
                        </a:rPr>
                        <a:t>物質</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化審法</a:t>
                      </a:r>
                    </a:p>
                  </a:txBody>
                  <a:tcPr marL="45720" marR="45720"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安衛法</a:t>
                      </a:r>
                      <a:endParaRPr kumimoji="1" lang="en-US" altLang="ja-JP" sz="1050" dirty="0">
                        <a:latin typeface="BIZ UDPゴシック" panose="020B0400000000000000" pitchFamily="50" charset="-128"/>
                        <a:ea typeface="BIZ UDPゴシック" panose="020B0400000000000000" pitchFamily="50" charset="-128"/>
                      </a:endParaRPr>
                    </a:p>
                    <a:p>
                      <a:pPr algn="ctr"/>
                      <a:r>
                        <a:rPr kumimoji="1" lang="ja-JP" altLang="en-US" sz="1050" dirty="0">
                          <a:latin typeface="BIZ UDPゴシック" panose="020B0400000000000000" pitchFamily="50" charset="-128"/>
                          <a:ea typeface="BIZ UDPゴシック" panose="020B0400000000000000" pitchFamily="50" charset="-128"/>
                        </a:rPr>
                        <a:t>特化則</a:t>
                      </a:r>
                    </a:p>
                  </a:txBody>
                  <a:tcPr marL="45720" marR="4572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毒劇法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水濁法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50" kern="100" dirty="0">
                          <a:effectLst/>
                          <a:latin typeface="BIZ UDPゴシック" panose="020B0400000000000000" pitchFamily="50" charset="-128"/>
                          <a:ea typeface="BIZ UDPゴシック" panose="020B0400000000000000" pitchFamily="50" charset="-128"/>
                        </a:rPr>
                        <a:t>GHS</a:t>
                      </a:r>
                      <a:r>
                        <a:rPr lang="ja-JP" altLang="en-US" sz="1050" kern="100" dirty="0">
                          <a:effectLst/>
                          <a:latin typeface="BIZ UDPゴシック" panose="020B0400000000000000" pitchFamily="50" charset="-128"/>
                          <a:ea typeface="BIZ UDPゴシック" panose="020B0400000000000000" pitchFamily="50" charset="-128"/>
                        </a:rPr>
                        <a:t>分類健康有害性</a:t>
                      </a: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（発がん性以外の主な区分１）</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発がん性</a:t>
                      </a:r>
                      <a:br>
                        <a:rPr lang="ja-JP" altLang="en-US" sz="1050" u="none" strike="noStrike" dirty="0">
                          <a:effectLst/>
                          <a:latin typeface="BIZ UDPゴシック" panose="020B0400000000000000" pitchFamily="50" charset="-128"/>
                          <a:ea typeface="BIZ UDPゴシック" panose="020B0400000000000000" pitchFamily="50" charset="-128"/>
                        </a:rPr>
                      </a:b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IARC</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453410119"/>
                  </a:ext>
                </a:extLst>
              </a:tr>
              <a:tr h="346323">
                <a:tc>
                  <a:txBody>
                    <a:bodyPr/>
                    <a:lstStyle/>
                    <a:p>
                      <a:pPr algn="ctr" rtl="0" fontAlgn="ctr"/>
                      <a:r>
                        <a:rPr lang="en-US" altLang="zh-TW" sz="1050" b="0" i="0" u="none" strike="noStrike" dirty="0">
                          <a:solidFill>
                            <a:srgbClr val="000000"/>
                          </a:solidFill>
                          <a:effectLst/>
                          <a:latin typeface="BIZ UDPゴシック" panose="020B0400000000000000" pitchFamily="50" charset="-128"/>
                          <a:ea typeface="BIZ UDPゴシック" panose="020B0400000000000000" pitchFamily="50" charset="-128"/>
                        </a:rPr>
                        <a:t>110,000</a:t>
                      </a: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（酸化鉛、硫酸塩等）</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0.0051</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有害物質</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生殖毒性</a:t>
                      </a:r>
                      <a:b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特定標的臓器・全身毒性</a:t>
                      </a:r>
                    </a:p>
                  </a:txBody>
                  <a:tcPr marL="9525" marR="9525" marT="9525" marB="0" anchor="ctr"/>
                </a:tc>
                <a:tc>
                  <a:txBody>
                    <a:bodyPr/>
                    <a:lstStyle/>
                    <a:p>
                      <a:pPr algn="ctr" rtl="0" fontAlgn="ctr"/>
                      <a:r>
                        <a:rPr lang="en-US" altLang="zh-TW" sz="1050" b="0" i="0" u="none" strike="noStrike" dirty="0">
                          <a:solidFill>
                            <a:srgbClr val="000000"/>
                          </a:solidFill>
                          <a:effectLst/>
                          <a:latin typeface="BIZ UDPゴシック" panose="020B0400000000000000" pitchFamily="50" charset="-128"/>
                          <a:ea typeface="BIZ UDPゴシック" panose="020B0400000000000000" pitchFamily="50" charset="-128"/>
                        </a:rPr>
                        <a:t>2A</a:t>
                      </a: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（四酸化三鉛等）</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6" name="表 15">
            <a:extLst>
              <a:ext uri="{FF2B5EF4-FFF2-40B4-BE49-F238E27FC236}">
                <a16:creationId xmlns:a16="http://schemas.microsoft.com/office/drawing/2014/main" id="{9BAE929F-9642-4AC2-A46D-52C2B4A4B3CF}"/>
              </a:ext>
            </a:extLst>
          </p:cNvPr>
          <p:cNvGraphicFramePr>
            <a:graphicFrameLocks noGrp="1"/>
          </p:cNvGraphicFramePr>
          <p:nvPr>
            <p:extLst>
              <p:ext uri="{D42A27DB-BD31-4B8C-83A1-F6EECF244321}">
                <p14:modId xmlns:p14="http://schemas.microsoft.com/office/powerpoint/2010/main" val="93903214"/>
              </p:ext>
            </p:extLst>
          </p:nvPr>
        </p:nvGraphicFramePr>
        <p:xfrm>
          <a:off x="662096" y="3919770"/>
          <a:ext cx="8856000" cy="1231443"/>
        </p:xfrm>
        <a:graphic>
          <a:graphicData uri="http://schemas.openxmlformats.org/drawingml/2006/table">
            <a:tbl>
              <a:tblPr firstRow="1" bandRow="1">
                <a:tableStyleId>{5C22544A-7EE6-4342-B048-85BDC9FD1C3A}</a:tableStyleId>
              </a:tblPr>
              <a:tblGrid>
                <a:gridCol w="396000">
                  <a:extLst>
                    <a:ext uri="{9D8B030D-6E8A-4147-A177-3AD203B41FA5}">
                      <a16:colId xmlns:a16="http://schemas.microsoft.com/office/drawing/2014/main" val="3554492327"/>
                    </a:ext>
                  </a:extLst>
                </a:gridCol>
                <a:gridCol w="360000">
                  <a:extLst>
                    <a:ext uri="{9D8B030D-6E8A-4147-A177-3AD203B41FA5}">
                      <a16:colId xmlns:a16="http://schemas.microsoft.com/office/drawing/2014/main" val="3146548048"/>
                    </a:ext>
                  </a:extLst>
                </a:gridCol>
                <a:gridCol w="684000">
                  <a:extLst>
                    <a:ext uri="{9D8B030D-6E8A-4147-A177-3AD203B41FA5}">
                      <a16:colId xmlns:a16="http://schemas.microsoft.com/office/drawing/2014/main" val="3313589753"/>
                    </a:ext>
                  </a:extLst>
                </a:gridCol>
                <a:gridCol w="684000">
                  <a:extLst>
                    <a:ext uri="{9D8B030D-6E8A-4147-A177-3AD203B41FA5}">
                      <a16:colId xmlns:a16="http://schemas.microsoft.com/office/drawing/2014/main" val="1309927787"/>
                    </a:ext>
                  </a:extLst>
                </a:gridCol>
                <a:gridCol w="468000">
                  <a:extLst>
                    <a:ext uri="{9D8B030D-6E8A-4147-A177-3AD203B41FA5}">
                      <a16:colId xmlns:a16="http://schemas.microsoft.com/office/drawing/2014/main" val="440683863"/>
                    </a:ext>
                  </a:extLst>
                </a:gridCol>
                <a:gridCol w="360000">
                  <a:extLst>
                    <a:ext uri="{9D8B030D-6E8A-4147-A177-3AD203B41FA5}">
                      <a16:colId xmlns:a16="http://schemas.microsoft.com/office/drawing/2014/main" val="1481578530"/>
                    </a:ext>
                  </a:extLst>
                </a:gridCol>
                <a:gridCol w="1800000">
                  <a:extLst>
                    <a:ext uri="{9D8B030D-6E8A-4147-A177-3AD203B41FA5}">
                      <a16:colId xmlns:a16="http://schemas.microsoft.com/office/drawing/2014/main" val="68193555"/>
                    </a:ext>
                  </a:extLst>
                </a:gridCol>
                <a:gridCol w="432000">
                  <a:extLst>
                    <a:ext uri="{9D8B030D-6E8A-4147-A177-3AD203B41FA5}">
                      <a16:colId xmlns:a16="http://schemas.microsoft.com/office/drawing/2014/main" val="3995537399"/>
                    </a:ext>
                  </a:extLst>
                </a:gridCol>
                <a:gridCol w="864000">
                  <a:extLst>
                    <a:ext uri="{9D8B030D-6E8A-4147-A177-3AD203B41FA5}">
                      <a16:colId xmlns:a16="http://schemas.microsoft.com/office/drawing/2014/main" val="2396862075"/>
                    </a:ext>
                  </a:extLst>
                </a:gridCol>
                <a:gridCol w="612000">
                  <a:extLst>
                    <a:ext uri="{9D8B030D-6E8A-4147-A177-3AD203B41FA5}">
                      <a16:colId xmlns:a16="http://schemas.microsoft.com/office/drawing/2014/main" val="3482019717"/>
                    </a:ext>
                  </a:extLst>
                </a:gridCol>
                <a:gridCol w="2196000">
                  <a:extLst>
                    <a:ext uri="{9D8B030D-6E8A-4147-A177-3AD203B41FA5}">
                      <a16:colId xmlns:a16="http://schemas.microsoft.com/office/drawing/2014/main" val="669687323"/>
                    </a:ext>
                  </a:extLst>
                </a:gridCol>
              </a:tblGrid>
              <a:tr h="330378">
                <a:tc gridSpan="7">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排出量（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ja-JP"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移動量（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a:p>
                  </a:txBody>
                  <a:tcPr/>
                </a:tc>
                <a:tc gridSpan="2">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zh-CN" sz="1050" u="none" strike="noStrike" dirty="0">
                          <a:effectLst/>
                          <a:latin typeface="BIZ UDPゴシック" panose="020B0400000000000000" pitchFamily="50" charset="-128"/>
                          <a:ea typeface="BIZ UDPゴシック" panose="020B0400000000000000" pitchFamily="50" charset="-128"/>
                        </a:rPr>
                        <a:t>PRTR</a:t>
                      </a:r>
                      <a:r>
                        <a:rPr lang="zh-CN" altLang="en-US" sz="1050" u="none" strike="noStrike" dirty="0">
                          <a:effectLst/>
                          <a:latin typeface="BIZ UDPゴシック" panose="020B0400000000000000" pitchFamily="50" charset="-128"/>
                          <a:ea typeface="BIZ UDPゴシック" panose="020B0400000000000000" pitchFamily="50" charset="-128"/>
                        </a:rPr>
                        <a:t>届出外</a:t>
                      </a: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年度、ｋｇ）</a:t>
                      </a:r>
                      <a:endParaRPr lang="en-US" altLang="ja-JP" sz="1050" u="none" strike="noStrike"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zh-CN"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728890693"/>
                  </a:ext>
                </a:extLst>
              </a:tr>
              <a:tr h="330378">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分類</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届出件数</a:t>
                      </a:r>
                      <a:endParaRPr lang="en-US" altLang="ja-JP"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合計</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公共用水域</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土壌</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大気排出量上位業種</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下水道</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事業所外への移動（廃棄物）</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r>
                        <a:rPr lang="zh-CN" altLang="en-US" sz="1050" u="none" strike="noStrike" dirty="0">
                          <a:effectLst/>
                          <a:latin typeface="BIZ UDPゴシック" panose="020B0400000000000000" pitchFamily="50" charset="-128"/>
                          <a:ea typeface="BIZ UDPゴシック" panose="020B0400000000000000" pitchFamily="50" charset="-128"/>
                        </a:rPr>
                        <a:t>排出量</a:t>
                      </a:r>
                      <a:endParaRPr kumimoji="1" lang="ja-JP" altLang="en-US" sz="1050" dirty="0">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主な排出源と量</a:t>
                      </a:r>
                    </a:p>
                  </a:txBody>
                  <a:tcPr anchor="ctr"/>
                </a:tc>
                <a:extLst>
                  <a:ext uri="{0D108BD9-81ED-4DB2-BD59-A6C34878D82A}">
                    <a16:rowId xmlns:a16="http://schemas.microsoft.com/office/drawing/2014/main" val="2814582105"/>
                  </a:ext>
                </a:extLst>
              </a:tr>
              <a:tr h="330378">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特定第</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種</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110</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1,632</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142</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1,489</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金属製品製造業、非鉄金属製造業、化学工業、プラスチック製品製造業</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10</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188,165</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993</a:t>
                      </a:r>
                    </a:p>
                  </a:txBody>
                  <a:tcPr marL="9525" marR="9525" marT="9525" marB="0" anchor="ctr"/>
                </a:tc>
                <a:tc>
                  <a:txBody>
                    <a:bodyPr/>
                    <a:lstStyle/>
                    <a:p>
                      <a:pPr algn="ctr" rtl="0" fontAlgn="ct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下水処理施設（</a:t>
                      </a:r>
                      <a:r>
                        <a:rPr lang="en-US" altLang="zh-TW" sz="1050" b="0" i="0" u="none" strike="noStrike" dirty="0">
                          <a:solidFill>
                            <a:srgbClr val="000000"/>
                          </a:solidFill>
                          <a:effectLst/>
                          <a:latin typeface="BIZ UDPゴシック" panose="020B0400000000000000" pitchFamily="50" charset="-128"/>
                          <a:ea typeface="BIZ UDPゴシック" panose="020B0400000000000000" pitchFamily="50" charset="-128"/>
                        </a:rPr>
                        <a:t>605</a:t>
                      </a: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一般廃棄物処理施設（</a:t>
                      </a:r>
                      <a:r>
                        <a:rPr lang="en-US" altLang="zh-TW" sz="1050" b="0" i="0" u="none" strike="noStrike" dirty="0">
                          <a:solidFill>
                            <a:srgbClr val="000000"/>
                          </a:solidFill>
                          <a:effectLst/>
                          <a:latin typeface="BIZ UDPゴシック" panose="020B0400000000000000" pitchFamily="50" charset="-128"/>
                          <a:ea typeface="BIZ UDPゴシック" panose="020B0400000000000000" pitchFamily="50" charset="-128"/>
                        </a:rPr>
                        <a:t>233</a:t>
                      </a: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産業廃棄物焼却施設（</a:t>
                      </a:r>
                      <a:r>
                        <a:rPr lang="en-US" altLang="zh-TW" sz="1050" b="0" i="0" u="none" strike="noStrike" dirty="0">
                          <a:solidFill>
                            <a:srgbClr val="000000"/>
                          </a:solidFill>
                          <a:effectLst/>
                          <a:latin typeface="BIZ UDPゴシック" panose="020B0400000000000000" pitchFamily="50" charset="-128"/>
                          <a:ea typeface="BIZ UDPゴシック" panose="020B0400000000000000" pitchFamily="50" charset="-128"/>
                        </a:rPr>
                        <a:t>109</a:t>
                      </a: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extLst>
                  <a:ext uri="{0D108BD9-81ED-4DB2-BD59-A6C34878D82A}">
                    <a16:rowId xmlns:a16="http://schemas.microsoft.com/office/drawing/2014/main" val="3130189616"/>
                  </a:ext>
                </a:extLst>
              </a:tr>
            </a:tbl>
          </a:graphicData>
        </a:graphic>
      </p:graphicFrame>
    </p:spTree>
    <p:extLst>
      <p:ext uri="{BB962C8B-B14F-4D97-AF65-F5344CB8AC3E}">
        <p14:creationId xmlns:p14="http://schemas.microsoft.com/office/powerpoint/2010/main" val="6188396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p:cNvSpPr>
            <a:spLocks noGrp="1"/>
          </p:cNvSpPr>
          <p:nvPr>
            <p:ph type="title"/>
          </p:nvPr>
        </p:nvSpPr>
        <p:spPr>
          <a:xfrm>
            <a:off x="1083469" y="609600"/>
            <a:ext cx="8457933" cy="742122"/>
          </a:xfrm>
        </p:spPr>
        <p:txBody>
          <a:bodyPr>
            <a:normAutofit/>
          </a:bodyPr>
          <a:lstStyle/>
          <a:p>
            <a:r>
              <a:rPr kumimoji="1" lang="ja-JP" altLang="en-US" sz="2400" dirty="0">
                <a:latin typeface="BIZ UDPゴシック" panose="020B0400000000000000" pitchFamily="50" charset="-128"/>
                <a:ea typeface="BIZ UDPゴシック" panose="020B0400000000000000" pitchFamily="50" charset="-128"/>
              </a:rPr>
              <a:t>（参考）検討対象物質について</a:t>
            </a:r>
            <a:r>
              <a:rPr kumimoji="1" lang="en-US" altLang="ja-JP" sz="2400" dirty="0">
                <a:latin typeface="BIZ UDPゴシック" panose="020B0400000000000000" pitchFamily="50" charset="-128"/>
                <a:ea typeface="BIZ UDPゴシック" panose="020B0400000000000000" pitchFamily="50" charset="-128"/>
              </a:rPr>
              <a:t>【</a:t>
            </a:r>
            <a:r>
              <a:rPr lang="ja-JP" altLang="en-US" sz="2400" dirty="0">
                <a:latin typeface="BIZ UDPゴシック" panose="020B0400000000000000" pitchFamily="50" charset="-128"/>
                <a:ea typeface="BIZ UDPゴシック" panose="020B0400000000000000" pitchFamily="50" charset="-128"/>
              </a:rPr>
              <a:t>㉔カドミウム及びその化合物</a:t>
            </a:r>
            <a:r>
              <a:rPr kumimoji="1" lang="en-US" altLang="ja-JP" sz="2400" dirty="0">
                <a:latin typeface="BIZ UDPゴシック" panose="020B0400000000000000" pitchFamily="50" charset="-128"/>
                <a:ea typeface="BIZ UDPゴシック" panose="020B0400000000000000" pitchFamily="50" charset="-128"/>
              </a:rPr>
              <a:t>】</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スライド番号プレースホルダー 3">
            <a:extLst>
              <a:ext uri="{FF2B5EF4-FFF2-40B4-BE49-F238E27FC236}">
                <a16:creationId xmlns:a16="http://schemas.microsoft.com/office/drawing/2014/main" id="{8DBC81DD-DE3C-4517-AC6F-72A486E33BE7}"/>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37</a:t>
            </a:fld>
            <a:endParaRPr lang="en-US" dirty="0">
              <a:solidFill>
                <a:srgbClr val="000000"/>
              </a:solidFill>
              <a:latin typeface="BIZ UDPゴシック" panose="020B0400000000000000" pitchFamily="50" charset="-128"/>
              <a:ea typeface="BIZ UDPゴシック" panose="020B0400000000000000" pitchFamily="50" charset="-128"/>
            </a:endParaRPr>
          </a:p>
        </p:txBody>
      </p:sp>
      <p:graphicFrame>
        <p:nvGraphicFramePr>
          <p:cNvPr id="3" name="表 3">
            <a:extLst>
              <a:ext uri="{FF2B5EF4-FFF2-40B4-BE49-F238E27FC236}">
                <a16:creationId xmlns:a16="http://schemas.microsoft.com/office/drawing/2014/main" id="{99486B8D-8EBE-405C-9D80-F4834A667D51}"/>
              </a:ext>
            </a:extLst>
          </p:cNvPr>
          <p:cNvGraphicFramePr>
            <a:graphicFrameLocks noGrp="1"/>
          </p:cNvGraphicFramePr>
          <p:nvPr>
            <p:extLst>
              <p:ext uri="{D42A27DB-BD31-4B8C-83A1-F6EECF244321}">
                <p14:modId xmlns:p14="http://schemas.microsoft.com/office/powerpoint/2010/main" val="3806811418"/>
              </p:ext>
            </p:extLst>
          </p:nvPr>
        </p:nvGraphicFramePr>
        <p:xfrm>
          <a:off x="733163" y="1360286"/>
          <a:ext cx="8640370" cy="1701165"/>
        </p:xfrm>
        <a:graphic>
          <a:graphicData uri="http://schemas.openxmlformats.org/drawingml/2006/table">
            <a:tbl>
              <a:tblPr firstRow="1" bandRow="1">
                <a:tableStyleId>{5C22544A-7EE6-4342-B048-85BDC9FD1C3A}</a:tableStyleId>
              </a:tblPr>
              <a:tblGrid>
                <a:gridCol w="828000">
                  <a:extLst>
                    <a:ext uri="{9D8B030D-6E8A-4147-A177-3AD203B41FA5}">
                      <a16:colId xmlns:a16="http://schemas.microsoft.com/office/drawing/2014/main" val="1612888235"/>
                    </a:ext>
                  </a:extLst>
                </a:gridCol>
                <a:gridCol w="684000">
                  <a:extLst>
                    <a:ext uri="{9D8B030D-6E8A-4147-A177-3AD203B41FA5}">
                      <a16:colId xmlns:a16="http://schemas.microsoft.com/office/drawing/2014/main" val="2876613415"/>
                    </a:ext>
                  </a:extLst>
                </a:gridCol>
                <a:gridCol w="864370">
                  <a:extLst>
                    <a:ext uri="{9D8B030D-6E8A-4147-A177-3AD203B41FA5}">
                      <a16:colId xmlns:a16="http://schemas.microsoft.com/office/drawing/2014/main" val="2936053854"/>
                    </a:ext>
                  </a:extLst>
                </a:gridCol>
                <a:gridCol w="2484000">
                  <a:extLst>
                    <a:ext uri="{9D8B030D-6E8A-4147-A177-3AD203B41FA5}">
                      <a16:colId xmlns:a16="http://schemas.microsoft.com/office/drawing/2014/main" val="677029250"/>
                    </a:ext>
                  </a:extLst>
                </a:gridCol>
                <a:gridCol w="3780000">
                  <a:extLst>
                    <a:ext uri="{9D8B030D-6E8A-4147-A177-3AD203B41FA5}">
                      <a16:colId xmlns:a16="http://schemas.microsoft.com/office/drawing/2014/main" val="1103838277"/>
                    </a:ext>
                  </a:extLst>
                </a:gridCol>
              </a:tblGrid>
              <a:tr h="231883">
                <a:tc>
                  <a:txBody>
                    <a:bodyPr/>
                    <a:lstStyle/>
                    <a:p>
                      <a:pPr algn="ctr"/>
                      <a:r>
                        <a:rPr kumimoji="1" lang="ja-JP" altLang="en-US" sz="1050" dirty="0">
                          <a:latin typeface="BIZ UDPゴシック" panose="020B0400000000000000" pitchFamily="50" charset="-128"/>
                          <a:ea typeface="BIZ UDPゴシック" panose="020B0400000000000000" pitchFamily="50" charset="-128"/>
                        </a:rPr>
                        <a:t>分子式</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融点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沸点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主な用途</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特徴</a:t>
                      </a:r>
                    </a:p>
                  </a:txBody>
                  <a:tcPr anchor="ctr"/>
                </a:tc>
                <a:extLst>
                  <a:ext uri="{0D108BD9-81ED-4DB2-BD59-A6C34878D82A}">
                    <a16:rowId xmlns:a16="http://schemas.microsoft.com/office/drawing/2014/main" val="841004180"/>
                  </a:ext>
                </a:extLst>
              </a:tr>
              <a:tr h="510239">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Cd</a:t>
                      </a:r>
                      <a:b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CdCl</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（塩化カドミウム）</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altLang="ja-JP" sz="1050" b="0" i="0" u="none" strike="noStrike" dirty="0" err="1">
                          <a:solidFill>
                            <a:srgbClr val="000000"/>
                          </a:solidFill>
                          <a:effectLst/>
                          <a:latin typeface="BIZ UDPゴシック" panose="020B0400000000000000" pitchFamily="50" charset="-128"/>
                          <a:ea typeface="BIZ UDPゴシック" panose="020B0400000000000000" pitchFamily="50" charset="-128"/>
                        </a:rPr>
                        <a:t>CdO</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（酸化カドミウム）</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CdSO</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4</a:t>
                      </a:r>
                      <a:r>
                        <a:rPr lang="ja-JP" altLang="en-US" sz="1050" b="0" i="0" u="none" strike="noStrike" baseline="0" dirty="0">
                          <a:solidFill>
                            <a:srgbClr val="000000"/>
                          </a:solidFill>
                          <a:effectLst/>
                          <a:latin typeface="BIZ UDPゴシック" panose="020B0400000000000000" pitchFamily="50" charset="-128"/>
                          <a:ea typeface="BIZ UDPゴシック" panose="020B0400000000000000" pitchFamily="50" charset="-128"/>
                        </a:rPr>
                        <a:t>（</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硫酸カドミウム）</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ctr" rtl="0" fontAlgn="ctr"/>
                      <a:r>
                        <a:rPr lang="ja-JP" altLang="en-US" sz="1050" b="0" i="0" u="none" strike="noStrike" baseline="0" dirty="0">
                          <a:solidFill>
                            <a:srgbClr val="000000"/>
                          </a:solidFill>
                          <a:effectLst/>
                          <a:latin typeface="BIZ UDPゴシック" panose="020B0400000000000000" pitchFamily="50" charset="-128"/>
                          <a:ea typeface="BIZ UDPゴシック" panose="020B0400000000000000" pitchFamily="50" charset="-128"/>
                        </a:rPr>
                        <a:t>等</a:t>
                      </a:r>
                      <a:endParaRPr lang="en-US" altLang="ja-JP" sz="1050" b="0" i="0" u="none" strike="noStrike" baseline="0"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321℃</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Cd</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568℃</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CdCl</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r>
                        <a:rPr lang="ja-JP" altLang="en-US" sz="1050" b="0" i="0" u="none" strike="noStrike" baseline="0" dirty="0">
                          <a:solidFill>
                            <a:srgbClr val="000000"/>
                          </a:solidFill>
                          <a:effectLst/>
                          <a:latin typeface="BIZ UDPゴシック" panose="020B0400000000000000" pitchFamily="50" charset="-128"/>
                          <a:ea typeface="BIZ UDPゴシック" panose="020B0400000000000000" pitchFamily="50" charset="-128"/>
                        </a:rPr>
                        <a:t>）</a:t>
                      </a:r>
                      <a:b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ー</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err="1">
                          <a:solidFill>
                            <a:srgbClr val="000000"/>
                          </a:solidFill>
                          <a:effectLst/>
                          <a:latin typeface="BIZ UDPゴシック" panose="020B0400000000000000" pitchFamily="50" charset="-128"/>
                          <a:ea typeface="BIZ UDPゴシック" panose="020B0400000000000000" pitchFamily="50" charset="-128"/>
                        </a:rPr>
                        <a:t>CdO</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 </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1,000℃</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CdSO</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4</a:t>
                      </a:r>
                      <a:r>
                        <a:rPr lang="ja-JP" altLang="en-US" sz="1050" b="0" i="0" u="none" strike="noStrike" baseline="0" dirty="0">
                          <a:solidFill>
                            <a:srgbClr val="000000"/>
                          </a:solidFill>
                          <a:effectLst/>
                          <a:latin typeface="BIZ UDPゴシック" panose="020B0400000000000000" pitchFamily="50" charset="-128"/>
                          <a:ea typeface="BIZ UDPゴシック" panose="020B0400000000000000" pitchFamily="50" charset="-128"/>
                        </a:rPr>
                        <a:t>）</a:t>
                      </a:r>
                      <a:endParaRPr lang="en-US" altLang="ja-JP" sz="1050" b="0" i="0" u="none" strike="noStrike" baseline="0"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765℃</a:t>
                      </a:r>
                    </a:p>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Cd</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960℃</a:t>
                      </a:r>
                    </a:p>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CdCl</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r>
                        <a:rPr lang="ja-JP" altLang="en-US" sz="1050" b="0" i="0" u="none" strike="noStrike" baseline="0" dirty="0">
                          <a:solidFill>
                            <a:srgbClr val="000000"/>
                          </a:solidFill>
                          <a:effectLst/>
                          <a:latin typeface="BIZ UDPゴシック" panose="020B0400000000000000" pitchFamily="50" charset="-128"/>
                          <a:ea typeface="BIZ UDPゴシック" panose="020B0400000000000000" pitchFamily="50" charset="-128"/>
                        </a:rPr>
                        <a:t>）</a:t>
                      </a:r>
                      <a:b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1,559℃ (</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昇華点、結晶</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err="1">
                          <a:solidFill>
                            <a:srgbClr val="000000"/>
                          </a:solidFill>
                          <a:effectLst/>
                          <a:latin typeface="BIZ UDPゴシック" panose="020B0400000000000000" pitchFamily="50" charset="-128"/>
                          <a:ea typeface="BIZ UDPゴシック" panose="020B0400000000000000" pitchFamily="50" charset="-128"/>
                        </a:rPr>
                        <a:t>CdO</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ー</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CdSO</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4</a:t>
                      </a:r>
                      <a:r>
                        <a:rPr lang="ja-JP" altLang="en-US" sz="1050" b="0" i="0" u="none" strike="noStrike" baseline="0" dirty="0">
                          <a:solidFill>
                            <a:srgbClr val="000000"/>
                          </a:solidFill>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・塩化カドミウム：メッキや顔料の原料。</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・酸化カドミウム：メッキの原料。</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・硫酸カドミウム：分析用試薬、カドミウム電池やメッキの原料。</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・常温で銀白色の柔らかい金属で、地球の地殻に広く分布</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・カドミウム中毒の事例としてイタイイタイ病がある。</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・メッキの原料をはじめ、合金の成分、塩化ビニル樹脂の安定剤、顔料などに使用されてきたが、現在は、需要のほとんどはニッケル・カドミウム蓄電池に使用。</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・カドミウムは、米、野菜、魚介類など食品中に広く含まれるほか、たばこの煙にも含まれている。</a:t>
                      </a:r>
                    </a:p>
                  </a:txBody>
                  <a:tcPr marL="9525" marR="9525" marT="9525" marB="0" anchor="ctr"/>
                </a:tc>
                <a:extLst>
                  <a:ext uri="{0D108BD9-81ED-4DB2-BD59-A6C34878D82A}">
                    <a16:rowId xmlns:a16="http://schemas.microsoft.com/office/drawing/2014/main" val="2844436851"/>
                  </a:ext>
                </a:extLst>
              </a:tr>
            </a:tbl>
          </a:graphicData>
        </a:graphic>
      </p:graphicFrame>
      <p:graphicFrame>
        <p:nvGraphicFramePr>
          <p:cNvPr id="20" name="表 19">
            <a:extLst>
              <a:ext uri="{FF2B5EF4-FFF2-40B4-BE49-F238E27FC236}">
                <a16:creationId xmlns:a16="http://schemas.microsoft.com/office/drawing/2014/main" id="{D4582458-6B28-410C-ADF1-1AB4EEB66FE3}"/>
              </a:ext>
            </a:extLst>
          </p:cNvPr>
          <p:cNvGraphicFramePr>
            <a:graphicFrameLocks noGrp="1"/>
          </p:cNvGraphicFramePr>
          <p:nvPr>
            <p:extLst>
              <p:ext uri="{D42A27DB-BD31-4B8C-83A1-F6EECF244321}">
                <p14:modId xmlns:p14="http://schemas.microsoft.com/office/powerpoint/2010/main" val="2905894283"/>
              </p:ext>
            </p:extLst>
          </p:nvPr>
        </p:nvGraphicFramePr>
        <p:xfrm>
          <a:off x="716030" y="5590352"/>
          <a:ext cx="8732974" cy="1185231"/>
        </p:xfrm>
        <a:graphic>
          <a:graphicData uri="http://schemas.openxmlformats.org/drawingml/2006/table">
            <a:tbl>
              <a:tblPr firstRow="1" bandRow="1">
                <a:tableStyleId>{5C22544A-7EE6-4342-B048-85BDC9FD1C3A}</a:tableStyleId>
              </a:tblPr>
              <a:tblGrid>
                <a:gridCol w="324000">
                  <a:extLst>
                    <a:ext uri="{9D8B030D-6E8A-4147-A177-3AD203B41FA5}">
                      <a16:colId xmlns:a16="http://schemas.microsoft.com/office/drawing/2014/main" val="186284741"/>
                    </a:ext>
                  </a:extLst>
                </a:gridCol>
                <a:gridCol w="360000">
                  <a:extLst>
                    <a:ext uri="{9D8B030D-6E8A-4147-A177-3AD203B41FA5}">
                      <a16:colId xmlns:a16="http://schemas.microsoft.com/office/drawing/2014/main" val="3347487342"/>
                    </a:ext>
                  </a:extLst>
                </a:gridCol>
                <a:gridCol w="583779">
                  <a:extLst>
                    <a:ext uri="{9D8B030D-6E8A-4147-A177-3AD203B41FA5}">
                      <a16:colId xmlns:a16="http://schemas.microsoft.com/office/drawing/2014/main" val="820898458"/>
                    </a:ext>
                  </a:extLst>
                </a:gridCol>
                <a:gridCol w="1349748">
                  <a:extLst>
                    <a:ext uri="{9D8B030D-6E8A-4147-A177-3AD203B41FA5}">
                      <a16:colId xmlns:a16="http://schemas.microsoft.com/office/drawing/2014/main" val="1115179099"/>
                    </a:ext>
                  </a:extLst>
                </a:gridCol>
                <a:gridCol w="576000">
                  <a:extLst>
                    <a:ext uri="{9D8B030D-6E8A-4147-A177-3AD203B41FA5}">
                      <a16:colId xmlns:a16="http://schemas.microsoft.com/office/drawing/2014/main" val="3356854828"/>
                    </a:ext>
                  </a:extLst>
                </a:gridCol>
                <a:gridCol w="637381">
                  <a:extLst>
                    <a:ext uri="{9D8B030D-6E8A-4147-A177-3AD203B41FA5}">
                      <a16:colId xmlns:a16="http://schemas.microsoft.com/office/drawing/2014/main" val="1920011306"/>
                    </a:ext>
                  </a:extLst>
                </a:gridCol>
                <a:gridCol w="487409">
                  <a:extLst>
                    <a:ext uri="{9D8B030D-6E8A-4147-A177-3AD203B41FA5}">
                      <a16:colId xmlns:a16="http://schemas.microsoft.com/office/drawing/2014/main" val="3335024437"/>
                    </a:ext>
                  </a:extLst>
                </a:gridCol>
                <a:gridCol w="487409">
                  <a:extLst>
                    <a:ext uri="{9D8B030D-6E8A-4147-A177-3AD203B41FA5}">
                      <a16:colId xmlns:a16="http://schemas.microsoft.com/office/drawing/2014/main" val="1224343970"/>
                    </a:ext>
                  </a:extLst>
                </a:gridCol>
                <a:gridCol w="742992">
                  <a:extLst>
                    <a:ext uri="{9D8B030D-6E8A-4147-A177-3AD203B41FA5}">
                      <a16:colId xmlns:a16="http://schemas.microsoft.com/office/drawing/2014/main" val="1897126806"/>
                    </a:ext>
                  </a:extLst>
                </a:gridCol>
                <a:gridCol w="712367">
                  <a:extLst>
                    <a:ext uri="{9D8B030D-6E8A-4147-A177-3AD203B41FA5}">
                      <a16:colId xmlns:a16="http://schemas.microsoft.com/office/drawing/2014/main" val="1958534525"/>
                    </a:ext>
                  </a:extLst>
                </a:gridCol>
                <a:gridCol w="599889">
                  <a:extLst>
                    <a:ext uri="{9D8B030D-6E8A-4147-A177-3AD203B41FA5}">
                      <a16:colId xmlns:a16="http://schemas.microsoft.com/office/drawing/2014/main" val="2187406633"/>
                    </a:ext>
                  </a:extLst>
                </a:gridCol>
                <a:gridCol w="360000">
                  <a:extLst>
                    <a:ext uri="{9D8B030D-6E8A-4147-A177-3AD203B41FA5}">
                      <a16:colId xmlns:a16="http://schemas.microsoft.com/office/drawing/2014/main" val="546023338"/>
                    </a:ext>
                  </a:extLst>
                </a:gridCol>
                <a:gridCol w="360000">
                  <a:extLst>
                    <a:ext uri="{9D8B030D-6E8A-4147-A177-3AD203B41FA5}">
                      <a16:colId xmlns:a16="http://schemas.microsoft.com/office/drawing/2014/main" val="3089004337"/>
                    </a:ext>
                  </a:extLst>
                </a:gridCol>
                <a:gridCol w="1152000">
                  <a:extLst>
                    <a:ext uri="{9D8B030D-6E8A-4147-A177-3AD203B41FA5}">
                      <a16:colId xmlns:a16="http://schemas.microsoft.com/office/drawing/2014/main" val="3702834822"/>
                    </a:ext>
                  </a:extLst>
                </a:gridCol>
              </a:tblGrid>
              <a:tr h="269415">
                <a:tc gridSpan="11">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中央環境審議会での検討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gridSpan="3">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条例制定時の検討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2355721477"/>
                  </a:ext>
                </a:extLst>
              </a:tr>
              <a:tr h="422031">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zh-TW" altLang="en-US" sz="1050" u="none" strike="noStrike" dirty="0">
                          <a:effectLst/>
                          <a:latin typeface="BIZ UDPゴシック" panose="020B0400000000000000" pitchFamily="50" charset="-128"/>
                          <a:ea typeface="BIZ UDPゴシック" panose="020B0400000000000000" pitchFamily="50" charset="-128"/>
                        </a:rPr>
                        <a:t>遺伝子障害性</a:t>
                      </a:r>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発がん性の閾値の有無</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発がん性以外の有害性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発がん性の量ー反応関係</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ユニットリスク</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発がん性以外の量ー反応関係</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発がん性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毒性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想定環境濃度</a:t>
                      </a:r>
                    </a:p>
                  </a:txBody>
                  <a:tcPr marL="9525" marR="9525" marT="9525" marB="0" anchor="ctr"/>
                </a:tc>
                <a:extLst>
                  <a:ext uri="{0D108BD9-81ED-4DB2-BD59-A6C34878D82A}">
                    <a16:rowId xmlns:a16="http://schemas.microsoft.com/office/drawing/2014/main" val="1453410119"/>
                  </a:ext>
                </a:extLst>
              </a:tr>
              <a:tr h="426231">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en-US" sz="1050" b="0" i="0" u="none" strike="noStrike">
                          <a:solidFill>
                            <a:srgbClr val="000000"/>
                          </a:solidFill>
                          <a:effectLst/>
                          <a:latin typeface="BIZ UDPゴシック" panose="020B0400000000000000" pitchFamily="50" charset="-128"/>
                          <a:ea typeface="BIZ UDPゴシック" panose="020B0400000000000000" pitchFamily="50" charset="-128"/>
                        </a:rPr>
                        <a:t>C2</a:t>
                      </a:r>
                    </a:p>
                  </a:txBody>
                  <a:tcPr marL="9525" marR="9525" marT="9525" marB="0" anchor="ctr"/>
                </a:tc>
                <a:tc>
                  <a:txBody>
                    <a:bodyPr/>
                    <a:lstStyle/>
                    <a:p>
                      <a:pPr algn="ctr" rtl="0" fontAlgn="ctr"/>
                      <a:r>
                        <a:rPr lang="en-US" sz="1050" b="0" i="0" u="none" strike="noStrike">
                          <a:solidFill>
                            <a:srgbClr val="000000"/>
                          </a:solidFill>
                          <a:effectLst/>
                          <a:latin typeface="BIZ UDPゴシック" panose="020B0400000000000000" pitchFamily="50" charset="-128"/>
                          <a:ea typeface="BIZ UDPゴシック" panose="020B0400000000000000" pitchFamily="50" charset="-128"/>
                        </a:rPr>
                        <a:t>T1</a:t>
                      </a: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0.0005mg/m</a:t>
                      </a:r>
                      <a:r>
                        <a:rPr lang="en-US" sz="1050" b="0" i="0" u="none" strike="noStrike" baseline="30000" dirty="0">
                          <a:solidFill>
                            <a:srgbClr val="000000"/>
                          </a:solidFill>
                          <a:effectLst/>
                          <a:latin typeface="BIZ UDPゴシック" panose="020B0400000000000000" pitchFamily="50" charset="-128"/>
                          <a:ea typeface="BIZ UDPゴシック" panose="020B0400000000000000" pitchFamily="50" charset="-128"/>
                        </a:rPr>
                        <a:t>3</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4" name="表 13">
            <a:extLst>
              <a:ext uri="{FF2B5EF4-FFF2-40B4-BE49-F238E27FC236}">
                <a16:creationId xmlns:a16="http://schemas.microsoft.com/office/drawing/2014/main" id="{7D312A12-D213-45D9-9A2E-43D32D16E5D1}"/>
              </a:ext>
            </a:extLst>
          </p:cNvPr>
          <p:cNvGraphicFramePr>
            <a:graphicFrameLocks noGrp="1"/>
          </p:cNvGraphicFramePr>
          <p:nvPr>
            <p:extLst>
              <p:ext uri="{D42A27DB-BD31-4B8C-83A1-F6EECF244321}">
                <p14:modId xmlns:p14="http://schemas.microsoft.com/office/powerpoint/2010/main" val="2246297830"/>
              </p:ext>
            </p:extLst>
          </p:nvPr>
        </p:nvGraphicFramePr>
        <p:xfrm>
          <a:off x="700045" y="3225486"/>
          <a:ext cx="8692944" cy="917823"/>
        </p:xfrm>
        <a:graphic>
          <a:graphicData uri="http://schemas.openxmlformats.org/drawingml/2006/table">
            <a:tbl>
              <a:tblPr firstRow="1" bandRow="1">
                <a:tableStyleId>{5C22544A-7EE6-4342-B048-85BDC9FD1C3A}</a:tableStyleId>
              </a:tblPr>
              <a:tblGrid>
                <a:gridCol w="900000">
                  <a:extLst>
                    <a:ext uri="{9D8B030D-6E8A-4147-A177-3AD203B41FA5}">
                      <a16:colId xmlns:a16="http://schemas.microsoft.com/office/drawing/2014/main" val="2840144021"/>
                    </a:ext>
                  </a:extLst>
                </a:gridCol>
                <a:gridCol w="720000">
                  <a:extLst>
                    <a:ext uri="{9D8B030D-6E8A-4147-A177-3AD203B41FA5}">
                      <a16:colId xmlns:a16="http://schemas.microsoft.com/office/drawing/2014/main" val="2239818214"/>
                    </a:ext>
                  </a:extLst>
                </a:gridCol>
                <a:gridCol w="396000">
                  <a:extLst>
                    <a:ext uri="{9D8B030D-6E8A-4147-A177-3AD203B41FA5}">
                      <a16:colId xmlns:a16="http://schemas.microsoft.com/office/drawing/2014/main" val="2384755886"/>
                    </a:ext>
                  </a:extLst>
                </a:gridCol>
                <a:gridCol w="792000">
                  <a:extLst>
                    <a:ext uri="{9D8B030D-6E8A-4147-A177-3AD203B41FA5}">
                      <a16:colId xmlns:a16="http://schemas.microsoft.com/office/drawing/2014/main" val="186284741"/>
                    </a:ext>
                  </a:extLst>
                </a:gridCol>
                <a:gridCol w="432000">
                  <a:extLst>
                    <a:ext uri="{9D8B030D-6E8A-4147-A177-3AD203B41FA5}">
                      <a16:colId xmlns:a16="http://schemas.microsoft.com/office/drawing/2014/main" val="1115179099"/>
                    </a:ext>
                  </a:extLst>
                </a:gridCol>
                <a:gridCol w="432000">
                  <a:extLst>
                    <a:ext uri="{9D8B030D-6E8A-4147-A177-3AD203B41FA5}">
                      <a16:colId xmlns:a16="http://schemas.microsoft.com/office/drawing/2014/main" val="3356854828"/>
                    </a:ext>
                  </a:extLst>
                </a:gridCol>
                <a:gridCol w="540000">
                  <a:extLst>
                    <a:ext uri="{9D8B030D-6E8A-4147-A177-3AD203B41FA5}">
                      <a16:colId xmlns:a16="http://schemas.microsoft.com/office/drawing/2014/main" val="1920011306"/>
                    </a:ext>
                  </a:extLst>
                </a:gridCol>
                <a:gridCol w="468000">
                  <a:extLst>
                    <a:ext uri="{9D8B030D-6E8A-4147-A177-3AD203B41FA5}">
                      <a16:colId xmlns:a16="http://schemas.microsoft.com/office/drawing/2014/main" val="3335024437"/>
                    </a:ext>
                  </a:extLst>
                </a:gridCol>
                <a:gridCol w="576000">
                  <a:extLst>
                    <a:ext uri="{9D8B030D-6E8A-4147-A177-3AD203B41FA5}">
                      <a16:colId xmlns:a16="http://schemas.microsoft.com/office/drawing/2014/main" val="262351408"/>
                    </a:ext>
                  </a:extLst>
                </a:gridCol>
                <a:gridCol w="504000">
                  <a:extLst>
                    <a:ext uri="{9D8B030D-6E8A-4147-A177-3AD203B41FA5}">
                      <a16:colId xmlns:a16="http://schemas.microsoft.com/office/drawing/2014/main" val="421905880"/>
                    </a:ext>
                  </a:extLst>
                </a:gridCol>
                <a:gridCol w="386472">
                  <a:extLst>
                    <a:ext uri="{9D8B030D-6E8A-4147-A177-3AD203B41FA5}">
                      <a16:colId xmlns:a16="http://schemas.microsoft.com/office/drawing/2014/main" val="3811409747"/>
                    </a:ext>
                  </a:extLst>
                </a:gridCol>
                <a:gridCol w="386472">
                  <a:extLst>
                    <a:ext uri="{9D8B030D-6E8A-4147-A177-3AD203B41FA5}">
                      <a16:colId xmlns:a16="http://schemas.microsoft.com/office/drawing/2014/main" val="2543409202"/>
                    </a:ext>
                  </a:extLst>
                </a:gridCol>
                <a:gridCol w="1620000">
                  <a:extLst>
                    <a:ext uri="{9D8B030D-6E8A-4147-A177-3AD203B41FA5}">
                      <a16:colId xmlns:a16="http://schemas.microsoft.com/office/drawing/2014/main" val="1224343970"/>
                    </a:ext>
                  </a:extLst>
                </a:gridCol>
                <a:gridCol w="540000">
                  <a:extLst>
                    <a:ext uri="{9D8B030D-6E8A-4147-A177-3AD203B41FA5}">
                      <a16:colId xmlns:a16="http://schemas.microsoft.com/office/drawing/2014/main" val="469874782"/>
                    </a:ext>
                  </a:extLst>
                </a:gridCol>
              </a:tblGrid>
              <a:tr h="395800">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全国製造・輸入数量 </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sz="1050" u="none" strike="noStrike" dirty="0">
                          <a:effectLst/>
                          <a:latin typeface="BIZ UDPゴシック" panose="020B0400000000000000" pitchFamily="50" charset="-128"/>
                          <a:ea typeface="BIZ UDPゴシック" panose="020B0400000000000000" pitchFamily="50" charset="-128"/>
                        </a:rPr>
                        <a:t>t)</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府内大気濃度</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測定法</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環境基準値又は指針値</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法（有害</a:t>
                      </a:r>
                      <a:r>
                        <a:rPr lang="ja-JP" altLang="en-US" sz="1050" kern="100" dirty="0">
                          <a:effectLst/>
                          <a:latin typeface="BIZ UDPゴシック" panose="020B0400000000000000" pitchFamily="50" charset="-128"/>
                          <a:ea typeface="BIZ UDPゴシック" panose="020B0400000000000000" pitchFamily="50" charset="-128"/>
                        </a:rPr>
                        <a:t>物質等</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法（指定物質）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法（優先取組物質）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条例（有害</a:t>
                      </a:r>
                      <a:r>
                        <a:rPr lang="ja-JP" altLang="en-US" sz="1050" kern="100" dirty="0">
                          <a:effectLst/>
                          <a:latin typeface="BIZ UDPゴシック" panose="020B0400000000000000" pitchFamily="50" charset="-128"/>
                          <a:ea typeface="BIZ UDPゴシック" panose="020B0400000000000000" pitchFamily="50" charset="-128"/>
                        </a:rPr>
                        <a:t>物質</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化審法</a:t>
                      </a:r>
                    </a:p>
                  </a:txBody>
                  <a:tcPr marL="45720" marR="45720"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安衛法</a:t>
                      </a:r>
                      <a:endParaRPr kumimoji="1" lang="en-US" altLang="ja-JP" sz="1050" dirty="0">
                        <a:latin typeface="BIZ UDPゴシック" panose="020B0400000000000000" pitchFamily="50" charset="-128"/>
                        <a:ea typeface="BIZ UDPゴシック" panose="020B0400000000000000" pitchFamily="50" charset="-128"/>
                      </a:endParaRPr>
                    </a:p>
                    <a:p>
                      <a:pPr algn="ctr"/>
                      <a:r>
                        <a:rPr kumimoji="1" lang="ja-JP" altLang="en-US" sz="1050" dirty="0">
                          <a:latin typeface="BIZ UDPゴシック" panose="020B0400000000000000" pitchFamily="50" charset="-128"/>
                          <a:ea typeface="BIZ UDPゴシック" panose="020B0400000000000000" pitchFamily="50" charset="-128"/>
                        </a:rPr>
                        <a:t>特化則</a:t>
                      </a:r>
                    </a:p>
                  </a:txBody>
                  <a:tcPr marL="45720" marR="4572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毒劇法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水濁法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50" kern="100" dirty="0">
                          <a:effectLst/>
                          <a:latin typeface="BIZ UDPゴシック" panose="020B0400000000000000" pitchFamily="50" charset="-128"/>
                          <a:ea typeface="BIZ UDPゴシック" panose="020B0400000000000000" pitchFamily="50" charset="-128"/>
                        </a:rPr>
                        <a:t>GHS</a:t>
                      </a:r>
                      <a:r>
                        <a:rPr lang="ja-JP" altLang="en-US" sz="1050" kern="100" dirty="0">
                          <a:effectLst/>
                          <a:latin typeface="BIZ UDPゴシック" panose="020B0400000000000000" pitchFamily="50" charset="-128"/>
                          <a:ea typeface="BIZ UDPゴシック" panose="020B0400000000000000" pitchFamily="50" charset="-128"/>
                        </a:rPr>
                        <a:t>分類健康有害性</a:t>
                      </a: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（発がん性以外の主な区分１）</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発がん性</a:t>
                      </a:r>
                      <a:br>
                        <a:rPr lang="ja-JP" altLang="en-US" sz="1050" u="none" strike="noStrike" dirty="0">
                          <a:effectLst/>
                          <a:latin typeface="BIZ UDPゴシック" panose="020B0400000000000000" pitchFamily="50" charset="-128"/>
                          <a:ea typeface="BIZ UDPゴシック" panose="020B0400000000000000" pitchFamily="50" charset="-128"/>
                        </a:rPr>
                      </a:b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IARC</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453410119"/>
                  </a:ext>
                </a:extLst>
              </a:tr>
              <a:tr h="346323">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X</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0.00024</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急性毒性</a:t>
                      </a:r>
                      <a:b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特定標的臓器毒性</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6" name="表 15">
            <a:extLst>
              <a:ext uri="{FF2B5EF4-FFF2-40B4-BE49-F238E27FC236}">
                <a16:creationId xmlns:a16="http://schemas.microsoft.com/office/drawing/2014/main" id="{728DCA8C-A758-43D6-B4C0-6742DED481D1}"/>
              </a:ext>
            </a:extLst>
          </p:cNvPr>
          <p:cNvGraphicFramePr>
            <a:graphicFrameLocks noGrp="1"/>
          </p:cNvGraphicFramePr>
          <p:nvPr>
            <p:extLst>
              <p:ext uri="{D42A27DB-BD31-4B8C-83A1-F6EECF244321}">
                <p14:modId xmlns:p14="http://schemas.microsoft.com/office/powerpoint/2010/main" val="3424013273"/>
              </p:ext>
            </p:extLst>
          </p:nvPr>
        </p:nvGraphicFramePr>
        <p:xfrm>
          <a:off x="716030" y="4367472"/>
          <a:ext cx="8712000" cy="1072236"/>
        </p:xfrm>
        <a:graphic>
          <a:graphicData uri="http://schemas.openxmlformats.org/drawingml/2006/table">
            <a:tbl>
              <a:tblPr firstRow="1" bandRow="1">
                <a:tableStyleId>{5C22544A-7EE6-4342-B048-85BDC9FD1C3A}</a:tableStyleId>
              </a:tblPr>
              <a:tblGrid>
                <a:gridCol w="396000">
                  <a:extLst>
                    <a:ext uri="{9D8B030D-6E8A-4147-A177-3AD203B41FA5}">
                      <a16:colId xmlns:a16="http://schemas.microsoft.com/office/drawing/2014/main" val="3554492327"/>
                    </a:ext>
                  </a:extLst>
                </a:gridCol>
                <a:gridCol w="360000">
                  <a:extLst>
                    <a:ext uri="{9D8B030D-6E8A-4147-A177-3AD203B41FA5}">
                      <a16:colId xmlns:a16="http://schemas.microsoft.com/office/drawing/2014/main" val="3146548048"/>
                    </a:ext>
                  </a:extLst>
                </a:gridCol>
                <a:gridCol w="684000">
                  <a:extLst>
                    <a:ext uri="{9D8B030D-6E8A-4147-A177-3AD203B41FA5}">
                      <a16:colId xmlns:a16="http://schemas.microsoft.com/office/drawing/2014/main" val="3313589753"/>
                    </a:ext>
                  </a:extLst>
                </a:gridCol>
                <a:gridCol w="684000">
                  <a:extLst>
                    <a:ext uri="{9D8B030D-6E8A-4147-A177-3AD203B41FA5}">
                      <a16:colId xmlns:a16="http://schemas.microsoft.com/office/drawing/2014/main" val="1309927787"/>
                    </a:ext>
                  </a:extLst>
                </a:gridCol>
                <a:gridCol w="432000">
                  <a:extLst>
                    <a:ext uri="{9D8B030D-6E8A-4147-A177-3AD203B41FA5}">
                      <a16:colId xmlns:a16="http://schemas.microsoft.com/office/drawing/2014/main" val="440683863"/>
                    </a:ext>
                  </a:extLst>
                </a:gridCol>
                <a:gridCol w="360000">
                  <a:extLst>
                    <a:ext uri="{9D8B030D-6E8A-4147-A177-3AD203B41FA5}">
                      <a16:colId xmlns:a16="http://schemas.microsoft.com/office/drawing/2014/main" val="1481578530"/>
                    </a:ext>
                  </a:extLst>
                </a:gridCol>
                <a:gridCol w="1692000">
                  <a:extLst>
                    <a:ext uri="{9D8B030D-6E8A-4147-A177-3AD203B41FA5}">
                      <a16:colId xmlns:a16="http://schemas.microsoft.com/office/drawing/2014/main" val="68193555"/>
                    </a:ext>
                  </a:extLst>
                </a:gridCol>
                <a:gridCol w="432000">
                  <a:extLst>
                    <a:ext uri="{9D8B030D-6E8A-4147-A177-3AD203B41FA5}">
                      <a16:colId xmlns:a16="http://schemas.microsoft.com/office/drawing/2014/main" val="3995537399"/>
                    </a:ext>
                  </a:extLst>
                </a:gridCol>
                <a:gridCol w="864000">
                  <a:extLst>
                    <a:ext uri="{9D8B030D-6E8A-4147-A177-3AD203B41FA5}">
                      <a16:colId xmlns:a16="http://schemas.microsoft.com/office/drawing/2014/main" val="2396862075"/>
                    </a:ext>
                  </a:extLst>
                </a:gridCol>
                <a:gridCol w="612000">
                  <a:extLst>
                    <a:ext uri="{9D8B030D-6E8A-4147-A177-3AD203B41FA5}">
                      <a16:colId xmlns:a16="http://schemas.microsoft.com/office/drawing/2014/main" val="3482019717"/>
                    </a:ext>
                  </a:extLst>
                </a:gridCol>
                <a:gridCol w="2196000">
                  <a:extLst>
                    <a:ext uri="{9D8B030D-6E8A-4147-A177-3AD203B41FA5}">
                      <a16:colId xmlns:a16="http://schemas.microsoft.com/office/drawing/2014/main" val="669687323"/>
                    </a:ext>
                  </a:extLst>
                </a:gridCol>
              </a:tblGrid>
              <a:tr h="330378">
                <a:tc gridSpan="7">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排出量（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ja-JP"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移動量（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a:p>
                  </a:txBody>
                  <a:tcPr/>
                </a:tc>
                <a:tc gridSpan="2">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zh-CN" sz="1050" u="none" strike="noStrike" dirty="0">
                          <a:effectLst/>
                          <a:latin typeface="BIZ UDPゴシック" panose="020B0400000000000000" pitchFamily="50" charset="-128"/>
                          <a:ea typeface="BIZ UDPゴシック" panose="020B0400000000000000" pitchFamily="50" charset="-128"/>
                        </a:rPr>
                        <a:t>PRTR</a:t>
                      </a:r>
                      <a:r>
                        <a:rPr lang="zh-CN" altLang="en-US" sz="1050" u="none" strike="noStrike" dirty="0">
                          <a:effectLst/>
                          <a:latin typeface="BIZ UDPゴシック" panose="020B0400000000000000" pitchFamily="50" charset="-128"/>
                          <a:ea typeface="BIZ UDPゴシック" panose="020B0400000000000000" pitchFamily="50" charset="-128"/>
                        </a:rPr>
                        <a:t>届出外</a:t>
                      </a: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年度、ｋｇ）</a:t>
                      </a:r>
                      <a:endParaRPr lang="en-US" altLang="ja-JP" sz="1050" u="none" strike="noStrike"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zh-CN"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728890693"/>
                  </a:ext>
                </a:extLst>
              </a:tr>
              <a:tr h="330378">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分類</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届出件数</a:t>
                      </a:r>
                      <a:endParaRPr lang="en-US" altLang="ja-JP"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合計</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公共用水域</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土壌</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大気排出量上位業種</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下水道</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事業所外への移動（廃棄物）</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r>
                        <a:rPr lang="zh-CN" altLang="en-US" sz="1050" u="none" strike="noStrike" dirty="0">
                          <a:effectLst/>
                          <a:latin typeface="BIZ UDPゴシック" panose="020B0400000000000000" pitchFamily="50" charset="-128"/>
                          <a:ea typeface="BIZ UDPゴシック" panose="020B0400000000000000" pitchFamily="50" charset="-128"/>
                        </a:rPr>
                        <a:t>排出量</a:t>
                      </a:r>
                      <a:endParaRPr kumimoji="1" lang="ja-JP" altLang="en-US" sz="1050" dirty="0">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主な排出源と量</a:t>
                      </a:r>
                    </a:p>
                  </a:txBody>
                  <a:tcPr anchor="ctr"/>
                </a:tc>
                <a:extLst>
                  <a:ext uri="{0D108BD9-81ED-4DB2-BD59-A6C34878D82A}">
                    <a16:rowId xmlns:a16="http://schemas.microsoft.com/office/drawing/2014/main" val="2814582105"/>
                  </a:ext>
                </a:extLst>
              </a:tr>
              <a:tr h="330378">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特定第</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種</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49</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19</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15</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4</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zh-TW" altLang="en-US" sz="1050" b="0" i="0" u="none" strike="noStrike">
                          <a:solidFill>
                            <a:srgbClr val="000000"/>
                          </a:solidFill>
                          <a:effectLst/>
                          <a:latin typeface="BIZ UDPゴシック" panose="020B0400000000000000" pitchFamily="50" charset="-128"/>
                          <a:ea typeface="BIZ UDPゴシック" panose="020B0400000000000000" pitchFamily="50" charset="-128"/>
                        </a:rPr>
                        <a:t>非鉄金属製造業</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89</a:t>
                      </a:r>
                    </a:p>
                  </a:txBody>
                  <a:tcPr marL="9525" marR="9525" marT="9525" marB="0" anchor="ctr"/>
                </a:tc>
                <a:tc>
                  <a:txBody>
                    <a:bodyPr/>
                    <a:lstStyle/>
                    <a:p>
                      <a:pPr algn="ctr" rtl="0" fontAlgn="ct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一般廃棄物処理施設（６９）</a:t>
                      </a:r>
                      <a:b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産業廃棄物焼却施設（１９）</a:t>
                      </a:r>
                    </a:p>
                  </a:txBody>
                  <a:tcPr marL="9525" marR="9525" marT="9525" marB="0" anchor="ctr"/>
                </a:tc>
                <a:extLst>
                  <a:ext uri="{0D108BD9-81ED-4DB2-BD59-A6C34878D82A}">
                    <a16:rowId xmlns:a16="http://schemas.microsoft.com/office/drawing/2014/main" val="3130189616"/>
                  </a:ext>
                </a:extLst>
              </a:tr>
            </a:tbl>
          </a:graphicData>
        </a:graphic>
      </p:graphicFrame>
      <p:sp>
        <p:nvSpPr>
          <p:cNvPr id="12" name="テキスト ボックス 11">
            <a:extLst>
              <a:ext uri="{FF2B5EF4-FFF2-40B4-BE49-F238E27FC236}">
                <a16:creationId xmlns:a16="http://schemas.microsoft.com/office/drawing/2014/main" id="{2B0349CC-0F3E-4B00-A7E8-6FE76A4DF0F1}"/>
              </a:ext>
            </a:extLst>
          </p:cNvPr>
          <p:cNvSpPr txBox="1"/>
          <p:nvPr/>
        </p:nvSpPr>
        <p:spPr>
          <a:xfrm>
            <a:off x="777010" y="4128422"/>
            <a:ext cx="4140877" cy="215444"/>
          </a:xfrm>
          <a:prstGeom prst="rect">
            <a:avLst/>
          </a:prstGeom>
          <a:noFill/>
        </p:spPr>
        <p:txBody>
          <a:bodyPr wrap="none" rtlCol="0">
            <a:spAutoFit/>
          </a:bodyPr>
          <a:lstStyle/>
          <a:p>
            <a:r>
              <a:rPr kumimoji="1" lang="en-US" altLang="ja-JP" sz="800" dirty="0"/>
              <a:t>※</a:t>
            </a:r>
            <a:r>
              <a:rPr kumimoji="1" lang="ja-JP" altLang="en-US" sz="800" dirty="0"/>
              <a:t>　届出事業者数が２社以下であり、事業者の機密情報保持のため「</a:t>
            </a:r>
            <a:r>
              <a:rPr kumimoji="1" lang="en-US" altLang="ja-JP" sz="800" dirty="0"/>
              <a:t>X</a:t>
            </a:r>
            <a:r>
              <a:rPr kumimoji="1" lang="ja-JP" altLang="en-US" sz="800" dirty="0"/>
              <a:t>」として公表。</a:t>
            </a:r>
          </a:p>
        </p:txBody>
      </p:sp>
    </p:spTree>
    <p:extLst>
      <p:ext uri="{BB962C8B-B14F-4D97-AF65-F5344CB8AC3E}">
        <p14:creationId xmlns:p14="http://schemas.microsoft.com/office/powerpoint/2010/main" val="32388690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p:cNvSpPr>
            <a:spLocks noGrp="1"/>
          </p:cNvSpPr>
          <p:nvPr>
            <p:ph type="title"/>
          </p:nvPr>
        </p:nvSpPr>
        <p:spPr>
          <a:xfrm>
            <a:off x="1083469" y="609600"/>
            <a:ext cx="8457933" cy="742122"/>
          </a:xfrm>
        </p:spPr>
        <p:txBody>
          <a:bodyPr>
            <a:normAutofit/>
          </a:bodyPr>
          <a:lstStyle/>
          <a:p>
            <a:r>
              <a:rPr kumimoji="1" lang="ja-JP" altLang="en-US" sz="2400" dirty="0">
                <a:latin typeface="BIZ UDPゴシック" panose="020B0400000000000000" pitchFamily="50" charset="-128"/>
                <a:ea typeface="BIZ UDPゴシック" panose="020B0400000000000000" pitchFamily="50" charset="-128"/>
              </a:rPr>
              <a:t>（参考）検討対象物質について</a:t>
            </a:r>
            <a:r>
              <a:rPr kumimoji="1" lang="en-US" altLang="ja-JP" sz="2400" dirty="0">
                <a:latin typeface="BIZ UDPゴシック" panose="020B0400000000000000" pitchFamily="50" charset="-128"/>
                <a:ea typeface="BIZ UDPゴシック" panose="020B0400000000000000" pitchFamily="50" charset="-128"/>
              </a:rPr>
              <a:t>【</a:t>
            </a:r>
            <a:r>
              <a:rPr lang="ja-JP" altLang="en-US" sz="2400" dirty="0">
                <a:latin typeface="BIZ UDPゴシック" panose="020B0400000000000000" pitchFamily="50" charset="-128"/>
                <a:ea typeface="BIZ UDPゴシック" panose="020B0400000000000000" pitchFamily="50" charset="-128"/>
              </a:rPr>
              <a:t>㉕水銀及びその化合物</a:t>
            </a:r>
            <a:r>
              <a:rPr kumimoji="1" lang="en-US" altLang="ja-JP" sz="2400" dirty="0">
                <a:latin typeface="BIZ UDPゴシック" panose="020B0400000000000000" pitchFamily="50" charset="-128"/>
                <a:ea typeface="BIZ UDPゴシック" panose="020B0400000000000000" pitchFamily="50" charset="-128"/>
              </a:rPr>
              <a:t>】</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スライド番号プレースホルダー 3">
            <a:extLst>
              <a:ext uri="{FF2B5EF4-FFF2-40B4-BE49-F238E27FC236}">
                <a16:creationId xmlns:a16="http://schemas.microsoft.com/office/drawing/2014/main" id="{8DBC81DD-DE3C-4517-AC6F-72A486E33BE7}"/>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38</a:t>
            </a:fld>
            <a:endParaRPr lang="en-US" dirty="0">
              <a:solidFill>
                <a:srgbClr val="000000"/>
              </a:solidFill>
              <a:latin typeface="BIZ UDPゴシック" panose="020B0400000000000000" pitchFamily="50" charset="-128"/>
              <a:ea typeface="BIZ UDPゴシック" panose="020B0400000000000000" pitchFamily="50" charset="-128"/>
            </a:endParaRPr>
          </a:p>
        </p:txBody>
      </p:sp>
      <p:graphicFrame>
        <p:nvGraphicFramePr>
          <p:cNvPr id="3" name="表 3">
            <a:extLst>
              <a:ext uri="{FF2B5EF4-FFF2-40B4-BE49-F238E27FC236}">
                <a16:creationId xmlns:a16="http://schemas.microsoft.com/office/drawing/2014/main" id="{99486B8D-8EBE-405C-9D80-F4834A667D51}"/>
              </a:ext>
            </a:extLst>
          </p:cNvPr>
          <p:cNvGraphicFramePr>
            <a:graphicFrameLocks noGrp="1"/>
          </p:cNvGraphicFramePr>
          <p:nvPr>
            <p:extLst>
              <p:ext uri="{D42A27DB-BD31-4B8C-83A1-F6EECF244321}">
                <p14:modId xmlns:p14="http://schemas.microsoft.com/office/powerpoint/2010/main" val="98508748"/>
              </p:ext>
            </p:extLst>
          </p:nvPr>
        </p:nvGraphicFramePr>
        <p:xfrm>
          <a:off x="720719" y="1208992"/>
          <a:ext cx="8767586" cy="1861185"/>
        </p:xfrm>
        <a:graphic>
          <a:graphicData uri="http://schemas.openxmlformats.org/drawingml/2006/table">
            <a:tbl>
              <a:tblPr firstRow="1" bandRow="1">
                <a:tableStyleId>{5C22544A-7EE6-4342-B048-85BDC9FD1C3A}</a:tableStyleId>
              </a:tblPr>
              <a:tblGrid>
                <a:gridCol w="703216">
                  <a:extLst>
                    <a:ext uri="{9D8B030D-6E8A-4147-A177-3AD203B41FA5}">
                      <a16:colId xmlns:a16="http://schemas.microsoft.com/office/drawing/2014/main" val="1612888235"/>
                    </a:ext>
                  </a:extLst>
                </a:gridCol>
                <a:gridCol w="684000">
                  <a:extLst>
                    <a:ext uri="{9D8B030D-6E8A-4147-A177-3AD203B41FA5}">
                      <a16:colId xmlns:a16="http://schemas.microsoft.com/office/drawing/2014/main" val="2876613415"/>
                    </a:ext>
                  </a:extLst>
                </a:gridCol>
                <a:gridCol w="864370">
                  <a:extLst>
                    <a:ext uri="{9D8B030D-6E8A-4147-A177-3AD203B41FA5}">
                      <a16:colId xmlns:a16="http://schemas.microsoft.com/office/drawing/2014/main" val="2936053854"/>
                    </a:ext>
                  </a:extLst>
                </a:gridCol>
                <a:gridCol w="2700000">
                  <a:extLst>
                    <a:ext uri="{9D8B030D-6E8A-4147-A177-3AD203B41FA5}">
                      <a16:colId xmlns:a16="http://schemas.microsoft.com/office/drawing/2014/main" val="677029250"/>
                    </a:ext>
                  </a:extLst>
                </a:gridCol>
                <a:gridCol w="3816000">
                  <a:extLst>
                    <a:ext uri="{9D8B030D-6E8A-4147-A177-3AD203B41FA5}">
                      <a16:colId xmlns:a16="http://schemas.microsoft.com/office/drawing/2014/main" val="1103838277"/>
                    </a:ext>
                  </a:extLst>
                </a:gridCol>
              </a:tblGrid>
              <a:tr h="231883">
                <a:tc>
                  <a:txBody>
                    <a:bodyPr/>
                    <a:lstStyle/>
                    <a:p>
                      <a:pPr algn="ctr"/>
                      <a:r>
                        <a:rPr kumimoji="1" lang="ja-JP" altLang="en-US" sz="1050" dirty="0">
                          <a:latin typeface="BIZ UDPゴシック" panose="020B0400000000000000" pitchFamily="50" charset="-128"/>
                          <a:ea typeface="BIZ UDPゴシック" panose="020B0400000000000000" pitchFamily="50" charset="-128"/>
                        </a:rPr>
                        <a:t>分子式</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融点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沸点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主な用途</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特徴</a:t>
                      </a:r>
                    </a:p>
                  </a:txBody>
                  <a:tcPr anchor="ctr"/>
                </a:tc>
                <a:extLst>
                  <a:ext uri="{0D108BD9-81ED-4DB2-BD59-A6C34878D82A}">
                    <a16:rowId xmlns:a16="http://schemas.microsoft.com/office/drawing/2014/main" val="841004180"/>
                  </a:ext>
                </a:extLst>
              </a:tr>
              <a:tr h="510239">
                <a:tc>
                  <a:txBody>
                    <a:bodyPr/>
                    <a:lstStyle/>
                    <a:p>
                      <a:pPr algn="ctr" rtl="0" fontAlgn="ctr"/>
                      <a:r>
                        <a:rPr lang="en-US" altLang="zh-TW" sz="1050" b="0" i="0" u="none" strike="noStrike" dirty="0">
                          <a:solidFill>
                            <a:srgbClr val="000000"/>
                          </a:solidFill>
                          <a:effectLst/>
                          <a:latin typeface="BIZ UDPゴシック" panose="020B0400000000000000" pitchFamily="50" charset="-128"/>
                          <a:ea typeface="BIZ UDPゴシック" panose="020B0400000000000000" pitchFamily="50" charset="-128"/>
                        </a:rPr>
                        <a:t>Hg</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（水銀）</a:t>
                      </a:r>
                      <a:br>
                        <a:rPr lang="en-US" altLang="zh-TW"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altLang="zh-TW" sz="1050" b="0" i="0" u="none" strike="noStrike" dirty="0">
                          <a:solidFill>
                            <a:srgbClr val="000000"/>
                          </a:solidFill>
                          <a:effectLst/>
                          <a:latin typeface="BIZ UDPゴシック" panose="020B0400000000000000" pitchFamily="50" charset="-128"/>
                          <a:ea typeface="BIZ UDPゴシック" panose="020B0400000000000000" pitchFamily="50" charset="-128"/>
                        </a:rPr>
                        <a:t>HgCl</a:t>
                      </a:r>
                      <a:r>
                        <a:rPr lang="en-US" altLang="zh-TW"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（塩化水銀）</a:t>
                      </a:r>
                      <a:b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altLang="zh-TW" sz="1050" b="0" i="0" u="none" strike="noStrike" dirty="0" err="1">
                          <a:solidFill>
                            <a:srgbClr val="000000"/>
                          </a:solidFill>
                          <a:effectLst/>
                          <a:latin typeface="BIZ UDPゴシック" panose="020B0400000000000000" pitchFamily="50" charset="-128"/>
                          <a:ea typeface="BIZ UDPゴシック" panose="020B0400000000000000" pitchFamily="50" charset="-128"/>
                        </a:rPr>
                        <a:t>HgO</a:t>
                      </a: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（酸化水銀）</a:t>
                      </a:r>
                      <a:endParaRPr lang="en-US" altLang="zh-TW"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等</a:t>
                      </a:r>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-38.87℃</a:t>
                      </a:r>
                    </a:p>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Hg)</a:t>
                      </a:r>
                      <a:b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276℃</a:t>
                      </a:r>
                    </a:p>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zh-TW" sz="1050" b="0" i="0" u="none" strike="noStrike" dirty="0">
                          <a:solidFill>
                            <a:srgbClr val="000000"/>
                          </a:solidFill>
                          <a:effectLst/>
                          <a:latin typeface="BIZ UDPゴシック" panose="020B0400000000000000" pitchFamily="50" charset="-128"/>
                          <a:ea typeface="BIZ UDPゴシック" panose="020B0400000000000000" pitchFamily="50" charset="-128"/>
                        </a:rPr>
                        <a:t>HgCl</a:t>
                      </a:r>
                      <a:r>
                        <a:rPr lang="en-US" altLang="zh-TW"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500℃(</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分解</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zh-TW" sz="1050" b="0" i="0" u="none" strike="noStrike" dirty="0" err="1">
                          <a:solidFill>
                            <a:srgbClr val="000000"/>
                          </a:solidFill>
                          <a:effectLst/>
                          <a:latin typeface="BIZ UDPゴシック" panose="020B0400000000000000" pitchFamily="50" charset="-128"/>
                          <a:ea typeface="BIZ UDPゴシック" panose="020B0400000000000000" pitchFamily="50" charset="-128"/>
                        </a:rPr>
                        <a:t>HgO</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356.72℃</a:t>
                      </a:r>
                    </a:p>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Hg</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302℃</a:t>
                      </a:r>
                    </a:p>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zh-TW" sz="1050" b="0" i="0" u="none" strike="noStrike" dirty="0">
                          <a:solidFill>
                            <a:srgbClr val="000000"/>
                          </a:solidFill>
                          <a:effectLst/>
                          <a:latin typeface="BIZ UDPゴシック" panose="020B0400000000000000" pitchFamily="50" charset="-128"/>
                          <a:ea typeface="BIZ UDPゴシック" panose="020B0400000000000000" pitchFamily="50" charset="-128"/>
                        </a:rPr>
                        <a:t>HgCl</a:t>
                      </a:r>
                      <a:r>
                        <a:rPr lang="en-US" altLang="zh-TW"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zh-TW" sz="1050" b="0" i="0" u="none" strike="noStrike" dirty="0" err="1">
                          <a:solidFill>
                            <a:srgbClr val="000000"/>
                          </a:solidFill>
                          <a:effectLst/>
                          <a:latin typeface="BIZ UDPゴシック" panose="020B0400000000000000" pitchFamily="50" charset="-128"/>
                          <a:ea typeface="BIZ UDPゴシック" panose="020B0400000000000000" pitchFamily="50" charset="-128"/>
                        </a:rPr>
                        <a:t>HgO</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・各種電極や金･銀などの抽出液。</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・血圧計、体温計、温度計などの計器類、水銀灯、蛍光灯。</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・塩化水銀：殺菌剤や防腐剤、実験用試薬や合成樹脂製造の際の触媒。</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・酸化水銀：磁器顔料の希釈剤、試薬の触媒。</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・塩化メチル水銀：試薬。</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・常温で液体である唯一の金属で、水に溶けにくい銀色の物質。</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・硫化水銀は、紀元前から赤色顔料などとして用いられ、金メッキをする際にも利用。</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・かつては虫歯に詰めたりするアマルガムや消毒薬のマーキュロクロムにも多く使われていたが、現在ではほとんど使われていない。</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・水銀は石炭中にも微量に含まれている。</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・有機水銀中毒として水俣病が知られている。</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・塩化水銀：水に溶けやすく、常温で白色の固体。</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・酸化水銀：常温では固体で、赤色と黄色の</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2</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種類がある。</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・塩化メチル水銀：常温で白色の固体。</a:t>
                      </a:r>
                    </a:p>
                  </a:txBody>
                  <a:tcPr marL="9525" marR="9525" marT="9525" marB="0" anchor="ctr"/>
                </a:tc>
                <a:extLst>
                  <a:ext uri="{0D108BD9-81ED-4DB2-BD59-A6C34878D82A}">
                    <a16:rowId xmlns:a16="http://schemas.microsoft.com/office/drawing/2014/main" val="2844436851"/>
                  </a:ext>
                </a:extLst>
              </a:tr>
            </a:tbl>
          </a:graphicData>
        </a:graphic>
      </p:graphicFrame>
      <p:graphicFrame>
        <p:nvGraphicFramePr>
          <p:cNvPr id="20" name="表 19">
            <a:extLst>
              <a:ext uri="{FF2B5EF4-FFF2-40B4-BE49-F238E27FC236}">
                <a16:creationId xmlns:a16="http://schemas.microsoft.com/office/drawing/2014/main" id="{D4582458-6B28-410C-ADF1-1AB4EEB66FE3}"/>
              </a:ext>
            </a:extLst>
          </p:cNvPr>
          <p:cNvGraphicFramePr>
            <a:graphicFrameLocks noGrp="1"/>
          </p:cNvGraphicFramePr>
          <p:nvPr>
            <p:extLst>
              <p:ext uri="{D42A27DB-BD31-4B8C-83A1-F6EECF244321}">
                <p14:modId xmlns:p14="http://schemas.microsoft.com/office/powerpoint/2010/main" val="2454507537"/>
              </p:ext>
            </p:extLst>
          </p:nvPr>
        </p:nvGraphicFramePr>
        <p:xfrm>
          <a:off x="715913" y="5236771"/>
          <a:ext cx="8736127" cy="1568625"/>
        </p:xfrm>
        <a:graphic>
          <a:graphicData uri="http://schemas.openxmlformats.org/drawingml/2006/table">
            <a:tbl>
              <a:tblPr firstRow="1" bandRow="1">
                <a:tableStyleId>{5C22544A-7EE6-4342-B048-85BDC9FD1C3A}</a:tableStyleId>
              </a:tblPr>
              <a:tblGrid>
                <a:gridCol w="324000">
                  <a:extLst>
                    <a:ext uri="{9D8B030D-6E8A-4147-A177-3AD203B41FA5}">
                      <a16:colId xmlns:a16="http://schemas.microsoft.com/office/drawing/2014/main" val="186284741"/>
                    </a:ext>
                  </a:extLst>
                </a:gridCol>
                <a:gridCol w="432000">
                  <a:extLst>
                    <a:ext uri="{9D8B030D-6E8A-4147-A177-3AD203B41FA5}">
                      <a16:colId xmlns:a16="http://schemas.microsoft.com/office/drawing/2014/main" val="3347487342"/>
                    </a:ext>
                  </a:extLst>
                </a:gridCol>
                <a:gridCol w="583779">
                  <a:extLst>
                    <a:ext uri="{9D8B030D-6E8A-4147-A177-3AD203B41FA5}">
                      <a16:colId xmlns:a16="http://schemas.microsoft.com/office/drawing/2014/main" val="820898458"/>
                    </a:ext>
                  </a:extLst>
                </a:gridCol>
                <a:gridCol w="1349748">
                  <a:extLst>
                    <a:ext uri="{9D8B030D-6E8A-4147-A177-3AD203B41FA5}">
                      <a16:colId xmlns:a16="http://schemas.microsoft.com/office/drawing/2014/main" val="1115179099"/>
                    </a:ext>
                  </a:extLst>
                </a:gridCol>
                <a:gridCol w="576000">
                  <a:extLst>
                    <a:ext uri="{9D8B030D-6E8A-4147-A177-3AD203B41FA5}">
                      <a16:colId xmlns:a16="http://schemas.microsoft.com/office/drawing/2014/main" val="3356854828"/>
                    </a:ext>
                  </a:extLst>
                </a:gridCol>
                <a:gridCol w="576000">
                  <a:extLst>
                    <a:ext uri="{9D8B030D-6E8A-4147-A177-3AD203B41FA5}">
                      <a16:colId xmlns:a16="http://schemas.microsoft.com/office/drawing/2014/main" val="1920011306"/>
                    </a:ext>
                  </a:extLst>
                </a:gridCol>
                <a:gridCol w="487409">
                  <a:extLst>
                    <a:ext uri="{9D8B030D-6E8A-4147-A177-3AD203B41FA5}">
                      <a16:colId xmlns:a16="http://schemas.microsoft.com/office/drawing/2014/main" val="3335024437"/>
                    </a:ext>
                  </a:extLst>
                </a:gridCol>
                <a:gridCol w="487409">
                  <a:extLst>
                    <a:ext uri="{9D8B030D-6E8A-4147-A177-3AD203B41FA5}">
                      <a16:colId xmlns:a16="http://schemas.microsoft.com/office/drawing/2014/main" val="1224343970"/>
                    </a:ext>
                  </a:extLst>
                </a:gridCol>
                <a:gridCol w="742992">
                  <a:extLst>
                    <a:ext uri="{9D8B030D-6E8A-4147-A177-3AD203B41FA5}">
                      <a16:colId xmlns:a16="http://schemas.microsoft.com/office/drawing/2014/main" val="1897126806"/>
                    </a:ext>
                  </a:extLst>
                </a:gridCol>
                <a:gridCol w="712367">
                  <a:extLst>
                    <a:ext uri="{9D8B030D-6E8A-4147-A177-3AD203B41FA5}">
                      <a16:colId xmlns:a16="http://schemas.microsoft.com/office/drawing/2014/main" val="1958534525"/>
                    </a:ext>
                  </a:extLst>
                </a:gridCol>
                <a:gridCol w="540000">
                  <a:extLst>
                    <a:ext uri="{9D8B030D-6E8A-4147-A177-3AD203B41FA5}">
                      <a16:colId xmlns:a16="http://schemas.microsoft.com/office/drawing/2014/main" val="2187406633"/>
                    </a:ext>
                  </a:extLst>
                </a:gridCol>
                <a:gridCol w="412423">
                  <a:extLst>
                    <a:ext uri="{9D8B030D-6E8A-4147-A177-3AD203B41FA5}">
                      <a16:colId xmlns:a16="http://schemas.microsoft.com/office/drawing/2014/main" val="546023338"/>
                    </a:ext>
                  </a:extLst>
                </a:gridCol>
                <a:gridCol w="504000">
                  <a:extLst>
                    <a:ext uri="{9D8B030D-6E8A-4147-A177-3AD203B41FA5}">
                      <a16:colId xmlns:a16="http://schemas.microsoft.com/office/drawing/2014/main" val="3089004337"/>
                    </a:ext>
                  </a:extLst>
                </a:gridCol>
                <a:gridCol w="1008000">
                  <a:extLst>
                    <a:ext uri="{9D8B030D-6E8A-4147-A177-3AD203B41FA5}">
                      <a16:colId xmlns:a16="http://schemas.microsoft.com/office/drawing/2014/main" val="3702834822"/>
                    </a:ext>
                  </a:extLst>
                </a:gridCol>
              </a:tblGrid>
              <a:tr h="269415">
                <a:tc gridSpan="11">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中央環境審議会での検討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gridSpan="3">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条例制定時の検討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2355721477"/>
                  </a:ext>
                </a:extLst>
              </a:tr>
              <a:tr h="422031">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zh-TW" altLang="en-US" sz="1050" u="none" strike="noStrike" dirty="0">
                          <a:effectLst/>
                          <a:latin typeface="BIZ UDPゴシック" panose="020B0400000000000000" pitchFamily="50" charset="-128"/>
                          <a:ea typeface="BIZ UDPゴシック" panose="020B0400000000000000" pitchFamily="50" charset="-128"/>
                        </a:rPr>
                        <a:t>遺伝子障害性</a:t>
                      </a:r>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発がん性の閾値の有無</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発がん性以外の有害性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発がん性の量ー反応関係</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ユニットリスク</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発がん性以外の量ー反応関係</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発がん性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毒性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想定環境濃度</a:t>
                      </a:r>
                    </a:p>
                  </a:txBody>
                  <a:tcPr marL="9525" marR="9525" marT="9525" marB="0" anchor="ctr"/>
                </a:tc>
                <a:extLst>
                  <a:ext uri="{0D108BD9-81ED-4DB2-BD59-A6C34878D82A}">
                    <a16:rowId xmlns:a16="http://schemas.microsoft.com/office/drawing/2014/main" val="1453410119"/>
                  </a:ext>
                </a:extLst>
              </a:tr>
              <a:tr h="426231">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無し</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無し</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l" rtl="0" fontAlgn="ct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急性毒性：呼吸器系、尿細管障害等</a:t>
                      </a:r>
                      <a:b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慢性毒性：神経系、免疫系、生殖</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への影響</a:t>
                      </a:r>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LOAEL：20</a:t>
                      </a:r>
                      <a:r>
                        <a:rPr lang="el-GR" sz="1050" b="0" i="0" u="none" strike="noStrike" dirty="0">
                          <a:solidFill>
                            <a:srgbClr val="000000"/>
                          </a:solidFill>
                          <a:effectLst/>
                          <a:latin typeface="BIZ UDPゴシック" panose="020B0400000000000000" pitchFamily="50" charset="-128"/>
                          <a:ea typeface="BIZ UDPゴシック" panose="020B0400000000000000" pitchFamily="50" charset="-128"/>
                        </a:rPr>
                        <a:t>μ</a:t>
                      </a: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g/m</a:t>
                      </a:r>
                      <a:r>
                        <a:rPr lang="en-US" sz="1050" b="0" i="0" u="none" strike="noStrike" baseline="30000" dirty="0">
                          <a:solidFill>
                            <a:srgbClr val="000000"/>
                          </a:solidFill>
                          <a:effectLst/>
                          <a:latin typeface="BIZ UDPゴシック" panose="020B0400000000000000" pitchFamily="50" charset="-128"/>
                          <a:ea typeface="BIZ UDPゴシック" panose="020B0400000000000000" pitchFamily="50" charset="-128"/>
                        </a:rPr>
                        <a:t>3</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500</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0.04</a:t>
                      </a:r>
                    </a:p>
                    <a:p>
                      <a:pPr algn="ctr" rtl="0" fontAlgn="ctr"/>
                      <a:r>
                        <a:rPr lang="en-US" altLang="ja-JP" sz="1050" b="0" i="0" u="none" strike="noStrike" dirty="0" err="1">
                          <a:solidFill>
                            <a:srgbClr val="000000"/>
                          </a:solidFill>
                          <a:effectLst/>
                          <a:latin typeface="BIZ UDPゴシック" panose="020B0400000000000000" pitchFamily="50" charset="-128"/>
                          <a:ea typeface="BIZ UDPゴシック" panose="020B0400000000000000" pitchFamily="50" charset="-128"/>
                        </a:rPr>
                        <a:t>μ</a:t>
                      </a:r>
                      <a:r>
                        <a:rPr lang="en-US" altLang="ja-JP" sz="1050" u="none" strike="noStrike" dirty="0" err="1">
                          <a:effectLst/>
                          <a:latin typeface="BIZ UDPゴシック" panose="020B0400000000000000" pitchFamily="50" charset="-128"/>
                          <a:ea typeface="BIZ UDPゴシック" panose="020B0400000000000000" pitchFamily="50" charset="-128"/>
                        </a:rPr>
                        <a:t>g</a:t>
                      </a:r>
                      <a:r>
                        <a:rPr lang="en-US" altLang="ja-JP" sz="1050" u="none" strike="noStrike" dirty="0">
                          <a:effectLst/>
                          <a:latin typeface="BIZ UDPゴシック" panose="020B0400000000000000" pitchFamily="50" charset="-128"/>
                          <a:ea typeface="BIZ UDPゴシック" panose="020B0400000000000000" pitchFamily="50" charset="-128"/>
                        </a:rPr>
                        <a:t>/m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en-US" altLang="zh-TW" sz="1050" b="0" i="0" u="none" strike="noStrike" dirty="0">
                          <a:solidFill>
                            <a:srgbClr val="000000"/>
                          </a:solidFill>
                          <a:effectLst/>
                          <a:latin typeface="BIZ UDPゴシック" panose="020B0400000000000000" pitchFamily="50" charset="-128"/>
                          <a:ea typeface="BIZ UDPゴシック" panose="020B0400000000000000" pitchFamily="50" charset="-128"/>
                        </a:rPr>
                        <a:t>T1</a:t>
                      </a: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（無機水銀化合物）</a:t>
                      </a: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0.001mg/m</a:t>
                      </a:r>
                      <a:r>
                        <a:rPr lang="en-US" sz="1050" b="0" i="0" u="none" strike="noStrike" baseline="30000" dirty="0">
                          <a:solidFill>
                            <a:srgbClr val="000000"/>
                          </a:solidFill>
                          <a:effectLst/>
                          <a:latin typeface="BIZ UDPゴシック" panose="020B0400000000000000" pitchFamily="50" charset="-128"/>
                          <a:ea typeface="BIZ UDPゴシック" panose="020B0400000000000000" pitchFamily="50" charset="-128"/>
                        </a:rPr>
                        <a:t>3</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4" name="表 13">
            <a:extLst>
              <a:ext uri="{FF2B5EF4-FFF2-40B4-BE49-F238E27FC236}">
                <a16:creationId xmlns:a16="http://schemas.microsoft.com/office/drawing/2014/main" id="{CC13BDE3-F77F-441B-9096-21A3A83519CE}"/>
              </a:ext>
            </a:extLst>
          </p:cNvPr>
          <p:cNvGraphicFramePr>
            <a:graphicFrameLocks noGrp="1"/>
          </p:cNvGraphicFramePr>
          <p:nvPr>
            <p:extLst>
              <p:ext uri="{D42A27DB-BD31-4B8C-83A1-F6EECF244321}">
                <p14:modId xmlns:p14="http://schemas.microsoft.com/office/powerpoint/2010/main" val="142471535"/>
              </p:ext>
            </p:extLst>
          </p:nvPr>
        </p:nvGraphicFramePr>
        <p:xfrm>
          <a:off x="704040" y="3153262"/>
          <a:ext cx="8800944" cy="917823"/>
        </p:xfrm>
        <a:graphic>
          <a:graphicData uri="http://schemas.openxmlformats.org/drawingml/2006/table">
            <a:tbl>
              <a:tblPr firstRow="1" bandRow="1">
                <a:tableStyleId>{5C22544A-7EE6-4342-B048-85BDC9FD1C3A}</a:tableStyleId>
              </a:tblPr>
              <a:tblGrid>
                <a:gridCol w="900000">
                  <a:extLst>
                    <a:ext uri="{9D8B030D-6E8A-4147-A177-3AD203B41FA5}">
                      <a16:colId xmlns:a16="http://schemas.microsoft.com/office/drawing/2014/main" val="2840144021"/>
                    </a:ext>
                  </a:extLst>
                </a:gridCol>
                <a:gridCol w="720000">
                  <a:extLst>
                    <a:ext uri="{9D8B030D-6E8A-4147-A177-3AD203B41FA5}">
                      <a16:colId xmlns:a16="http://schemas.microsoft.com/office/drawing/2014/main" val="2239818214"/>
                    </a:ext>
                  </a:extLst>
                </a:gridCol>
                <a:gridCol w="396000">
                  <a:extLst>
                    <a:ext uri="{9D8B030D-6E8A-4147-A177-3AD203B41FA5}">
                      <a16:colId xmlns:a16="http://schemas.microsoft.com/office/drawing/2014/main" val="2384755886"/>
                    </a:ext>
                  </a:extLst>
                </a:gridCol>
                <a:gridCol w="792000">
                  <a:extLst>
                    <a:ext uri="{9D8B030D-6E8A-4147-A177-3AD203B41FA5}">
                      <a16:colId xmlns:a16="http://schemas.microsoft.com/office/drawing/2014/main" val="186284741"/>
                    </a:ext>
                  </a:extLst>
                </a:gridCol>
                <a:gridCol w="432000">
                  <a:extLst>
                    <a:ext uri="{9D8B030D-6E8A-4147-A177-3AD203B41FA5}">
                      <a16:colId xmlns:a16="http://schemas.microsoft.com/office/drawing/2014/main" val="1115179099"/>
                    </a:ext>
                  </a:extLst>
                </a:gridCol>
                <a:gridCol w="432000">
                  <a:extLst>
                    <a:ext uri="{9D8B030D-6E8A-4147-A177-3AD203B41FA5}">
                      <a16:colId xmlns:a16="http://schemas.microsoft.com/office/drawing/2014/main" val="3356854828"/>
                    </a:ext>
                  </a:extLst>
                </a:gridCol>
                <a:gridCol w="540000">
                  <a:extLst>
                    <a:ext uri="{9D8B030D-6E8A-4147-A177-3AD203B41FA5}">
                      <a16:colId xmlns:a16="http://schemas.microsoft.com/office/drawing/2014/main" val="1920011306"/>
                    </a:ext>
                  </a:extLst>
                </a:gridCol>
                <a:gridCol w="468000">
                  <a:extLst>
                    <a:ext uri="{9D8B030D-6E8A-4147-A177-3AD203B41FA5}">
                      <a16:colId xmlns:a16="http://schemas.microsoft.com/office/drawing/2014/main" val="3335024437"/>
                    </a:ext>
                  </a:extLst>
                </a:gridCol>
                <a:gridCol w="576000">
                  <a:extLst>
                    <a:ext uri="{9D8B030D-6E8A-4147-A177-3AD203B41FA5}">
                      <a16:colId xmlns:a16="http://schemas.microsoft.com/office/drawing/2014/main" val="262351408"/>
                    </a:ext>
                  </a:extLst>
                </a:gridCol>
                <a:gridCol w="504000">
                  <a:extLst>
                    <a:ext uri="{9D8B030D-6E8A-4147-A177-3AD203B41FA5}">
                      <a16:colId xmlns:a16="http://schemas.microsoft.com/office/drawing/2014/main" val="421905880"/>
                    </a:ext>
                  </a:extLst>
                </a:gridCol>
                <a:gridCol w="386472">
                  <a:extLst>
                    <a:ext uri="{9D8B030D-6E8A-4147-A177-3AD203B41FA5}">
                      <a16:colId xmlns:a16="http://schemas.microsoft.com/office/drawing/2014/main" val="3811409747"/>
                    </a:ext>
                  </a:extLst>
                </a:gridCol>
                <a:gridCol w="386472">
                  <a:extLst>
                    <a:ext uri="{9D8B030D-6E8A-4147-A177-3AD203B41FA5}">
                      <a16:colId xmlns:a16="http://schemas.microsoft.com/office/drawing/2014/main" val="2543409202"/>
                    </a:ext>
                  </a:extLst>
                </a:gridCol>
                <a:gridCol w="1620000">
                  <a:extLst>
                    <a:ext uri="{9D8B030D-6E8A-4147-A177-3AD203B41FA5}">
                      <a16:colId xmlns:a16="http://schemas.microsoft.com/office/drawing/2014/main" val="1224343970"/>
                    </a:ext>
                  </a:extLst>
                </a:gridCol>
                <a:gridCol w="648000">
                  <a:extLst>
                    <a:ext uri="{9D8B030D-6E8A-4147-A177-3AD203B41FA5}">
                      <a16:colId xmlns:a16="http://schemas.microsoft.com/office/drawing/2014/main" val="469874782"/>
                    </a:ext>
                  </a:extLst>
                </a:gridCol>
              </a:tblGrid>
              <a:tr h="395800">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全国製造・輸入数量 </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sz="1050" u="none" strike="noStrike" dirty="0">
                          <a:effectLst/>
                          <a:latin typeface="BIZ UDPゴシック" panose="020B0400000000000000" pitchFamily="50" charset="-128"/>
                          <a:ea typeface="BIZ UDPゴシック" panose="020B0400000000000000" pitchFamily="50" charset="-128"/>
                        </a:rPr>
                        <a:t>t)</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府内大気濃度</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測定法</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環境基準値又は指針値</a:t>
                      </a:r>
                      <a:r>
                        <a:rPr lang="ja-JP" altLang="el-GR"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ng/m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法（有害</a:t>
                      </a:r>
                      <a:r>
                        <a:rPr lang="ja-JP" altLang="en-US" sz="1050" kern="100" dirty="0">
                          <a:effectLst/>
                          <a:latin typeface="BIZ UDPゴシック" panose="020B0400000000000000" pitchFamily="50" charset="-128"/>
                          <a:ea typeface="BIZ UDPゴシック" panose="020B0400000000000000" pitchFamily="50" charset="-128"/>
                        </a:rPr>
                        <a:t>物質等</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法（指定物質）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法（優先取組物質）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条例（有害</a:t>
                      </a:r>
                      <a:r>
                        <a:rPr lang="ja-JP" altLang="en-US" sz="1050" kern="100" dirty="0">
                          <a:effectLst/>
                          <a:latin typeface="BIZ UDPゴシック" panose="020B0400000000000000" pitchFamily="50" charset="-128"/>
                          <a:ea typeface="BIZ UDPゴシック" panose="020B0400000000000000" pitchFamily="50" charset="-128"/>
                        </a:rPr>
                        <a:t>物質</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化審法</a:t>
                      </a:r>
                    </a:p>
                  </a:txBody>
                  <a:tcPr marL="45720" marR="45720"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安衛法</a:t>
                      </a:r>
                      <a:endParaRPr kumimoji="1" lang="en-US" altLang="ja-JP" sz="1050" dirty="0">
                        <a:latin typeface="BIZ UDPゴシック" panose="020B0400000000000000" pitchFamily="50" charset="-128"/>
                        <a:ea typeface="BIZ UDPゴシック" panose="020B0400000000000000" pitchFamily="50" charset="-128"/>
                      </a:endParaRPr>
                    </a:p>
                    <a:p>
                      <a:pPr algn="ctr"/>
                      <a:r>
                        <a:rPr kumimoji="1" lang="ja-JP" altLang="en-US" sz="1050" dirty="0">
                          <a:latin typeface="BIZ UDPゴシック" panose="020B0400000000000000" pitchFamily="50" charset="-128"/>
                          <a:ea typeface="BIZ UDPゴシック" panose="020B0400000000000000" pitchFamily="50" charset="-128"/>
                        </a:rPr>
                        <a:t>特化則</a:t>
                      </a:r>
                    </a:p>
                  </a:txBody>
                  <a:tcPr marL="45720" marR="4572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毒劇法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水濁法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50" kern="100" dirty="0">
                          <a:effectLst/>
                          <a:latin typeface="BIZ UDPゴシック" panose="020B0400000000000000" pitchFamily="50" charset="-128"/>
                          <a:ea typeface="BIZ UDPゴシック" panose="020B0400000000000000" pitchFamily="50" charset="-128"/>
                        </a:rPr>
                        <a:t>GHS</a:t>
                      </a:r>
                      <a:r>
                        <a:rPr lang="ja-JP" altLang="en-US" sz="1050" kern="100" dirty="0">
                          <a:effectLst/>
                          <a:latin typeface="BIZ UDPゴシック" panose="020B0400000000000000" pitchFamily="50" charset="-128"/>
                          <a:ea typeface="BIZ UDPゴシック" panose="020B0400000000000000" pitchFamily="50" charset="-128"/>
                        </a:rPr>
                        <a:t>分類健康有害性</a:t>
                      </a: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（発がん性以外の主な区分１）</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発がん性</a:t>
                      </a:r>
                      <a:br>
                        <a:rPr lang="ja-JP" altLang="en-US" sz="1050" u="none" strike="noStrike" dirty="0">
                          <a:effectLst/>
                          <a:latin typeface="BIZ UDPゴシック" panose="020B0400000000000000" pitchFamily="50" charset="-128"/>
                          <a:ea typeface="BIZ UDPゴシック" panose="020B0400000000000000" pitchFamily="50" charset="-128"/>
                        </a:rPr>
                      </a:b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IARC</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453410119"/>
                  </a:ext>
                </a:extLst>
              </a:tr>
              <a:tr h="346323">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0.0018</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40</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有害物質</a:t>
                      </a:r>
                    </a:p>
                  </a:txBody>
                  <a:tcPr marL="9525" marR="9525" marT="9525" marB="0" anchor="ctr"/>
                </a:tc>
                <a:tc>
                  <a:txBody>
                    <a:bodyPr/>
                    <a:lstStyle/>
                    <a:p>
                      <a:pPr algn="ctr" rtl="0" fontAlgn="ct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急性毒性</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皮膚感作性</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生殖毒性</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特定標的臓器毒性</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2B</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（メチル水銀等）</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6" name="表 15">
            <a:extLst>
              <a:ext uri="{FF2B5EF4-FFF2-40B4-BE49-F238E27FC236}">
                <a16:creationId xmlns:a16="http://schemas.microsoft.com/office/drawing/2014/main" id="{061C956D-1D00-4757-B36A-61E26BE94C09}"/>
              </a:ext>
            </a:extLst>
          </p:cNvPr>
          <p:cNvGraphicFramePr>
            <a:graphicFrameLocks noGrp="1"/>
          </p:cNvGraphicFramePr>
          <p:nvPr>
            <p:extLst>
              <p:ext uri="{D42A27DB-BD31-4B8C-83A1-F6EECF244321}">
                <p14:modId xmlns:p14="http://schemas.microsoft.com/office/powerpoint/2010/main" val="3953129591"/>
              </p:ext>
            </p:extLst>
          </p:nvPr>
        </p:nvGraphicFramePr>
        <p:xfrm>
          <a:off x="704040" y="4154170"/>
          <a:ext cx="8748000" cy="1045573"/>
        </p:xfrm>
        <a:graphic>
          <a:graphicData uri="http://schemas.openxmlformats.org/drawingml/2006/table">
            <a:tbl>
              <a:tblPr firstRow="1" bandRow="1">
                <a:tableStyleId>{5C22544A-7EE6-4342-B048-85BDC9FD1C3A}</a:tableStyleId>
              </a:tblPr>
              <a:tblGrid>
                <a:gridCol w="396000">
                  <a:extLst>
                    <a:ext uri="{9D8B030D-6E8A-4147-A177-3AD203B41FA5}">
                      <a16:colId xmlns:a16="http://schemas.microsoft.com/office/drawing/2014/main" val="3554492327"/>
                    </a:ext>
                  </a:extLst>
                </a:gridCol>
                <a:gridCol w="360000">
                  <a:extLst>
                    <a:ext uri="{9D8B030D-6E8A-4147-A177-3AD203B41FA5}">
                      <a16:colId xmlns:a16="http://schemas.microsoft.com/office/drawing/2014/main" val="3146548048"/>
                    </a:ext>
                  </a:extLst>
                </a:gridCol>
                <a:gridCol w="684000">
                  <a:extLst>
                    <a:ext uri="{9D8B030D-6E8A-4147-A177-3AD203B41FA5}">
                      <a16:colId xmlns:a16="http://schemas.microsoft.com/office/drawing/2014/main" val="3313589753"/>
                    </a:ext>
                  </a:extLst>
                </a:gridCol>
                <a:gridCol w="684000">
                  <a:extLst>
                    <a:ext uri="{9D8B030D-6E8A-4147-A177-3AD203B41FA5}">
                      <a16:colId xmlns:a16="http://schemas.microsoft.com/office/drawing/2014/main" val="1309927787"/>
                    </a:ext>
                  </a:extLst>
                </a:gridCol>
                <a:gridCol w="432000">
                  <a:extLst>
                    <a:ext uri="{9D8B030D-6E8A-4147-A177-3AD203B41FA5}">
                      <a16:colId xmlns:a16="http://schemas.microsoft.com/office/drawing/2014/main" val="440683863"/>
                    </a:ext>
                  </a:extLst>
                </a:gridCol>
                <a:gridCol w="360000">
                  <a:extLst>
                    <a:ext uri="{9D8B030D-6E8A-4147-A177-3AD203B41FA5}">
                      <a16:colId xmlns:a16="http://schemas.microsoft.com/office/drawing/2014/main" val="1481578530"/>
                    </a:ext>
                  </a:extLst>
                </a:gridCol>
                <a:gridCol w="1728000">
                  <a:extLst>
                    <a:ext uri="{9D8B030D-6E8A-4147-A177-3AD203B41FA5}">
                      <a16:colId xmlns:a16="http://schemas.microsoft.com/office/drawing/2014/main" val="68193555"/>
                    </a:ext>
                  </a:extLst>
                </a:gridCol>
                <a:gridCol w="432000">
                  <a:extLst>
                    <a:ext uri="{9D8B030D-6E8A-4147-A177-3AD203B41FA5}">
                      <a16:colId xmlns:a16="http://schemas.microsoft.com/office/drawing/2014/main" val="3995537399"/>
                    </a:ext>
                  </a:extLst>
                </a:gridCol>
                <a:gridCol w="864000">
                  <a:extLst>
                    <a:ext uri="{9D8B030D-6E8A-4147-A177-3AD203B41FA5}">
                      <a16:colId xmlns:a16="http://schemas.microsoft.com/office/drawing/2014/main" val="2396862075"/>
                    </a:ext>
                  </a:extLst>
                </a:gridCol>
                <a:gridCol w="612000">
                  <a:extLst>
                    <a:ext uri="{9D8B030D-6E8A-4147-A177-3AD203B41FA5}">
                      <a16:colId xmlns:a16="http://schemas.microsoft.com/office/drawing/2014/main" val="3482019717"/>
                    </a:ext>
                  </a:extLst>
                </a:gridCol>
                <a:gridCol w="2196000">
                  <a:extLst>
                    <a:ext uri="{9D8B030D-6E8A-4147-A177-3AD203B41FA5}">
                      <a16:colId xmlns:a16="http://schemas.microsoft.com/office/drawing/2014/main" val="669687323"/>
                    </a:ext>
                  </a:extLst>
                </a:gridCol>
              </a:tblGrid>
              <a:tr h="391148">
                <a:tc gridSpan="7">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排出量（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ja-JP"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移動量（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a:p>
                  </a:txBody>
                  <a:tcPr/>
                </a:tc>
                <a:tc gridSpan="2">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zh-CN" sz="1050" u="none" strike="noStrike" dirty="0">
                          <a:effectLst/>
                          <a:latin typeface="BIZ UDPゴシック" panose="020B0400000000000000" pitchFamily="50" charset="-128"/>
                          <a:ea typeface="BIZ UDPゴシック" panose="020B0400000000000000" pitchFamily="50" charset="-128"/>
                        </a:rPr>
                        <a:t>PRTR</a:t>
                      </a:r>
                      <a:r>
                        <a:rPr lang="zh-CN" altLang="en-US" sz="1050" u="none" strike="noStrike" dirty="0">
                          <a:effectLst/>
                          <a:latin typeface="BIZ UDPゴシック" panose="020B0400000000000000" pitchFamily="50" charset="-128"/>
                          <a:ea typeface="BIZ UDPゴシック" panose="020B0400000000000000" pitchFamily="50" charset="-128"/>
                        </a:rPr>
                        <a:t>届出外</a:t>
                      </a: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年度、ｋｇ）</a:t>
                      </a:r>
                      <a:endParaRPr lang="en-US" altLang="ja-JP" sz="1050" u="none" strike="noStrike"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zh-CN"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728890693"/>
                  </a:ext>
                </a:extLst>
              </a:tr>
              <a:tr h="314053">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分類</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届出件数</a:t>
                      </a:r>
                      <a:endParaRPr lang="en-US" altLang="ja-JP"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合計</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公共用水域</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土壌</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大気排出量上位業種</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下水道</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事業所外への移動（廃棄物）</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r>
                        <a:rPr lang="zh-CN" altLang="en-US" sz="1050" u="none" strike="noStrike" dirty="0">
                          <a:effectLst/>
                          <a:latin typeface="BIZ UDPゴシック" panose="020B0400000000000000" pitchFamily="50" charset="-128"/>
                          <a:ea typeface="BIZ UDPゴシック" panose="020B0400000000000000" pitchFamily="50" charset="-128"/>
                        </a:rPr>
                        <a:t>排出量</a:t>
                      </a:r>
                      <a:endParaRPr kumimoji="1" lang="ja-JP" altLang="en-US" sz="1050" dirty="0">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主な排出源と量</a:t>
                      </a:r>
                    </a:p>
                  </a:txBody>
                  <a:tcPr anchor="ctr"/>
                </a:tc>
                <a:extLst>
                  <a:ext uri="{0D108BD9-81ED-4DB2-BD59-A6C34878D82A}">
                    <a16:rowId xmlns:a16="http://schemas.microsoft.com/office/drawing/2014/main" val="2814582105"/>
                  </a:ext>
                </a:extLst>
              </a:tr>
              <a:tr h="314053">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第１種</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47</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147</a:t>
                      </a:r>
                    </a:p>
                  </a:txBody>
                  <a:tcPr marL="9525" marR="9525" marT="9525" marB="0" anchor="ctr"/>
                </a:tc>
                <a:tc>
                  <a:txBody>
                    <a:bodyPr/>
                    <a:lstStyle/>
                    <a:p>
                      <a:pPr algn="ctr" rtl="0" fontAlgn="ct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一般廃棄物処理施設（</a:t>
                      </a:r>
                      <a:r>
                        <a:rPr lang="en-US" altLang="zh-TW" sz="1050" b="0" i="0" u="none" strike="noStrike" dirty="0">
                          <a:solidFill>
                            <a:srgbClr val="000000"/>
                          </a:solidFill>
                          <a:effectLst/>
                          <a:latin typeface="BIZ UDPゴシック" panose="020B0400000000000000" pitchFamily="50" charset="-128"/>
                          <a:ea typeface="BIZ UDPゴシック" panose="020B0400000000000000" pitchFamily="50" charset="-128"/>
                        </a:rPr>
                        <a:t>142</a:t>
                      </a: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extLst>
                  <a:ext uri="{0D108BD9-81ED-4DB2-BD59-A6C34878D82A}">
                    <a16:rowId xmlns:a16="http://schemas.microsoft.com/office/drawing/2014/main" val="3130189616"/>
                  </a:ext>
                </a:extLst>
              </a:tr>
            </a:tbl>
          </a:graphicData>
        </a:graphic>
      </p:graphicFrame>
    </p:spTree>
    <p:extLst>
      <p:ext uri="{BB962C8B-B14F-4D97-AF65-F5344CB8AC3E}">
        <p14:creationId xmlns:p14="http://schemas.microsoft.com/office/powerpoint/2010/main" val="16661166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p:cNvSpPr>
            <a:spLocks noGrp="1"/>
          </p:cNvSpPr>
          <p:nvPr>
            <p:ph type="title"/>
          </p:nvPr>
        </p:nvSpPr>
        <p:spPr>
          <a:xfrm>
            <a:off x="1083469" y="609600"/>
            <a:ext cx="8457933" cy="742122"/>
          </a:xfrm>
        </p:spPr>
        <p:txBody>
          <a:bodyPr>
            <a:normAutofit/>
          </a:bodyPr>
          <a:lstStyle/>
          <a:p>
            <a:r>
              <a:rPr kumimoji="1" lang="ja-JP" altLang="en-US" sz="2400" dirty="0">
                <a:latin typeface="BIZ UDPゴシック" panose="020B0400000000000000" pitchFamily="50" charset="-128"/>
                <a:ea typeface="BIZ UDPゴシック" panose="020B0400000000000000" pitchFamily="50" charset="-128"/>
              </a:rPr>
              <a:t>（参考）検討対象物質について</a:t>
            </a:r>
            <a:r>
              <a:rPr kumimoji="1" lang="en-US" altLang="ja-JP" sz="2400" dirty="0">
                <a:latin typeface="BIZ UDPゴシック" panose="020B0400000000000000" pitchFamily="50" charset="-128"/>
                <a:ea typeface="BIZ UDPゴシック" panose="020B0400000000000000" pitchFamily="50" charset="-128"/>
              </a:rPr>
              <a:t>【</a:t>
            </a:r>
            <a:r>
              <a:rPr lang="ja-JP" altLang="en-US" sz="2400" dirty="0">
                <a:latin typeface="BIZ UDPゴシック" panose="020B0400000000000000" pitchFamily="50" charset="-128"/>
                <a:ea typeface="BIZ UDPゴシック" panose="020B0400000000000000" pitchFamily="50" charset="-128"/>
              </a:rPr>
              <a:t>㉖塩素</a:t>
            </a:r>
            <a:r>
              <a:rPr kumimoji="1" lang="en-US" altLang="ja-JP" sz="2400" dirty="0">
                <a:latin typeface="BIZ UDPゴシック" panose="020B0400000000000000" pitchFamily="50" charset="-128"/>
                <a:ea typeface="BIZ UDPゴシック" panose="020B0400000000000000" pitchFamily="50" charset="-128"/>
              </a:rPr>
              <a:t>】</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スライド番号プレースホルダー 3">
            <a:extLst>
              <a:ext uri="{FF2B5EF4-FFF2-40B4-BE49-F238E27FC236}">
                <a16:creationId xmlns:a16="http://schemas.microsoft.com/office/drawing/2014/main" id="{8DBC81DD-DE3C-4517-AC6F-72A486E33BE7}"/>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39</a:t>
            </a:fld>
            <a:endParaRPr lang="en-US" dirty="0">
              <a:solidFill>
                <a:srgbClr val="000000"/>
              </a:solidFill>
              <a:latin typeface="BIZ UDPゴシック" panose="020B0400000000000000" pitchFamily="50" charset="-128"/>
              <a:ea typeface="BIZ UDPゴシック" panose="020B0400000000000000" pitchFamily="50" charset="-128"/>
            </a:endParaRPr>
          </a:p>
        </p:txBody>
      </p:sp>
      <p:graphicFrame>
        <p:nvGraphicFramePr>
          <p:cNvPr id="3" name="表 3">
            <a:extLst>
              <a:ext uri="{FF2B5EF4-FFF2-40B4-BE49-F238E27FC236}">
                <a16:creationId xmlns:a16="http://schemas.microsoft.com/office/drawing/2014/main" id="{99486B8D-8EBE-405C-9D80-F4834A667D51}"/>
              </a:ext>
            </a:extLst>
          </p:cNvPr>
          <p:cNvGraphicFramePr>
            <a:graphicFrameLocks noGrp="1"/>
          </p:cNvGraphicFramePr>
          <p:nvPr>
            <p:extLst>
              <p:ext uri="{D42A27DB-BD31-4B8C-83A1-F6EECF244321}">
                <p14:modId xmlns:p14="http://schemas.microsoft.com/office/powerpoint/2010/main" val="1431823979"/>
              </p:ext>
            </p:extLst>
          </p:nvPr>
        </p:nvGraphicFramePr>
        <p:xfrm>
          <a:off x="733163" y="1360286"/>
          <a:ext cx="8656202" cy="901065"/>
        </p:xfrm>
        <a:graphic>
          <a:graphicData uri="http://schemas.openxmlformats.org/drawingml/2006/table">
            <a:tbl>
              <a:tblPr firstRow="1" bandRow="1">
                <a:tableStyleId>{5C22544A-7EE6-4342-B048-85BDC9FD1C3A}</a:tableStyleId>
              </a:tblPr>
              <a:tblGrid>
                <a:gridCol w="703216">
                  <a:extLst>
                    <a:ext uri="{9D8B030D-6E8A-4147-A177-3AD203B41FA5}">
                      <a16:colId xmlns:a16="http://schemas.microsoft.com/office/drawing/2014/main" val="1612888235"/>
                    </a:ext>
                  </a:extLst>
                </a:gridCol>
                <a:gridCol w="644616">
                  <a:extLst>
                    <a:ext uri="{9D8B030D-6E8A-4147-A177-3AD203B41FA5}">
                      <a16:colId xmlns:a16="http://schemas.microsoft.com/office/drawing/2014/main" val="2876613415"/>
                    </a:ext>
                  </a:extLst>
                </a:gridCol>
                <a:gridCol w="864370">
                  <a:extLst>
                    <a:ext uri="{9D8B030D-6E8A-4147-A177-3AD203B41FA5}">
                      <a16:colId xmlns:a16="http://schemas.microsoft.com/office/drawing/2014/main" val="2936053854"/>
                    </a:ext>
                  </a:extLst>
                </a:gridCol>
                <a:gridCol w="3672000">
                  <a:extLst>
                    <a:ext uri="{9D8B030D-6E8A-4147-A177-3AD203B41FA5}">
                      <a16:colId xmlns:a16="http://schemas.microsoft.com/office/drawing/2014/main" val="677029250"/>
                    </a:ext>
                  </a:extLst>
                </a:gridCol>
                <a:gridCol w="2772000">
                  <a:extLst>
                    <a:ext uri="{9D8B030D-6E8A-4147-A177-3AD203B41FA5}">
                      <a16:colId xmlns:a16="http://schemas.microsoft.com/office/drawing/2014/main" val="1103838277"/>
                    </a:ext>
                  </a:extLst>
                </a:gridCol>
              </a:tblGrid>
              <a:tr h="231883">
                <a:tc>
                  <a:txBody>
                    <a:bodyPr/>
                    <a:lstStyle/>
                    <a:p>
                      <a:pPr algn="ctr"/>
                      <a:r>
                        <a:rPr kumimoji="1" lang="ja-JP" altLang="en-US" sz="1050" dirty="0">
                          <a:latin typeface="BIZ UDPゴシック" panose="020B0400000000000000" pitchFamily="50" charset="-128"/>
                          <a:ea typeface="BIZ UDPゴシック" panose="020B0400000000000000" pitchFamily="50" charset="-128"/>
                        </a:rPr>
                        <a:t>分子式</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融点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沸点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主な用途</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特徴</a:t>
                      </a:r>
                    </a:p>
                  </a:txBody>
                  <a:tcPr anchor="ctr"/>
                </a:tc>
                <a:extLst>
                  <a:ext uri="{0D108BD9-81ED-4DB2-BD59-A6C34878D82A}">
                    <a16:rowId xmlns:a16="http://schemas.microsoft.com/office/drawing/2014/main" val="841004180"/>
                  </a:ext>
                </a:extLst>
              </a:tr>
              <a:tr h="510239">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Cl</a:t>
                      </a:r>
                      <a:r>
                        <a:rPr lang="en-US"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-101℃</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-34℃</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・塩化ビニル、塩素系溶剤などの有機塩素化合物及び無機塩素化合物の原料</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・紙・パルプ繊維の漂白、上下水道の消毒殺菌、香料医薬品、農薬の製造、鉱石製錬や金属の回収、粘土ケイ砂などの鉄分除去。</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・黄緑色、刺激臭の気体。</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・殺菌・漂白作用があり、水に溶けると酸性</a:t>
                      </a:r>
                    </a:p>
                  </a:txBody>
                  <a:tcPr marL="9525" marR="9525" marT="9525" marB="0" anchor="ctr"/>
                </a:tc>
                <a:extLst>
                  <a:ext uri="{0D108BD9-81ED-4DB2-BD59-A6C34878D82A}">
                    <a16:rowId xmlns:a16="http://schemas.microsoft.com/office/drawing/2014/main" val="2844436851"/>
                  </a:ext>
                </a:extLst>
              </a:tr>
            </a:tbl>
          </a:graphicData>
        </a:graphic>
      </p:graphicFrame>
      <p:graphicFrame>
        <p:nvGraphicFramePr>
          <p:cNvPr id="20" name="表 19">
            <a:extLst>
              <a:ext uri="{FF2B5EF4-FFF2-40B4-BE49-F238E27FC236}">
                <a16:creationId xmlns:a16="http://schemas.microsoft.com/office/drawing/2014/main" id="{D4582458-6B28-410C-ADF1-1AB4EEB66FE3}"/>
              </a:ext>
            </a:extLst>
          </p:cNvPr>
          <p:cNvGraphicFramePr>
            <a:graphicFrameLocks noGrp="1"/>
          </p:cNvGraphicFramePr>
          <p:nvPr>
            <p:extLst>
              <p:ext uri="{D42A27DB-BD31-4B8C-83A1-F6EECF244321}">
                <p14:modId xmlns:p14="http://schemas.microsoft.com/office/powerpoint/2010/main" val="2484210541"/>
              </p:ext>
            </p:extLst>
          </p:nvPr>
        </p:nvGraphicFramePr>
        <p:xfrm>
          <a:off x="716030" y="5364922"/>
          <a:ext cx="8722187" cy="1185231"/>
        </p:xfrm>
        <a:graphic>
          <a:graphicData uri="http://schemas.openxmlformats.org/drawingml/2006/table">
            <a:tbl>
              <a:tblPr firstRow="1" bandRow="1">
                <a:tableStyleId>{5C22544A-7EE6-4342-B048-85BDC9FD1C3A}</a:tableStyleId>
              </a:tblPr>
              <a:tblGrid>
                <a:gridCol w="360000">
                  <a:extLst>
                    <a:ext uri="{9D8B030D-6E8A-4147-A177-3AD203B41FA5}">
                      <a16:colId xmlns:a16="http://schemas.microsoft.com/office/drawing/2014/main" val="186284741"/>
                    </a:ext>
                  </a:extLst>
                </a:gridCol>
                <a:gridCol w="540000">
                  <a:extLst>
                    <a:ext uri="{9D8B030D-6E8A-4147-A177-3AD203B41FA5}">
                      <a16:colId xmlns:a16="http://schemas.microsoft.com/office/drawing/2014/main" val="3347487342"/>
                    </a:ext>
                  </a:extLst>
                </a:gridCol>
                <a:gridCol w="583779">
                  <a:extLst>
                    <a:ext uri="{9D8B030D-6E8A-4147-A177-3AD203B41FA5}">
                      <a16:colId xmlns:a16="http://schemas.microsoft.com/office/drawing/2014/main" val="820898458"/>
                    </a:ext>
                  </a:extLst>
                </a:gridCol>
                <a:gridCol w="1349748">
                  <a:extLst>
                    <a:ext uri="{9D8B030D-6E8A-4147-A177-3AD203B41FA5}">
                      <a16:colId xmlns:a16="http://schemas.microsoft.com/office/drawing/2014/main" val="1115179099"/>
                    </a:ext>
                  </a:extLst>
                </a:gridCol>
                <a:gridCol w="712367">
                  <a:extLst>
                    <a:ext uri="{9D8B030D-6E8A-4147-A177-3AD203B41FA5}">
                      <a16:colId xmlns:a16="http://schemas.microsoft.com/office/drawing/2014/main" val="3356854828"/>
                    </a:ext>
                  </a:extLst>
                </a:gridCol>
                <a:gridCol w="637381">
                  <a:extLst>
                    <a:ext uri="{9D8B030D-6E8A-4147-A177-3AD203B41FA5}">
                      <a16:colId xmlns:a16="http://schemas.microsoft.com/office/drawing/2014/main" val="1920011306"/>
                    </a:ext>
                  </a:extLst>
                </a:gridCol>
                <a:gridCol w="487409">
                  <a:extLst>
                    <a:ext uri="{9D8B030D-6E8A-4147-A177-3AD203B41FA5}">
                      <a16:colId xmlns:a16="http://schemas.microsoft.com/office/drawing/2014/main" val="3335024437"/>
                    </a:ext>
                  </a:extLst>
                </a:gridCol>
                <a:gridCol w="487409">
                  <a:extLst>
                    <a:ext uri="{9D8B030D-6E8A-4147-A177-3AD203B41FA5}">
                      <a16:colId xmlns:a16="http://schemas.microsoft.com/office/drawing/2014/main" val="1224343970"/>
                    </a:ext>
                  </a:extLst>
                </a:gridCol>
                <a:gridCol w="742992">
                  <a:extLst>
                    <a:ext uri="{9D8B030D-6E8A-4147-A177-3AD203B41FA5}">
                      <a16:colId xmlns:a16="http://schemas.microsoft.com/office/drawing/2014/main" val="1897126806"/>
                    </a:ext>
                  </a:extLst>
                </a:gridCol>
                <a:gridCol w="712367">
                  <a:extLst>
                    <a:ext uri="{9D8B030D-6E8A-4147-A177-3AD203B41FA5}">
                      <a16:colId xmlns:a16="http://schemas.microsoft.com/office/drawing/2014/main" val="1958534525"/>
                    </a:ext>
                  </a:extLst>
                </a:gridCol>
                <a:gridCol w="599889">
                  <a:extLst>
                    <a:ext uri="{9D8B030D-6E8A-4147-A177-3AD203B41FA5}">
                      <a16:colId xmlns:a16="http://schemas.microsoft.com/office/drawing/2014/main" val="2187406633"/>
                    </a:ext>
                  </a:extLst>
                </a:gridCol>
                <a:gridCol w="412423">
                  <a:extLst>
                    <a:ext uri="{9D8B030D-6E8A-4147-A177-3AD203B41FA5}">
                      <a16:colId xmlns:a16="http://schemas.microsoft.com/office/drawing/2014/main" val="546023338"/>
                    </a:ext>
                  </a:extLst>
                </a:gridCol>
                <a:gridCol w="412423">
                  <a:extLst>
                    <a:ext uri="{9D8B030D-6E8A-4147-A177-3AD203B41FA5}">
                      <a16:colId xmlns:a16="http://schemas.microsoft.com/office/drawing/2014/main" val="3089004337"/>
                    </a:ext>
                  </a:extLst>
                </a:gridCol>
                <a:gridCol w="684000">
                  <a:extLst>
                    <a:ext uri="{9D8B030D-6E8A-4147-A177-3AD203B41FA5}">
                      <a16:colId xmlns:a16="http://schemas.microsoft.com/office/drawing/2014/main" val="3702834822"/>
                    </a:ext>
                  </a:extLst>
                </a:gridCol>
              </a:tblGrid>
              <a:tr h="269415">
                <a:tc gridSpan="11">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中央環境審議会での検討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gridSpan="3">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条例制定時の検討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2355721477"/>
                  </a:ext>
                </a:extLst>
              </a:tr>
              <a:tr h="422031">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zh-TW" altLang="en-US" sz="1050" u="none" strike="noStrike" dirty="0">
                          <a:effectLst/>
                          <a:latin typeface="BIZ UDPゴシック" panose="020B0400000000000000" pitchFamily="50" charset="-128"/>
                          <a:ea typeface="BIZ UDPゴシック" panose="020B0400000000000000" pitchFamily="50" charset="-128"/>
                        </a:rPr>
                        <a:t>遺伝子障害性</a:t>
                      </a:r>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発がん性の閾値の有無</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発がん性以外の有害性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発がん性の量ー反応関係</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ユニットリスク</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a:effectLst/>
                          <a:latin typeface="BIZ UDPゴシック" panose="020B0400000000000000" pitchFamily="50" charset="-128"/>
                          <a:ea typeface="BIZ UDPゴシック" panose="020B0400000000000000" pitchFamily="50" charset="-128"/>
                        </a:rPr>
                        <a:t>発がん性以外の量ー反応関係</a:t>
                      </a:r>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発がん性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毒性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想定環境濃度</a:t>
                      </a:r>
                    </a:p>
                  </a:txBody>
                  <a:tcPr marL="9525" marR="9525" marT="9525" marB="0" anchor="ctr"/>
                </a:tc>
                <a:extLst>
                  <a:ext uri="{0D108BD9-81ED-4DB2-BD59-A6C34878D82A}">
                    <a16:rowId xmlns:a16="http://schemas.microsoft.com/office/drawing/2014/main" val="1453410119"/>
                  </a:ext>
                </a:extLst>
              </a:tr>
              <a:tr h="426231">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en-US" sz="1050" b="0" i="0" u="none" strike="noStrike">
                          <a:solidFill>
                            <a:srgbClr val="000000"/>
                          </a:solidFill>
                          <a:effectLst/>
                          <a:latin typeface="BIZ UDPゴシック" panose="020B0400000000000000" pitchFamily="50" charset="-128"/>
                          <a:ea typeface="BIZ UDPゴシック" panose="020B0400000000000000" pitchFamily="50" charset="-128"/>
                        </a:rPr>
                        <a:t>T1</a:t>
                      </a: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0.03ppm</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4" name="表 13">
            <a:extLst>
              <a:ext uri="{FF2B5EF4-FFF2-40B4-BE49-F238E27FC236}">
                <a16:creationId xmlns:a16="http://schemas.microsoft.com/office/drawing/2014/main" id="{F63B1F5D-EB1A-4A20-92BC-03F40168C770}"/>
              </a:ext>
            </a:extLst>
          </p:cNvPr>
          <p:cNvGraphicFramePr>
            <a:graphicFrameLocks noGrp="1"/>
          </p:cNvGraphicFramePr>
          <p:nvPr>
            <p:extLst>
              <p:ext uri="{D42A27DB-BD31-4B8C-83A1-F6EECF244321}">
                <p14:modId xmlns:p14="http://schemas.microsoft.com/office/powerpoint/2010/main" val="3002523643"/>
              </p:ext>
            </p:extLst>
          </p:nvPr>
        </p:nvGraphicFramePr>
        <p:xfrm>
          <a:off x="684610" y="2578446"/>
          <a:ext cx="8728944" cy="1061085"/>
        </p:xfrm>
        <a:graphic>
          <a:graphicData uri="http://schemas.openxmlformats.org/drawingml/2006/table">
            <a:tbl>
              <a:tblPr firstRow="1" bandRow="1">
                <a:tableStyleId>{5C22544A-7EE6-4342-B048-85BDC9FD1C3A}</a:tableStyleId>
              </a:tblPr>
              <a:tblGrid>
                <a:gridCol w="900000">
                  <a:extLst>
                    <a:ext uri="{9D8B030D-6E8A-4147-A177-3AD203B41FA5}">
                      <a16:colId xmlns:a16="http://schemas.microsoft.com/office/drawing/2014/main" val="2840144021"/>
                    </a:ext>
                  </a:extLst>
                </a:gridCol>
                <a:gridCol w="720000">
                  <a:extLst>
                    <a:ext uri="{9D8B030D-6E8A-4147-A177-3AD203B41FA5}">
                      <a16:colId xmlns:a16="http://schemas.microsoft.com/office/drawing/2014/main" val="2239818214"/>
                    </a:ext>
                  </a:extLst>
                </a:gridCol>
                <a:gridCol w="396000">
                  <a:extLst>
                    <a:ext uri="{9D8B030D-6E8A-4147-A177-3AD203B41FA5}">
                      <a16:colId xmlns:a16="http://schemas.microsoft.com/office/drawing/2014/main" val="2384755886"/>
                    </a:ext>
                  </a:extLst>
                </a:gridCol>
                <a:gridCol w="792000">
                  <a:extLst>
                    <a:ext uri="{9D8B030D-6E8A-4147-A177-3AD203B41FA5}">
                      <a16:colId xmlns:a16="http://schemas.microsoft.com/office/drawing/2014/main" val="186284741"/>
                    </a:ext>
                  </a:extLst>
                </a:gridCol>
                <a:gridCol w="432000">
                  <a:extLst>
                    <a:ext uri="{9D8B030D-6E8A-4147-A177-3AD203B41FA5}">
                      <a16:colId xmlns:a16="http://schemas.microsoft.com/office/drawing/2014/main" val="1115179099"/>
                    </a:ext>
                  </a:extLst>
                </a:gridCol>
                <a:gridCol w="432000">
                  <a:extLst>
                    <a:ext uri="{9D8B030D-6E8A-4147-A177-3AD203B41FA5}">
                      <a16:colId xmlns:a16="http://schemas.microsoft.com/office/drawing/2014/main" val="3356854828"/>
                    </a:ext>
                  </a:extLst>
                </a:gridCol>
                <a:gridCol w="540000">
                  <a:extLst>
                    <a:ext uri="{9D8B030D-6E8A-4147-A177-3AD203B41FA5}">
                      <a16:colId xmlns:a16="http://schemas.microsoft.com/office/drawing/2014/main" val="1920011306"/>
                    </a:ext>
                  </a:extLst>
                </a:gridCol>
                <a:gridCol w="468000">
                  <a:extLst>
                    <a:ext uri="{9D8B030D-6E8A-4147-A177-3AD203B41FA5}">
                      <a16:colId xmlns:a16="http://schemas.microsoft.com/office/drawing/2014/main" val="3335024437"/>
                    </a:ext>
                  </a:extLst>
                </a:gridCol>
                <a:gridCol w="576000">
                  <a:extLst>
                    <a:ext uri="{9D8B030D-6E8A-4147-A177-3AD203B41FA5}">
                      <a16:colId xmlns:a16="http://schemas.microsoft.com/office/drawing/2014/main" val="262351408"/>
                    </a:ext>
                  </a:extLst>
                </a:gridCol>
                <a:gridCol w="504000">
                  <a:extLst>
                    <a:ext uri="{9D8B030D-6E8A-4147-A177-3AD203B41FA5}">
                      <a16:colId xmlns:a16="http://schemas.microsoft.com/office/drawing/2014/main" val="421905880"/>
                    </a:ext>
                  </a:extLst>
                </a:gridCol>
                <a:gridCol w="386472">
                  <a:extLst>
                    <a:ext uri="{9D8B030D-6E8A-4147-A177-3AD203B41FA5}">
                      <a16:colId xmlns:a16="http://schemas.microsoft.com/office/drawing/2014/main" val="3811409747"/>
                    </a:ext>
                  </a:extLst>
                </a:gridCol>
                <a:gridCol w="386472">
                  <a:extLst>
                    <a:ext uri="{9D8B030D-6E8A-4147-A177-3AD203B41FA5}">
                      <a16:colId xmlns:a16="http://schemas.microsoft.com/office/drawing/2014/main" val="2543409202"/>
                    </a:ext>
                  </a:extLst>
                </a:gridCol>
                <a:gridCol w="1656000">
                  <a:extLst>
                    <a:ext uri="{9D8B030D-6E8A-4147-A177-3AD203B41FA5}">
                      <a16:colId xmlns:a16="http://schemas.microsoft.com/office/drawing/2014/main" val="1224343970"/>
                    </a:ext>
                  </a:extLst>
                </a:gridCol>
                <a:gridCol w="540000">
                  <a:extLst>
                    <a:ext uri="{9D8B030D-6E8A-4147-A177-3AD203B41FA5}">
                      <a16:colId xmlns:a16="http://schemas.microsoft.com/office/drawing/2014/main" val="469874782"/>
                    </a:ext>
                  </a:extLst>
                </a:gridCol>
              </a:tblGrid>
              <a:tr h="395800">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全国製造・輸入数量 </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sz="1050" u="none" strike="noStrike" dirty="0">
                          <a:effectLst/>
                          <a:latin typeface="BIZ UDPゴシック" panose="020B0400000000000000" pitchFamily="50" charset="-128"/>
                          <a:ea typeface="BIZ UDPゴシック" panose="020B0400000000000000" pitchFamily="50" charset="-128"/>
                        </a:rPr>
                        <a:t>t)</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府内大気濃度</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測定法</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環境基準値又は指針値</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法（有害</a:t>
                      </a:r>
                      <a:r>
                        <a:rPr lang="ja-JP" altLang="en-US" sz="1050" kern="100" dirty="0">
                          <a:effectLst/>
                          <a:latin typeface="BIZ UDPゴシック" panose="020B0400000000000000" pitchFamily="50" charset="-128"/>
                          <a:ea typeface="BIZ UDPゴシック" panose="020B0400000000000000" pitchFamily="50" charset="-128"/>
                        </a:rPr>
                        <a:t>物質等</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法（指定物質）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法（優先取組物質）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条例（有害</a:t>
                      </a:r>
                      <a:r>
                        <a:rPr lang="ja-JP" altLang="en-US" sz="1050" kern="100" dirty="0">
                          <a:effectLst/>
                          <a:latin typeface="BIZ UDPゴシック" panose="020B0400000000000000" pitchFamily="50" charset="-128"/>
                          <a:ea typeface="BIZ UDPゴシック" panose="020B0400000000000000" pitchFamily="50" charset="-128"/>
                        </a:rPr>
                        <a:t>物質</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化審法</a:t>
                      </a:r>
                    </a:p>
                  </a:txBody>
                  <a:tcPr marL="45720" marR="45720"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安衛法</a:t>
                      </a:r>
                      <a:endParaRPr kumimoji="1" lang="en-US" altLang="ja-JP" sz="1050" dirty="0">
                        <a:latin typeface="BIZ UDPゴシック" panose="020B0400000000000000" pitchFamily="50" charset="-128"/>
                        <a:ea typeface="BIZ UDPゴシック" panose="020B0400000000000000" pitchFamily="50" charset="-128"/>
                      </a:endParaRPr>
                    </a:p>
                    <a:p>
                      <a:pPr algn="ctr"/>
                      <a:r>
                        <a:rPr kumimoji="1" lang="ja-JP" altLang="en-US" sz="1050" dirty="0">
                          <a:latin typeface="BIZ UDPゴシック" panose="020B0400000000000000" pitchFamily="50" charset="-128"/>
                          <a:ea typeface="BIZ UDPゴシック" panose="020B0400000000000000" pitchFamily="50" charset="-128"/>
                        </a:rPr>
                        <a:t>特化則</a:t>
                      </a:r>
                    </a:p>
                  </a:txBody>
                  <a:tcPr marL="45720" marR="4572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毒劇法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水濁法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50" kern="100" dirty="0">
                          <a:effectLst/>
                          <a:latin typeface="BIZ UDPゴシック" panose="020B0400000000000000" pitchFamily="50" charset="-128"/>
                          <a:ea typeface="BIZ UDPゴシック" panose="020B0400000000000000" pitchFamily="50" charset="-128"/>
                        </a:rPr>
                        <a:t>GHS</a:t>
                      </a:r>
                      <a:r>
                        <a:rPr lang="ja-JP" altLang="en-US" sz="1050" kern="100" dirty="0">
                          <a:effectLst/>
                          <a:latin typeface="BIZ UDPゴシック" panose="020B0400000000000000" pitchFamily="50" charset="-128"/>
                          <a:ea typeface="BIZ UDPゴシック" panose="020B0400000000000000" pitchFamily="50" charset="-128"/>
                        </a:rPr>
                        <a:t>分類健康有害性</a:t>
                      </a: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（発がん性以外の主な区分１）</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発がん性</a:t>
                      </a:r>
                      <a:br>
                        <a:rPr lang="ja-JP" altLang="en-US" sz="1050" u="none" strike="noStrike" dirty="0">
                          <a:effectLst/>
                          <a:latin typeface="BIZ UDPゴシック" panose="020B0400000000000000" pitchFamily="50" charset="-128"/>
                          <a:ea typeface="BIZ UDPゴシック" panose="020B0400000000000000" pitchFamily="50" charset="-128"/>
                        </a:rPr>
                      </a:b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IARC</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453410119"/>
                  </a:ext>
                </a:extLst>
              </a:tr>
              <a:tr h="346323">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指定物質</a:t>
                      </a:r>
                    </a:p>
                  </a:txBody>
                  <a:tcPr marL="9525" marR="9525" marT="9525" marB="0" anchor="ctr"/>
                </a:tc>
                <a:tc>
                  <a:txBody>
                    <a:bodyPr/>
                    <a:lstStyle/>
                    <a:p>
                      <a:pPr algn="ctr" rtl="0" fontAlgn="ct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皮膚腐食性</a:t>
                      </a:r>
                      <a:b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眼損傷性</a:t>
                      </a:r>
                      <a:b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特定標的臓器毒性</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6" name="表 15">
            <a:extLst>
              <a:ext uri="{FF2B5EF4-FFF2-40B4-BE49-F238E27FC236}">
                <a16:creationId xmlns:a16="http://schemas.microsoft.com/office/drawing/2014/main" id="{B291E9A6-D408-4E1C-AD30-32B19677BAAB}"/>
              </a:ext>
            </a:extLst>
          </p:cNvPr>
          <p:cNvGraphicFramePr>
            <a:graphicFrameLocks noGrp="1"/>
          </p:cNvGraphicFramePr>
          <p:nvPr>
            <p:extLst>
              <p:ext uri="{D42A27DB-BD31-4B8C-83A1-F6EECF244321}">
                <p14:modId xmlns:p14="http://schemas.microsoft.com/office/powerpoint/2010/main" val="638493314"/>
              </p:ext>
            </p:extLst>
          </p:nvPr>
        </p:nvGraphicFramePr>
        <p:xfrm>
          <a:off x="684610" y="4013200"/>
          <a:ext cx="8748000" cy="1072236"/>
        </p:xfrm>
        <a:graphic>
          <a:graphicData uri="http://schemas.openxmlformats.org/drawingml/2006/table">
            <a:tbl>
              <a:tblPr firstRow="1" bandRow="1">
                <a:tableStyleId>{5C22544A-7EE6-4342-B048-85BDC9FD1C3A}</a:tableStyleId>
              </a:tblPr>
              <a:tblGrid>
                <a:gridCol w="396000">
                  <a:extLst>
                    <a:ext uri="{9D8B030D-6E8A-4147-A177-3AD203B41FA5}">
                      <a16:colId xmlns:a16="http://schemas.microsoft.com/office/drawing/2014/main" val="3554492327"/>
                    </a:ext>
                  </a:extLst>
                </a:gridCol>
                <a:gridCol w="360000">
                  <a:extLst>
                    <a:ext uri="{9D8B030D-6E8A-4147-A177-3AD203B41FA5}">
                      <a16:colId xmlns:a16="http://schemas.microsoft.com/office/drawing/2014/main" val="3146548048"/>
                    </a:ext>
                  </a:extLst>
                </a:gridCol>
                <a:gridCol w="684000">
                  <a:extLst>
                    <a:ext uri="{9D8B030D-6E8A-4147-A177-3AD203B41FA5}">
                      <a16:colId xmlns:a16="http://schemas.microsoft.com/office/drawing/2014/main" val="3313589753"/>
                    </a:ext>
                  </a:extLst>
                </a:gridCol>
                <a:gridCol w="684000">
                  <a:extLst>
                    <a:ext uri="{9D8B030D-6E8A-4147-A177-3AD203B41FA5}">
                      <a16:colId xmlns:a16="http://schemas.microsoft.com/office/drawing/2014/main" val="1309927787"/>
                    </a:ext>
                  </a:extLst>
                </a:gridCol>
                <a:gridCol w="432000">
                  <a:extLst>
                    <a:ext uri="{9D8B030D-6E8A-4147-A177-3AD203B41FA5}">
                      <a16:colId xmlns:a16="http://schemas.microsoft.com/office/drawing/2014/main" val="440683863"/>
                    </a:ext>
                  </a:extLst>
                </a:gridCol>
                <a:gridCol w="360000">
                  <a:extLst>
                    <a:ext uri="{9D8B030D-6E8A-4147-A177-3AD203B41FA5}">
                      <a16:colId xmlns:a16="http://schemas.microsoft.com/office/drawing/2014/main" val="1481578530"/>
                    </a:ext>
                  </a:extLst>
                </a:gridCol>
                <a:gridCol w="1728000">
                  <a:extLst>
                    <a:ext uri="{9D8B030D-6E8A-4147-A177-3AD203B41FA5}">
                      <a16:colId xmlns:a16="http://schemas.microsoft.com/office/drawing/2014/main" val="68193555"/>
                    </a:ext>
                  </a:extLst>
                </a:gridCol>
                <a:gridCol w="432000">
                  <a:extLst>
                    <a:ext uri="{9D8B030D-6E8A-4147-A177-3AD203B41FA5}">
                      <a16:colId xmlns:a16="http://schemas.microsoft.com/office/drawing/2014/main" val="3995537399"/>
                    </a:ext>
                  </a:extLst>
                </a:gridCol>
                <a:gridCol w="864000">
                  <a:extLst>
                    <a:ext uri="{9D8B030D-6E8A-4147-A177-3AD203B41FA5}">
                      <a16:colId xmlns:a16="http://schemas.microsoft.com/office/drawing/2014/main" val="2396862075"/>
                    </a:ext>
                  </a:extLst>
                </a:gridCol>
                <a:gridCol w="612000">
                  <a:extLst>
                    <a:ext uri="{9D8B030D-6E8A-4147-A177-3AD203B41FA5}">
                      <a16:colId xmlns:a16="http://schemas.microsoft.com/office/drawing/2014/main" val="3482019717"/>
                    </a:ext>
                  </a:extLst>
                </a:gridCol>
                <a:gridCol w="2196000">
                  <a:extLst>
                    <a:ext uri="{9D8B030D-6E8A-4147-A177-3AD203B41FA5}">
                      <a16:colId xmlns:a16="http://schemas.microsoft.com/office/drawing/2014/main" val="669687323"/>
                    </a:ext>
                  </a:extLst>
                </a:gridCol>
              </a:tblGrid>
              <a:tr h="330378">
                <a:tc gridSpan="7">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排出量（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ja-JP"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移動量（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a:p>
                  </a:txBody>
                  <a:tcPr/>
                </a:tc>
                <a:tc gridSpan="2">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zh-CN" sz="1050" u="none" strike="noStrike" dirty="0">
                          <a:effectLst/>
                          <a:latin typeface="BIZ UDPゴシック" panose="020B0400000000000000" pitchFamily="50" charset="-128"/>
                          <a:ea typeface="BIZ UDPゴシック" panose="020B0400000000000000" pitchFamily="50" charset="-128"/>
                        </a:rPr>
                        <a:t>PRTR</a:t>
                      </a:r>
                      <a:r>
                        <a:rPr lang="zh-CN" altLang="en-US" sz="1050" u="none" strike="noStrike" dirty="0">
                          <a:effectLst/>
                          <a:latin typeface="BIZ UDPゴシック" panose="020B0400000000000000" pitchFamily="50" charset="-128"/>
                          <a:ea typeface="BIZ UDPゴシック" panose="020B0400000000000000" pitchFamily="50" charset="-128"/>
                        </a:rPr>
                        <a:t>届出外</a:t>
                      </a: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年度、ｋｇ）</a:t>
                      </a:r>
                      <a:endParaRPr lang="en-US" altLang="ja-JP" sz="1050" u="none" strike="noStrike"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zh-CN"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728890693"/>
                  </a:ext>
                </a:extLst>
              </a:tr>
              <a:tr h="330378">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分類</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届出件数</a:t>
                      </a:r>
                      <a:endParaRPr lang="en-US" altLang="ja-JP"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合計</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公共用水域</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土壌</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大気排出量上位業種</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下水道</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事業所外への移動（廃棄物）</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r>
                        <a:rPr lang="zh-CN" altLang="en-US" sz="1050" u="none" strike="noStrike" dirty="0">
                          <a:effectLst/>
                          <a:latin typeface="BIZ UDPゴシック" panose="020B0400000000000000" pitchFamily="50" charset="-128"/>
                          <a:ea typeface="BIZ UDPゴシック" panose="020B0400000000000000" pitchFamily="50" charset="-128"/>
                        </a:rPr>
                        <a:t>排出量</a:t>
                      </a:r>
                      <a:endParaRPr kumimoji="1" lang="ja-JP" altLang="en-US" sz="1050" dirty="0">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主な排出源と量</a:t>
                      </a:r>
                    </a:p>
                  </a:txBody>
                  <a:tcPr anchor="ctr"/>
                </a:tc>
                <a:extLst>
                  <a:ext uri="{0D108BD9-81ED-4DB2-BD59-A6C34878D82A}">
                    <a16:rowId xmlns:a16="http://schemas.microsoft.com/office/drawing/2014/main" val="2814582105"/>
                  </a:ext>
                </a:extLst>
              </a:tr>
              <a:tr h="330378">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extLst>
                  <a:ext uri="{0D108BD9-81ED-4DB2-BD59-A6C34878D82A}">
                    <a16:rowId xmlns:a16="http://schemas.microsoft.com/office/drawing/2014/main" val="3130189616"/>
                  </a:ext>
                </a:extLst>
              </a:tr>
            </a:tbl>
          </a:graphicData>
        </a:graphic>
      </p:graphicFrame>
    </p:spTree>
    <p:extLst>
      <p:ext uri="{BB962C8B-B14F-4D97-AF65-F5344CB8AC3E}">
        <p14:creationId xmlns:p14="http://schemas.microsoft.com/office/powerpoint/2010/main" val="23766541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a:extLst>
              <a:ext uri="{FF2B5EF4-FFF2-40B4-BE49-F238E27FC236}">
                <a16:creationId xmlns:a16="http://schemas.microsoft.com/office/drawing/2014/main" id="{70A9CB1F-66B0-48D1-ABF0-282440C6508F}"/>
              </a:ext>
            </a:extLst>
          </p:cNvPr>
          <p:cNvSpPr>
            <a:spLocks noGrp="1"/>
          </p:cNvSpPr>
          <p:nvPr>
            <p:ph type="title"/>
          </p:nvPr>
        </p:nvSpPr>
        <p:spPr>
          <a:xfrm>
            <a:off x="1083470" y="609600"/>
            <a:ext cx="7582228" cy="965982"/>
          </a:xfrm>
        </p:spPr>
        <p:txBody>
          <a:bodyPr>
            <a:normAutofit/>
          </a:bodyPr>
          <a:lstStyle/>
          <a:p>
            <a:r>
              <a:rPr lang="ja-JP" altLang="en-US" sz="2000" dirty="0">
                <a:latin typeface="BIZ UDPゴシック" panose="020B0400000000000000" pitchFamily="50" charset="-128"/>
                <a:ea typeface="BIZ UDPゴシック" panose="020B0400000000000000" pitchFamily="50" charset="-128"/>
              </a:rPr>
              <a:t>（参考）法優先取組物質の選定時の考え方①</a:t>
            </a:r>
            <a:endParaRPr kumimoji="1" lang="ja-JP" altLang="en-US" sz="20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スライド番号プレースホルダー 3">
            <a:extLst>
              <a:ext uri="{FF2B5EF4-FFF2-40B4-BE49-F238E27FC236}">
                <a16:creationId xmlns:a16="http://schemas.microsoft.com/office/drawing/2014/main" id="{51B62BE3-F3AF-4903-AF90-F0FA65B93D7F}"/>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4</a:t>
            </a:fld>
            <a:endParaRPr lang="en-US" dirty="0">
              <a:solidFill>
                <a:srgbClr val="000000"/>
              </a:solidFill>
              <a:latin typeface="BIZ UDPゴシック" panose="020B0400000000000000" pitchFamily="50" charset="-128"/>
              <a:ea typeface="BIZ UDPゴシック" panose="020B0400000000000000" pitchFamily="50" charset="-128"/>
            </a:endParaRPr>
          </a:p>
        </p:txBody>
      </p:sp>
      <p:sp>
        <p:nvSpPr>
          <p:cNvPr id="12" name="コンテンツ プレースホルダー 2">
            <a:extLst>
              <a:ext uri="{FF2B5EF4-FFF2-40B4-BE49-F238E27FC236}">
                <a16:creationId xmlns:a16="http://schemas.microsoft.com/office/drawing/2014/main" id="{535D2A1C-1F81-4404-990E-F0B8AB19ED5B}"/>
              </a:ext>
            </a:extLst>
          </p:cNvPr>
          <p:cNvSpPr>
            <a:spLocks noGrp="1"/>
          </p:cNvSpPr>
          <p:nvPr>
            <p:ph idx="1"/>
          </p:nvPr>
        </p:nvSpPr>
        <p:spPr>
          <a:xfrm>
            <a:off x="684610" y="1069513"/>
            <a:ext cx="8032395" cy="476618"/>
          </a:xfrm>
        </p:spPr>
        <p:txBody>
          <a:bodyPr>
            <a:normAutofit/>
          </a:bodyPr>
          <a:lstStyle/>
          <a:p>
            <a:pPr marL="0" indent="0">
              <a:buNone/>
            </a:pPr>
            <a:r>
              <a:rPr lang="ja-JP" altLang="en-US" sz="1400" dirty="0">
                <a:latin typeface="BIZ UDPゴシック" panose="020B0400000000000000" pitchFamily="50" charset="-128"/>
                <a:ea typeface="BIZ UDPゴシック" panose="020B0400000000000000" pitchFamily="50" charset="-128"/>
              </a:rPr>
              <a:t>〇</a:t>
            </a:r>
            <a:r>
              <a:rPr lang="ja-JP" altLang="ja-JP" sz="1400" dirty="0">
                <a:latin typeface="BIZ UDPゴシック" panose="020B0400000000000000" pitchFamily="50" charset="-128"/>
                <a:ea typeface="BIZ UDPゴシック" panose="020B0400000000000000" pitchFamily="50" charset="-128"/>
              </a:rPr>
              <a:t>中央環境審議会</a:t>
            </a:r>
            <a:r>
              <a:rPr lang="ja-JP" altLang="en-US" sz="1400" dirty="0">
                <a:latin typeface="BIZ UDPゴシック" panose="020B0400000000000000" pitchFamily="50" charset="-128"/>
                <a:ea typeface="BIZ UDPゴシック" panose="020B0400000000000000" pitchFamily="50" charset="-128"/>
              </a:rPr>
              <a:t>第９次</a:t>
            </a:r>
            <a:r>
              <a:rPr lang="ja-JP" altLang="ja-JP" sz="1400" dirty="0">
                <a:latin typeface="BIZ UDPゴシック" panose="020B0400000000000000" pitchFamily="50" charset="-128"/>
                <a:ea typeface="BIZ UDPゴシック" panose="020B0400000000000000" pitchFamily="50" charset="-128"/>
              </a:rPr>
              <a:t>答申</a:t>
            </a:r>
            <a:r>
              <a:rPr lang="ja-JP" altLang="en-US" sz="1400" dirty="0">
                <a:latin typeface="BIZ UDPゴシック" panose="020B0400000000000000" pitchFamily="50" charset="-128"/>
                <a:ea typeface="BIZ UDPゴシック" panose="020B0400000000000000" pitchFamily="50" charset="-128"/>
              </a:rPr>
              <a:t>（平成</a:t>
            </a:r>
            <a:r>
              <a:rPr lang="en-US" altLang="ja-JP" sz="1400" dirty="0">
                <a:latin typeface="BIZ UDPゴシック" panose="020B0400000000000000" pitchFamily="50" charset="-128"/>
                <a:ea typeface="BIZ UDPゴシック" panose="020B0400000000000000" pitchFamily="50" charset="-128"/>
              </a:rPr>
              <a:t>22</a:t>
            </a:r>
            <a:r>
              <a:rPr lang="ja-JP" altLang="en-US" sz="1400" dirty="0">
                <a:latin typeface="BIZ UDPゴシック" panose="020B0400000000000000" pitchFamily="50" charset="-128"/>
                <a:ea typeface="BIZ UDPゴシック" panose="020B0400000000000000" pitchFamily="50" charset="-128"/>
              </a:rPr>
              <a:t>年）</a:t>
            </a:r>
            <a:r>
              <a:rPr lang="ja-JP" altLang="ja-JP" sz="1400" dirty="0">
                <a:latin typeface="BIZ UDPゴシック" panose="020B0400000000000000" pitchFamily="50" charset="-128"/>
                <a:ea typeface="BIZ UDPゴシック" panose="020B0400000000000000" pitchFamily="50" charset="-128"/>
              </a:rPr>
              <a:t>に</a:t>
            </a:r>
            <a:r>
              <a:rPr lang="ja-JP" altLang="en-US" sz="1400" dirty="0">
                <a:latin typeface="BIZ UDPゴシック" panose="020B0400000000000000" pitchFamily="50" charset="-128"/>
                <a:ea typeface="BIZ UDPゴシック" panose="020B0400000000000000" pitchFamily="50" charset="-128"/>
              </a:rPr>
              <a:t>おいて</a:t>
            </a:r>
            <a:r>
              <a:rPr lang="ja-JP" altLang="ja-JP" sz="1400" dirty="0">
                <a:latin typeface="BIZ UDPゴシック" panose="020B0400000000000000" pitchFamily="50" charset="-128"/>
                <a:ea typeface="BIZ UDPゴシック" panose="020B0400000000000000" pitchFamily="50" charset="-128"/>
              </a:rPr>
              <a:t>、以下により優先取組物質が見直された。</a:t>
            </a:r>
            <a:endParaRPr lang="en-US" altLang="ja-JP" sz="1400" dirty="0">
              <a:latin typeface="BIZ UDPゴシック" panose="020B0400000000000000" pitchFamily="50" charset="-128"/>
              <a:ea typeface="BIZ UDPゴシック" panose="020B0400000000000000" pitchFamily="50" charset="-128"/>
            </a:endParaRPr>
          </a:p>
          <a:p>
            <a:pPr marL="0" indent="0">
              <a:buNone/>
            </a:pPr>
            <a:endParaRPr kumimoji="1" lang="en-US" altLang="ja-JP" sz="1400" dirty="0">
              <a:latin typeface="BIZ UDPゴシック" panose="020B0400000000000000" pitchFamily="50" charset="-128"/>
              <a:ea typeface="BIZ UDPゴシック" panose="020B0400000000000000" pitchFamily="50" charset="-128"/>
            </a:endParaRPr>
          </a:p>
          <a:p>
            <a:pPr marL="0" indent="0">
              <a:buNone/>
            </a:pPr>
            <a:endParaRPr lang="en-US" altLang="ja-JP" sz="1400" dirty="0">
              <a:latin typeface="BIZ UDPゴシック" panose="020B0400000000000000" pitchFamily="50" charset="-128"/>
              <a:ea typeface="BIZ UDPゴシック" panose="020B0400000000000000" pitchFamily="50" charset="-128"/>
            </a:endParaRPr>
          </a:p>
          <a:p>
            <a:pPr marL="0" indent="0">
              <a:buNone/>
            </a:pPr>
            <a:endParaRPr kumimoji="1" lang="en-US" altLang="ja-JP" sz="1400" dirty="0">
              <a:latin typeface="BIZ UDPゴシック" panose="020B0400000000000000" pitchFamily="50" charset="-128"/>
              <a:ea typeface="BIZ UDPゴシック" panose="020B0400000000000000" pitchFamily="50" charset="-128"/>
            </a:endParaRPr>
          </a:p>
          <a:p>
            <a:pPr marL="0" indent="0">
              <a:buNone/>
            </a:pPr>
            <a:endParaRPr lang="en-US" altLang="ja-JP" sz="1400" dirty="0">
              <a:latin typeface="BIZ UDPゴシック" panose="020B0400000000000000" pitchFamily="50" charset="-128"/>
              <a:ea typeface="BIZ UDPゴシック" panose="020B0400000000000000" pitchFamily="50" charset="-128"/>
            </a:endParaRPr>
          </a:p>
          <a:p>
            <a:pPr marL="0" indent="0">
              <a:buNone/>
            </a:pPr>
            <a:endParaRPr kumimoji="1" lang="en-US" altLang="ja-JP" sz="1400" dirty="0">
              <a:latin typeface="BIZ UDPゴシック" panose="020B0400000000000000" pitchFamily="50" charset="-128"/>
              <a:ea typeface="BIZ UDPゴシック" panose="020B0400000000000000" pitchFamily="50" charset="-128"/>
            </a:endParaRPr>
          </a:p>
          <a:p>
            <a:pPr marL="0" indent="0">
              <a:buNone/>
            </a:pPr>
            <a:endParaRPr lang="en-US" altLang="ja-JP" sz="1400" dirty="0">
              <a:latin typeface="BIZ UDPゴシック" panose="020B0400000000000000" pitchFamily="50" charset="-128"/>
              <a:ea typeface="BIZ UDPゴシック" panose="020B0400000000000000" pitchFamily="50" charset="-128"/>
            </a:endParaRPr>
          </a:p>
          <a:p>
            <a:pPr marL="0" indent="0">
              <a:buNone/>
            </a:pPr>
            <a:endParaRPr kumimoji="1" lang="en-US" altLang="ja-JP" sz="1400" dirty="0">
              <a:latin typeface="BIZ UDPゴシック" panose="020B0400000000000000" pitchFamily="50" charset="-128"/>
              <a:ea typeface="BIZ UDPゴシック" panose="020B0400000000000000" pitchFamily="50" charset="-128"/>
            </a:endParaRPr>
          </a:p>
          <a:p>
            <a:pPr marL="0" indent="0">
              <a:buNone/>
            </a:pPr>
            <a:endParaRPr lang="en-US" altLang="ja-JP" sz="1400" dirty="0">
              <a:latin typeface="BIZ UDPゴシック" panose="020B0400000000000000" pitchFamily="50" charset="-128"/>
              <a:ea typeface="BIZ UDPゴシック" panose="020B0400000000000000" pitchFamily="50" charset="-128"/>
            </a:endParaRPr>
          </a:p>
          <a:p>
            <a:pPr marL="0" indent="0">
              <a:buNone/>
            </a:pPr>
            <a:endParaRPr kumimoji="1" lang="en-US" altLang="ja-JP" sz="1400" dirty="0">
              <a:latin typeface="BIZ UDPゴシック" panose="020B0400000000000000" pitchFamily="50" charset="-128"/>
              <a:ea typeface="BIZ UDPゴシック" panose="020B0400000000000000" pitchFamily="50" charset="-128"/>
            </a:endParaRPr>
          </a:p>
          <a:p>
            <a:pPr marL="0" indent="0">
              <a:buNone/>
            </a:pPr>
            <a:endParaRPr lang="en-US" altLang="ja-JP" sz="1400" dirty="0">
              <a:latin typeface="BIZ UDPゴシック" panose="020B0400000000000000" pitchFamily="50" charset="-128"/>
              <a:ea typeface="BIZ UDPゴシック" panose="020B0400000000000000" pitchFamily="50" charset="-128"/>
            </a:endParaRPr>
          </a:p>
        </p:txBody>
      </p:sp>
      <p:sp>
        <p:nvSpPr>
          <p:cNvPr id="14" name="テキスト ボックス 10">
            <a:extLst>
              <a:ext uri="{FF2B5EF4-FFF2-40B4-BE49-F238E27FC236}">
                <a16:creationId xmlns:a16="http://schemas.microsoft.com/office/drawing/2014/main" id="{7C0AF7F2-0C47-4752-8054-BE2FA5668216}"/>
              </a:ext>
            </a:extLst>
          </p:cNvPr>
          <p:cNvSpPr txBox="1">
            <a:spLocks/>
          </p:cNvSpPr>
          <p:nvPr/>
        </p:nvSpPr>
        <p:spPr>
          <a:xfrm>
            <a:off x="797633" y="1546131"/>
            <a:ext cx="8457845" cy="5244792"/>
          </a:xfrm>
          <a:prstGeom prst="rect">
            <a:avLst/>
          </a:prstGeom>
          <a:solidFill>
            <a:schemeClr val="lt1"/>
          </a:solidFill>
          <a:ln w="6350">
            <a:solidFill>
              <a:prstClr val="black"/>
            </a:solidFill>
            <a:prstDash val="dash"/>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altLang="en-US" sz="14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〇有害大気汚染物質に該当する可能性がある物質リスト</a:t>
            </a:r>
            <a:endParaRPr lang="en-US" altLang="ja-JP" sz="14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spcAft>
                <a:spcPts val="0"/>
              </a:spcAft>
            </a:pPr>
            <a:endParaRPr lang="en-US" altLang="ja-JP" sz="12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spcAft>
                <a:spcPts val="0"/>
              </a:spcAft>
            </a:pPr>
            <a:r>
              <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（基本的な考え方）</a:t>
            </a:r>
          </a:p>
          <a:p>
            <a:pPr algn="just">
              <a:spcAft>
                <a:spcPts val="0"/>
              </a:spcAft>
            </a:pPr>
            <a:r>
              <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en-US" sz="1200" u="sng"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継続的に摂取される場合には人の健康を損なう恐れがある物質で大気の汚染の原因</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となるもので、</a:t>
            </a:r>
            <a:r>
              <a:rPr lang="ja-JP" altLang="en-US" sz="1200" u="sng"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発がん性、吸入慢性毒性などの有害性を有しており、かつ大気濃度測定での検出や</a:t>
            </a:r>
            <a:r>
              <a:rPr lang="en-US" altLang="ja-JP" sz="1200" u="sng"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PRTR</a:t>
            </a:r>
            <a:r>
              <a:rPr lang="ja-JP" altLang="en-US" sz="1200" u="sng"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制度において大気への排出が確認されていること等一定の暴露性があり、大気経由での健康影響の可能性がある物質を選定</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する。なお、</a:t>
            </a:r>
            <a:r>
              <a:rPr lang="ja-JP" altLang="en-US" sz="1200" u="sng"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法の有害物質は選定から除外されている</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spcAft>
                <a:spcPts val="0"/>
              </a:spcAft>
            </a:pPr>
            <a:endPar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spcAft>
                <a:spcPts val="0"/>
              </a:spcAft>
            </a:pPr>
            <a:r>
              <a:rPr lang="ja-JP" alt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rPr>
              <a:t>（選定基準）</a:t>
            </a:r>
            <a:endParaRPr lang="en-US" altLang="ja-JP" sz="12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spcAft>
                <a:spcPts val="0"/>
              </a:spcAft>
            </a:pPr>
            <a:r>
              <a:rPr lang="ja-JP" alt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rPr>
              <a:t>　（１）化管法対象物質のうち、以下のいずれかの有害性クラスに該当する物質であって、</a:t>
            </a:r>
            <a:endParaRPr lang="en-US" altLang="ja-JP" sz="12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spcAft>
                <a:spcPts val="0"/>
              </a:spcAft>
            </a:pPr>
            <a:r>
              <a:rPr lang="ja-JP" alt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rPr>
              <a:t>　　（ア）過去</a:t>
            </a:r>
            <a:r>
              <a:rPr lang="en-US" altLang="ja-JP" sz="1200" kern="100" dirty="0">
                <a:latin typeface="BIZ UDPゴシック" panose="020B0400000000000000" pitchFamily="50" charset="-128"/>
                <a:ea typeface="BIZ UDPゴシック" panose="020B0400000000000000" pitchFamily="50" charset="-128"/>
                <a:cs typeface="Times New Roman" panose="02020603050405020304" pitchFamily="18" charset="0"/>
              </a:rPr>
              <a:t>10</a:t>
            </a:r>
            <a:r>
              <a:rPr lang="ja-JP" alt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rPr>
              <a:t>年間において大気中からの検出例があるもの</a:t>
            </a:r>
            <a:endParaRPr lang="en-US" altLang="ja-JP" sz="12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spcAft>
                <a:spcPts val="0"/>
              </a:spcAft>
            </a:pPr>
            <a:r>
              <a:rPr lang="ja-JP" alt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rPr>
              <a:t>　　（イ）（ア）以外で、これまでに化管法の規定により大気中への排出量の届出があるもの</a:t>
            </a:r>
            <a:endParaRPr lang="en-US" altLang="ja-JP" sz="12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spcAft>
                <a:spcPts val="0"/>
              </a:spcAft>
            </a:pP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有害性クラス：①発がん性、</a:t>
            </a:r>
            <a:r>
              <a:rPr lang="ja-JP" alt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rPr>
              <a:t>②</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変異原性、③生殖</a:t>
            </a: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発生毒性、④吸入慢性毒性、⑤作業環境許容濃度から得られる吸入　　　　　　　　</a:t>
            </a:r>
            <a:endPar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spcAft>
                <a:spcPts val="0"/>
              </a:spcAft>
            </a:pPr>
            <a:r>
              <a:rPr lang="ja-JP" alt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慢性毒性、⑥感作性、⑦経口慢性毒性</a:t>
            </a:r>
            <a:endPar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spcAft>
                <a:spcPts val="0"/>
              </a:spcAft>
            </a:pPr>
            <a:endPar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spcAft>
                <a:spcPts val="0"/>
              </a:spcAft>
            </a:pPr>
            <a:r>
              <a:rPr lang="ja-JP" alt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en-US" altLang="ja-JP" sz="1200" kern="100" dirty="0">
                <a:latin typeface="BIZ UDPゴシック" panose="020B0400000000000000" pitchFamily="50" charset="-128"/>
                <a:ea typeface="BIZ UDPゴシック" panose="020B0400000000000000" pitchFamily="50" charset="-128"/>
                <a:cs typeface="Times New Roman" panose="02020603050405020304" pitchFamily="18" charset="0"/>
              </a:rPr>
              <a:t>(2)</a:t>
            </a:r>
            <a:r>
              <a:rPr lang="ja-JP" alt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rPr>
              <a:t>既存有害大気汚染物質に該当する可能性がある物質リストのうち、（１）有害性クラスに該当し、以下に該当するもの</a:t>
            </a:r>
            <a:endParaRPr lang="en-US" altLang="ja-JP" sz="12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spcAft>
                <a:spcPts val="0"/>
              </a:spcAft>
            </a:pP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（ア）過去</a:t>
            </a: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10</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年間において大気中からの検出例があるもの</a:t>
            </a:r>
            <a:endPar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spcAft>
                <a:spcPts val="0"/>
              </a:spcAft>
            </a:pPr>
            <a:r>
              <a:rPr lang="ja-JP" alt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rPr>
              <a:t>　　（イ）（ア）以外で、年間製造・輸入量が</a:t>
            </a:r>
            <a:r>
              <a:rPr lang="en-US" altLang="ja-JP" sz="1200" kern="100" dirty="0">
                <a:latin typeface="BIZ UDPゴシック" panose="020B0400000000000000" pitchFamily="50" charset="-128"/>
                <a:ea typeface="BIZ UDPゴシック" panose="020B0400000000000000" pitchFamily="50" charset="-128"/>
                <a:cs typeface="Times New Roman" panose="02020603050405020304" pitchFamily="18" charset="0"/>
              </a:rPr>
              <a:t>100</a:t>
            </a:r>
            <a:r>
              <a:rPr lang="ja-JP" alt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rPr>
              <a:t>トン以上のもの</a:t>
            </a:r>
            <a:endParaRPr lang="en-US" altLang="ja-JP" sz="12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spcAft>
                <a:spcPts val="0"/>
              </a:spcAft>
            </a:pP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（ウ）（ア）以外で、モノの燃焼等により非意図的に生成されるもの</a:t>
            </a:r>
            <a:endPar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spcAft>
                <a:spcPts val="0"/>
              </a:spcAft>
            </a:pP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spcAft>
                <a:spcPts val="0"/>
              </a:spcAft>
            </a:pP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（３）（１）（２）以外で非意図的に生成される物質であって、諸外国における規制等の対象となっており（１）有害性クラスに該当するもの</a:t>
            </a:r>
            <a:endPar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spcAft>
                <a:spcPts val="0"/>
              </a:spcAft>
            </a:pPr>
            <a:endPar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spcAft>
                <a:spcPts val="0"/>
              </a:spcAft>
            </a:pPr>
            <a:r>
              <a:rPr lang="ja-JP" alt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en-US" altLang="ja-JP" sz="1200" kern="100" dirty="0">
                <a:latin typeface="BIZ UDPゴシック" panose="020B0400000000000000" pitchFamily="50" charset="-128"/>
                <a:ea typeface="BIZ UDPゴシック" panose="020B0400000000000000" pitchFamily="50" charset="-128"/>
                <a:cs typeface="Times New Roman" panose="02020603050405020304" pitchFamily="18" charset="0"/>
              </a:rPr>
              <a:t>(4)</a:t>
            </a:r>
            <a:r>
              <a:rPr lang="ja-JP" alt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rPr>
              <a:t>既存有害大気汚染物質に該当する可能性がある物質リストのうち、（１）有害性クラスに該当しないが健康影響の可能性があるもの</a:t>
            </a:r>
            <a:endParaRPr lang="en-US" altLang="ja-JP" sz="12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spcAft>
                <a:spcPts val="0"/>
              </a:spcAft>
            </a:pPr>
            <a:endParaRPr lang="en-US" altLang="ja-JP" sz="12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spcAft>
                <a:spcPts val="0"/>
              </a:spcAft>
            </a:pPr>
            <a:r>
              <a:rPr lang="ja-JP" alt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rPr>
              <a:t>（選定物質）</a:t>
            </a:r>
            <a:endParaRPr lang="en-US" altLang="ja-JP" sz="12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spcAft>
                <a:spcPts val="0"/>
              </a:spcAft>
            </a:pPr>
            <a:r>
              <a:rPr lang="ja-JP" alt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en-US" altLang="ja-JP" sz="1200" kern="100" dirty="0">
                <a:latin typeface="BIZ UDPゴシック" panose="020B0400000000000000" pitchFamily="50" charset="-128"/>
                <a:ea typeface="BIZ UDPゴシック" panose="020B0400000000000000" pitchFamily="50" charset="-128"/>
                <a:cs typeface="Times New Roman" panose="02020603050405020304" pitchFamily="18" charset="0"/>
              </a:rPr>
              <a:t>248</a:t>
            </a:r>
            <a:r>
              <a:rPr lang="ja-JP" alt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rPr>
              <a:t>物質</a:t>
            </a:r>
            <a:endParaRPr lang="en-US" altLang="ja-JP" sz="12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Tree>
    <p:extLst>
      <p:ext uri="{BB962C8B-B14F-4D97-AF65-F5344CB8AC3E}">
        <p14:creationId xmlns:p14="http://schemas.microsoft.com/office/powerpoint/2010/main" val="358238616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p:cNvSpPr>
            <a:spLocks noGrp="1"/>
          </p:cNvSpPr>
          <p:nvPr>
            <p:ph type="title"/>
          </p:nvPr>
        </p:nvSpPr>
        <p:spPr>
          <a:xfrm>
            <a:off x="1083469" y="609600"/>
            <a:ext cx="8457933" cy="742122"/>
          </a:xfrm>
        </p:spPr>
        <p:txBody>
          <a:bodyPr>
            <a:normAutofit/>
          </a:bodyPr>
          <a:lstStyle/>
          <a:p>
            <a:r>
              <a:rPr kumimoji="1" lang="ja-JP" altLang="en-US" sz="2400" dirty="0">
                <a:latin typeface="BIZ UDPゴシック" panose="020B0400000000000000" pitchFamily="50" charset="-128"/>
                <a:ea typeface="BIZ UDPゴシック" panose="020B0400000000000000" pitchFamily="50" charset="-128"/>
              </a:rPr>
              <a:t>（参考）検討対象物質について</a:t>
            </a:r>
            <a:r>
              <a:rPr kumimoji="1" lang="en-US" altLang="ja-JP" sz="2400" dirty="0">
                <a:latin typeface="BIZ UDPゴシック" panose="020B0400000000000000" pitchFamily="50" charset="-128"/>
                <a:ea typeface="BIZ UDPゴシック" panose="020B0400000000000000" pitchFamily="50" charset="-128"/>
              </a:rPr>
              <a:t>【</a:t>
            </a:r>
            <a:r>
              <a:rPr lang="ja-JP" altLang="en-US" sz="2400" dirty="0">
                <a:latin typeface="BIZ UDPゴシック" panose="020B0400000000000000" pitchFamily="50" charset="-128"/>
                <a:ea typeface="BIZ UDPゴシック" panose="020B0400000000000000" pitchFamily="50" charset="-128"/>
              </a:rPr>
              <a:t>㉗塩化水素</a:t>
            </a:r>
            <a:r>
              <a:rPr kumimoji="1" lang="en-US" altLang="ja-JP" sz="2400" dirty="0">
                <a:latin typeface="BIZ UDPゴシック" panose="020B0400000000000000" pitchFamily="50" charset="-128"/>
                <a:ea typeface="BIZ UDPゴシック" panose="020B0400000000000000" pitchFamily="50" charset="-128"/>
              </a:rPr>
              <a:t>】</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スライド番号プレースホルダー 3">
            <a:extLst>
              <a:ext uri="{FF2B5EF4-FFF2-40B4-BE49-F238E27FC236}">
                <a16:creationId xmlns:a16="http://schemas.microsoft.com/office/drawing/2014/main" id="{8DBC81DD-DE3C-4517-AC6F-72A486E33BE7}"/>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40</a:t>
            </a:fld>
            <a:endParaRPr lang="en-US" dirty="0">
              <a:solidFill>
                <a:srgbClr val="000000"/>
              </a:solidFill>
              <a:latin typeface="BIZ UDPゴシック" panose="020B0400000000000000" pitchFamily="50" charset="-128"/>
              <a:ea typeface="BIZ UDPゴシック" panose="020B0400000000000000" pitchFamily="50" charset="-128"/>
            </a:endParaRPr>
          </a:p>
        </p:txBody>
      </p:sp>
      <p:graphicFrame>
        <p:nvGraphicFramePr>
          <p:cNvPr id="3" name="表 3">
            <a:extLst>
              <a:ext uri="{FF2B5EF4-FFF2-40B4-BE49-F238E27FC236}">
                <a16:creationId xmlns:a16="http://schemas.microsoft.com/office/drawing/2014/main" id="{99486B8D-8EBE-405C-9D80-F4834A667D51}"/>
              </a:ext>
            </a:extLst>
          </p:cNvPr>
          <p:cNvGraphicFramePr>
            <a:graphicFrameLocks noGrp="1"/>
          </p:cNvGraphicFramePr>
          <p:nvPr>
            <p:extLst>
              <p:ext uri="{D42A27DB-BD31-4B8C-83A1-F6EECF244321}">
                <p14:modId xmlns:p14="http://schemas.microsoft.com/office/powerpoint/2010/main" val="3220031823"/>
              </p:ext>
            </p:extLst>
          </p:nvPr>
        </p:nvGraphicFramePr>
        <p:xfrm>
          <a:off x="733163" y="1360286"/>
          <a:ext cx="8784370" cy="901065"/>
        </p:xfrm>
        <a:graphic>
          <a:graphicData uri="http://schemas.openxmlformats.org/drawingml/2006/table">
            <a:tbl>
              <a:tblPr firstRow="1" bandRow="1">
                <a:tableStyleId>{5C22544A-7EE6-4342-B048-85BDC9FD1C3A}</a:tableStyleId>
              </a:tblPr>
              <a:tblGrid>
                <a:gridCol w="648000">
                  <a:extLst>
                    <a:ext uri="{9D8B030D-6E8A-4147-A177-3AD203B41FA5}">
                      <a16:colId xmlns:a16="http://schemas.microsoft.com/office/drawing/2014/main" val="1612888235"/>
                    </a:ext>
                  </a:extLst>
                </a:gridCol>
                <a:gridCol w="720000">
                  <a:extLst>
                    <a:ext uri="{9D8B030D-6E8A-4147-A177-3AD203B41FA5}">
                      <a16:colId xmlns:a16="http://schemas.microsoft.com/office/drawing/2014/main" val="2876613415"/>
                    </a:ext>
                  </a:extLst>
                </a:gridCol>
                <a:gridCol w="864370">
                  <a:extLst>
                    <a:ext uri="{9D8B030D-6E8A-4147-A177-3AD203B41FA5}">
                      <a16:colId xmlns:a16="http://schemas.microsoft.com/office/drawing/2014/main" val="2936053854"/>
                    </a:ext>
                  </a:extLst>
                </a:gridCol>
                <a:gridCol w="3564000">
                  <a:extLst>
                    <a:ext uri="{9D8B030D-6E8A-4147-A177-3AD203B41FA5}">
                      <a16:colId xmlns:a16="http://schemas.microsoft.com/office/drawing/2014/main" val="677029250"/>
                    </a:ext>
                  </a:extLst>
                </a:gridCol>
                <a:gridCol w="2988000">
                  <a:extLst>
                    <a:ext uri="{9D8B030D-6E8A-4147-A177-3AD203B41FA5}">
                      <a16:colId xmlns:a16="http://schemas.microsoft.com/office/drawing/2014/main" val="1103838277"/>
                    </a:ext>
                  </a:extLst>
                </a:gridCol>
              </a:tblGrid>
              <a:tr h="231883">
                <a:tc>
                  <a:txBody>
                    <a:bodyPr/>
                    <a:lstStyle/>
                    <a:p>
                      <a:pPr algn="ctr"/>
                      <a:r>
                        <a:rPr kumimoji="1" lang="ja-JP" altLang="en-US" sz="1050" dirty="0">
                          <a:latin typeface="BIZ UDPゴシック" panose="020B0400000000000000" pitchFamily="50" charset="-128"/>
                          <a:ea typeface="BIZ UDPゴシック" panose="020B0400000000000000" pitchFamily="50" charset="-128"/>
                        </a:rPr>
                        <a:t>分子式</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融点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沸点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主な用途</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特徴</a:t>
                      </a:r>
                    </a:p>
                  </a:txBody>
                  <a:tcPr anchor="ctr"/>
                </a:tc>
                <a:extLst>
                  <a:ext uri="{0D108BD9-81ED-4DB2-BD59-A6C34878D82A}">
                    <a16:rowId xmlns:a16="http://schemas.microsoft.com/office/drawing/2014/main" val="841004180"/>
                  </a:ext>
                </a:extLst>
              </a:tr>
              <a:tr h="510239">
                <a:tc>
                  <a:txBody>
                    <a:bodyPr/>
                    <a:lstStyle/>
                    <a:p>
                      <a:pPr algn="ctr" rtl="0" fontAlgn="ctr"/>
                      <a:r>
                        <a:rPr lang="en-US" sz="1050" b="0" i="0" u="none" strike="noStrike" dirty="0" err="1">
                          <a:solidFill>
                            <a:srgbClr val="000000"/>
                          </a:solidFill>
                          <a:effectLst/>
                          <a:latin typeface="BIZ UDPゴシック" panose="020B0400000000000000" pitchFamily="50" charset="-128"/>
                          <a:ea typeface="BIZ UDPゴシック" panose="020B0400000000000000" pitchFamily="50" charset="-128"/>
                        </a:rPr>
                        <a:t>HCｌ</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-114.31℃</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-85.05℃</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・塩化ビニールなどの樹脂原料、医薬品・化学工業・染色製造原料</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・無色・刺激臭</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・水には容易に溶けて塩酸となり、多くの金属を常温又は高温において水素を発生して塩化物となり、アルカリ及びアルカリ金属は燃焼する。</a:t>
                      </a:r>
                    </a:p>
                  </a:txBody>
                  <a:tcPr marL="9525" marR="9525" marT="9525" marB="0" anchor="ctr"/>
                </a:tc>
                <a:extLst>
                  <a:ext uri="{0D108BD9-81ED-4DB2-BD59-A6C34878D82A}">
                    <a16:rowId xmlns:a16="http://schemas.microsoft.com/office/drawing/2014/main" val="2844436851"/>
                  </a:ext>
                </a:extLst>
              </a:tr>
            </a:tbl>
          </a:graphicData>
        </a:graphic>
      </p:graphicFrame>
      <p:graphicFrame>
        <p:nvGraphicFramePr>
          <p:cNvPr id="20" name="表 19">
            <a:extLst>
              <a:ext uri="{FF2B5EF4-FFF2-40B4-BE49-F238E27FC236}">
                <a16:creationId xmlns:a16="http://schemas.microsoft.com/office/drawing/2014/main" id="{D4582458-6B28-410C-ADF1-1AB4EEB66FE3}"/>
              </a:ext>
            </a:extLst>
          </p:cNvPr>
          <p:cNvGraphicFramePr>
            <a:graphicFrameLocks noGrp="1"/>
          </p:cNvGraphicFramePr>
          <p:nvPr>
            <p:extLst>
              <p:ext uri="{D42A27DB-BD31-4B8C-83A1-F6EECF244321}">
                <p14:modId xmlns:p14="http://schemas.microsoft.com/office/powerpoint/2010/main" val="943457201"/>
              </p:ext>
            </p:extLst>
          </p:nvPr>
        </p:nvGraphicFramePr>
        <p:xfrm>
          <a:off x="716030" y="5364922"/>
          <a:ext cx="8722187" cy="1185231"/>
        </p:xfrm>
        <a:graphic>
          <a:graphicData uri="http://schemas.openxmlformats.org/drawingml/2006/table">
            <a:tbl>
              <a:tblPr firstRow="1" bandRow="1">
                <a:tableStyleId>{5C22544A-7EE6-4342-B048-85BDC9FD1C3A}</a:tableStyleId>
              </a:tblPr>
              <a:tblGrid>
                <a:gridCol w="396000">
                  <a:extLst>
                    <a:ext uri="{9D8B030D-6E8A-4147-A177-3AD203B41FA5}">
                      <a16:colId xmlns:a16="http://schemas.microsoft.com/office/drawing/2014/main" val="186284741"/>
                    </a:ext>
                  </a:extLst>
                </a:gridCol>
                <a:gridCol w="612000">
                  <a:extLst>
                    <a:ext uri="{9D8B030D-6E8A-4147-A177-3AD203B41FA5}">
                      <a16:colId xmlns:a16="http://schemas.microsoft.com/office/drawing/2014/main" val="3347487342"/>
                    </a:ext>
                  </a:extLst>
                </a:gridCol>
                <a:gridCol w="583779">
                  <a:extLst>
                    <a:ext uri="{9D8B030D-6E8A-4147-A177-3AD203B41FA5}">
                      <a16:colId xmlns:a16="http://schemas.microsoft.com/office/drawing/2014/main" val="820898458"/>
                    </a:ext>
                  </a:extLst>
                </a:gridCol>
                <a:gridCol w="1349748">
                  <a:extLst>
                    <a:ext uri="{9D8B030D-6E8A-4147-A177-3AD203B41FA5}">
                      <a16:colId xmlns:a16="http://schemas.microsoft.com/office/drawing/2014/main" val="1115179099"/>
                    </a:ext>
                  </a:extLst>
                </a:gridCol>
                <a:gridCol w="712367">
                  <a:extLst>
                    <a:ext uri="{9D8B030D-6E8A-4147-A177-3AD203B41FA5}">
                      <a16:colId xmlns:a16="http://schemas.microsoft.com/office/drawing/2014/main" val="3356854828"/>
                    </a:ext>
                  </a:extLst>
                </a:gridCol>
                <a:gridCol w="637381">
                  <a:extLst>
                    <a:ext uri="{9D8B030D-6E8A-4147-A177-3AD203B41FA5}">
                      <a16:colId xmlns:a16="http://schemas.microsoft.com/office/drawing/2014/main" val="1920011306"/>
                    </a:ext>
                  </a:extLst>
                </a:gridCol>
                <a:gridCol w="487409">
                  <a:extLst>
                    <a:ext uri="{9D8B030D-6E8A-4147-A177-3AD203B41FA5}">
                      <a16:colId xmlns:a16="http://schemas.microsoft.com/office/drawing/2014/main" val="3335024437"/>
                    </a:ext>
                  </a:extLst>
                </a:gridCol>
                <a:gridCol w="487409">
                  <a:extLst>
                    <a:ext uri="{9D8B030D-6E8A-4147-A177-3AD203B41FA5}">
                      <a16:colId xmlns:a16="http://schemas.microsoft.com/office/drawing/2014/main" val="1224343970"/>
                    </a:ext>
                  </a:extLst>
                </a:gridCol>
                <a:gridCol w="742992">
                  <a:extLst>
                    <a:ext uri="{9D8B030D-6E8A-4147-A177-3AD203B41FA5}">
                      <a16:colId xmlns:a16="http://schemas.microsoft.com/office/drawing/2014/main" val="1897126806"/>
                    </a:ext>
                  </a:extLst>
                </a:gridCol>
                <a:gridCol w="712367">
                  <a:extLst>
                    <a:ext uri="{9D8B030D-6E8A-4147-A177-3AD203B41FA5}">
                      <a16:colId xmlns:a16="http://schemas.microsoft.com/office/drawing/2014/main" val="1958534525"/>
                    </a:ext>
                  </a:extLst>
                </a:gridCol>
                <a:gridCol w="599889">
                  <a:extLst>
                    <a:ext uri="{9D8B030D-6E8A-4147-A177-3AD203B41FA5}">
                      <a16:colId xmlns:a16="http://schemas.microsoft.com/office/drawing/2014/main" val="2187406633"/>
                    </a:ext>
                  </a:extLst>
                </a:gridCol>
                <a:gridCol w="412423">
                  <a:extLst>
                    <a:ext uri="{9D8B030D-6E8A-4147-A177-3AD203B41FA5}">
                      <a16:colId xmlns:a16="http://schemas.microsoft.com/office/drawing/2014/main" val="546023338"/>
                    </a:ext>
                  </a:extLst>
                </a:gridCol>
                <a:gridCol w="412423">
                  <a:extLst>
                    <a:ext uri="{9D8B030D-6E8A-4147-A177-3AD203B41FA5}">
                      <a16:colId xmlns:a16="http://schemas.microsoft.com/office/drawing/2014/main" val="3089004337"/>
                    </a:ext>
                  </a:extLst>
                </a:gridCol>
                <a:gridCol w="576000">
                  <a:extLst>
                    <a:ext uri="{9D8B030D-6E8A-4147-A177-3AD203B41FA5}">
                      <a16:colId xmlns:a16="http://schemas.microsoft.com/office/drawing/2014/main" val="3702834822"/>
                    </a:ext>
                  </a:extLst>
                </a:gridCol>
              </a:tblGrid>
              <a:tr h="269415">
                <a:tc gridSpan="11">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中央環境審議会での検討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gridSpan="3">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条例制定時の検討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2355721477"/>
                  </a:ext>
                </a:extLst>
              </a:tr>
              <a:tr h="422031">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zh-TW" altLang="en-US" sz="1050" u="none" strike="noStrike" dirty="0">
                          <a:effectLst/>
                          <a:latin typeface="BIZ UDPゴシック" panose="020B0400000000000000" pitchFamily="50" charset="-128"/>
                          <a:ea typeface="BIZ UDPゴシック" panose="020B0400000000000000" pitchFamily="50" charset="-128"/>
                        </a:rPr>
                        <a:t>遺伝子障害性</a:t>
                      </a:r>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発がん性の閾値の有無</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発がん性以外の有害性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発がん性の量ー反応関係</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ユニットリスク</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a:effectLst/>
                          <a:latin typeface="BIZ UDPゴシック" panose="020B0400000000000000" pitchFamily="50" charset="-128"/>
                          <a:ea typeface="BIZ UDPゴシック" panose="020B0400000000000000" pitchFamily="50" charset="-128"/>
                        </a:rPr>
                        <a:t>発がん性以外の量ー反応関係</a:t>
                      </a:r>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発がん性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毒性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想定環境濃度</a:t>
                      </a:r>
                    </a:p>
                  </a:txBody>
                  <a:tcPr marL="9525" marR="9525" marT="9525" marB="0" anchor="ctr"/>
                </a:tc>
                <a:extLst>
                  <a:ext uri="{0D108BD9-81ED-4DB2-BD59-A6C34878D82A}">
                    <a16:rowId xmlns:a16="http://schemas.microsoft.com/office/drawing/2014/main" val="1453410119"/>
                  </a:ext>
                </a:extLst>
              </a:tr>
              <a:tr h="426231">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en-US" sz="1050" b="0" i="0" u="none" strike="noStrike">
                          <a:solidFill>
                            <a:srgbClr val="000000"/>
                          </a:solidFill>
                          <a:effectLst/>
                          <a:latin typeface="BIZ UDPゴシック" panose="020B0400000000000000" pitchFamily="50" charset="-128"/>
                          <a:ea typeface="BIZ UDPゴシック" panose="020B0400000000000000" pitchFamily="50" charset="-128"/>
                        </a:rPr>
                        <a:t>T2</a:t>
                      </a: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0.1ppm</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4" name="表 13">
            <a:extLst>
              <a:ext uri="{FF2B5EF4-FFF2-40B4-BE49-F238E27FC236}">
                <a16:creationId xmlns:a16="http://schemas.microsoft.com/office/drawing/2014/main" id="{5D6F9485-C6C7-4E3A-9C72-A3F1245D867C}"/>
              </a:ext>
            </a:extLst>
          </p:cNvPr>
          <p:cNvGraphicFramePr>
            <a:graphicFrameLocks noGrp="1"/>
          </p:cNvGraphicFramePr>
          <p:nvPr>
            <p:extLst>
              <p:ext uri="{D42A27DB-BD31-4B8C-83A1-F6EECF244321}">
                <p14:modId xmlns:p14="http://schemas.microsoft.com/office/powerpoint/2010/main" val="232379702"/>
              </p:ext>
            </p:extLst>
          </p:nvPr>
        </p:nvGraphicFramePr>
        <p:xfrm>
          <a:off x="684610" y="2607626"/>
          <a:ext cx="8692944" cy="1221105"/>
        </p:xfrm>
        <a:graphic>
          <a:graphicData uri="http://schemas.openxmlformats.org/drawingml/2006/table">
            <a:tbl>
              <a:tblPr firstRow="1" bandRow="1">
                <a:tableStyleId>{5C22544A-7EE6-4342-B048-85BDC9FD1C3A}</a:tableStyleId>
              </a:tblPr>
              <a:tblGrid>
                <a:gridCol w="900000">
                  <a:extLst>
                    <a:ext uri="{9D8B030D-6E8A-4147-A177-3AD203B41FA5}">
                      <a16:colId xmlns:a16="http://schemas.microsoft.com/office/drawing/2014/main" val="2840144021"/>
                    </a:ext>
                  </a:extLst>
                </a:gridCol>
                <a:gridCol w="720000">
                  <a:extLst>
                    <a:ext uri="{9D8B030D-6E8A-4147-A177-3AD203B41FA5}">
                      <a16:colId xmlns:a16="http://schemas.microsoft.com/office/drawing/2014/main" val="2239818214"/>
                    </a:ext>
                  </a:extLst>
                </a:gridCol>
                <a:gridCol w="396000">
                  <a:extLst>
                    <a:ext uri="{9D8B030D-6E8A-4147-A177-3AD203B41FA5}">
                      <a16:colId xmlns:a16="http://schemas.microsoft.com/office/drawing/2014/main" val="2384755886"/>
                    </a:ext>
                  </a:extLst>
                </a:gridCol>
                <a:gridCol w="792000">
                  <a:extLst>
                    <a:ext uri="{9D8B030D-6E8A-4147-A177-3AD203B41FA5}">
                      <a16:colId xmlns:a16="http://schemas.microsoft.com/office/drawing/2014/main" val="186284741"/>
                    </a:ext>
                  </a:extLst>
                </a:gridCol>
                <a:gridCol w="432000">
                  <a:extLst>
                    <a:ext uri="{9D8B030D-6E8A-4147-A177-3AD203B41FA5}">
                      <a16:colId xmlns:a16="http://schemas.microsoft.com/office/drawing/2014/main" val="1115179099"/>
                    </a:ext>
                  </a:extLst>
                </a:gridCol>
                <a:gridCol w="432000">
                  <a:extLst>
                    <a:ext uri="{9D8B030D-6E8A-4147-A177-3AD203B41FA5}">
                      <a16:colId xmlns:a16="http://schemas.microsoft.com/office/drawing/2014/main" val="3356854828"/>
                    </a:ext>
                  </a:extLst>
                </a:gridCol>
                <a:gridCol w="540000">
                  <a:extLst>
                    <a:ext uri="{9D8B030D-6E8A-4147-A177-3AD203B41FA5}">
                      <a16:colId xmlns:a16="http://schemas.microsoft.com/office/drawing/2014/main" val="1920011306"/>
                    </a:ext>
                  </a:extLst>
                </a:gridCol>
                <a:gridCol w="468000">
                  <a:extLst>
                    <a:ext uri="{9D8B030D-6E8A-4147-A177-3AD203B41FA5}">
                      <a16:colId xmlns:a16="http://schemas.microsoft.com/office/drawing/2014/main" val="3335024437"/>
                    </a:ext>
                  </a:extLst>
                </a:gridCol>
                <a:gridCol w="576000">
                  <a:extLst>
                    <a:ext uri="{9D8B030D-6E8A-4147-A177-3AD203B41FA5}">
                      <a16:colId xmlns:a16="http://schemas.microsoft.com/office/drawing/2014/main" val="262351408"/>
                    </a:ext>
                  </a:extLst>
                </a:gridCol>
                <a:gridCol w="504000">
                  <a:extLst>
                    <a:ext uri="{9D8B030D-6E8A-4147-A177-3AD203B41FA5}">
                      <a16:colId xmlns:a16="http://schemas.microsoft.com/office/drawing/2014/main" val="421905880"/>
                    </a:ext>
                  </a:extLst>
                </a:gridCol>
                <a:gridCol w="386472">
                  <a:extLst>
                    <a:ext uri="{9D8B030D-6E8A-4147-A177-3AD203B41FA5}">
                      <a16:colId xmlns:a16="http://schemas.microsoft.com/office/drawing/2014/main" val="3811409747"/>
                    </a:ext>
                  </a:extLst>
                </a:gridCol>
                <a:gridCol w="386472">
                  <a:extLst>
                    <a:ext uri="{9D8B030D-6E8A-4147-A177-3AD203B41FA5}">
                      <a16:colId xmlns:a16="http://schemas.microsoft.com/office/drawing/2014/main" val="2543409202"/>
                    </a:ext>
                  </a:extLst>
                </a:gridCol>
                <a:gridCol w="1620000">
                  <a:extLst>
                    <a:ext uri="{9D8B030D-6E8A-4147-A177-3AD203B41FA5}">
                      <a16:colId xmlns:a16="http://schemas.microsoft.com/office/drawing/2014/main" val="1224343970"/>
                    </a:ext>
                  </a:extLst>
                </a:gridCol>
                <a:gridCol w="540000">
                  <a:extLst>
                    <a:ext uri="{9D8B030D-6E8A-4147-A177-3AD203B41FA5}">
                      <a16:colId xmlns:a16="http://schemas.microsoft.com/office/drawing/2014/main" val="469874782"/>
                    </a:ext>
                  </a:extLst>
                </a:gridCol>
              </a:tblGrid>
              <a:tr h="395800">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全国製造・輸入数量 </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sz="1050" u="none" strike="noStrike" dirty="0">
                          <a:effectLst/>
                          <a:latin typeface="BIZ UDPゴシック" panose="020B0400000000000000" pitchFamily="50" charset="-128"/>
                          <a:ea typeface="BIZ UDPゴシック" panose="020B0400000000000000" pitchFamily="50" charset="-128"/>
                        </a:rPr>
                        <a:t>t)</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府内大気濃度</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測定法</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環境基準値又は指針値</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法（有害</a:t>
                      </a:r>
                      <a:r>
                        <a:rPr lang="ja-JP" altLang="en-US" sz="1050" kern="100" dirty="0">
                          <a:effectLst/>
                          <a:latin typeface="BIZ UDPゴシック" panose="020B0400000000000000" pitchFamily="50" charset="-128"/>
                          <a:ea typeface="BIZ UDPゴシック" panose="020B0400000000000000" pitchFamily="50" charset="-128"/>
                        </a:rPr>
                        <a:t>物質等</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法（指定物質）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法（優先取組物質）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条例（有害</a:t>
                      </a:r>
                      <a:r>
                        <a:rPr lang="ja-JP" altLang="en-US" sz="1050" kern="100" dirty="0">
                          <a:effectLst/>
                          <a:latin typeface="BIZ UDPゴシック" panose="020B0400000000000000" pitchFamily="50" charset="-128"/>
                          <a:ea typeface="BIZ UDPゴシック" panose="020B0400000000000000" pitchFamily="50" charset="-128"/>
                        </a:rPr>
                        <a:t>物質</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化審法</a:t>
                      </a:r>
                    </a:p>
                  </a:txBody>
                  <a:tcPr marL="45720" marR="45720"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安衛法</a:t>
                      </a:r>
                      <a:endParaRPr kumimoji="1" lang="en-US" altLang="ja-JP" sz="1050" dirty="0">
                        <a:latin typeface="BIZ UDPゴシック" panose="020B0400000000000000" pitchFamily="50" charset="-128"/>
                        <a:ea typeface="BIZ UDPゴシック" panose="020B0400000000000000" pitchFamily="50" charset="-128"/>
                      </a:endParaRPr>
                    </a:p>
                    <a:p>
                      <a:pPr algn="ctr"/>
                      <a:r>
                        <a:rPr kumimoji="1" lang="ja-JP" altLang="en-US" sz="1050" dirty="0">
                          <a:latin typeface="BIZ UDPゴシック" panose="020B0400000000000000" pitchFamily="50" charset="-128"/>
                          <a:ea typeface="BIZ UDPゴシック" panose="020B0400000000000000" pitchFamily="50" charset="-128"/>
                        </a:rPr>
                        <a:t>特化則</a:t>
                      </a:r>
                    </a:p>
                  </a:txBody>
                  <a:tcPr marL="45720" marR="4572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毒劇法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水濁法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50" kern="100" dirty="0">
                          <a:effectLst/>
                          <a:latin typeface="BIZ UDPゴシック" panose="020B0400000000000000" pitchFamily="50" charset="-128"/>
                          <a:ea typeface="BIZ UDPゴシック" panose="020B0400000000000000" pitchFamily="50" charset="-128"/>
                        </a:rPr>
                        <a:t>GHS</a:t>
                      </a:r>
                      <a:r>
                        <a:rPr lang="ja-JP" altLang="en-US" sz="1050" kern="100" dirty="0">
                          <a:effectLst/>
                          <a:latin typeface="BIZ UDPゴシック" panose="020B0400000000000000" pitchFamily="50" charset="-128"/>
                          <a:ea typeface="BIZ UDPゴシック" panose="020B0400000000000000" pitchFamily="50" charset="-128"/>
                        </a:rPr>
                        <a:t>分類健康有害性</a:t>
                      </a: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（発がん性以外の主な区分１）</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発がん性</a:t>
                      </a:r>
                      <a:br>
                        <a:rPr lang="ja-JP" altLang="en-US" sz="1050" u="none" strike="noStrike" dirty="0">
                          <a:effectLst/>
                          <a:latin typeface="BIZ UDPゴシック" panose="020B0400000000000000" pitchFamily="50" charset="-128"/>
                          <a:ea typeface="BIZ UDPゴシック" panose="020B0400000000000000" pitchFamily="50" charset="-128"/>
                        </a:rPr>
                      </a:b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IARC</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453410119"/>
                  </a:ext>
                </a:extLst>
              </a:tr>
              <a:tr h="346323">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1,000,000</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指定物質</a:t>
                      </a:r>
                    </a:p>
                  </a:txBody>
                  <a:tcPr marL="9525" marR="9525" marT="9525" marB="0" anchor="ctr"/>
                </a:tc>
                <a:tc>
                  <a:txBody>
                    <a:bodyPr/>
                    <a:lstStyle/>
                    <a:p>
                      <a:pPr algn="ctr" rtl="0" fontAlgn="ctr"/>
                      <a:r>
                        <a:rPr lang="zh-TW" altLang="en-US" sz="1050" b="0" i="0" u="none" strike="noStrike">
                          <a:solidFill>
                            <a:srgbClr val="000000"/>
                          </a:solidFill>
                          <a:effectLst/>
                          <a:latin typeface="BIZ UDPゴシック" panose="020B0400000000000000" pitchFamily="50" charset="-128"/>
                          <a:ea typeface="BIZ UDPゴシック" panose="020B0400000000000000" pitchFamily="50" charset="-128"/>
                        </a:rPr>
                        <a:t>皮膚腐食性</a:t>
                      </a:r>
                      <a:br>
                        <a:rPr lang="zh-TW" altLang="en-US" sz="1050" b="0" i="0" u="none" strike="noStrike">
                          <a:solidFill>
                            <a:srgbClr val="000000"/>
                          </a:solidFill>
                          <a:effectLst/>
                          <a:latin typeface="BIZ UDPゴシック" panose="020B0400000000000000" pitchFamily="50" charset="-128"/>
                          <a:ea typeface="BIZ UDPゴシック" panose="020B0400000000000000" pitchFamily="50" charset="-128"/>
                        </a:rPr>
                      </a:br>
                      <a:r>
                        <a:rPr lang="zh-TW" altLang="en-US" sz="1050" b="0" i="0" u="none" strike="noStrike">
                          <a:solidFill>
                            <a:srgbClr val="000000"/>
                          </a:solidFill>
                          <a:effectLst/>
                          <a:latin typeface="BIZ UDPゴシック" panose="020B0400000000000000" pitchFamily="50" charset="-128"/>
                          <a:ea typeface="BIZ UDPゴシック" panose="020B0400000000000000" pitchFamily="50" charset="-128"/>
                        </a:rPr>
                        <a:t>眼損傷性</a:t>
                      </a:r>
                      <a:br>
                        <a:rPr lang="zh-TW" altLang="en-US" sz="1050" b="0" i="0" u="none" strike="noStrike">
                          <a:solidFill>
                            <a:srgbClr val="000000"/>
                          </a:solidFill>
                          <a:effectLst/>
                          <a:latin typeface="BIZ UDPゴシック" panose="020B0400000000000000" pitchFamily="50" charset="-128"/>
                          <a:ea typeface="BIZ UDPゴシック" panose="020B0400000000000000" pitchFamily="50" charset="-128"/>
                        </a:rPr>
                      </a:br>
                      <a:r>
                        <a:rPr lang="zh-TW" altLang="en-US" sz="1050" b="0" i="0" u="none" strike="noStrike">
                          <a:solidFill>
                            <a:srgbClr val="000000"/>
                          </a:solidFill>
                          <a:effectLst/>
                          <a:latin typeface="BIZ UDPゴシック" panose="020B0400000000000000" pitchFamily="50" charset="-128"/>
                          <a:ea typeface="BIZ UDPゴシック" panose="020B0400000000000000" pitchFamily="50" charset="-128"/>
                        </a:rPr>
                        <a:t>呼吸器感作性</a:t>
                      </a:r>
                      <a:br>
                        <a:rPr lang="zh-TW" altLang="en-US" sz="1050" b="0" i="0" u="none" strike="noStrike">
                          <a:solidFill>
                            <a:srgbClr val="000000"/>
                          </a:solidFill>
                          <a:effectLst/>
                          <a:latin typeface="BIZ UDPゴシック" panose="020B0400000000000000" pitchFamily="50" charset="-128"/>
                          <a:ea typeface="BIZ UDPゴシック" panose="020B0400000000000000" pitchFamily="50" charset="-128"/>
                        </a:rPr>
                      </a:br>
                      <a:r>
                        <a:rPr lang="zh-TW" altLang="en-US" sz="1050" b="0" i="0" u="none" strike="noStrike">
                          <a:solidFill>
                            <a:srgbClr val="000000"/>
                          </a:solidFill>
                          <a:effectLst/>
                          <a:latin typeface="BIZ UDPゴシック" panose="020B0400000000000000" pitchFamily="50" charset="-128"/>
                          <a:ea typeface="BIZ UDPゴシック" panose="020B0400000000000000" pitchFamily="50" charset="-128"/>
                        </a:rPr>
                        <a:t>特定標的臓器毒性</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3</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6" name="表 15">
            <a:extLst>
              <a:ext uri="{FF2B5EF4-FFF2-40B4-BE49-F238E27FC236}">
                <a16:creationId xmlns:a16="http://schemas.microsoft.com/office/drawing/2014/main" id="{D29C1C87-3F7C-4EC3-B874-2B7250BB6ACB}"/>
              </a:ext>
            </a:extLst>
          </p:cNvPr>
          <p:cNvGraphicFramePr>
            <a:graphicFrameLocks noGrp="1"/>
          </p:cNvGraphicFramePr>
          <p:nvPr>
            <p:extLst>
              <p:ext uri="{D42A27DB-BD31-4B8C-83A1-F6EECF244321}">
                <p14:modId xmlns:p14="http://schemas.microsoft.com/office/powerpoint/2010/main" val="2782912847"/>
              </p:ext>
            </p:extLst>
          </p:nvPr>
        </p:nvGraphicFramePr>
        <p:xfrm>
          <a:off x="698096" y="4173014"/>
          <a:ext cx="8748000" cy="1072236"/>
        </p:xfrm>
        <a:graphic>
          <a:graphicData uri="http://schemas.openxmlformats.org/drawingml/2006/table">
            <a:tbl>
              <a:tblPr firstRow="1" bandRow="1">
                <a:tableStyleId>{5C22544A-7EE6-4342-B048-85BDC9FD1C3A}</a:tableStyleId>
              </a:tblPr>
              <a:tblGrid>
                <a:gridCol w="396000">
                  <a:extLst>
                    <a:ext uri="{9D8B030D-6E8A-4147-A177-3AD203B41FA5}">
                      <a16:colId xmlns:a16="http://schemas.microsoft.com/office/drawing/2014/main" val="3554492327"/>
                    </a:ext>
                  </a:extLst>
                </a:gridCol>
                <a:gridCol w="360000">
                  <a:extLst>
                    <a:ext uri="{9D8B030D-6E8A-4147-A177-3AD203B41FA5}">
                      <a16:colId xmlns:a16="http://schemas.microsoft.com/office/drawing/2014/main" val="3146548048"/>
                    </a:ext>
                  </a:extLst>
                </a:gridCol>
                <a:gridCol w="684000">
                  <a:extLst>
                    <a:ext uri="{9D8B030D-6E8A-4147-A177-3AD203B41FA5}">
                      <a16:colId xmlns:a16="http://schemas.microsoft.com/office/drawing/2014/main" val="3313589753"/>
                    </a:ext>
                  </a:extLst>
                </a:gridCol>
                <a:gridCol w="684000">
                  <a:extLst>
                    <a:ext uri="{9D8B030D-6E8A-4147-A177-3AD203B41FA5}">
                      <a16:colId xmlns:a16="http://schemas.microsoft.com/office/drawing/2014/main" val="1309927787"/>
                    </a:ext>
                  </a:extLst>
                </a:gridCol>
                <a:gridCol w="432000">
                  <a:extLst>
                    <a:ext uri="{9D8B030D-6E8A-4147-A177-3AD203B41FA5}">
                      <a16:colId xmlns:a16="http://schemas.microsoft.com/office/drawing/2014/main" val="440683863"/>
                    </a:ext>
                  </a:extLst>
                </a:gridCol>
                <a:gridCol w="360000">
                  <a:extLst>
                    <a:ext uri="{9D8B030D-6E8A-4147-A177-3AD203B41FA5}">
                      <a16:colId xmlns:a16="http://schemas.microsoft.com/office/drawing/2014/main" val="1481578530"/>
                    </a:ext>
                  </a:extLst>
                </a:gridCol>
                <a:gridCol w="1728000">
                  <a:extLst>
                    <a:ext uri="{9D8B030D-6E8A-4147-A177-3AD203B41FA5}">
                      <a16:colId xmlns:a16="http://schemas.microsoft.com/office/drawing/2014/main" val="68193555"/>
                    </a:ext>
                  </a:extLst>
                </a:gridCol>
                <a:gridCol w="432000">
                  <a:extLst>
                    <a:ext uri="{9D8B030D-6E8A-4147-A177-3AD203B41FA5}">
                      <a16:colId xmlns:a16="http://schemas.microsoft.com/office/drawing/2014/main" val="3995537399"/>
                    </a:ext>
                  </a:extLst>
                </a:gridCol>
                <a:gridCol w="864000">
                  <a:extLst>
                    <a:ext uri="{9D8B030D-6E8A-4147-A177-3AD203B41FA5}">
                      <a16:colId xmlns:a16="http://schemas.microsoft.com/office/drawing/2014/main" val="2396862075"/>
                    </a:ext>
                  </a:extLst>
                </a:gridCol>
                <a:gridCol w="612000">
                  <a:extLst>
                    <a:ext uri="{9D8B030D-6E8A-4147-A177-3AD203B41FA5}">
                      <a16:colId xmlns:a16="http://schemas.microsoft.com/office/drawing/2014/main" val="3482019717"/>
                    </a:ext>
                  </a:extLst>
                </a:gridCol>
                <a:gridCol w="2196000">
                  <a:extLst>
                    <a:ext uri="{9D8B030D-6E8A-4147-A177-3AD203B41FA5}">
                      <a16:colId xmlns:a16="http://schemas.microsoft.com/office/drawing/2014/main" val="669687323"/>
                    </a:ext>
                  </a:extLst>
                </a:gridCol>
              </a:tblGrid>
              <a:tr h="330378">
                <a:tc gridSpan="7">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排出量（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ja-JP"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移動量（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a:p>
                  </a:txBody>
                  <a:tcPr/>
                </a:tc>
                <a:tc gridSpan="2">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zh-CN" sz="1050" u="none" strike="noStrike" dirty="0">
                          <a:effectLst/>
                          <a:latin typeface="BIZ UDPゴシック" panose="020B0400000000000000" pitchFamily="50" charset="-128"/>
                          <a:ea typeface="BIZ UDPゴシック" panose="020B0400000000000000" pitchFamily="50" charset="-128"/>
                        </a:rPr>
                        <a:t>PRTR</a:t>
                      </a:r>
                      <a:r>
                        <a:rPr lang="zh-CN" altLang="en-US" sz="1050" u="none" strike="noStrike" dirty="0">
                          <a:effectLst/>
                          <a:latin typeface="BIZ UDPゴシック" panose="020B0400000000000000" pitchFamily="50" charset="-128"/>
                          <a:ea typeface="BIZ UDPゴシック" panose="020B0400000000000000" pitchFamily="50" charset="-128"/>
                        </a:rPr>
                        <a:t>届出外</a:t>
                      </a: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年度、ｋｇ）</a:t>
                      </a:r>
                      <a:endParaRPr lang="en-US" altLang="ja-JP" sz="1050" u="none" strike="noStrike"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zh-CN"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728890693"/>
                  </a:ext>
                </a:extLst>
              </a:tr>
              <a:tr h="330378">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分類</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届出件数</a:t>
                      </a:r>
                      <a:endParaRPr lang="en-US" altLang="ja-JP"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合計</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公共用水域</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土壌</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大気排出量上位業種</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下水道</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事業所外への移動（廃棄物）</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r>
                        <a:rPr lang="zh-CN" altLang="en-US" sz="1050" u="none" strike="noStrike" dirty="0">
                          <a:effectLst/>
                          <a:latin typeface="BIZ UDPゴシック" panose="020B0400000000000000" pitchFamily="50" charset="-128"/>
                          <a:ea typeface="BIZ UDPゴシック" panose="020B0400000000000000" pitchFamily="50" charset="-128"/>
                        </a:rPr>
                        <a:t>排出量</a:t>
                      </a:r>
                      <a:endParaRPr kumimoji="1" lang="ja-JP" altLang="en-US" sz="1050" dirty="0">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主な排出源と量</a:t>
                      </a:r>
                    </a:p>
                  </a:txBody>
                  <a:tcPr anchor="ctr"/>
                </a:tc>
                <a:extLst>
                  <a:ext uri="{0D108BD9-81ED-4DB2-BD59-A6C34878D82A}">
                    <a16:rowId xmlns:a16="http://schemas.microsoft.com/office/drawing/2014/main" val="2814582105"/>
                  </a:ext>
                </a:extLst>
              </a:tr>
              <a:tr h="330378">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extLst>
                  <a:ext uri="{0D108BD9-81ED-4DB2-BD59-A6C34878D82A}">
                    <a16:rowId xmlns:a16="http://schemas.microsoft.com/office/drawing/2014/main" val="3130189616"/>
                  </a:ext>
                </a:extLst>
              </a:tr>
            </a:tbl>
          </a:graphicData>
        </a:graphic>
      </p:graphicFrame>
    </p:spTree>
    <p:extLst>
      <p:ext uri="{BB962C8B-B14F-4D97-AF65-F5344CB8AC3E}">
        <p14:creationId xmlns:p14="http://schemas.microsoft.com/office/powerpoint/2010/main" val="32706200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p:cNvSpPr>
            <a:spLocks noGrp="1"/>
          </p:cNvSpPr>
          <p:nvPr>
            <p:ph type="title"/>
          </p:nvPr>
        </p:nvSpPr>
        <p:spPr>
          <a:xfrm>
            <a:off x="1083469" y="609600"/>
            <a:ext cx="8457933" cy="742122"/>
          </a:xfrm>
        </p:spPr>
        <p:txBody>
          <a:bodyPr>
            <a:normAutofit fontScale="90000"/>
          </a:bodyPr>
          <a:lstStyle/>
          <a:p>
            <a:r>
              <a:rPr kumimoji="1" lang="ja-JP" altLang="en-US" sz="2400" dirty="0">
                <a:latin typeface="BIZ UDPゴシック" panose="020B0400000000000000" pitchFamily="50" charset="-128"/>
                <a:ea typeface="BIZ UDPゴシック" panose="020B0400000000000000" pitchFamily="50" charset="-128"/>
              </a:rPr>
              <a:t>（参考）検討対象物質について</a:t>
            </a:r>
            <a:r>
              <a:rPr kumimoji="1" lang="en-US" altLang="ja-JP" sz="2400" dirty="0">
                <a:latin typeface="BIZ UDPゴシック" panose="020B0400000000000000" pitchFamily="50" charset="-128"/>
                <a:ea typeface="BIZ UDPゴシック" panose="020B0400000000000000" pitchFamily="50" charset="-128"/>
              </a:rPr>
              <a:t>【</a:t>
            </a:r>
            <a:r>
              <a:rPr lang="ja-JP" altLang="en-US" sz="2400" dirty="0">
                <a:latin typeface="BIZ UDPゴシック" panose="020B0400000000000000" pitchFamily="50" charset="-128"/>
                <a:ea typeface="BIZ UDPゴシック" panose="020B0400000000000000" pitchFamily="50" charset="-128"/>
              </a:rPr>
              <a:t>㉘フッ素、フッ化水素、フッ化ケイ素</a:t>
            </a:r>
            <a:r>
              <a:rPr kumimoji="1" lang="en-US" altLang="ja-JP" sz="2400" dirty="0">
                <a:latin typeface="BIZ UDPゴシック" panose="020B0400000000000000" pitchFamily="50" charset="-128"/>
                <a:ea typeface="BIZ UDPゴシック" panose="020B0400000000000000" pitchFamily="50" charset="-128"/>
              </a:rPr>
              <a:t>】</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スライド番号プレースホルダー 3">
            <a:extLst>
              <a:ext uri="{FF2B5EF4-FFF2-40B4-BE49-F238E27FC236}">
                <a16:creationId xmlns:a16="http://schemas.microsoft.com/office/drawing/2014/main" id="{8DBC81DD-DE3C-4517-AC6F-72A486E33BE7}"/>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41</a:t>
            </a:fld>
            <a:endParaRPr lang="en-US" dirty="0">
              <a:solidFill>
                <a:srgbClr val="000000"/>
              </a:solidFill>
              <a:latin typeface="BIZ UDPゴシック" panose="020B0400000000000000" pitchFamily="50" charset="-128"/>
              <a:ea typeface="BIZ UDPゴシック" panose="020B0400000000000000" pitchFamily="50" charset="-128"/>
            </a:endParaRPr>
          </a:p>
        </p:txBody>
      </p:sp>
      <p:graphicFrame>
        <p:nvGraphicFramePr>
          <p:cNvPr id="3" name="表 3">
            <a:extLst>
              <a:ext uri="{FF2B5EF4-FFF2-40B4-BE49-F238E27FC236}">
                <a16:creationId xmlns:a16="http://schemas.microsoft.com/office/drawing/2014/main" id="{99486B8D-8EBE-405C-9D80-F4834A667D51}"/>
              </a:ext>
            </a:extLst>
          </p:cNvPr>
          <p:cNvGraphicFramePr>
            <a:graphicFrameLocks noGrp="1"/>
          </p:cNvGraphicFramePr>
          <p:nvPr>
            <p:extLst>
              <p:ext uri="{D42A27DB-BD31-4B8C-83A1-F6EECF244321}">
                <p14:modId xmlns:p14="http://schemas.microsoft.com/office/powerpoint/2010/main" val="3035780015"/>
              </p:ext>
            </p:extLst>
          </p:nvPr>
        </p:nvGraphicFramePr>
        <p:xfrm>
          <a:off x="733163" y="1205538"/>
          <a:ext cx="8712370" cy="1541145"/>
        </p:xfrm>
        <a:graphic>
          <a:graphicData uri="http://schemas.openxmlformats.org/drawingml/2006/table">
            <a:tbl>
              <a:tblPr firstRow="1" bandRow="1">
                <a:tableStyleId>{5C22544A-7EE6-4342-B048-85BDC9FD1C3A}</a:tableStyleId>
              </a:tblPr>
              <a:tblGrid>
                <a:gridCol w="756000">
                  <a:extLst>
                    <a:ext uri="{9D8B030D-6E8A-4147-A177-3AD203B41FA5}">
                      <a16:colId xmlns:a16="http://schemas.microsoft.com/office/drawing/2014/main" val="1612888235"/>
                    </a:ext>
                  </a:extLst>
                </a:gridCol>
                <a:gridCol w="756000">
                  <a:extLst>
                    <a:ext uri="{9D8B030D-6E8A-4147-A177-3AD203B41FA5}">
                      <a16:colId xmlns:a16="http://schemas.microsoft.com/office/drawing/2014/main" val="2876613415"/>
                    </a:ext>
                  </a:extLst>
                </a:gridCol>
                <a:gridCol w="864370">
                  <a:extLst>
                    <a:ext uri="{9D8B030D-6E8A-4147-A177-3AD203B41FA5}">
                      <a16:colId xmlns:a16="http://schemas.microsoft.com/office/drawing/2014/main" val="2936053854"/>
                    </a:ext>
                  </a:extLst>
                </a:gridCol>
                <a:gridCol w="2412000">
                  <a:extLst>
                    <a:ext uri="{9D8B030D-6E8A-4147-A177-3AD203B41FA5}">
                      <a16:colId xmlns:a16="http://schemas.microsoft.com/office/drawing/2014/main" val="677029250"/>
                    </a:ext>
                  </a:extLst>
                </a:gridCol>
                <a:gridCol w="3924000">
                  <a:extLst>
                    <a:ext uri="{9D8B030D-6E8A-4147-A177-3AD203B41FA5}">
                      <a16:colId xmlns:a16="http://schemas.microsoft.com/office/drawing/2014/main" val="1103838277"/>
                    </a:ext>
                  </a:extLst>
                </a:gridCol>
              </a:tblGrid>
              <a:tr h="231883">
                <a:tc>
                  <a:txBody>
                    <a:bodyPr/>
                    <a:lstStyle/>
                    <a:p>
                      <a:pPr algn="ctr"/>
                      <a:r>
                        <a:rPr kumimoji="1" lang="ja-JP" altLang="en-US" sz="1050" dirty="0">
                          <a:latin typeface="BIZ UDPゴシック" panose="020B0400000000000000" pitchFamily="50" charset="-128"/>
                          <a:ea typeface="BIZ UDPゴシック" panose="020B0400000000000000" pitchFamily="50" charset="-128"/>
                        </a:rPr>
                        <a:t>分子式</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融点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沸点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主な用途</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特徴</a:t>
                      </a:r>
                    </a:p>
                  </a:txBody>
                  <a:tcPr anchor="ctr"/>
                </a:tc>
                <a:extLst>
                  <a:ext uri="{0D108BD9-81ED-4DB2-BD59-A6C34878D82A}">
                    <a16:rowId xmlns:a16="http://schemas.microsoft.com/office/drawing/2014/main" val="841004180"/>
                  </a:ext>
                </a:extLst>
              </a:tr>
              <a:tr h="510239">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F</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フッ素</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HF</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（フッ化水素）</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SiF</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4</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（四フッ化ケイ素）</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-219.67℃</a:t>
                      </a:r>
                    </a:p>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F</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-83.53℃</a:t>
                      </a:r>
                    </a:p>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HF</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-90.2 ℃</a:t>
                      </a:r>
                    </a:p>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SiF</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4</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-188.13℃</a:t>
                      </a:r>
                    </a:p>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F</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19.51℃</a:t>
                      </a:r>
                    </a:p>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HF</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-86 ℃</a:t>
                      </a:r>
                    </a:p>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SiF</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4</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・ガラスの表面加工、ゴルフクラブのチタンヘッドやステンレス鍋などの表面処理、半導体の表面処理剤。</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・この他、フッ素樹脂加工したフライパンなどのフッ素樹脂原料、代替フロンの原料</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・フッ素は反応性が高いため、自然界ではさまざまな元素と結合した化合物として存在し、元素の形では存在しない。</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・フッ化水素は、常温では無色透明の液体で、約</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20℃</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で沸騰して気体となる。水に溶けやすく、その水溶液であるフッ化水素酸は弱酸性を示す。ガラスや金属（金、プラチナを除く）などをよく溶かす。</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・虫歯予防のために使用されるフッ化ナトリウムは歯の表面にあるエナメル質に含まれるカルシウムとフッ素を結合させることで歯をより硬くさせることを目的としたもの。</a:t>
                      </a:r>
                    </a:p>
                  </a:txBody>
                  <a:tcPr marL="9525" marR="9525" marT="9525" marB="0" anchor="ctr"/>
                </a:tc>
                <a:extLst>
                  <a:ext uri="{0D108BD9-81ED-4DB2-BD59-A6C34878D82A}">
                    <a16:rowId xmlns:a16="http://schemas.microsoft.com/office/drawing/2014/main" val="2844436851"/>
                  </a:ext>
                </a:extLst>
              </a:tr>
            </a:tbl>
          </a:graphicData>
        </a:graphic>
      </p:graphicFrame>
      <p:graphicFrame>
        <p:nvGraphicFramePr>
          <p:cNvPr id="20" name="表 19">
            <a:extLst>
              <a:ext uri="{FF2B5EF4-FFF2-40B4-BE49-F238E27FC236}">
                <a16:creationId xmlns:a16="http://schemas.microsoft.com/office/drawing/2014/main" id="{D4582458-6B28-410C-ADF1-1AB4EEB66FE3}"/>
              </a:ext>
            </a:extLst>
          </p:cNvPr>
          <p:cNvGraphicFramePr>
            <a:graphicFrameLocks noGrp="1"/>
          </p:cNvGraphicFramePr>
          <p:nvPr>
            <p:extLst>
              <p:ext uri="{D42A27DB-BD31-4B8C-83A1-F6EECF244321}">
                <p14:modId xmlns:p14="http://schemas.microsoft.com/office/powerpoint/2010/main" val="970710700"/>
              </p:ext>
            </p:extLst>
          </p:nvPr>
        </p:nvGraphicFramePr>
        <p:xfrm>
          <a:off x="715913" y="5700451"/>
          <a:ext cx="8794187" cy="1094401"/>
        </p:xfrm>
        <a:graphic>
          <a:graphicData uri="http://schemas.openxmlformats.org/drawingml/2006/table">
            <a:tbl>
              <a:tblPr firstRow="1" bandRow="1">
                <a:tableStyleId>{5C22544A-7EE6-4342-B048-85BDC9FD1C3A}</a:tableStyleId>
              </a:tblPr>
              <a:tblGrid>
                <a:gridCol w="468000">
                  <a:extLst>
                    <a:ext uri="{9D8B030D-6E8A-4147-A177-3AD203B41FA5}">
                      <a16:colId xmlns:a16="http://schemas.microsoft.com/office/drawing/2014/main" val="186284741"/>
                    </a:ext>
                  </a:extLst>
                </a:gridCol>
                <a:gridCol w="612000">
                  <a:extLst>
                    <a:ext uri="{9D8B030D-6E8A-4147-A177-3AD203B41FA5}">
                      <a16:colId xmlns:a16="http://schemas.microsoft.com/office/drawing/2014/main" val="3347487342"/>
                    </a:ext>
                  </a:extLst>
                </a:gridCol>
                <a:gridCol w="583779">
                  <a:extLst>
                    <a:ext uri="{9D8B030D-6E8A-4147-A177-3AD203B41FA5}">
                      <a16:colId xmlns:a16="http://schemas.microsoft.com/office/drawing/2014/main" val="820898458"/>
                    </a:ext>
                  </a:extLst>
                </a:gridCol>
                <a:gridCol w="1349748">
                  <a:extLst>
                    <a:ext uri="{9D8B030D-6E8A-4147-A177-3AD203B41FA5}">
                      <a16:colId xmlns:a16="http://schemas.microsoft.com/office/drawing/2014/main" val="1115179099"/>
                    </a:ext>
                  </a:extLst>
                </a:gridCol>
                <a:gridCol w="712367">
                  <a:extLst>
                    <a:ext uri="{9D8B030D-6E8A-4147-A177-3AD203B41FA5}">
                      <a16:colId xmlns:a16="http://schemas.microsoft.com/office/drawing/2014/main" val="3356854828"/>
                    </a:ext>
                  </a:extLst>
                </a:gridCol>
                <a:gridCol w="637381">
                  <a:extLst>
                    <a:ext uri="{9D8B030D-6E8A-4147-A177-3AD203B41FA5}">
                      <a16:colId xmlns:a16="http://schemas.microsoft.com/office/drawing/2014/main" val="1920011306"/>
                    </a:ext>
                  </a:extLst>
                </a:gridCol>
                <a:gridCol w="487409">
                  <a:extLst>
                    <a:ext uri="{9D8B030D-6E8A-4147-A177-3AD203B41FA5}">
                      <a16:colId xmlns:a16="http://schemas.microsoft.com/office/drawing/2014/main" val="3335024437"/>
                    </a:ext>
                  </a:extLst>
                </a:gridCol>
                <a:gridCol w="487409">
                  <a:extLst>
                    <a:ext uri="{9D8B030D-6E8A-4147-A177-3AD203B41FA5}">
                      <a16:colId xmlns:a16="http://schemas.microsoft.com/office/drawing/2014/main" val="1224343970"/>
                    </a:ext>
                  </a:extLst>
                </a:gridCol>
                <a:gridCol w="742992">
                  <a:extLst>
                    <a:ext uri="{9D8B030D-6E8A-4147-A177-3AD203B41FA5}">
                      <a16:colId xmlns:a16="http://schemas.microsoft.com/office/drawing/2014/main" val="1897126806"/>
                    </a:ext>
                  </a:extLst>
                </a:gridCol>
                <a:gridCol w="712367">
                  <a:extLst>
                    <a:ext uri="{9D8B030D-6E8A-4147-A177-3AD203B41FA5}">
                      <a16:colId xmlns:a16="http://schemas.microsoft.com/office/drawing/2014/main" val="1958534525"/>
                    </a:ext>
                  </a:extLst>
                </a:gridCol>
                <a:gridCol w="599889">
                  <a:extLst>
                    <a:ext uri="{9D8B030D-6E8A-4147-A177-3AD203B41FA5}">
                      <a16:colId xmlns:a16="http://schemas.microsoft.com/office/drawing/2014/main" val="2187406633"/>
                    </a:ext>
                  </a:extLst>
                </a:gridCol>
                <a:gridCol w="412423">
                  <a:extLst>
                    <a:ext uri="{9D8B030D-6E8A-4147-A177-3AD203B41FA5}">
                      <a16:colId xmlns:a16="http://schemas.microsoft.com/office/drawing/2014/main" val="546023338"/>
                    </a:ext>
                  </a:extLst>
                </a:gridCol>
                <a:gridCol w="412423">
                  <a:extLst>
                    <a:ext uri="{9D8B030D-6E8A-4147-A177-3AD203B41FA5}">
                      <a16:colId xmlns:a16="http://schemas.microsoft.com/office/drawing/2014/main" val="3089004337"/>
                    </a:ext>
                  </a:extLst>
                </a:gridCol>
                <a:gridCol w="576000">
                  <a:extLst>
                    <a:ext uri="{9D8B030D-6E8A-4147-A177-3AD203B41FA5}">
                      <a16:colId xmlns:a16="http://schemas.microsoft.com/office/drawing/2014/main" val="3702834822"/>
                    </a:ext>
                  </a:extLst>
                </a:gridCol>
              </a:tblGrid>
              <a:tr h="234238">
                <a:tc gridSpan="11">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中央環境審議会での検討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gridSpan="3">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条例制定時の検討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2355721477"/>
                  </a:ext>
                </a:extLst>
              </a:tr>
              <a:tr h="453539">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zh-TW" altLang="en-US" sz="1050" u="none" strike="noStrike" dirty="0">
                          <a:effectLst/>
                          <a:latin typeface="BIZ UDPゴシック" panose="020B0400000000000000" pitchFamily="50" charset="-128"/>
                          <a:ea typeface="BIZ UDPゴシック" panose="020B0400000000000000" pitchFamily="50" charset="-128"/>
                        </a:rPr>
                        <a:t>遺伝子障害性</a:t>
                      </a:r>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発がん性の閾値の有無</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発がん性以外の有害性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発がん性の量ー反応関係</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ユニットリスク</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a:effectLst/>
                          <a:latin typeface="BIZ UDPゴシック" panose="020B0400000000000000" pitchFamily="50" charset="-128"/>
                          <a:ea typeface="BIZ UDPゴシック" panose="020B0400000000000000" pitchFamily="50" charset="-128"/>
                        </a:rPr>
                        <a:t>発がん性以外の量ー反応関係</a:t>
                      </a:r>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発がん性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毒性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想定環境濃度</a:t>
                      </a:r>
                    </a:p>
                  </a:txBody>
                  <a:tcPr marL="9525" marR="9525" marT="9525" marB="0" anchor="ctr"/>
                </a:tc>
                <a:extLst>
                  <a:ext uri="{0D108BD9-81ED-4DB2-BD59-A6C34878D82A}">
                    <a16:rowId xmlns:a16="http://schemas.microsoft.com/office/drawing/2014/main" val="1453410119"/>
                  </a:ext>
                </a:extLst>
              </a:tr>
              <a:tr h="370578">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en-US" sz="1050" b="0" i="0" u="none" strike="noStrike">
                          <a:solidFill>
                            <a:srgbClr val="000000"/>
                          </a:solidFill>
                          <a:effectLst/>
                          <a:latin typeface="BIZ UDPゴシック" panose="020B0400000000000000" pitchFamily="50" charset="-128"/>
                          <a:ea typeface="BIZ UDPゴシック" panose="020B0400000000000000" pitchFamily="50" charset="-128"/>
                        </a:rPr>
                        <a:t>T2</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4" name="表 13">
            <a:extLst>
              <a:ext uri="{FF2B5EF4-FFF2-40B4-BE49-F238E27FC236}">
                <a16:creationId xmlns:a16="http://schemas.microsoft.com/office/drawing/2014/main" id="{266EBA53-9737-4ECB-9BC6-E289DF8D5EA9}"/>
              </a:ext>
            </a:extLst>
          </p:cNvPr>
          <p:cNvGraphicFramePr>
            <a:graphicFrameLocks noGrp="1"/>
          </p:cNvGraphicFramePr>
          <p:nvPr>
            <p:extLst>
              <p:ext uri="{D42A27DB-BD31-4B8C-83A1-F6EECF244321}">
                <p14:modId xmlns:p14="http://schemas.microsoft.com/office/powerpoint/2010/main" val="2893571593"/>
              </p:ext>
            </p:extLst>
          </p:nvPr>
        </p:nvGraphicFramePr>
        <p:xfrm>
          <a:off x="739666" y="2870068"/>
          <a:ext cx="8728944" cy="1221105"/>
        </p:xfrm>
        <a:graphic>
          <a:graphicData uri="http://schemas.openxmlformats.org/drawingml/2006/table">
            <a:tbl>
              <a:tblPr firstRow="1" bandRow="1">
                <a:tableStyleId>{5C22544A-7EE6-4342-B048-85BDC9FD1C3A}</a:tableStyleId>
              </a:tblPr>
              <a:tblGrid>
                <a:gridCol w="936000">
                  <a:extLst>
                    <a:ext uri="{9D8B030D-6E8A-4147-A177-3AD203B41FA5}">
                      <a16:colId xmlns:a16="http://schemas.microsoft.com/office/drawing/2014/main" val="2840144021"/>
                    </a:ext>
                  </a:extLst>
                </a:gridCol>
                <a:gridCol w="720000">
                  <a:extLst>
                    <a:ext uri="{9D8B030D-6E8A-4147-A177-3AD203B41FA5}">
                      <a16:colId xmlns:a16="http://schemas.microsoft.com/office/drawing/2014/main" val="2239818214"/>
                    </a:ext>
                  </a:extLst>
                </a:gridCol>
                <a:gridCol w="396000">
                  <a:extLst>
                    <a:ext uri="{9D8B030D-6E8A-4147-A177-3AD203B41FA5}">
                      <a16:colId xmlns:a16="http://schemas.microsoft.com/office/drawing/2014/main" val="2384755886"/>
                    </a:ext>
                  </a:extLst>
                </a:gridCol>
                <a:gridCol w="792000">
                  <a:extLst>
                    <a:ext uri="{9D8B030D-6E8A-4147-A177-3AD203B41FA5}">
                      <a16:colId xmlns:a16="http://schemas.microsoft.com/office/drawing/2014/main" val="186284741"/>
                    </a:ext>
                  </a:extLst>
                </a:gridCol>
                <a:gridCol w="432000">
                  <a:extLst>
                    <a:ext uri="{9D8B030D-6E8A-4147-A177-3AD203B41FA5}">
                      <a16:colId xmlns:a16="http://schemas.microsoft.com/office/drawing/2014/main" val="1115179099"/>
                    </a:ext>
                  </a:extLst>
                </a:gridCol>
                <a:gridCol w="432000">
                  <a:extLst>
                    <a:ext uri="{9D8B030D-6E8A-4147-A177-3AD203B41FA5}">
                      <a16:colId xmlns:a16="http://schemas.microsoft.com/office/drawing/2014/main" val="3356854828"/>
                    </a:ext>
                  </a:extLst>
                </a:gridCol>
                <a:gridCol w="540000">
                  <a:extLst>
                    <a:ext uri="{9D8B030D-6E8A-4147-A177-3AD203B41FA5}">
                      <a16:colId xmlns:a16="http://schemas.microsoft.com/office/drawing/2014/main" val="1920011306"/>
                    </a:ext>
                  </a:extLst>
                </a:gridCol>
                <a:gridCol w="468000">
                  <a:extLst>
                    <a:ext uri="{9D8B030D-6E8A-4147-A177-3AD203B41FA5}">
                      <a16:colId xmlns:a16="http://schemas.microsoft.com/office/drawing/2014/main" val="3335024437"/>
                    </a:ext>
                  </a:extLst>
                </a:gridCol>
                <a:gridCol w="576000">
                  <a:extLst>
                    <a:ext uri="{9D8B030D-6E8A-4147-A177-3AD203B41FA5}">
                      <a16:colId xmlns:a16="http://schemas.microsoft.com/office/drawing/2014/main" val="262351408"/>
                    </a:ext>
                  </a:extLst>
                </a:gridCol>
                <a:gridCol w="504000">
                  <a:extLst>
                    <a:ext uri="{9D8B030D-6E8A-4147-A177-3AD203B41FA5}">
                      <a16:colId xmlns:a16="http://schemas.microsoft.com/office/drawing/2014/main" val="421905880"/>
                    </a:ext>
                  </a:extLst>
                </a:gridCol>
                <a:gridCol w="386472">
                  <a:extLst>
                    <a:ext uri="{9D8B030D-6E8A-4147-A177-3AD203B41FA5}">
                      <a16:colId xmlns:a16="http://schemas.microsoft.com/office/drawing/2014/main" val="3811409747"/>
                    </a:ext>
                  </a:extLst>
                </a:gridCol>
                <a:gridCol w="386472">
                  <a:extLst>
                    <a:ext uri="{9D8B030D-6E8A-4147-A177-3AD203B41FA5}">
                      <a16:colId xmlns:a16="http://schemas.microsoft.com/office/drawing/2014/main" val="2543409202"/>
                    </a:ext>
                  </a:extLst>
                </a:gridCol>
                <a:gridCol w="1620000">
                  <a:extLst>
                    <a:ext uri="{9D8B030D-6E8A-4147-A177-3AD203B41FA5}">
                      <a16:colId xmlns:a16="http://schemas.microsoft.com/office/drawing/2014/main" val="1224343970"/>
                    </a:ext>
                  </a:extLst>
                </a:gridCol>
                <a:gridCol w="540000">
                  <a:extLst>
                    <a:ext uri="{9D8B030D-6E8A-4147-A177-3AD203B41FA5}">
                      <a16:colId xmlns:a16="http://schemas.microsoft.com/office/drawing/2014/main" val="469874782"/>
                    </a:ext>
                  </a:extLst>
                </a:gridCol>
              </a:tblGrid>
              <a:tr h="395800">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全国製造・輸入数量 </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sz="1050" u="none" strike="noStrike" dirty="0">
                          <a:effectLst/>
                          <a:latin typeface="BIZ UDPゴシック" panose="020B0400000000000000" pitchFamily="50" charset="-128"/>
                          <a:ea typeface="BIZ UDPゴシック" panose="020B0400000000000000" pitchFamily="50" charset="-128"/>
                        </a:rPr>
                        <a:t>t)</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府内大気濃度</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測定法</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環境基準値又は指針値</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法（有害</a:t>
                      </a:r>
                      <a:r>
                        <a:rPr lang="ja-JP" altLang="en-US" sz="1050" kern="100" dirty="0">
                          <a:effectLst/>
                          <a:latin typeface="BIZ UDPゴシック" panose="020B0400000000000000" pitchFamily="50" charset="-128"/>
                          <a:ea typeface="BIZ UDPゴシック" panose="020B0400000000000000" pitchFamily="50" charset="-128"/>
                        </a:rPr>
                        <a:t>物質等</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法（指定物質）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法（優先取組物質）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条例（有害</a:t>
                      </a:r>
                      <a:r>
                        <a:rPr lang="ja-JP" altLang="en-US" sz="1050" kern="100" dirty="0">
                          <a:effectLst/>
                          <a:latin typeface="BIZ UDPゴシック" panose="020B0400000000000000" pitchFamily="50" charset="-128"/>
                          <a:ea typeface="BIZ UDPゴシック" panose="020B0400000000000000" pitchFamily="50" charset="-128"/>
                        </a:rPr>
                        <a:t>物質</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化審法</a:t>
                      </a:r>
                    </a:p>
                  </a:txBody>
                  <a:tcPr marL="45720" marR="45720"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安衛法</a:t>
                      </a:r>
                      <a:endParaRPr kumimoji="1" lang="en-US" altLang="ja-JP" sz="1050" dirty="0">
                        <a:latin typeface="BIZ UDPゴシック" panose="020B0400000000000000" pitchFamily="50" charset="-128"/>
                        <a:ea typeface="BIZ UDPゴシック" panose="020B0400000000000000" pitchFamily="50" charset="-128"/>
                      </a:endParaRPr>
                    </a:p>
                    <a:p>
                      <a:pPr algn="ctr"/>
                      <a:r>
                        <a:rPr kumimoji="1" lang="ja-JP" altLang="en-US" sz="1050" dirty="0">
                          <a:latin typeface="BIZ UDPゴシック" panose="020B0400000000000000" pitchFamily="50" charset="-128"/>
                          <a:ea typeface="BIZ UDPゴシック" panose="020B0400000000000000" pitchFamily="50" charset="-128"/>
                        </a:rPr>
                        <a:t>特化則</a:t>
                      </a:r>
                    </a:p>
                  </a:txBody>
                  <a:tcPr marL="45720" marR="4572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毒劇法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水濁法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50" kern="100" dirty="0">
                          <a:effectLst/>
                          <a:latin typeface="BIZ UDPゴシック" panose="020B0400000000000000" pitchFamily="50" charset="-128"/>
                          <a:ea typeface="BIZ UDPゴシック" panose="020B0400000000000000" pitchFamily="50" charset="-128"/>
                        </a:rPr>
                        <a:t>GHS</a:t>
                      </a:r>
                      <a:r>
                        <a:rPr lang="ja-JP" altLang="en-US" sz="1050" kern="100" dirty="0">
                          <a:effectLst/>
                          <a:latin typeface="BIZ UDPゴシック" panose="020B0400000000000000" pitchFamily="50" charset="-128"/>
                          <a:ea typeface="BIZ UDPゴシック" panose="020B0400000000000000" pitchFamily="50" charset="-128"/>
                        </a:rPr>
                        <a:t>分類健康有害性</a:t>
                      </a: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（発がん性以外の主な区分１）</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発がん性</a:t>
                      </a:r>
                      <a:br>
                        <a:rPr lang="ja-JP" altLang="en-US" sz="1050" u="none" strike="noStrike" dirty="0">
                          <a:effectLst/>
                          <a:latin typeface="BIZ UDPゴシック" panose="020B0400000000000000" pitchFamily="50" charset="-128"/>
                          <a:ea typeface="BIZ UDPゴシック" panose="020B0400000000000000" pitchFamily="50" charset="-128"/>
                        </a:rPr>
                      </a:b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IARC</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453410119"/>
                  </a:ext>
                </a:extLst>
              </a:tr>
              <a:tr h="346323">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80,000</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（フッ化水素）</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1,000</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未満（四フッ化ケイ素）</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有害物質</a:t>
                      </a:r>
                    </a:p>
                  </a:txBody>
                  <a:tcPr marL="9525" marR="9525" marT="9525" marB="0" anchor="ctr"/>
                </a:tc>
                <a:tc>
                  <a:txBody>
                    <a:bodyPr/>
                    <a:lstStyle/>
                    <a:p>
                      <a:pPr algn="ctr" rtl="0" fontAlgn="ctr"/>
                      <a:r>
                        <a:rPr lang="zh-TW" altLang="en-US" sz="1050" b="0" i="0" u="none" strike="noStrike">
                          <a:solidFill>
                            <a:srgbClr val="000000"/>
                          </a:solidFill>
                          <a:effectLst/>
                          <a:latin typeface="BIZ UDPゴシック" panose="020B0400000000000000" pitchFamily="50" charset="-128"/>
                          <a:ea typeface="BIZ UDPゴシック" panose="020B0400000000000000" pitchFamily="50" charset="-128"/>
                        </a:rPr>
                        <a:t>急性毒性</a:t>
                      </a:r>
                      <a:br>
                        <a:rPr lang="zh-TW" altLang="en-US" sz="1050" b="0" i="0" u="none" strike="noStrike">
                          <a:solidFill>
                            <a:srgbClr val="000000"/>
                          </a:solidFill>
                          <a:effectLst/>
                          <a:latin typeface="BIZ UDPゴシック" panose="020B0400000000000000" pitchFamily="50" charset="-128"/>
                          <a:ea typeface="BIZ UDPゴシック" panose="020B0400000000000000" pitchFamily="50" charset="-128"/>
                        </a:rPr>
                      </a:br>
                      <a:r>
                        <a:rPr lang="zh-TW" altLang="en-US" sz="1050" b="0" i="0" u="none" strike="noStrike">
                          <a:solidFill>
                            <a:srgbClr val="000000"/>
                          </a:solidFill>
                          <a:effectLst/>
                          <a:latin typeface="BIZ UDPゴシック" panose="020B0400000000000000" pitchFamily="50" charset="-128"/>
                          <a:ea typeface="BIZ UDPゴシック" panose="020B0400000000000000" pitchFamily="50" charset="-128"/>
                        </a:rPr>
                        <a:t>特定標的臓器毒性</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3</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（フッ化水素）</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6" name="表 15">
            <a:extLst>
              <a:ext uri="{FF2B5EF4-FFF2-40B4-BE49-F238E27FC236}">
                <a16:creationId xmlns:a16="http://schemas.microsoft.com/office/drawing/2014/main" id="{13B6E489-4845-40E8-A772-97339964D3A0}"/>
              </a:ext>
            </a:extLst>
          </p:cNvPr>
          <p:cNvGraphicFramePr>
            <a:graphicFrameLocks noGrp="1"/>
          </p:cNvGraphicFramePr>
          <p:nvPr>
            <p:extLst>
              <p:ext uri="{D42A27DB-BD31-4B8C-83A1-F6EECF244321}">
                <p14:modId xmlns:p14="http://schemas.microsoft.com/office/powerpoint/2010/main" val="3341943008"/>
              </p:ext>
            </p:extLst>
          </p:nvPr>
        </p:nvGraphicFramePr>
        <p:xfrm>
          <a:off x="684610" y="4204727"/>
          <a:ext cx="8784000" cy="1391463"/>
        </p:xfrm>
        <a:graphic>
          <a:graphicData uri="http://schemas.openxmlformats.org/drawingml/2006/table">
            <a:tbl>
              <a:tblPr firstRow="1" bandRow="1">
                <a:tableStyleId>{5C22544A-7EE6-4342-B048-85BDC9FD1C3A}</a:tableStyleId>
              </a:tblPr>
              <a:tblGrid>
                <a:gridCol w="468000">
                  <a:extLst>
                    <a:ext uri="{9D8B030D-6E8A-4147-A177-3AD203B41FA5}">
                      <a16:colId xmlns:a16="http://schemas.microsoft.com/office/drawing/2014/main" val="3554492327"/>
                    </a:ext>
                  </a:extLst>
                </a:gridCol>
                <a:gridCol w="324000">
                  <a:extLst>
                    <a:ext uri="{9D8B030D-6E8A-4147-A177-3AD203B41FA5}">
                      <a16:colId xmlns:a16="http://schemas.microsoft.com/office/drawing/2014/main" val="3146548048"/>
                    </a:ext>
                  </a:extLst>
                </a:gridCol>
                <a:gridCol w="684000">
                  <a:extLst>
                    <a:ext uri="{9D8B030D-6E8A-4147-A177-3AD203B41FA5}">
                      <a16:colId xmlns:a16="http://schemas.microsoft.com/office/drawing/2014/main" val="3313589753"/>
                    </a:ext>
                  </a:extLst>
                </a:gridCol>
                <a:gridCol w="468000">
                  <a:extLst>
                    <a:ext uri="{9D8B030D-6E8A-4147-A177-3AD203B41FA5}">
                      <a16:colId xmlns:a16="http://schemas.microsoft.com/office/drawing/2014/main" val="1309927787"/>
                    </a:ext>
                  </a:extLst>
                </a:gridCol>
                <a:gridCol w="684000">
                  <a:extLst>
                    <a:ext uri="{9D8B030D-6E8A-4147-A177-3AD203B41FA5}">
                      <a16:colId xmlns:a16="http://schemas.microsoft.com/office/drawing/2014/main" val="440683863"/>
                    </a:ext>
                  </a:extLst>
                </a:gridCol>
                <a:gridCol w="360000">
                  <a:extLst>
                    <a:ext uri="{9D8B030D-6E8A-4147-A177-3AD203B41FA5}">
                      <a16:colId xmlns:a16="http://schemas.microsoft.com/office/drawing/2014/main" val="1481578530"/>
                    </a:ext>
                  </a:extLst>
                </a:gridCol>
                <a:gridCol w="1656000">
                  <a:extLst>
                    <a:ext uri="{9D8B030D-6E8A-4147-A177-3AD203B41FA5}">
                      <a16:colId xmlns:a16="http://schemas.microsoft.com/office/drawing/2014/main" val="68193555"/>
                    </a:ext>
                  </a:extLst>
                </a:gridCol>
                <a:gridCol w="468000">
                  <a:extLst>
                    <a:ext uri="{9D8B030D-6E8A-4147-A177-3AD203B41FA5}">
                      <a16:colId xmlns:a16="http://schemas.microsoft.com/office/drawing/2014/main" val="3995537399"/>
                    </a:ext>
                  </a:extLst>
                </a:gridCol>
                <a:gridCol w="864000">
                  <a:extLst>
                    <a:ext uri="{9D8B030D-6E8A-4147-A177-3AD203B41FA5}">
                      <a16:colId xmlns:a16="http://schemas.microsoft.com/office/drawing/2014/main" val="2396862075"/>
                    </a:ext>
                  </a:extLst>
                </a:gridCol>
                <a:gridCol w="684000">
                  <a:extLst>
                    <a:ext uri="{9D8B030D-6E8A-4147-A177-3AD203B41FA5}">
                      <a16:colId xmlns:a16="http://schemas.microsoft.com/office/drawing/2014/main" val="3482019717"/>
                    </a:ext>
                  </a:extLst>
                </a:gridCol>
                <a:gridCol w="2124000">
                  <a:extLst>
                    <a:ext uri="{9D8B030D-6E8A-4147-A177-3AD203B41FA5}">
                      <a16:colId xmlns:a16="http://schemas.microsoft.com/office/drawing/2014/main" val="669687323"/>
                    </a:ext>
                  </a:extLst>
                </a:gridCol>
              </a:tblGrid>
              <a:tr h="330378">
                <a:tc gridSpan="7">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排出量（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ja-JP"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移動量（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a:p>
                  </a:txBody>
                  <a:tcPr/>
                </a:tc>
                <a:tc gridSpan="2">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zh-CN" sz="1050" u="none" strike="noStrike" dirty="0">
                          <a:effectLst/>
                          <a:latin typeface="BIZ UDPゴシック" panose="020B0400000000000000" pitchFamily="50" charset="-128"/>
                          <a:ea typeface="BIZ UDPゴシック" panose="020B0400000000000000" pitchFamily="50" charset="-128"/>
                        </a:rPr>
                        <a:t>PRTR</a:t>
                      </a:r>
                      <a:r>
                        <a:rPr lang="zh-CN" altLang="en-US" sz="1050" u="none" strike="noStrike" dirty="0">
                          <a:effectLst/>
                          <a:latin typeface="BIZ UDPゴシック" panose="020B0400000000000000" pitchFamily="50" charset="-128"/>
                          <a:ea typeface="BIZ UDPゴシック" panose="020B0400000000000000" pitchFamily="50" charset="-128"/>
                        </a:rPr>
                        <a:t>届出外</a:t>
                      </a: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年度、ｋｇ）</a:t>
                      </a:r>
                      <a:endParaRPr lang="en-US" altLang="ja-JP" sz="1050" u="none" strike="noStrike"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zh-CN"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728890693"/>
                  </a:ext>
                </a:extLst>
              </a:tr>
              <a:tr h="330378">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分類</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届出件数</a:t>
                      </a:r>
                      <a:endParaRPr lang="en-US" altLang="ja-JP"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合計</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公共用水域</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土壌</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大気排出量上位業種</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下水道</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事業所外への移動（廃棄物）</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r>
                        <a:rPr lang="zh-CN" altLang="en-US" sz="1050" u="none" strike="noStrike" dirty="0">
                          <a:effectLst/>
                          <a:latin typeface="BIZ UDPゴシック" panose="020B0400000000000000" pitchFamily="50" charset="-128"/>
                          <a:ea typeface="BIZ UDPゴシック" panose="020B0400000000000000" pitchFamily="50" charset="-128"/>
                        </a:rPr>
                        <a:t>排出量</a:t>
                      </a:r>
                      <a:endParaRPr kumimoji="1" lang="ja-JP" altLang="en-US" sz="1050" dirty="0">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主な排出源と量</a:t>
                      </a:r>
                    </a:p>
                  </a:txBody>
                  <a:tcPr anchor="ctr"/>
                </a:tc>
                <a:extLst>
                  <a:ext uri="{0D108BD9-81ED-4DB2-BD59-A6C34878D82A}">
                    <a16:rowId xmlns:a16="http://schemas.microsoft.com/office/drawing/2014/main" val="2814582105"/>
                  </a:ext>
                </a:extLst>
              </a:tr>
              <a:tr h="330378">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第１種（フッ化水素）</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78</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175,970</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1,313</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174,657</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化学工業、電気機械器具製造業、窯業・土石製品製造業、鉄鋼業、金属製品製造業</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2,318</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2,408,183</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37,705</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（フッ化水素及びその水溶性塩）</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対象業種の事業者のすそ切り以下（</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27,068</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一般廃棄物処理施設（</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10,637</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extLst>
                  <a:ext uri="{0D108BD9-81ED-4DB2-BD59-A6C34878D82A}">
                    <a16:rowId xmlns:a16="http://schemas.microsoft.com/office/drawing/2014/main" val="3130189616"/>
                  </a:ext>
                </a:extLst>
              </a:tr>
            </a:tbl>
          </a:graphicData>
        </a:graphic>
      </p:graphicFrame>
    </p:spTree>
    <p:extLst>
      <p:ext uri="{BB962C8B-B14F-4D97-AF65-F5344CB8AC3E}">
        <p14:creationId xmlns:p14="http://schemas.microsoft.com/office/powerpoint/2010/main" val="32510051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p:cNvSpPr>
            <a:spLocks noGrp="1"/>
          </p:cNvSpPr>
          <p:nvPr>
            <p:ph type="title"/>
          </p:nvPr>
        </p:nvSpPr>
        <p:spPr>
          <a:xfrm>
            <a:off x="1083469" y="609600"/>
            <a:ext cx="8457933" cy="742122"/>
          </a:xfrm>
        </p:spPr>
        <p:txBody>
          <a:bodyPr>
            <a:normAutofit/>
          </a:bodyPr>
          <a:lstStyle/>
          <a:p>
            <a:r>
              <a:rPr kumimoji="1" lang="ja-JP" altLang="en-US" sz="2400" dirty="0">
                <a:latin typeface="BIZ UDPゴシック" panose="020B0400000000000000" pitchFamily="50" charset="-128"/>
                <a:ea typeface="BIZ UDPゴシック" panose="020B0400000000000000" pitchFamily="50" charset="-128"/>
              </a:rPr>
              <a:t>（参考）検討対象物質について</a:t>
            </a:r>
            <a:r>
              <a:rPr kumimoji="1" lang="en-US" altLang="ja-JP" sz="2400" dirty="0">
                <a:latin typeface="BIZ UDPゴシック" panose="020B0400000000000000" pitchFamily="50" charset="-128"/>
                <a:ea typeface="BIZ UDPゴシック" panose="020B0400000000000000" pitchFamily="50" charset="-128"/>
              </a:rPr>
              <a:t>【</a:t>
            </a:r>
            <a:r>
              <a:rPr lang="ja-JP" altLang="en-US" sz="2400" dirty="0">
                <a:latin typeface="BIZ UDPゴシック" panose="020B0400000000000000" pitchFamily="50" charset="-128"/>
                <a:ea typeface="BIZ UDPゴシック" panose="020B0400000000000000" pitchFamily="50" charset="-128"/>
              </a:rPr>
              <a:t>㉙窒素酸化物</a:t>
            </a:r>
            <a:r>
              <a:rPr kumimoji="1" lang="en-US" altLang="ja-JP" sz="2400" dirty="0">
                <a:latin typeface="BIZ UDPゴシック" panose="020B0400000000000000" pitchFamily="50" charset="-128"/>
                <a:ea typeface="BIZ UDPゴシック" panose="020B0400000000000000" pitchFamily="50" charset="-128"/>
              </a:rPr>
              <a:t>】</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スライド番号プレースホルダー 3">
            <a:extLst>
              <a:ext uri="{FF2B5EF4-FFF2-40B4-BE49-F238E27FC236}">
                <a16:creationId xmlns:a16="http://schemas.microsoft.com/office/drawing/2014/main" id="{8DBC81DD-DE3C-4517-AC6F-72A486E33BE7}"/>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42</a:t>
            </a:fld>
            <a:endParaRPr lang="en-US" dirty="0">
              <a:solidFill>
                <a:srgbClr val="000000"/>
              </a:solidFill>
              <a:latin typeface="BIZ UDPゴシック" panose="020B0400000000000000" pitchFamily="50" charset="-128"/>
              <a:ea typeface="BIZ UDPゴシック" panose="020B0400000000000000" pitchFamily="50" charset="-128"/>
            </a:endParaRPr>
          </a:p>
        </p:txBody>
      </p:sp>
      <p:graphicFrame>
        <p:nvGraphicFramePr>
          <p:cNvPr id="3" name="表 3">
            <a:extLst>
              <a:ext uri="{FF2B5EF4-FFF2-40B4-BE49-F238E27FC236}">
                <a16:creationId xmlns:a16="http://schemas.microsoft.com/office/drawing/2014/main" id="{99486B8D-8EBE-405C-9D80-F4834A667D51}"/>
              </a:ext>
            </a:extLst>
          </p:cNvPr>
          <p:cNvGraphicFramePr>
            <a:graphicFrameLocks noGrp="1"/>
          </p:cNvGraphicFramePr>
          <p:nvPr>
            <p:extLst>
              <p:ext uri="{D42A27DB-BD31-4B8C-83A1-F6EECF244321}">
                <p14:modId xmlns:p14="http://schemas.microsoft.com/office/powerpoint/2010/main" val="1134446738"/>
              </p:ext>
            </p:extLst>
          </p:nvPr>
        </p:nvGraphicFramePr>
        <p:xfrm>
          <a:off x="733163" y="1360286"/>
          <a:ext cx="8676370" cy="1221105"/>
        </p:xfrm>
        <a:graphic>
          <a:graphicData uri="http://schemas.openxmlformats.org/drawingml/2006/table">
            <a:tbl>
              <a:tblPr firstRow="1" bandRow="1">
                <a:tableStyleId>{5C22544A-7EE6-4342-B048-85BDC9FD1C3A}</a:tableStyleId>
              </a:tblPr>
              <a:tblGrid>
                <a:gridCol w="1368000">
                  <a:extLst>
                    <a:ext uri="{9D8B030D-6E8A-4147-A177-3AD203B41FA5}">
                      <a16:colId xmlns:a16="http://schemas.microsoft.com/office/drawing/2014/main" val="1612888235"/>
                    </a:ext>
                  </a:extLst>
                </a:gridCol>
                <a:gridCol w="936000">
                  <a:extLst>
                    <a:ext uri="{9D8B030D-6E8A-4147-A177-3AD203B41FA5}">
                      <a16:colId xmlns:a16="http://schemas.microsoft.com/office/drawing/2014/main" val="2876613415"/>
                    </a:ext>
                  </a:extLst>
                </a:gridCol>
                <a:gridCol w="864370">
                  <a:extLst>
                    <a:ext uri="{9D8B030D-6E8A-4147-A177-3AD203B41FA5}">
                      <a16:colId xmlns:a16="http://schemas.microsoft.com/office/drawing/2014/main" val="2936053854"/>
                    </a:ext>
                  </a:extLst>
                </a:gridCol>
                <a:gridCol w="2448000">
                  <a:extLst>
                    <a:ext uri="{9D8B030D-6E8A-4147-A177-3AD203B41FA5}">
                      <a16:colId xmlns:a16="http://schemas.microsoft.com/office/drawing/2014/main" val="677029250"/>
                    </a:ext>
                  </a:extLst>
                </a:gridCol>
                <a:gridCol w="3060000">
                  <a:extLst>
                    <a:ext uri="{9D8B030D-6E8A-4147-A177-3AD203B41FA5}">
                      <a16:colId xmlns:a16="http://schemas.microsoft.com/office/drawing/2014/main" val="1103838277"/>
                    </a:ext>
                  </a:extLst>
                </a:gridCol>
              </a:tblGrid>
              <a:tr h="231883">
                <a:tc>
                  <a:txBody>
                    <a:bodyPr/>
                    <a:lstStyle/>
                    <a:p>
                      <a:pPr algn="ctr"/>
                      <a:r>
                        <a:rPr kumimoji="1" lang="ja-JP" altLang="en-US" sz="1050" dirty="0">
                          <a:latin typeface="BIZ UDPゴシック" panose="020B0400000000000000" pitchFamily="50" charset="-128"/>
                          <a:ea typeface="BIZ UDPゴシック" panose="020B0400000000000000" pitchFamily="50" charset="-128"/>
                        </a:rPr>
                        <a:t>分子式</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融点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沸点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主な用途</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特徴</a:t>
                      </a:r>
                    </a:p>
                  </a:txBody>
                  <a:tcPr anchor="ctr"/>
                </a:tc>
                <a:extLst>
                  <a:ext uri="{0D108BD9-81ED-4DB2-BD59-A6C34878D82A}">
                    <a16:rowId xmlns:a16="http://schemas.microsoft.com/office/drawing/2014/main" val="841004180"/>
                  </a:ext>
                </a:extLst>
              </a:tr>
              <a:tr h="510239">
                <a:tc>
                  <a:txBody>
                    <a:bodyPr/>
                    <a:lstStyle/>
                    <a:p>
                      <a:pPr algn="ctr" rtl="0" fontAlgn="ctr"/>
                      <a:r>
                        <a:rPr lang="pt-BR" sz="1050" b="0" i="0" u="none" strike="noStrike" dirty="0">
                          <a:solidFill>
                            <a:srgbClr val="000000"/>
                          </a:solidFill>
                          <a:effectLst/>
                          <a:latin typeface="BIZ UDPゴシック" panose="020B0400000000000000" pitchFamily="50" charset="-128"/>
                          <a:ea typeface="BIZ UDPゴシック" panose="020B0400000000000000" pitchFamily="50" charset="-128"/>
                        </a:rPr>
                        <a:t>N</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O</a:t>
                      </a:r>
                      <a:r>
                        <a:rPr lang="pt-BR" sz="1050" b="0" i="0" u="none" strike="noStrike" dirty="0">
                          <a:solidFill>
                            <a:srgbClr val="000000"/>
                          </a:solidFill>
                          <a:effectLst/>
                          <a:latin typeface="BIZ UDPゴシック" panose="020B0400000000000000" pitchFamily="50" charset="-128"/>
                          <a:ea typeface="BIZ UDPゴシック" panose="020B0400000000000000" pitchFamily="50" charset="-128"/>
                        </a:rPr>
                        <a:t>ｘ</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（窒素酸化物）</a:t>
                      </a:r>
                      <a:br>
                        <a:rPr lang="pt-BR"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pt-BR" sz="1050" b="0" i="0" u="none" strike="noStrike" dirty="0">
                          <a:solidFill>
                            <a:srgbClr val="000000"/>
                          </a:solidFill>
                          <a:effectLst/>
                          <a:latin typeface="BIZ UDPゴシック" panose="020B0400000000000000" pitchFamily="50" charset="-128"/>
                          <a:ea typeface="BIZ UDPゴシック" panose="020B0400000000000000" pitchFamily="50" charset="-128"/>
                        </a:rPr>
                        <a:t>N</a:t>
                      </a:r>
                      <a:r>
                        <a:rPr lang="pt-BR"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r>
                        <a:rPr lang="pt-BR" sz="1050" b="0" i="0" u="none" strike="noStrike" dirty="0">
                          <a:solidFill>
                            <a:srgbClr val="000000"/>
                          </a:solidFill>
                          <a:effectLst/>
                          <a:latin typeface="BIZ UDPゴシック" panose="020B0400000000000000" pitchFamily="50" charset="-128"/>
                          <a:ea typeface="BIZ UDPゴシック" panose="020B0400000000000000" pitchFamily="50" charset="-128"/>
                        </a:rPr>
                        <a:t>O（一酸化二窒素）</a:t>
                      </a:r>
                      <a:br>
                        <a:rPr lang="pt-BR"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pt-BR" sz="1050" b="0" i="0" u="none" strike="noStrike" dirty="0">
                          <a:solidFill>
                            <a:srgbClr val="000000"/>
                          </a:solidFill>
                          <a:effectLst/>
                          <a:latin typeface="BIZ UDPゴシック" panose="020B0400000000000000" pitchFamily="50" charset="-128"/>
                          <a:ea typeface="BIZ UDPゴシック" panose="020B0400000000000000" pitchFamily="50" charset="-128"/>
                        </a:rPr>
                        <a:t>NO（一酸化窒素）</a:t>
                      </a:r>
                      <a:br>
                        <a:rPr lang="pt-BR"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pt-BR" sz="1050" b="0" i="0" u="none" strike="noStrike" dirty="0">
                          <a:solidFill>
                            <a:srgbClr val="000000"/>
                          </a:solidFill>
                          <a:effectLst/>
                          <a:latin typeface="BIZ UDPゴシック" panose="020B0400000000000000" pitchFamily="50" charset="-128"/>
                          <a:ea typeface="BIZ UDPゴシック" panose="020B0400000000000000" pitchFamily="50" charset="-128"/>
                        </a:rPr>
                        <a:t>N</a:t>
                      </a:r>
                      <a:r>
                        <a:rPr lang="pt-BR"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r>
                        <a:rPr lang="pt-BR" sz="1050" b="0" i="0" u="none" strike="noStrike" dirty="0">
                          <a:solidFill>
                            <a:srgbClr val="000000"/>
                          </a:solidFill>
                          <a:effectLst/>
                          <a:latin typeface="BIZ UDPゴシック" panose="020B0400000000000000" pitchFamily="50" charset="-128"/>
                          <a:ea typeface="BIZ UDPゴシック" panose="020B0400000000000000" pitchFamily="50" charset="-128"/>
                        </a:rPr>
                        <a:t>O</a:t>
                      </a:r>
                      <a:r>
                        <a:rPr lang="pt-BR"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4</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（四酸化二窒素）</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等</a:t>
                      </a:r>
                      <a:endParaRPr lang="pt-BR"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-90.8 (</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融点</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pt-BR"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N</a:t>
                      </a:r>
                      <a:r>
                        <a:rPr lang="pt-BR"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r>
                        <a:rPr lang="pt-BR"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O</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-163.6℃</a:t>
                      </a:r>
                    </a:p>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NO)</a:t>
                      </a:r>
                      <a:b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-11.2℃</a:t>
                      </a:r>
                    </a:p>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pt-BR"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N</a:t>
                      </a:r>
                      <a:r>
                        <a:rPr lang="pt-BR"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r>
                        <a:rPr lang="pt-BR"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O</a:t>
                      </a:r>
                      <a:r>
                        <a:rPr lang="pt-BR"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4</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-88.5℃</a:t>
                      </a:r>
                    </a:p>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pt-BR"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N</a:t>
                      </a:r>
                      <a:r>
                        <a:rPr lang="pt-BR"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r>
                        <a:rPr lang="pt-BR"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O</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-151.74℃</a:t>
                      </a:r>
                    </a:p>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NO</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21.15℃</a:t>
                      </a:r>
                    </a:p>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pt-BR"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N</a:t>
                      </a:r>
                      <a:r>
                        <a:rPr lang="pt-BR"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r>
                        <a:rPr lang="pt-BR"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O</a:t>
                      </a:r>
                      <a:r>
                        <a:rPr lang="pt-BR"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4</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・一酸化二窒素：麻酔として医療目的で使用。</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・一酸化窒素：硝酸の製造原料。</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・四酸化二窒素：試薬、ロケットエンジンの推進剤。</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・窒素酸化物は自然界において雷あるいは土壌中の微生物によって生成。</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・光化学スモッグや酸性雨などを引き起こす大気汚染原因物質。</a:t>
                      </a:r>
                    </a:p>
                  </a:txBody>
                  <a:tcPr marL="9525" marR="9525" marT="9525" marB="0" anchor="ctr"/>
                </a:tc>
                <a:extLst>
                  <a:ext uri="{0D108BD9-81ED-4DB2-BD59-A6C34878D82A}">
                    <a16:rowId xmlns:a16="http://schemas.microsoft.com/office/drawing/2014/main" val="2844436851"/>
                  </a:ext>
                </a:extLst>
              </a:tr>
            </a:tbl>
          </a:graphicData>
        </a:graphic>
      </p:graphicFrame>
      <p:graphicFrame>
        <p:nvGraphicFramePr>
          <p:cNvPr id="20" name="表 19">
            <a:extLst>
              <a:ext uri="{FF2B5EF4-FFF2-40B4-BE49-F238E27FC236}">
                <a16:creationId xmlns:a16="http://schemas.microsoft.com/office/drawing/2014/main" id="{D4582458-6B28-410C-ADF1-1AB4EEB66FE3}"/>
              </a:ext>
            </a:extLst>
          </p:cNvPr>
          <p:cNvGraphicFramePr>
            <a:graphicFrameLocks noGrp="1"/>
          </p:cNvGraphicFramePr>
          <p:nvPr>
            <p:extLst>
              <p:ext uri="{D42A27DB-BD31-4B8C-83A1-F6EECF244321}">
                <p14:modId xmlns:p14="http://schemas.microsoft.com/office/powerpoint/2010/main" val="172341610"/>
              </p:ext>
            </p:extLst>
          </p:nvPr>
        </p:nvGraphicFramePr>
        <p:xfrm>
          <a:off x="715913" y="5497714"/>
          <a:ext cx="8794187" cy="1185231"/>
        </p:xfrm>
        <a:graphic>
          <a:graphicData uri="http://schemas.openxmlformats.org/drawingml/2006/table">
            <a:tbl>
              <a:tblPr firstRow="1" bandRow="1">
                <a:tableStyleId>{5C22544A-7EE6-4342-B048-85BDC9FD1C3A}</a:tableStyleId>
              </a:tblPr>
              <a:tblGrid>
                <a:gridCol w="468000">
                  <a:extLst>
                    <a:ext uri="{9D8B030D-6E8A-4147-A177-3AD203B41FA5}">
                      <a16:colId xmlns:a16="http://schemas.microsoft.com/office/drawing/2014/main" val="186284741"/>
                    </a:ext>
                  </a:extLst>
                </a:gridCol>
                <a:gridCol w="612000">
                  <a:extLst>
                    <a:ext uri="{9D8B030D-6E8A-4147-A177-3AD203B41FA5}">
                      <a16:colId xmlns:a16="http://schemas.microsoft.com/office/drawing/2014/main" val="3347487342"/>
                    </a:ext>
                  </a:extLst>
                </a:gridCol>
                <a:gridCol w="583779">
                  <a:extLst>
                    <a:ext uri="{9D8B030D-6E8A-4147-A177-3AD203B41FA5}">
                      <a16:colId xmlns:a16="http://schemas.microsoft.com/office/drawing/2014/main" val="820898458"/>
                    </a:ext>
                  </a:extLst>
                </a:gridCol>
                <a:gridCol w="1349748">
                  <a:extLst>
                    <a:ext uri="{9D8B030D-6E8A-4147-A177-3AD203B41FA5}">
                      <a16:colId xmlns:a16="http://schemas.microsoft.com/office/drawing/2014/main" val="1115179099"/>
                    </a:ext>
                  </a:extLst>
                </a:gridCol>
                <a:gridCol w="712367">
                  <a:extLst>
                    <a:ext uri="{9D8B030D-6E8A-4147-A177-3AD203B41FA5}">
                      <a16:colId xmlns:a16="http://schemas.microsoft.com/office/drawing/2014/main" val="3356854828"/>
                    </a:ext>
                  </a:extLst>
                </a:gridCol>
                <a:gridCol w="637381">
                  <a:extLst>
                    <a:ext uri="{9D8B030D-6E8A-4147-A177-3AD203B41FA5}">
                      <a16:colId xmlns:a16="http://schemas.microsoft.com/office/drawing/2014/main" val="1920011306"/>
                    </a:ext>
                  </a:extLst>
                </a:gridCol>
                <a:gridCol w="487409">
                  <a:extLst>
                    <a:ext uri="{9D8B030D-6E8A-4147-A177-3AD203B41FA5}">
                      <a16:colId xmlns:a16="http://schemas.microsoft.com/office/drawing/2014/main" val="3335024437"/>
                    </a:ext>
                  </a:extLst>
                </a:gridCol>
                <a:gridCol w="487409">
                  <a:extLst>
                    <a:ext uri="{9D8B030D-6E8A-4147-A177-3AD203B41FA5}">
                      <a16:colId xmlns:a16="http://schemas.microsoft.com/office/drawing/2014/main" val="1224343970"/>
                    </a:ext>
                  </a:extLst>
                </a:gridCol>
                <a:gridCol w="742992">
                  <a:extLst>
                    <a:ext uri="{9D8B030D-6E8A-4147-A177-3AD203B41FA5}">
                      <a16:colId xmlns:a16="http://schemas.microsoft.com/office/drawing/2014/main" val="1897126806"/>
                    </a:ext>
                  </a:extLst>
                </a:gridCol>
                <a:gridCol w="712367">
                  <a:extLst>
                    <a:ext uri="{9D8B030D-6E8A-4147-A177-3AD203B41FA5}">
                      <a16:colId xmlns:a16="http://schemas.microsoft.com/office/drawing/2014/main" val="1958534525"/>
                    </a:ext>
                  </a:extLst>
                </a:gridCol>
                <a:gridCol w="599889">
                  <a:extLst>
                    <a:ext uri="{9D8B030D-6E8A-4147-A177-3AD203B41FA5}">
                      <a16:colId xmlns:a16="http://schemas.microsoft.com/office/drawing/2014/main" val="2187406633"/>
                    </a:ext>
                  </a:extLst>
                </a:gridCol>
                <a:gridCol w="412423">
                  <a:extLst>
                    <a:ext uri="{9D8B030D-6E8A-4147-A177-3AD203B41FA5}">
                      <a16:colId xmlns:a16="http://schemas.microsoft.com/office/drawing/2014/main" val="546023338"/>
                    </a:ext>
                  </a:extLst>
                </a:gridCol>
                <a:gridCol w="412423">
                  <a:extLst>
                    <a:ext uri="{9D8B030D-6E8A-4147-A177-3AD203B41FA5}">
                      <a16:colId xmlns:a16="http://schemas.microsoft.com/office/drawing/2014/main" val="3089004337"/>
                    </a:ext>
                  </a:extLst>
                </a:gridCol>
                <a:gridCol w="576000">
                  <a:extLst>
                    <a:ext uri="{9D8B030D-6E8A-4147-A177-3AD203B41FA5}">
                      <a16:colId xmlns:a16="http://schemas.microsoft.com/office/drawing/2014/main" val="3702834822"/>
                    </a:ext>
                  </a:extLst>
                </a:gridCol>
              </a:tblGrid>
              <a:tr h="269415">
                <a:tc gridSpan="11">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中央環境審議会での検討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gridSpan="3">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条例制定時の検討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2355721477"/>
                  </a:ext>
                </a:extLst>
              </a:tr>
              <a:tr h="422031">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zh-TW" altLang="en-US" sz="1050" u="none" strike="noStrike" dirty="0">
                          <a:effectLst/>
                          <a:latin typeface="BIZ UDPゴシック" panose="020B0400000000000000" pitchFamily="50" charset="-128"/>
                          <a:ea typeface="BIZ UDPゴシック" panose="020B0400000000000000" pitchFamily="50" charset="-128"/>
                        </a:rPr>
                        <a:t>遺伝子障害性</a:t>
                      </a:r>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発がん性の閾値の有無</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発がん性以外の有害性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発がん性の量ー反応関係</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ユニットリスク</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a:effectLst/>
                          <a:latin typeface="BIZ UDPゴシック" panose="020B0400000000000000" pitchFamily="50" charset="-128"/>
                          <a:ea typeface="BIZ UDPゴシック" panose="020B0400000000000000" pitchFamily="50" charset="-128"/>
                        </a:rPr>
                        <a:t>発がん性以外の量ー反応関係</a:t>
                      </a:r>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発がん性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毒性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想定環境濃度</a:t>
                      </a:r>
                    </a:p>
                  </a:txBody>
                  <a:tcPr marL="9525" marR="9525" marT="9525" marB="0" anchor="ctr"/>
                </a:tc>
                <a:extLst>
                  <a:ext uri="{0D108BD9-81ED-4DB2-BD59-A6C34878D82A}">
                    <a16:rowId xmlns:a16="http://schemas.microsoft.com/office/drawing/2014/main" val="1453410119"/>
                  </a:ext>
                </a:extLst>
              </a:tr>
              <a:tr h="426231">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4" name="表 13">
            <a:extLst>
              <a:ext uri="{FF2B5EF4-FFF2-40B4-BE49-F238E27FC236}">
                <a16:creationId xmlns:a16="http://schemas.microsoft.com/office/drawing/2014/main" id="{B4516972-1F9F-49EB-A95C-E4B0B7B80355}"/>
              </a:ext>
            </a:extLst>
          </p:cNvPr>
          <p:cNvGraphicFramePr>
            <a:graphicFrameLocks noGrp="1"/>
          </p:cNvGraphicFramePr>
          <p:nvPr>
            <p:extLst>
              <p:ext uri="{D42A27DB-BD31-4B8C-83A1-F6EECF244321}">
                <p14:modId xmlns:p14="http://schemas.microsoft.com/office/powerpoint/2010/main" val="3791240793"/>
              </p:ext>
            </p:extLst>
          </p:nvPr>
        </p:nvGraphicFramePr>
        <p:xfrm>
          <a:off x="684610" y="2898457"/>
          <a:ext cx="8800944" cy="1061085"/>
        </p:xfrm>
        <a:graphic>
          <a:graphicData uri="http://schemas.openxmlformats.org/drawingml/2006/table">
            <a:tbl>
              <a:tblPr firstRow="1" bandRow="1">
                <a:tableStyleId>{5C22544A-7EE6-4342-B048-85BDC9FD1C3A}</a:tableStyleId>
              </a:tblPr>
              <a:tblGrid>
                <a:gridCol w="900000">
                  <a:extLst>
                    <a:ext uri="{9D8B030D-6E8A-4147-A177-3AD203B41FA5}">
                      <a16:colId xmlns:a16="http://schemas.microsoft.com/office/drawing/2014/main" val="2840144021"/>
                    </a:ext>
                  </a:extLst>
                </a:gridCol>
                <a:gridCol w="720000">
                  <a:extLst>
                    <a:ext uri="{9D8B030D-6E8A-4147-A177-3AD203B41FA5}">
                      <a16:colId xmlns:a16="http://schemas.microsoft.com/office/drawing/2014/main" val="2239818214"/>
                    </a:ext>
                  </a:extLst>
                </a:gridCol>
                <a:gridCol w="396000">
                  <a:extLst>
                    <a:ext uri="{9D8B030D-6E8A-4147-A177-3AD203B41FA5}">
                      <a16:colId xmlns:a16="http://schemas.microsoft.com/office/drawing/2014/main" val="2384755886"/>
                    </a:ext>
                  </a:extLst>
                </a:gridCol>
                <a:gridCol w="792000">
                  <a:extLst>
                    <a:ext uri="{9D8B030D-6E8A-4147-A177-3AD203B41FA5}">
                      <a16:colId xmlns:a16="http://schemas.microsoft.com/office/drawing/2014/main" val="186284741"/>
                    </a:ext>
                  </a:extLst>
                </a:gridCol>
                <a:gridCol w="432000">
                  <a:extLst>
                    <a:ext uri="{9D8B030D-6E8A-4147-A177-3AD203B41FA5}">
                      <a16:colId xmlns:a16="http://schemas.microsoft.com/office/drawing/2014/main" val="1115179099"/>
                    </a:ext>
                  </a:extLst>
                </a:gridCol>
                <a:gridCol w="432000">
                  <a:extLst>
                    <a:ext uri="{9D8B030D-6E8A-4147-A177-3AD203B41FA5}">
                      <a16:colId xmlns:a16="http://schemas.microsoft.com/office/drawing/2014/main" val="3356854828"/>
                    </a:ext>
                  </a:extLst>
                </a:gridCol>
                <a:gridCol w="540000">
                  <a:extLst>
                    <a:ext uri="{9D8B030D-6E8A-4147-A177-3AD203B41FA5}">
                      <a16:colId xmlns:a16="http://schemas.microsoft.com/office/drawing/2014/main" val="1920011306"/>
                    </a:ext>
                  </a:extLst>
                </a:gridCol>
                <a:gridCol w="468000">
                  <a:extLst>
                    <a:ext uri="{9D8B030D-6E8A-4147-A177-3AD203B41FA5}">
                      <a16:colId xmlns:a16="http://schemas.microsoft.com/office/drawing/2014/main" val="3335024437"/>
                    </a:ext>
                  </a:extLst>
                </a:gridCol>
                <a:gridCol w="576000">
                  <a:extLst>
                    <a:ext uri="{9D8B030D-6E8A-4147-A177-3AD203B41FA5}">
                      <a16:colId xmlns:a16="http://schemas.microsoft.com/office/drawing/2014/main" val="262351408"/>
                    </a:ext>
                  </a:extLst>
                </a:gridCol>
                <a:gridCol w="504000">
                  <a:extLst>
                    <a:ext uri="{9D8B030D-6E8A-4147-A177-3AD203B41FA5}">
                      <a16:colId xmlns:a16="http://schemas.microsoft.com/office/drawing/2014/main" val="421905880"/>
                    </a:ext>
                  </a:extLst>
                </a:gridCol>
                <a:gridCol w="386472">
                  <a:extLst>
                    <a:ext uri="{9D8B030D-6E8A-4147-A177-3AD203B41FA5}">
                      <a16:colId xmlns:a16="http://schemas.microsoft.com/office/drawing/2014/main" val="3811409747"/>
                    </a:ext>
                  </a:extLst>
                </a:gridCol>
                <a:gridCol w="386472">
                  <a:extLst>
                    <a:ext uri="{9D8B030D-6E8A-4147-A177-3AD203B41FA5}">
                      <a16:colId xmlns:a16="http://schemas.microsoft.com/office/drawing/2014/main" val="2543409202"/>
                    </a:ext>
                  </a:extLst>
                </a:gridCol>
                <a:gridCol w="1728000">
                  <a:extLst>
                    <a:ext uri="{9D8B030D-6E8A-4147-A177-3AD203B41FA5}">
                      <a16:colId xmlns:a16="http://schemas.microsoft.com/office/drawing/2014/main" val="1224343970"/>
                    </a:ext>
                  </a:extLst>
                </a:gridCol>
                <a:gridCol w="540000">
                  <a:extLst>
                    <a:ext uri="{9D8B030D-6E8A-4147-A177-3AD203B41FA5}">
                      <a16:colId xmlns:a16="http://schemas.microsoft.com/office/drawing/2014/main" val="469874782"/>
                    </a:ext>
                  </a:extLst>
                </a:gridCol>
              </a:tblGrid>
              <a:tr h="395800">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全国製造・輸入数量 </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sz="1050" u="none" strike="noStrike" dirty="0">
                          <a:effectLst/>
                          <a:latin typeface="BIZ UDPゴシック" panose="020B0400000000000000" pitchFamily="50" charset="-128"/>
                          <a:ea typeface="BIZ UDPゴシック" panose="020B0400000000000000" pitchFamily="50" charset="-128"/>
                        </a:rPr>
                        <a:t>t)</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府内大気濃度</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測定法</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環境基準値又は指針値</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法（有害</a:t>
                      </a:r>
                      <a:r>
                        <a:rPr lang="ja-JP" altLang="en-US" sz="1050" kern="100" dirty="0">
                          <a:effectLst/>
                          <a:latin typeface="BIZ UDPゴシック" panose="020B0400000000000000" pitchFamily="50" charset="-128"/>
                          <a:ea typeface="BIZ UDPゴシック" panose="020B0400000000000000" pitchFamily="50" charset="-128"/>
                        </a:rPr>
                        <a:t>物質等</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法（指定物質）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法（優先取組物質）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条例（有害</a:t>
                      </a:r>
                      <a:r>
                        <a:rPr lang="ja-JP" altLang="en-US" sz="1050" kern="100" dirty="0">
                          <a:effectLst/>
                          <a:latin typeface="BIZ UDPゴシック" panose="020B0400000000000000" pitchFamily="50" charset="-128"/>
                          <a:ea typeface="BIZ UDPゴシック" panose="020B0400000000000000" pitchFamily="50" charset="-128"/>
                        </a:rPr>
                        <a:t>物質</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化審法</a:t>
                      </a:r>
                    </a:p>
                  </a:txBody>
                  <a:tcPr marL="45720" marR="45720"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安衛法</a:t>
                      </a:r>
                      <a:endParaRPr kumimoji="1" lang="en-US" altLang="ja-JP" sz="1050" dirty="0">
                        <a:latin typeface="BIZ UDPゴシック" panose="020B0400000000000000" pitchFamily="50" charset="-128"/>
                        <a:ea typeface="BIZ UDPゴシック" panose="020B0400000000000000" pitchFamily="50" charset="-128"/>
                      </a:endParaRPr>
                    </a:p>
                    <a:p>
                      <a:pPr algn="ctr"/>
                      <a:r>
                        <a:rPr kumimoji="1" lang="ja-JP" altLang="en-US" sz="1050" dirty="0">
                          <a:latin typeface="BIZ UDPゴシック" panose="020B0400000000000000" pitchFamily="50" charset="-128"/>
                          <a:ea typeface="BIZ UDPゴシック" panose="020B0400000000000000" pitchFamily="50" charset="-128"/>
                        </a:rPr>
                        <a:t>特化則</a:t>
                      </a:r>
                    </a:p>
                  </a:txBody>
                  <a:tcPr marL="45720" marR="4572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毒劇法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水濁法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50" kern="100" dirty="0">
                          <a:effectLst/>
                          <a:latin typeface="BIZ UDPゴシック" panose="020B0400000000000000" pitchFamily="50" charset="-128"/>
                          <a:ea typeface="BIZ UDPゴシック" panose="020B0400000000000000" pitchFamily="50" charset="-128"/>
                        </a:rPr>
                        <a:t>GHS</a:t>
                      </a:r>
                      <a:r>
                        <a:rPr lang="ja-JP" altLang="en-US" sz="1050" kern="100" dirty="0">
                          <a:effectLst/>
                          <a:latin typeface="BIZ UDPゴシック" panose="020B0400000000000000" pitchFamily="50" charset="-128"/>
                          <a:ea typeface="BIZ UDPゴシック" panose="020B0400000000000000" pitchFamily="50" charset="-128"/>
                        </a:rPr>
                        <a:t>分類健康有害性</a:t>
                      </a: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（発がん性以外の主な区分１）</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発がん性</a:t>
                      </a:r>
                      <a:br>
                        <a:rPr lang="ja-JP" altLang="en-US" sz="1050" u="none" strike="noStrike" dirty="0">
                          <a:effectLst/>
                          <a:latin typeface="BIZ UDPゴシック" panose="020B0400000000000000" pitchFamily="50" charset="-128"/>
                          <a:ea typeface="BIZ UDPゴシック" panose="020B0400000000000000" pitchFamily="50" charset="-128"/>
                        </a:rPr>
                      </a:b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IARC</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453410119"/>
                  </a:ext>
                </a:extLst>
              </a:tr>
              <a:tr h="346323">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皮膚腐食性</a:t>
                      </a:r>
                      <a:b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眼損傷性</a:t>
                      </a:r>
                      <a:b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特定標的臓器毒性</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6" name="表 15">
            <a:extLst>
              <a:ext uri="{FF2B5EF4-FFF2-40B4-BE49-F238E27FC236}">
                <a16:creationId xmlns:a16="http://schemas.microsoft.com/office/drawing/2014/main" id="{7066BC39-65A6-41EB-BC68-681B2836F01A}"/>
              </a:ext>
            </a:extLst>
          </p:cNvPr>
          <p:cNvGraphicFramePr>
            <a:graphicFrameLocks noGrp="1"/>
          </p:cNvGraphicFramePr>
          <p:nvPr>
            <p:extLst>
              <p:ext uri="{D42A27DB-BD31-4B8C-83A1-F6EECF244321}">
                <p14:modId xmlns:p14="http://schemas.microsoft.com/office/powerpoint/2010/main" val="2940136691"/>
              </p:ext>
            </p:extLst>
          </p:nvPr>
        </p:nvGraphicFramePr>
        <p:xfrm>
          <a:off x="684610" y="4250423"/>
          <a:ext cx="8820000" cy="1072236"/>
        </p:xfrm>
        <a:graphic>
          <a:graphicData uri="http://schemas.openxmlformats.org/drawingml/2006/table">
            <a:tbl>
              <a:tblPr firstRow="1" bandRow="1">
                <a:tableStyleId>{5C22544A-7EE6-4342-B048-85BDC9FD1C3A}</a:tableStyleId>
              </a:tblPr>
              <a:tblGrid>
                <a:gridCol w="396000">
                  <a:extLst>
                    <a:ext uri="{9D8B030D-6E8A-4147-A177-3AD203B41FA5}">
                      <a16:colId xmlns:a16="http://schemas.microsoft.com/office/drawing/2014/main" val="3554492327"/>
                    </a:ext>
                  </a:extLst>
                </a:gridCol>
                <a:gridCol w="360000">
                  <a:extLst>
                    <a:ext uri="{9D8B030D-6E8A-4147-A177-3AD203B41FA5}">
                      <a16:colId xmlns:a16="http://schemas.microsoft.com/office/drawing/2014/main" val="3146548048"/>
                    </a:ext>
                  </a:extLst>
                </a:gridCol>
                <a:gridCol w="684000">
                  <a:extLst>
                    <a:ext uri="{9D8B030D-6E8A-4147-A177-3AD203B41FA5}">
                      <a16:colId xmlns:a16="http://schemas.microsoft.com/office/drawing/2014/main" val="3313589753"/>
                    </a:ext>
                  </a:extLst>
                </a:gridCol>
                <a:gridCol w="684000">
                  <a:extLst>
                    <a:ext uri="{9D8B030D-6E8A-4147-A177-3AD203B41FA5}">
                      <a16:colId xmlns:a16="http://schemas.microsoft.com/office/drawing/2014/main" val="1309927787"/>
                    </a:ext>
                  </a:extLst>
                </a:gridCol>
                <a:gridCol w="432000">
                  <a:extLst>
                    <a:ext uri="{9D8B030D-6E8A-4147-A177-3AD203B41FA5}">
                      <a16:colId xmlns:a16="http://schemas.microsoft.com/office/drawing/2014/main" val="440683863"/>
                    </a:ext>
                  </a:extLst>
                </a:gridCol>
                <a:gridCol w="360000">
                  <a:extLst>
                    <a:ext uri="{9D8B030D-6E8A-4147-A177-3AD203B41FA5}">
                      <a16:colId xmlns:a16="http://schemas.microsoft.com/office/drawing/2014/main" val="1481578530"/>
                    </a:ext>
                  </a:extLst>
                </a:gridCol>
                <a:gridCol w="1728000">
                  <a:extLst>
                    <a:ext uri="{9D8B030D-6E8A-4147-A177-3AD203B41FA5}">
                      <a16:colId xmlns:a16="http://schemas.microsoft.com/office/drawing/2014/main" val="68193555"/>
                    </a:ext>
                  </a:extLst>
                </a:gridCol>
                <a:gridCol w="432000">
                  <a:extLst>
                    <a:ext uri="{9D8B030D-6E8A-4147-A177-3AD203B41FA5}">
                      <a16:colId xmlns:a16="http://schemas.microsoft.com/office/drawing/2014/main" val="3995537399"/>
                    </a:ext>
                  </a:extLst>
                </a:gridCol>
                <a:gridCol w="864000">
                  <a:extLst>
                    <a:ext uri="{9D8B030D-6E8A-4147-A177-3AD203B41FA5}">
                      <a16:colId xmlns:a16="http://schemas.microsoft.com/office/drawing/2014/main" val="2396862075"/>
                    </a:ext>
                  </a:extLst>
                </a:gridCol>
                <a:gridCol w="612000">
                  <a:extLst>
                    <a:ext uri="{9D8B030D-6E8A-4147-A177-3AD203B41FA5}">
                      <a16:colId xmlns:a16="http://schemas.microsoft.com/office/drawing/2014/main" val="3482019717"/>
                    </a:ext>
                  </a:extLst>
                </a:gridCol>
                <a:gridCol w="2268000">
                  <a:extLst>
                    <a:ext uri="{9D8B030D-6E8A-4147-A177-3AD203B41FA5}">
                      <a16:colId xmlns:a16="http://schemas.microsoft.com/office/drawing/2014/main" val="669687323"/>
                    </a:ext>
                  </a:extLst>
                </a:gridCol>
              </a:tblGrid>
              <a:tr h="330378">
                <a:tc gridSpan="7">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排出量（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ja-JP"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移動量（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a:p>
                  </a:txBody>
                  <a:tcPr/>
                </a:tc>
                <a:tc gridSpan="2">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zh-CN" sz="1050" u="none" strike="noStrike" dirty="0">
                          <a:effectLst/>
                          <a:latin typeface="BIZ UDPゴシック" panose="020B0400000000000000" pitchFamily="50" charset="-128"/>
                          <a:ea typeface="BIZ UDPゴシック" panose="020B0400000000000000" pitchFamily="50" charset="-128"/>
                        </a:rPr>
                        <a:t>PRTR</a:t>
                      </a:r>
                      <a:r>
                        <a:rPr lang="zh-CN" altLang="en-US" sz="1050" u="none" strike="noStrike" dirty="0">
                          <a:effectLst/>
                          <a:latin typeface="BIZ UDPゴシック" panose="020B0400000000000000" pitchFamily="50" charset="-128"/>
                          <a:ea typeface="BIZ UDPゴシック" panose="020B0400000000000000" pitchFamily="50" charset="-128"/>
                        </a:rPr>
                        <a:t>届出外</a:t>
                      </a: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年度、ｋｇ）</a:t>
                      </a:r>
                      <a:endParaRPr lang="en-US" altLang="ja-JP" sz="1050" u="none" strike="noStrike"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zh-CN"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728890693"/>
                  </a:ext>
                </a:extLst>
              </a:tr>
              <a:tr h="330378">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分類</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届出件数</a:t>
                      </a:r>
                      <a:endParaRPr lang="en-US" altLang="ja-JP"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合計</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公共用水域</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土壌</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大気排出量上位業種</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下水道</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事業所外への移動（廃棄物）</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r>
                        <a:rPr lang="zh-CN" altLang="en-US" sz="1050" u="none" strike="noStrike" dirty="0">
                          <a:effectLst/>
                          <a:latin typeface="BIZ UDPゴシック" panose="020B0400000000000000" pitchFamily="50" charset="-128"/>
                          <a:ea typeface="BIZ UDPゴシック" panose="020B0400000000000000" pitchFamily="50" charset="-128"/>
                        </a:rPr>
                        <a:t>排出量</a:t>
                      </a:r>
                      <a:endParaRPr kumimoji="1" lang="ja-JP" altLang="en-US" sz="1050" dirty="0">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主な排出源と量</a:t>
                      </a:r>
                    </a:p>
                  </a:txBody>
                  <a:tcPr anchor="ctr"/>
                </a:tc>
                <a:extLst>
                  <a:ext uri="{0D108BD9-81ED-4DB2-BD59-A6C34878D82A}">
                    <a16:rowId xmlns:a16="http://schemas.microsoft.com/office/drawing/2014/main" val="2814582105"/>
                  </a:ext>
                </a:extLst>
              </a:tr>
              <a:tr h="330378">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extLst>
                  <a:ext uri="{0D108BD9-81ED-4DB2-BD59-A6C34878D82A}">
                    <a16:rowId xmlns:a16="http://schemas.microsoft.com/office/drawing/2014/main" val="3130189616"/>
                  </a:ext>
                </a:extLst>
              </a:tr>
            </a:tbl>
          </a:graphicData>
        </a:graphic>
      </p:graphicFrame>
    </p:spTree>
    <p:extLst>
      <p:ext uri="{BB962C8B-B14F-4D97-AF65-F5344CB8AC3E}">
        <p14:creationId xmlns:p14="http://schemas.microsoft.com/office/powerpoint/2010/main" val="35653329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p:cNvSpPr>
            <a:spLocks noGrp="1"/>
          </p:cNvSpPr>
          <p:nvPr>
            <p:ph type="title"/>
          </p:nvPr>
        </p:nvSpPr>
        <p:spPr>
          <a:xfrm>
            <a:off x="1083469" y="609600"/>
            <a:ext cx="8457933" cy="742122"/>
          </a:xfrm>
        </p:spPr>
        <p:txBody>
          <a:bodyPr>
            <a:normAutofit/>
          </a:bodyPr>
          <a:lstStyle/>
          <a:p>
            <a:r>
              <a:rPr kumimoji="1" lang="ja-JP" altLang="en-US" sz="2400" dirty="0">
                <a:latin typeface="BIZ UDPゴシック" panose="020B0400000000000000" pitchFamily="50" charset="-128"/>
                <a:ea typeface="BIZ UDPゴシック" panose="020B0400000000000000" pitchFamily="50" charset="-128"/>
              </a:rPr>
              <a:t>（参考）検討対象物質について</a:t>
            </a:r>
            <a:r>
              <a:rPr kumimoji="1" lang="en-US" altLang="ja-JP" sz="2400" dirty="0">
                <a:latin typeface="BIZ UDPゴシック" panose="020B0400000000000000" pitchFamily="50" charset="-128"/>
                <a:ea typeface="BIZ UDPゴシック" panose="020B0400000000000000" pitchFamily="50" charset="-128"/>
              </a:rPr>
              <a:t>【</a:t>
            </a:r>
            <a:r>
              <a:rPr lang="ja-JP" altLang="en-US" sz="2400" dirty="0">
                <a:latin typeface="BIZ UDPゴシック" panose="020B0400000000000000" pitchFamily="50" charset="-128"/>
                <a:ea typeface="BIZ UDPゴシック" panose="020B0400000000000000" pitchFamily="50" charset="-128"/>
              </a:rPr>
              <a:t>㉚アニシジン</a:t>
            </a:r>
            <a:r>
              <a:rPr kumimoji="1" lang="en-US" altLang="ja-JP" sz="2400" dirty="0">
                <a:latin typeface="BIZ UDPゴシック" panose="020B0400000000000000" pitchFamily="50" charset="-128"/>
                <a:ea typeface="BIZ UDPゴシック" panose="020B0400000000000000" pitchFamily="50" charset="-128"/>
              </a:rPr>
              <a:t>】</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スライド番号プレースホルダー 3">
            <a:extLst>
              <a:ext uri="{FF2B5EF4-FFF2-40B4-BE49-F238E27FC236}">
                <a16:creationId xmlns:a16="http://schemas.microsoft.com/office/drawing/2014/main" id="{8DBC81DD-DE3C-4517-AC6F-72A486E33BE7}"/>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43</a:t>
            </a:fld>
            <a:endParaRPr lang="en-US" dirty="0">
              <a:solidFill>
                <a:srgbClr val="000000"/>
              </a:solidFill>
              <a:latin typeface="BIZ UDPゴシック" panose="020B0400000000000000" pitchFamily="50" charset="-128"/>
              <a:ea typeface="BIZ UDPゴシック" panose="020B0400000000000000" pitchFamily="50" charset="-128"/>
            </a:endParaRPr>
          </a:p>
        </p:txBody>
      </p:sp>
      <p:graphicFrame>
        <p:nvGraphicFramePr>
          <p:cNvPr id="3" name="表 3">
            <a:extLst>
              <a:ext uri="{FF2B5EF4-FFF2-40B4-BE49-F238E27FC236}">
                <a16:creationId xmlns:a16="http://schemas.microsoft.com/office/drawing/2014/main" id="{99486B8D-8EBE-405C-9D80-F4834A667D51}"/>
              </a:ext>
            </a:extLst>
          </p:cNvPr>
          <p:cNvGraphicFramePr>
            <a:graphicFrameLocks noGrp="1"/>
          </p:cNvGraphicFramePr>
          <p:nvPr>
            <p:extLst>
              <p:ext uri="{D42A27DB-BD31-4B8C-83A1-F6EECF244321}">
                <p14:modId xmlns:p14="http://schemas.microsoft.com/office/powerpoint/2010/main" val="841785541"/>
              </p:ext>
            </p:extLst>
          </p:nvPr>
        </p:nvGraphicFramePr>
        <p:xfrm>
          <a:off x="733163" y="1360286"/>
          <a:ext cx="8659216" cy="1072236"/>
        </p:xfrm>
        <a:graphic>
          <a:graphicData uri="http://schemas.openxmlformats.org/drawingml/2006/table">
            <a:tbl>
              <a:tblPr firstRow="1" bandRow="1">
                <a:tableStyleId>{5C22544A-7EE6-4342-B048-85BDC9FD1C3A}</a:tableStyleId>
              </a:tblPr>
              <a:tblGrid>
                <a:gridCol w="703216">
                  <a:extLst>
                    <a:ext uri="{9D8B030D-6E8A-4147-A177-3AD203B41FA5}">
                      <a16:colId xmlns:a16="http://schemas.microsoft.com/office/drawing/2014/main" val="1612888235"/>
                    </a:ext>
                  </a:extLst>
                </a:gridCol>
                <a:gridCol w="936000">
                  <a:extLst>
                    <a:ext uri="{9D8B030D-6E8A-4147-A177-3AD203B41FA5}">
                      <a16:colId xmlns:a16="http://schemas.microsoft.com/office/drawing/2014/main" val="2876613415"/>
                    </a:ext>
                  </a:extLst>
                </a:gridCol>
                <a:gridCol w="1044000">
                  <a:extLst>
                    <a:ext uri="{9D8B030D-6E8A-4147-A177-3AD203B41FA5}">
                      <a16:colId xmlns:a16="http://schemas.microsoft.com/office/drawing/2014/main" val="2936053854"/>
                    </a:ext>
                  </a:extLst>
                </a:gridCol>
                <a:gridCol w="3096000">
                  <a:extLst>
                    <a:ext uri="{9D8B030D-6E8A-4147-A177-3AD203B41FA5}">
                      <a16:colId xmlns:a16="http://schemas.microsoft.com/office/drawing/2014/main" val="677029250"/>
                    </a:ext>
                  </a:extLst>
                </a:gridCol>
                <a:gridCol w="2880000">
                  <a:extLst>
                    <a:ext uri="{9D8B030D-6E8A-4147-A177-3AD203B41FA5}">
                      <a16:colId xmlns:a16="http://schemas.microsoft.com/office/drawing/2014/main" val="1103838277"/>
                    </a:ext>
                  </a:extLst>
                </a:gridCol>
              </a:tblGrid>
              <a:tr h="299229">
                <a:tc>
                  <a:txBody>
                    <a:bodyPr/>
                    <a:lstStyle/>
                    <a:p>
                      <a:pPr algn="ctr"/>
                      <a:r>
                        <a:rPr kumimoji="1" lang="ja-JP" altLang="en-US" sz="1050" dirty="0">
                          <a:latin typeface="BIZ UDPゴシック" panose="020B0400000000000000" pitchFamily="50" charset="-128"/>
                          <a:ea typeface="BIZ UDPゴシック" panose="020B0400000000000000" pitchFamily="50" charset="-128"/>
                        </a:rPr>
                        <a:t>分子式</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融点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沸点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主な用途</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特徴</a:t>
                      </a:r>
                    </a:p>
                  </a:txBody>
                  <a:tcPr anchor="ctr"/>
                </a:tc>
                <a:extLst>
                  <a:ext uri="{0D108BD9-81ED-4DB2-BD59-A6C34878D82A}">
                    <a16:rowId xmlns:a16="http://schemas.microsoft.com/office/drawing/2014/main" val="841004180"/>
                  </a:ext>
                </a:extLst>
              </a:tr>
              <a:tr h="773007">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C</a:t>
                      </a:r>
                      <a:r>
                        <a:rPr lang="en-US"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7</a:t>
                      </a: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H</a:t>
                      </a:r>
                      <a:r>
                        <a:rPr lang="en-US"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9</a:t>
                      </a: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NO</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5℃</a:t>
                      </a:r>
                    </a:p>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o-</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アニシジン）</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57℃</a:t>
                      </a:r>
                    </a:p>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p-</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アニシジン）</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213℃</a:t>
                      </a:r>
                    </a:p>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o-</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アニシジン）</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243℃</a:t>
                      </a:r>
                    </a:p>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p-</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アニシジン）</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・各種の染料の原料</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・水に溶けやすく、常温で薄黄色の液体。</a:t>
                      </a:r>
                    </a:p>
                  </a:txBody>
                  <a:tcPr marL="9525" marR="9525" marT="9525" marB="0" anchor="ctr"/>
                </a:tc>
                <a:extLst>
                  <a:ext uri="{0D108BD9-81ED-4DB2-BD59-A6C34878D82A}">
                    <a16:rowId xmlns:a16="http://schemas.microsoft.com/office/drawing/2014/main" val="2844436851"/>
                  </a:ext>
                </a:extLst>
              </a:tr>
            </a:tbl>
          </a:graphicData>
        </a:graphic>
      </p:graphicFrame>
      <p:graphicFrame>
        <p:nvGraphicFramePr>
          <p:cNvPr id="20" name="表 19">
            <a:extLst>
              <a:ext uri="{FF2B5EF4-FFF2-40B4-BE49-F238E27FC236}">
                <a16:creationId xmlns:a16="http://schemas.microsoft.com/office/drawing/2014/main" id="{D4582458-6B28-410C-ADF1-1AB4EEB66FE3}"/>
              </a:ext>
            </a:extLst>
          </p:cNvPr>
          <p:cNvGraphicFramePr>
            <a:graphicFrameLocks noGrp="1"/>
          </p:cNvGraphicFramePr>
          <p:nvPr>
            <p:extLst>
              <p:ext uri="{D42A27DB-BD31-4B8C-83A1-F6EECF244321}">
                <p14:modId xmlns:p14="http://schemas.microsoft.com/office/powerpoint/2010/main" val="1110371671"/>
              </p:ext>
            </p:extLst>
          </p:nvPr>
        </p:nvGraphicFramePr>
        <p:xfrm>
          <a:off x="716030" y="5364922"/>
          <a:ext cx="8794187" cy="1185231"/>
        </p:xfrm>
        <a:graphic>
          <a:graphicData uri="http://schemas.openxmlformats.org/drawingml/2006/table">
            <a:tbl>
              <a:tblPr firstRow="1" bandRow="1">
                <a:tableStyleId>{5C22544A-7EE6-4342-B048-85BDC9FD1C3A}</a:tableStyleId>
              </a:tblPr>
              <a:tblGrid>
                <a:gridCol w="324000">
                  <a:extLst>
                    <a:ext uri="{9D8B030D-6E8A-4147-A177-3AD203B41FA5}">
                      <a16:colId xmlns:a16="http://schemas.microsoft.com/office/drawing/2014/main" val="186284741"/>
                    </a:ext>
                  </a:extLst>
                </a:gridCol>
                <a:gridCol w="612000">
                  <a:extLst>
                    <a:ext uri="{9D8B030D-6E8A-4147-A177-3AD203B41FA5}">
                      <a16:colId xmlns:a16="http://schemas.microsoft.com/office/drawing/2014/main" val="3347487342"/>
                    </a:ext>
                  </a:extLst>
                </a:gridCol>
                <a:gridCol w="583779">
                  <a:extLst>
                    <a:ext uri="{9D8B030D-6E8A-4147-A177-3AD203B41FA5}">
                      <a16:colId xmlns:a16="http://schemas.microsoft.com/office/drawing/2014/main" val="820898458"/>
                    </a:ext>
                  </a:extLst>
                </a:gridCol>
                <a:gridCol w="1349748">
                  <a:extLst>
                    <a:ext uri="{9D8B030D-6E8A-4147-A177-3AD203B41FA5}">
                      <a16:colId xmlns:a16="http://schemas.microsoft.com/office/drawing/2014/main" val="1115179099"/>
                    </a:ext>
                  </a:extLst>
                </a:gridCol>
                <a:gridCol w="712367">
                  <a:extLst>
                    <a:ext uri="{9D8B030D-6E8A-4147-A177-3AD203B41FA5}">
                      <a16:colId xmlns:a16="http://schemas.microsoft.com/office/drawing/2014/main" val="3356854828"/>
                    </a:ext>
                  </a:extLst>
                </a:gridCol>
                <a:gridCol w="637381">
                  <a:extLst>
                    <a:ext uri="{9D8B030D-6E8A-4147-A177-3AD203B41FA5}">
                      <a16:colId xmlns:a16="http://schemas.microsoft.com/office/drawing/2014/main" val="1920011306"/>
                    </a:ext>
                  </a:extLst>
                </a:gridCol>
                <a:gridCol w="487409">
                  <a:extLst>
                    <a:ext uri="{9D8B030D-6E8A-4147-A177-3AD203B41FA5}">
                      <a16:colId xmlns:a16="http://schemas.microsoft.com/office/drawing/2014/main" val="3335024437"/>
                    </a:ext>
                  </a:extLst>
                </a:gridCol>
                <a:gridCol w="487409">
                  <a:extLst>
                    <a:ext uri="{9D8B030D-6E8A-4147-A177-3AD203B41FA5}">
                      <a16:colId xmlns:a16="http://schemas.microsoft.com/office/drawing/2014/main" val="1224343970"/>
                    </a:ext>
                  </a:extLst>
                </a:gridCol>
                <a:gridCol w="742992">
                  <a:extLst>
                    <a:ext uri="{9D8B030D-6E8A-4147-A177-3AD203B41FA5}">
                      <a16:colId xmlns:a16="http://schemas.microsoft.com/office/drawing/2014/main" val="1897126806"/>
                    </a:ext>
                  </a:extLst>
                </a:gridCol>
                <a:gridCol w="712367">
                  <a:extLst>
                    <a:ext uri="{9D8B030D-6E8A-4147-A177-3AD203B41FA5}">
                      <a16:colId xmlns:a16="http://schemas.microsoft.com/office/drawing/2014/main" val="1958534525"/>
                    </a:ext>
                  </a:extLst>
                </a:gridCol>
                <a:gridCol w="599889">
                  <a:extLst>
                    <a:ext uri="{9D8B030D-6E8A-4147-A177-3AD203B41FA5}">
                      <a16:colId xmlns:a16="http://schemas.microsoft.com/office/drawing/2014/main" val="2187406633"/>
                    </a:ext>
                  </a:extLst>
                </a:gridCol>
                <a:gridCol w="412423">
                  <a:extLst>
                    <a:ext uri="{9D8B030D-6E8A-4147-A177-3AD203B41FA5}">
                      <a16:colId xmlns:a16="http://schemas.microsoft.com/office/drawing/2014/main" val="546023338"/>
                    </a:ext>
                  </a:extLst>
                </a:gridCol>
                <a:gridCol w="412423">
                  <a:extLst>
                    <a:ext uri="{9D8B030D-6E8A-4147-A177-3AD203B41FA5}">
                      <a16:colId xmlns:a16="http://schemas.microsoft.com/office/drawing/2014/main" val="3089004337"/>
                    </a:ext>
                  </a:extLst>
                </a:gridCol>
                <a:gridCol w="720000">
                  <a:extLst>
                    <a:ext uri="{9D8B030D-6E8A-4147-A177-3AD203B41FA5}">
                      <a16:colId xmlns:a16="http://schemas.microsoft.com/office/drawing/2014/main" val="3702834822"/>
                    </a:ext>
                  </a:extLst>
                </a:gridCol>
              </a:tblGrid>
              <a:tr h="269415">
                <a:tc gridSpan="11">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中央環境審議会での検討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gridSpan="3">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条例制定時の検討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2355721477"/>
                  </a:ext>
                </a:extLst>
              </a:tr>
              <a:tr h="422031">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zh-TW" altLang="en-US" sz="1050" u="none" strike="noStrike" dirty="0">
                          <a:effectLst/>
                          <a:latin typeface="BIZ UDPゴシック" panose="020B0400000000000000" pitchFamily="50" charset="-128"/>
                          <a:ea typeface="BIZ UDPゴシック" panose="020B0400000000000000" pitchFamily="50" charset="-128"/>
                        </a:rPr>
                        <a:t>遺伝子障害性</a:t>
                      </a:r>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発がん性の閾値の有無</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発がん性以外の有害性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発がん性の量ー反応関係</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ユニットリスク</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a:effectLst/>
                          <a:latin typeface="BIZ UDPゴシック" panose="020B0400000000000000" pitchFamily="50" charset="-128"/>
                          <a:ea typeface="BIZ UDPゴシック" panose="020B0400000000000000" pitchFamily="50" charset="-128"/>
                        </a:rPr>
                        <a:t>発がん性以外の量ー反応関係</a:t>
                      </a:r>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発がん性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毒性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想定環境濃度</a:t>
                      </a:r>
                    </a:p>
                  </a:txBody>
                  <a:tcPr marL="9525" marR="9525" marT="9525" marB="0" anchor="ctr"/>
                </a:tc>
                <a:extLst>
                  <a:ext uri="{0D108BD9-81ED-4DB2-BD59-A6C34878D82A}">
                    <a16:rowId xmlns:a16="http://schemas.microsoft.com/office/drawing/2014/main" val="1453410119"/>
                  </a:ext>
                </a:extLst>
              </a:tr>
              <a:tr h="426231">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en-US" sz="1050" b="0" i="0" u="none" strike="noStrike">
                          <a:solidFill>
                            <a:srgbClr val="000000"/>
                          </a:solidFill>
                          <a:effectLst/>
                          <a:latin typeface="BIZ UDPゴシック" panose="020B0400000000000000" pitchFamily="50" charset="-128"/>
                          <a:ea typeface="BIZ UDPゴシック" panose="020B0400000000000000" pitchFamily="50" charset="-128"/>
                        </a:rPr>
                        <a:t>C3</a:t>
                      </a:r>
                    </a:p>
                  </a:txBody>
                  <a:tcPr marL="9525" marR="9525" marT="9525" marB="0" anchor="ctr"/>
                </a:tc>
                <a:tc>
                  <a:txBody>
                    <a:bodyPr/>
                    <a:lstStyle/>
                    <a:p>
                      <a:pPr algn="ctr" rtl="0" fontAlgn="ctr"/>
                      <a:r>
                        <a:rPr lang="en-US" sz="1050" b="0" i="0" u="none" strike="noStrike">
                          <a:solidFill>
                            <a:srgbClr val="000000"/>
                          </a:solidFill>
                          <a:effectLst/>
                          <a:latin typeface="BIZ UDPゴシック" panose="020B0400000000000000" pitchFamily="50" charset="-128"/>
                          <a:ea typeface="BIZ UDPゴシック" panose="020B0400000000000000" pitchFamily="50" charset="-128"/>
                        </a:rPr>
                        <a:t>T1</a:t>
                      </a: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0.01ppm</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4" name="表 13">
            <a:extLst>
              <a:ext uri="{FF2B5EF4-FFF2-40B4-BE49-F238E27FC236}">
                <a16:creationId xmlns:a16="http://schemas.microsoft.com/office/drawing/2014/main" id="{9F250591-BDD4-4B73-8F50-72D0EF82CCE3}"/>
              </a:ext>
            </a:extLst>
          </p:cNvPr>
          <p:cNvGraphicFramePr>
            <a:graphicFrameLocks noGrp="1"/>
          </p:cNvGraphicFramePr>
          <p:nvPr>
            <p:extLst>
              <p:ext uri="{D42A27DB-BD31-4B8C-83A1-F6EECF244321}">
                <p14:modId xmlns:p14="http://schemas.microsoft.com/office/powerpoint/2010/main" val="3848341553"/>
              </p:ext>
            </p:extLst>
          </p:nvPr>
        </p:nvGraphicFramePr>
        <p:xfrm>
          <a:off x="684610" y="2607626"/>
          <a:ext cx="8692944" cy="1072236"/>
        </p:xfrm>
        <a:graphic>
          <a:graphicData uri="http://schemas.openxmlformats.org/drawingml/2006/table">
            <a:tbl>
              <a:tblPr firstRow="1" bandRow="1">
                <a:tableStyleId>{5C22544A-7EE6-4342-B048-85BDC9FD1C3A}</a:tableStyleId>
              </a:tblPr>
              <a:tblGrid>
                <a:gridCol w="900000">
                  <a:extLst>
                    <a:ext uri="{9D8B030D-6E8A-4147-A177-3AD203B41FA5}">
                      <a16:colId xmlns:a16="http://schemas.microsoft.com/office/drawing/2014/main" val="2840144021"/>
                    </a:ext>
                  </a:extLst>
                </a:gridCol>
                <a:gridCol w="720000">
                  <a:extLst>
                    <a:ext uri="{9D8B030D-6E8A-4147-A177-3AD203B41FA5}">
                      <a16:colId xmlns:a16="http://schemas.microsoft.com/office/drawing/2014/main" val="2239818214"/>
                    </a:ext>
                  </a:extLst>
                </a:gridCol>
                <a:gridCol w="396000">
                  <a:extLst>
                    <a:ext uri="{9D8B030D-6E8A-4147-A177-3AD203B41FA5}">
                      <a16:colId xmlns:a16="http://schemas.microsoft.com/office/drawing/2014/main" val="2384755886"/>
                    </a:ext>
                  </a:extLst>
                </a:gridCol>
                <a:gridCol w="792000">
                  <a:extLst>
                    <a:ext uri="{9D8B030D-6E8A-4147-A177-3AD203B41FA5}">
                      <a16:colId xmlns:a16="http://schemas.microsoft.com/office/drawing/2014/main" val="186284741"/>
                    </a:ext>
                  </a:extLst>
                </a:gridCol>
                <a:gridCol w="432000">
                  <a:extLst>
                    <a:ext uri="{9D8B030D-6E8A-4147-A177-3AD203B41FA5}">
                      <a16:colId xmlns:a16="http://schemas.microsoft.com/office/drawing/2014/main" val="1115179099"/>
                    </a:ext>
                  </a:extLst>
                </a:gridCol>
                <a:gridCol w="432000">
                  <a:extLst>
                    <a:ext uri="{9D8B030D-6E8A-4147-A177-3AD203B41FA5}">
                      <a16:colId xmlns:a16="http://schemas.microsoft.com/office/drawing/2014/main" val="3356854828"/>
                    </a:ext>
                  </a:extLst>
                </a:gridCol>
                <a:gridCol w="540000">
                  <a:extLst>
                    <a:ext uri="{9D8B030D-6E8A-4147-A177-3AD203B41FA5}">
                      <a16:colId xmlns:a16="http://schemas.microsoft.com/office/drawing/2014/main" val="1920011306"/>
                    </a:ext>
                  </a:extLst>
                </a:gridCol>
                <a:gridCol w="468000">
                  <a:extLst>
                    <a:ext uri="{9D8B030D-6E8A-4147-A177-3AD203B41FA5}">
                      <a16:colId xmlns:a16="http://schemas.microsoft.com/office/drawing/2014/main" val="3335024437"/>
                    </a:ext>
                  </a:extLst>
                </a:gridCol>
                <a:gridCol w="576000">
                  <a:extLst>
                    <a:ext uri="{9D8B030D-6E8A-4147-A177-3AD203B41FA5}">
                      <a16:colId xmlns:a16="http://schemas.microsoft.com/office/drawing/2014/main" val="262351408"/>
                    </a:ext>
                  </a:extLst>
                </a:gridCol>
                <a:gridCol w="504000">
                  <a:extLst>
                    <a:ext uri="{9D8B030D-6E8A-4147-A177-3AD203B41FA5}">
                      <a16:colId xmlns:a16="http://schemas.microsoft.com/office/drawing/2014/main" val="421905880"/>
                    </a:ext>
                  </a:extLst>
                </a:gridCol>
                <a:gridCol w="386472">
                  <a:extLst>
                    <a:ext uri="{9D8B030D-6E8A-4147-A177-3AD203B41FA5}">
                      <a16:colId xmlns:a16="http://schemas.microsoft.com/office/drawing/2014/main" val="3811409747"/>
                    </a:ext>
                  </a:extLst>
                </a:gridCol>
                <a:gridCol w="386472">
                  <a:extLst>
                    <a:ext uri="{9D8B030D-6E8A-4147-A177-3AD203B41FA5}">
                      <a16:colId xmlns:a16="http://schemas.microsoft.com/office/drawing/2014/main" val="2543409202"/>
                    </a:ext>
                  </a:extLst>
                </a:gridCol>
                <a:gridCol w="1620000">
                  <a:extLst>
                    <a:ext uri="{9D8B030D-6E8A-4147-A177-3AD203B41FA5}">
                      <a16:colId xmlns:a16="http://schemas.microsoft.com/office/drawing/2014/main" val="1224343970"/>
                    </a:ext>
                  </a:extLst>
                </a:gridCol>
                <a:gridCol w="540000">
                  <a:extLst>
                    <a:ext uri="{9D8B030D-6E8A-4147-A177-3AD203B41FA5}">
                      <a16:colId xmlns:a16="http://schemas.microsoft.com/office/drawing/2014/main" val="469874782"/>
                    </a:ext>
                  </a:extLst>
                </a:gridCol>
              </a:tblGrid>
              <a:tr h="667648">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全国製造・輸入数量 </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sz="1050" u="none" strike="noStrike" dirty="0">
                          <a:effectLst/>
                          <a:latin typeface="BIZ UDPゴシック" panose="020B0400000000000000" pitchFamily="50" charset="-128"/>
                          <a:ea typeface="BIZ UDPゴシック" panose="020B0400000000000000" pitchFamily="50" charset="-128"/>
                        </a:rPr>
                        <a:t>t)</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府内大気濃度</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測定法</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環境基準値又は指針値</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法（有害</a:t>
                      </a:r>
                      <a:r>
                        <a:rPr lang="ja-JP" altLang="en-US" sz="1050" kern="100" dirty="0">
                          <a:effectLst/>
                          <a:latin typeface="BIZ UDPゴシック" panose="020B0400000000000000" pitchFamily="50" charset="-128"/>
                          <a:ea typeface="BIZ UDPゴシック" panose="020B0400000000000000" pitchFamily="50" charset="-128"/>
                        </a:rPr>
                        <a:t>物質等</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法（指定物質）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法（優先取組物質）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条例（有害</a:t>
                      </a:r>
                      <a:r>
                        <a:rPr lang="ja-JP" altLang="en-US" sz="1050" kern="100" dirty="0">
                          <a:effectLst/>
                          <a:latin typeface="BIZ UDPゴシック" panose="020B0400000000000000" pitchFamily="50" charset="-128"/>
                          <a:ea typeface="BIZ UDPゴシック" panose="020B0400000000000000" pitchFamily="50" charset="-128"/>
                        </a:rPr>
                        <a:t>物質</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化審法</a:t>
                      </a:r>
                    </a:p>
                  </a:txBody>
                  <a:tcPr marL="45720" marR="45720"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安衛法</a:t>
                      </a:r>
                      <a:endParaRPr kumimoji="1" lang="en-US" altLang="ja-JP" sz="1050" dirty="0">
                        <a:latin typeface="BIZ UDPゴシック" panose="020B0400000000000000" pitchFamily="50" charset="-128"/>
                        <a:ea typeface="BIZ UDPゴシック" panose="020B0400000000000000" pitchFamily="50" charset="-128"/>
                      </a:endParaRPr>
                    </a:p>
                    <a:p>
                      <a:pPr algn="ctr"/>
                      <a:r>
                        <a:rPr kumimoji="1" lang="ja-JP" altLang="en-US" sz="1050" dirty="0">
                          <a:latin typeface="BIZ UDPゴシック" panose="020B0400000000000000" pitchFamily="50" charset="-128"/>
                          <a:ea typeface="BIZ UDPゴシック" panose="020B0400000000000000" pitchFamily="50" charset="-128"/>
                        </a:rPr>
                        <a:t>特化則</a:t>
                      </a:r>
                    </a:p>
                  </a:txBody>
                  <a:tcPr marL="45720" marR="4572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毒劇法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水濁法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50" kern="100" dirty="0">
                          <a:effectLst/>
                          <a:latin typeface="BIZ UDPゴシック" panose="020B0400000000000000" pitchFamily="50" charset="-128"/>
                          <a:ea typeface="BIZ UDPゴシック" panose="020B0400000000000000" pitchFamily="50" charset="-128"/>
                        </a:rPr>
                        <a:t>GHS</a:t>
                      </a:r>
                      <a:r>
                        <a:rPr lang="ja-JP" altLang="en-US" sz="1050" kern="100" dirty="0">
                          <a:effectLst/>
                          <a:latin typeface="BIZ UDPゴシック" panose="020B0400000000000000" pitchFamily="50" charset="-128"/>
                          <a:ea typeface="BIZ UDPゴシック" panose="020B0400000000000000" pitchFamily="50" charset="-128"/>
                        </a:rPr>
                        <a:t>分類健康有害性</a:t>
                      </a: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（発がん性以外の主な区分１）</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発がん性</a:t>
                      </a:r>
                      <a:br>
                        <a:rPr lang="ja-JP" altLang="en-US" sz="1050" u="none" strike="noStrike" dirty="0">
                          <a:effectLst/>
                          <a:latin typeface="BIZ UDPゴシック" panose="020B0400000000000000" pitchFamily="50" charset="-128"/>
                          <a:ea typeface="BIZ UDPゴシック" panose="020B0400000000000000" pitchFamily="50" charset="-128"/>
                        </a:rPr>
                      </a:b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IARC</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453410119"/>
                  </a:ext>
                </a:extLst>
              </a:tr>
              <a:tr h="404588">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1,000</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未満</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皮膚感作性</a:t>
                      </a:r>
                    </a:p>
                  </a:txBody>
                  <a:tcPr marL="9525" marR="9525" marT="9525" marB="0" anchor="ctr"/>
                </a:tc>
                <a:tc>
                  <a:txBody>
                    <a:bodyPr/>
                    <a:lstStyle/>
                    <a:p>
                      <a:pPr algn="ctr" rtl="0" fontAlgn="ctr"/>
                      <a:r>
                        <a:rPr lang="en-US" altLang="ja-JP" sz="1050" b="1" i="0" u="none" strike="noStrike" dirty="0">
                          <a:solidFill>
                            <a:srgbClr val="000000"/>
                          </a:solidFill>
                          <a:effectLst/>
                          <a:latin typeface="BIZ UDPゴシック" panose="020B0400000000000000" pitchFamily="50" charset="-128"/>
                          <a:ea typeface="BIZ UDPゴシック" panose="020B0400000000000000" pitchFamily="50" charset="-128"/>
                        </a:rPr>
                        <a:t>2A(</a:t>
                      </a:r>
                      <a:r>
                        <a:rPr lang="ja-JP" altLang="en-US" sz="1050" b="1" i="0" u="none" strike="noStrike" dirty="0">
                          <a:solidFill>
                            <a:srgbClr val="000000"/>
                          </a:solidFill>
                          <a:effectLst/>
                          <a:latin typeface="BIZ UDPゴシック" panose="020B0400000000000000" pitchFamily="50" charset="-128"/>
                          <a:ea typeface="BIZ UDPゴシック" panose="020B0400000000000000" pitchFamily="50" charset="-128"/>
                        </a:rPr>
                        <a:t>オルト）</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6" name="表 15">
            <a:extLst>
              <a:ext uri="{FF2B5EF4-FFF2-40B4-BE49-F238E27FC236}">
                <a16:creationId xmlns:a16="http://schemas.microsoft.com/office/drawing/2014/main" id="{5D804061-4F3D-4187-A9C5-18FC9DBB9A30}"/>
              </a:ext>
            </a:extLst>
          </p:cNvPr>
          <p:cNvGraphicFramePr>
            <a:graphicFrameLocks noGrp="1"/>
          </p:cNvGraphicFramePr>
          <p:nvPr>
            <p:extLst>
              <p:ext uri="{D42A27DB-BD31-4B8C-83A1-F6EECF244321}">
                <p14:modId xmlns:p14="http://schemas.microsoft.com/office/powerpoint/2010/main" val="1793554134"/>
              </p:ext>
            </p:extLst>
          </p:nvPr>
        </p:nvGraphicFramePr>
        <p:xfrm>
          <a:off x="684610" y="3871723"/>
          <a:ext cx="8820000" cy="1185231"/>
        </p:xfrm>
        <a:graphic>
          <a:graphicData uri="http://schemas.openxmlformats.org/drawingml/2006/table">
            <a:tbl>
              <a:tblPr firstRow="1" bandRow="1">
                <a:tableStyleId>{5C22544A-7EE6-4342-B048-85BDC9FD1C3A}</a:tableStyleId>
              </a:tblPr>
              <a:tblGrid>
                <a:gridCol w="576000">
                  <a:extLst>
                    <a:ext uri="{9D8B030D-6E8A-4147-A177-3AD203B41FA5}">
                      <a16:colId xmlns:a16="http://schemas.microsoft.com/office/drawing/2014/main" val="3554492327"/>
                    </a:ext>
                  </a:extLst>
                </a:gridCol>
                <a:gridCol w="360000">
                  <a:extLst>
                    <a:ext uri="{9D8B030D-6E8A-4147-A177-3AD203B41FA5}">
                      <a16:colId xmlns:a16="http://schemas.microsoft.com/office/drawing/2014/main" val="3146548048"/>
                    </a:ext>
                  </a:extLst>
                </a:gridCol>
                <a:gridCol w="684000">
                  <a:extLst>
                    <a:ext uri="{9D8B030D-6E8A-4147-A177-3AD203B41FA5}">
                      <a16:colId xmlns:a16="http://schemas.microsoft.com/office/drawing/2014/main" val="3313589753"/>
                    </a:ext>
                  </a:extLst>
                </a:gridCol>
                <a:gridCol w="684000">
                  <a:extLst>
                    <a:ext uri="{9D8B030D-6E8A-4147-A177-3AD203B41FA5}">
                      <a16:colId xmlns:a16="http://schemas.microsoft.com/office/drawing/2014/main" val="1309927787"/>
                    </a:ext>
                  </a:extLst>
                </a:gridCol>
                <a:gridCol w="468000">
                  <a:extLst>
                    <a:ext uri="{9D8B030D-6E8A-4147-A177-3AD203B41FA5}">
                      <a16:colId xmlns:a16="http://schemas.microsoft.com/office/drawing/2014/main" val="440683863"/>
                    </a:ext>
                  </a:extLst>
                </a:gridCol>
                <a:gridCol w="360000">
                  <a:extLst>
                    <a:ext uri="{9D8B030D-6E8A-4147-A177-3AD203B41FA5}">
                      <a16:colId xmlns:a16="http://schemas.microsoft.com/office/drawing/2014/main" val="1481578530"/>
                    </a:ext>
                  </a:extLst>
                </a:gridCol>
                <a:gridCol w="1584000">
                  <a:extLst>
                    <a:ext uri="{9D8B030D-6E8A-4147-A177-3AD203B41FA5}">
                      <a16:colId xmlns:a16="http://schemas.microsoft.com/office/drawing/2014/main" val="68193555"/>
                    </a:ext>
                  </a:extLst>
                </a:gridCol>
                <a:gridCol w="432000">
                  <a:extLst>
                    <a:ext uri="{9D8B030D-6E8A-4147-A177-3AD203B41FA5}">
                      <a16:colId xmlns:a16="http://schemas.microsoft.com/office/drawing/2014/main" val="3995537399"/>
                    </a:ext>
                  </a:extLst>
                </a:gridCol>
                <a:gridCol w="864000">
                  <a:extLst>
                    <a:ext uri="{9D8B030D-6E8A-4147-A177-3AD203B41FA5}">
                      <a16:colId xmlns:a16="http://schemas.microsoft.com/office/drawing/2014/main" val="2396862075"/>
                    </a:ext>
                  </a:extLst>
                </a:gridCol>
                <a:gridCol w="612000">
                  <a:extLst>
                    <a:ext uri="{9D8B030D-6E8A-4147-A177-3AD203B41FA5}">
                      <a16:colId xmlns:a16="http://schemas.microsoft.com/office/drawing/2014/main" val="3482019717"/>
                    </a:ext>
                  </a:extLst>
                </a:gridCol>
                <a:gridCol w="2196000">
                  <a:extLst>
                    <a:ext uri="{9D8B030D-6E8A-4147-A177-3AD203B41FA5}">
                      <a16:colId xmlns:a16="http://schemas.microsoft.com/office/drawing/2014/main" val="669687323"/>
                    </a:ext>
                  </a:extLst>
                </a:gridCol>
              </a:tblGrid>
              <a:tr h="454843">
                <a:tc gridSpan="7">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排出量（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ja-JP"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移動量（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a:p>
                  </a:txBody>
                  <a:tcPr/>
                </a:tc>
                <a:tc gridSpan="2">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zh-CN" sz="1050" u="none" strike="noStrike" dirty="0">
                          <a:effectLst/>
                          <a:latin typeface="BIZ UDPゴシック" panose="020B0400000000000000" pitchFamily="50" charset="-128"/>
                          <a:ea typeface="BIZ UDPゴシック" panose="020B0400000000000000" pitchFamily="50" charset="-128"/>
                        </a:rPr>
                        <a:t>PRTR</a:t>
                      </a:r>
                      <a:r>
                        <a:rPr lang="zh-CN" altLang="en-US" sz="1050" u="none" strike="noStrike" dirty="0">
                          <a:effectLst/>
                          <a:latin typeface="BIZ UDPゴシック" panose="020B0400000000000000" pitchFamily="50" charset="-128"/>
                          <a:ea typeface="BIZ UDPゴシック" panose="020B0400000000000000" pitchFamily="50" charset="-128"/>
                        </a:rPr>
                        <a:t>届出外</a:t>
                      </a: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年度、ｋｇ）</a:t>
                      </a:r>
                      <a:endParaRPr lang="en-US" altLang="ja-JP" sz="1050" u="none" strike="noStrike"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zh-CN"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728890693"/>
                  </a:ext>
                </a:extLst>
              </a:tr>
              <a:tr h="365194">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分類</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届出件数</a:t>
                      </a:r>
                      <a:endParaRPr lang="en-US" altLang="ja-JP"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合計</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公共用水域</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土壌</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大気排出量上位業種</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下水道</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事業所外への移動（廃棄物）</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r>
                        <a:rPr lang="zh-CN" altLang="en-US" sz="1050" u="none" strike="noStrike" dirty="0">
                          <a:effectLst/>
                          <a:latin typeface="BIZ UDPゴシック" panose="020B0400000000000000" pitchFamily="50" charset="-128"/>
                          <a:ea typeface="BIZ UDPゴシック" panose="020B0400000000000000" pitchFamily="50" charset="-128"/>
                        </a:rPr>
                        <a:t>排出量</a:t>
                      </a:r>
                      <a:endParaRPr kumimoji="1" lang="ja-JP" altLang="en-US" sz="1050" dirty="0">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主な排出源と量</a:t>
                      </a:r>
                    </a:p>
                  </a:txBody>
                  <a:tcPr anchor="ctr"/>
                </a:tc>
                <a:extLst>
                  <a:ext uri="{0D108BD9-81ED-4DB2-BD59-A6C34878D82A}">
                    <a16:rowId xmlns:a16="http://schemas.microsoft.com/office/drawing/2014/main" val="2814582105"/>
                  </a:ext>
                </a:extLst>
              </a:tr>
              <a:tr h="365194">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第１種（オルト）</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2</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3</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1.8</a:t>
                      </a:r>
                    </a:p>
                  </a:txBody>
                  <a:tcPr marL="9525" marR="9525" marT="9525" marB="0" anchor="ctr"/>
                </a:tc>
                <a:tc>
                  <a:txBody>
                    <a:bodyPr/>
                    <a:lstStyle/>
                    <a:p>
                      <a:pPr algn="ctr" rtl="0" fontAlgn="ct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下水処理施設（</a:t>
                      </a:r>
                      <a:r>
                        <a:rPr lang="en-US" altLang="zh-TW" sz="1050" b="0" i="0" u="none" strike="noStrike" dirty="0">
                          <a:solidFill>
                            <a:srgbClr val="000000"/>
                          </a:solidFill>
                          <a:effectLst/>
                          <a:latin typeface="BIZ UDPゴシック" panose="020B0400000000000000" pitchFamily="50" charset="-128"/>
                          <a:ea typeface="BIZ UDPゴシック" panose="020B0400000000000000" pitchFamily="50" charset="-128"/>
                        </a:rPr>
                        <a:t>1.8</a:t>
                      </a: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extLst>
                  <a:ext uri="{0D108BD9-81ED-4DB2-BD59-A6C34878D82A}">
                    <a16:rowId xmlns:a16="http://schemas.microsoft.com/office/drawing/2014/main" val="3130189616"/>
                  </a:ext>
                </a:extLst>
              </a:tr>
            </a:tbl>
          </a:graphicData>
        </a:graphic>
      </p:graphicFrame>
    </p:spTree>
    <p:extLst>
      <p:ext uri="{BB962C8B-B14F-4D97-AF65-F5344CB8AC3E}">
        <p14:creationId xmlns:p14="http://schemas.microsoft.com/office/powerpoint/2010/main" val="352839544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p:cNvSpPr>
            <a:spLocks noGrp="1"/>
          </p:cNvSpPr>
          <p:nvPr>
            <p:ph type="title"/>
          </p:nvPr>
        </p:nvSpPr>
        <p:spPr>
          <a:xfrm>
            <a:off x="1083469" y="609600"/>
            <a:ext cx="8457933" cy="742122"/>
          </a:xfrm>
        </p:spPr>
        <p:txBody>
          <a:bodyPr>
            <a:normAutofit/>
          </a:bodyPr>
          <a:lstStyle/>
          <a:p>
            <a:r>
              <a:rPr kumimoji="1" lang="ja-JP" altLang="en-US" sz="2400" dirty="0">
                <a:latin typeface="BIZ UDPゴシック" panose="020B0400000000000000" pitchFamily="50" charset="-128"/>
                <a:ea typeface="BIZ UDPゴシック" panose="020B0400000000000000" pitchFamily="50" charset="-128"/>
              </a:rPr>
              <a:t>（参考）検討対象物質について</a:t>
            </a:r>
            <a:r>
              <a:rPr kumimoji="1" lang="en-US" altLang="ja-JP" sz="2400" dirty="0">
                <a:latin typeface="BIZ UDPゴシック" panose="020B0400000000000000" pitchFamily="50" charset="-128"/>
                <a:ea typeface="BIZ UDPゴシック" panose="020B0400000000000000" pitchFamily="50" charset="-128"/>
              </a:rPr>
              <a:t>【</a:t>
            </a:r>
            <a:r>
              <a:rPr lang="ja-JP" altLang="en-US" sz="2400" dirty="0">
                <a:latin typeface="BIZ UDPゴシック" panose="020B0400000000000000" pitchFamily="50" charset="-128"/>
                <a:ea typeface="BIZ UDPゴシック" panose="020B0400000000000000" pitchFamily="50" charset="-128"/>
              </a:rPr>
              <a:t>㉛アンチモン及びその化合物</a:t>
            </a:r>
            <a:r>
              <a:rPr kumimoji="1" lang="en-US" altLang="ja-JP" sz="2400" dirty="0">
                <a:latin typeface="BIZ UDPゴシック" panose="020B0400000000000000" pitchFamily="50" charset="-128"/>
                <a:ea typeface="BIZ UDPゴシック" panose="020B0400000000000000" pitchFamily="50" charset="-128"/>
              </a:rPr>
              <a:t>】</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スライド番号プレースホルダー 3">
            <a:extLst>
              <a:ext uri="{FF2B5EF4-FFF2-40B4-BE49-F238E27FC236}">
                <a16:creationId xmlns:a16="http://schemas.microsoft.com/office/drawing/2014/main" id="{8DBC81DD-DE3C-4517-AC6F-72A486E33BE7}"/>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44</a:t>
            </a:fld>
            <a:endParaRPr lang="en-US" dirty="0">
              <a:solidFill>
                <a:srgbClr val="000000"/>
              </a:solidFill>
              <a:latin typeface="BIZ UDPゴシック" panose="020B0400000000000000" pitchFamily="50" charset="-128"/>
              <a:ea typeface="BIZ UDPゴシック" panose="020B0400000000000000" pitchFamily="50" charset="-128"/>
            </a:endParaRPr>
          </a:p>
        </p:txBody>
      </p:sp>
      <p:graphicFrame>
        <p:nvGraphicFramePr>
          <p:cNvPr id="3" name="表 3">
            <a:extLst>
              <a:ext uri="{FF2B5EF4-FFF2-40B4-BE49-F238E27FC236}">
                <a16:creationId xmlns:a16="http://schemas.microsoft.com/office/drawing/2014/main" id="{99486B8D-8EBE-405C-9D80-F4834A667D51}"/>
              </a:ext>
            </a:extLst>
          </p:cNvPr>
          <p:cNvGraphicFramePr>
            <a:graphicFrameLocks noGrp="1"/>
          </p:cNvGraphicFramePr>
          <p:nvPr>
            <p:extLst>
              <p:ext uri="{D42A27DB-BD31-4B8C-83A1-F6EECF244321}">
                <p14:modId xmlns:p14="http://schemas.microsoft.com/office/powerpoint/2010/main" val="2812633219"/>
              </p:ext>
            </p:extLst>
          </p:nvPr>
        </p:nvGraphicFramePr>
        <p:xfrm>
          <a:off x="733163" y="1360286"/>
          <a:ext cx="8780616" cy="1381125"/>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1612888235"/>
                    </a:ext>
                  </a:extLst>
                </a:gridCol>
                <a:gridCol w="644616">
                  <a:extLst>
                    <a:ext uri="{9D8B030D-6E8A-4147-A177-3AD203B41FA5}">
                      <a16:colId xmlns:a16="http://schemas.microsoft.com/office/drawing/2014/main" val="2876613415"/>
                    </a:ext>
                  </a:extLst>
                </a:gridCol>
                <a:gridCol w="792000">
                  <a:extLst>
                    <a:ext uri="{9D8B030D-6E8A-4147-A177-3AD203B41FA5}">
                      <a16:colId xmlns:a16="http://schemas.microsoft.com/office/drawing/2014/main" val="2936053854"/>
                    </a:ext>
                  </a:extLst>
                </a:gridCol>
                <a:gridCol w="3564000">
                  <a:extLst>
                    <a:ext uri="{9D8B030D-6E8A-4147-A177-3AD203B41FA5}">
                      <a16:colId xmlns:a16="http://schemas.microsoft.com/office/drawing/2014/main" val="677029250"/>
                    </a:ext>
                  </a:extLst>
                </a:gridCol>
                <a:gridCol w="2988000">
                  <a:extLst>
                    <a:ext uri="{9D8B030D-6E8A-4147-A177-3AD203B41FA5}">
                      <a16:colId xmlns:a16="http://schemas.microsoft.com/office/drawing/2014/main" val="1103838277"/>
                    </a:ext>
                  </a:extLst>
                </a:gridCol>
              </a:tblGrid>
              <a:tr h="231883">
                <a:tc>
                  <a:txBody>
                    <a:bodyPr/>
                    <a:lstStyle/>
                    <a:p>
                      <a:pPr algn="ctr"/>
                      <a:r>
                        <a:rPr kumimoji="1" lang="ja-JP" altLang="en-US" sz="1050" dirty="0">
                          <a:latin typeface="BIZ UDPゴシック" panose="020B0400000000000000" pitchFamily="50" charset="-128"/>
                          <a:ea typeface="BIZ UDPゴシック" panose="020B0400000000000000" pitchFamily="50" charset="-128"/>
                        </a:rPr>
                        <a:t>分子式</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融点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沸点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主な用途</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特徴</a:t>
                      </a:r>
                    </a:p>
                  </a:txBody>
                  <a:tcPr anchor="ctr"/>
                </a:tc>
                <a:extLst>
                  <a:ext uri="{0D108BD9-81ED-4DB2-BD59-A6C34878D82A}">
                    <a16:rowId xmlns:a16="http://schemas.microsoft.com/office/drawing/2014/main" val="841004180"/>
                  </a:ext>
                </a:extLst>
              </a:tr>
              <a:tr h="510239">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Sb</a:t>
                      </a:r>
                    </a:p>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（アンチモン）</a:t>
                      </a:r>
                      <a:b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Sb</a:t>
                      </a:r>
                      <a:r>
                        <a:rPr lang="en-US"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O</a:t>
                      </a:r>
                      <a:r>
                        <a:rPr lang="en-US"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3</a:t>
                      </a:r>
                    </a:p>
                    <a:p>
                      <a:pPr algn="ctr" rtl="0" fontAlgn="ctr"/>
                      <a:r>
                        <a:rPr lang="ja-JP" altLang="en-US" sz="1050" b="0" i="0" u="none" strike="noStrike" baseline="0" dirty="0">
                          <a:solidFill>
                            <a:srgbClr val="000000"/>
                          </a:solidFill>
                          <a:effectLst/>
                          <a:latin typeface="BIZ UDPゴシック" panose="020B0400000000000000" pitchFamily="50" charset="-128"/>
                          <a:ea typeface="BIZ UDPゴシック" panose="020B0400000000000000" pitchFamily="50" charset="-128"/>
                        </a:rPr>
                        <a:t>（三酸化アンチモン）</a:t>
                      </a:r>
                      <a:endParaRPr lang="en-US" altLang="ja-JP" sz="1050" b="0" i="0" u="none" strike="noStrike" baseline="0" dirty="0">
                        <a:solidFill>
                          <a:srgbClr val="000000"/>
                        </a:solidFill>
                        <a:effectLst/>
                        <a:latin typeface="BIZ UDPゴシック" panose="020B0400000000000000" pitchFamily="50" charset="-128"/>
                        <a:ea typeface="BIZ UDPゴシック" panose="020B0400000000000000" pitchFamily="50" charset="-128"/>
                      </a:endParaRPr>
                    </a:p>
                    <a:p>
                      <a:pPr algn="ctr" rtl="0" fontAlgn="ctr"/>
                      <a:r>
                        <a:rPr lang="ja-JP" altLang="en-US" sz="1050" b="0" i="0" u="none" strike="noStrike" baseline="0" dirty="0">
                          <a:solidFill>
                            <a:srgbClr val="000000"/>
                          </a:solidFill>
                          <a:effectLst/>
                          <a:latin typeface="BIZ UDPゴシック" panose="020B0400000000000000" pitchFamily="50" charset="-128"/>
                          <a:ea typeface="BIZ UDPゴシック" panose="020B0400000000000000" pitchFamily="50" charset="-128"/>
                        </a:rPr>
                        <a:t>等</a:t>
                      </a:r>
                      <a:endParaRPr lang="en-US" sz="1050" b="0" i="0" u="none" strike="noStrike" baseline="0"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６３０℃</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(Sb)</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655℃</a:t>
                      </a:r>
                    </a:p>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Sb</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O</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3</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 </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1,635℃</a:t>
                      </a:r>
                    </a:p>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(Sb) </a:t>
                      </a:r>
                      <a:b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1,425℃</a:t>
                      </a:r>
                    </a:p>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Sb</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O</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3</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・バッテリーの電極の鉛合金。</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・インジウムやガリウムとの合金は半導体として使用。</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・この他、潤滑剤、ケーブル被覆材料、陶器やガラスなどの製造原料。</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・三酸化アンチモン：</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OA</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機器や家庭電化製品に使われるプラスチック、ビニル電線、カーテン、帆布や塗料などの難燃助剤。ポリエステルの重合触媒、塗料や黄色顔料。</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・常温で光沢のある銀白色の硬くてもろい金属。</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・約</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630℃</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で溶けるが、それが再び固まるとき体積が増える性質を利用し、かつて活版印刷用の活字に使用された。</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・鉛やスズなどの硬度の低い金属と合金にすると、強度が増す特性がある。</a:t>
                      </a:r>
                    </a:p>
                  </a:txBody>
                  <a:tcPr marL="9525" marR="9525" marT="9525" marB="0" anchor="ctr"/>
                </a:tc>
                <a:extLst>
                  <a:ext uri="{0D108BD9-81ED-4DB2-BD59-A6C34878D82A}">
                    <a16:rowId xmlns:a16="http://schemas.microsoft.com/office/drawing/2014/main" val="2844436851"/>
                  </a:ext>
                </a:extLst>
              </a:tr>
            </a:tbl>
          </a:graphicData>
        </a:graphic>
      </p:graphicFrame>
      <p:graphicFrame>
        <p:nvGraphicFramePr>
          <p:cNvPr id="20" name="表 19">
            <a:extLst>
              <a:ext uri="{FF2B5EF4-FFF2-40B4-BE49-F238E27FC236}">
                <a16:creationId xmlns:a16="http://schemas.microsoft.com/office/drawing/2014/main" id="{D4582458-6B28-410C-ADF1-1AB4EEB66FE3}"/>
              </a:ext>
            </a:extLst>
          </p:cNvPr>
          <p:cNvGraphicFramePr>
            <a:graphicFrameLocks noGrp="1"/>
          </p:cNvGraphicFramePr>
          <p:nvPr>
            <p:extLst>
              <p:ext uri="{D42A27DB-BD31-4B8C-83A1-F6EECF244321}">
                <p14:modId xmlns:p14="http://schemas.microsoft.com/office/powerpoint/2010/main" val="1897668030"/>
              </p:ext>
            </p:extLst>
          </p:nvPr>
        </p:nvGraphicFramePr>
        <p:xfrm>
          <a:off x="716030" y="5364922"/>
          <a:ext cx="8706828" cy="1185231"/>
        </p:xfrm>
        <a:graphic>
          <a:graphicData uri="http://schemas.openxmlformats.org/drawingml/2006/table">
            <a:tbl>
              <a:tblPr firstRow="1" bandRow="1">
                <a:tableStyleId>{5C22544A-7EE6-4342-B048-85BDC9FD1C3A}</a:tableStyleId>
              </a:tblPr>
              <a:tblGrid>
                <a:gridCol w="360000">
                  <a:extLst>
                    <a:ext uri="{9D8B030D-6E8A-4147-A177-3AD203B41FA5}">
                      <a16:colId xmlns:a16="http://schemas.microsoft.com/office/drawing/2014/main" val="186284741"/>
                    </a:ext>
                  </a:extLst>
                </a:gridCol>
                <a:gridCol w="324000">
                  <a:extLst>
                    <a:ext uri="{9D8B030D-6E8A-4147-A177-3AD203B41FA5}">
                      <a16:colId xmlns:a16="http://schemas.microsoft.com/office/drawing/2014/main" val="3347487342"/>
                    </a:ext>
                  </a:extLst>
                </a:gridCol>
                <a:gridCol w="583779">
                  <a:extLst>
                    <a:ext uri="{9D8B030D-6E8A-4147-A177-3AD203B41FA5}">
                      <a16:colId xmlns:a16="http://schemas.microsoft.com/office/drawing/2014/main" val="820898458"/>
                    </a:ext>
                  </a:extLst>
                </a:gridCol>
                <a:gridCol w="1349748">
                  <a:extLst>
                    <a:ext uri="{9D8B030D-6E8A-4147-A177-3AD203B41FA5}">
                      <a16:colId xmlns:a16="http://schemas.microsoft.com/office/drawing/2014/main" val="1115179099"/>
                    </a:ext>
                  </a:extLst>
                </a:gridCol>
                <a:gridCol w="648000">
                  <a:extLst>
                    <a:ext uri="{9D8B030D-6E8A-4147-A177-3AD203B41FA5}">
                      <a16:colId xmlns:a16="http://schemas.microsoft.com/office/drawing/2014/main" val="3356854828"/>
                    </a:ext>
                  </a:extLst>
                </a:gridCol>
                <a:gridCol w="637381">
                  <a:extLst>
                    <a:ext uri="{9D8B030D-6E8A-4147-A177-3AD203B41FA5}">
                      <a16:colId xmlns:a16="http://schemas.microsoft.com/office/drawing/2014/main" val="1920011306"/>
                    </a:ext>
                  </a:extLst>
                </a:gridCol>
                <a:gridCol w="487409">
                  <a:extLst>
                    <a:ext uri="{9D8B030D-6E8A-4147-A177-3AD203B41FA5}">
                      <a16:colId xmlns:a16="http://schemas.microsoft.com/office/drawing/2014/main" val="3335024437"/>
                    </a:ext>
                  </a:extLst>
                </a:gridCol>
                <a:gridCol w="487409">
                  <a:extLst>
                    <a:ext uri="{9D8B030D-6E8A-4147-A177-3AD203B41FA5}">
                      <a16:colId xmlns:a16="http://schemas.microsoft.com/office/drawing/2014/main" val="1224343970"/>
                    </a:ext>
                  </a:extLst>
                </a:gridCol>
                <a:gridCol w="684000">
                  <a:extLst>
                    <a:ext uri="{9D8B030D-6E8A-4147-A177-3AD203B41FA5}">
                      <a16:colId xmlns:a16="http://schemas.microsoft.com/office/drawing/2014/main" val="1897126806"/>
                    </a:ext>
                  </a:extLst>
                </a:gridCol>
                <a:gridCol w="712367">
                  <a:extLst>
                    <a:ext uri="{9D8B030D-6E8A-4147-A177-3AD203B41FA5}">
                      <a16:colId xmlns:a16="http://schemas.microsoft.com/office/drawing/2014/main" val="1958534525"/>
                    </a:ext>
                  </a:extLst>
                </a:gridCol>
                <a:gridCol w="599889">
                  <a:extLst>
                    <a:ext uri="{9D8B030D-6E8A-4147-A177-3AD203B41FA5}">
                      <a16:colId xmlns:a16="http://schemas.microsoft.com/office/drawing/2014/main" val="2187406633"/>
                    </a:ext>
                  </a:extLst>
                </a:gridCol>
                <a:gridCol w="412423">
                  <a:extLst>
                    <a:ext uri="{9D8B030D-6E8A-4147-A177-3AD203B41FA5}">
                      <a16:colId xmlns:a16="http://schemas.microsoft.com/office/drawing/2014/main" val="546023338"/>
                    </a:ext>
                  </a:extLst>
                </a:gridCol>
                <a:gridCol w="412423">
                  <a:extLst>
                    <a:ext uri="{9D8B030D-6E8A-4147-A177-3AD203B41FA5}">
                      <a16:colId xmlns:a16="http://schemas.microsoft.com/office/drawing/2014/main" val="3089004337"/>
                    </a:ext>
                  </a:extLst>
                </a:gridCol>
                <a:gridCol w="1008000">
                  <a:extLst>
                    <a:ext uri="{9D8B030D-6E8A-4147-A177-3AD203B41FA5}">
                      <a16:colId xmlns:a16="http://schemas.microsoft.com/office/drawing/2014/main" val="3702834822"/>
                    </a:ext>
                  </a:extLst>
                </a:gridCol>
              </a:tblGrid>
              <a:tr h="269415">
                <a:tc gridSpan="11">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中央環境審議会での検討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gridSpan="3">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条例制定時の検討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2355721477"/>
                  </a:ext>
                </a:extLst>
              </a:tr>
              <a:tr h="422031">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zh-TW" altLang="en-US" sz="1050" u="none" strike="noStrike" dirty="0">
                          <a:effectLst/>
                          <a:latin typeface="BIZ UDPゴシック" panose="020B0400000000000000" pitchFamily="50" charset="-128"/>
                          <a:ea typeface="BIZ UDPゴシック" panose="020B0400000000000000" pitchFamily="50" charset="-128"/>
                        </a:rPr>
                        <a:t>遺伝子障害性</a:t>
                      </a:r>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発がん性の閾値の有無</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発がん性以外の有害性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発がん性の量ー反応関係</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ユニットリスク</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発がん性以外の量ー反応関係</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発がん性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毒性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想定環境濃度</a:t>
                      </a:r>
                    </a:p>
                  </a:txBody>
                  <a:tcPr marL="9525" marR="9525" marT="9525" marB="0" anchor="ctr"/>
                </a:tc>
                <a:extLst>
                  <a:ext uri="{0D108BD9-81ED-4DB2-BD59-A6C34878D82A}">
                    <a16:rowId xmlns:a16="http://schemas.microsoft.com/office/drawing/2014/main" val="1453410119"/>
                  </a:ext>
                </a:extLst>
              </a:tr>
              <a:tr h="426231">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en-US" sz="1050" b="0" i="0" u="none" strike="noStrike">
                          <a:solidFill>
                            <a:srgbClr val="000000"/>
                          </a:solidFill>
                          <a:effectLst/>
                          <a:latin typeface="BIZ UDPゴシック" panose="020B0400000000000000" pitchFamily="50" charset="-128"/>
                          <a:ea typeface="BIZ UDPゴシック" panose="020B0400000000000000" pitchFamily="50" charset="-128"/>
                        </a:rPr>
                        <a:t>C2</a:t>
                      </a:r>
                    </a:p>
                  </a:txBody>
                  <a:tcPr marL="9525" marR="9525" marT="9525" marB="0" anchor="ctr"/>
                </a:tc>
                <a:tc>
                  <a:txBody>
                    <a:bodyPr/>
                    <a:lstStyle/>
                    <a:p>
                      <a:pPr algn="ctr" rtl="0" fontAlgn="ctr"/>
                      <a:r>
                        <a:rPr lang="en-US" sz="1050" b="0" i="0" u="none" strike="noStrike">
                          <a:solidFill>
                            <a:srgbClr val="000000"/>
                          </a:solidFill>
                          <a:effectLst/>
                          <a:latin typeface="BIZ UDPゴシック" panose="020B0400000000000000" pitchFamily="50" charset="-128"/>
                          <a:ea typeface="BIZ UDPゴシック" panose="020B0400000000000000" pitchFamily="50" charset="-128"/>
                        </a:rPr>
                        <a:t>T1</a:t>
                      </a: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0.006mg/m</a:t>
                      </a:r>
                      <a:r>
                        <a:rPr lang="en-US" sz="1050" b="0" i="0" u="none" strike="noStrike" baseline="30000" dirty="0">
                          <a:solidFill>
                            <a:srgbClr val="000000"/>
                          </a:solidFill>
                          <a:effectLst/>
                          <a:latin typeface="BIZ UDPゴシック" panose="020B0400000000000000" pitchFamily="50" charset="-128"/>
                          <a:ea typeface="BIZ UDPゴシック" panose="020B0400000000000000" pitchFamily="50" charset="-128"/>
                        </a:rPr>
                        <a:t>3</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4" name="表 13">
            <a:extLst>
              <a:ext uri="{FF2B5EF4-FFF2-40B4-BE49-F238E27FC236}">
                <a16:creationId xmlns:a16="http://schemas.microsoft.com/office/drawing/2014/main" id="{F1D7A156-5195-4774-999F-E0C6BE67ECB0}"/>
              </a:ext>
            </a:extLst>
          </p:cNvPr>
          <p:cNvGraphicFramePr>
            <a:graphicFrameLocks noGrp="1"/>
          </p:cNvGraphicFramePr>
          <p:nvPr>
            <p:extLst>
              <p:ext uri="{D42A27DB-BD31-4B8C-83A1-F6EECF244321}">
                <p14:modId xmlns:p14="http://schemas.microsoft.com/office/powerpoint/2010/main" val="1714200376"/>
              </p:ext>
            </p:extLst>
          </p:nvPr>
        </p:nvGraphicFramePr>
        <p:xfrm>
          <a:off x="684610" y="2833077"/>
          <a:ext cx="8800944" cy="917823"/>
        </p:xfrm>
        <a:graphic>
          <a:graphicData uri="http://schemas.openxmlformats.org/drawingml/2006/table">
            <a:tbl>
              <a:tblPr firstRow="1" bandRow="1">
                <a:tableStyleId>{5C22544A-7EE6-4342-B048-85BDC9FD1C3A}</a:tableStyleId>
              </a:tblPr>
              <a:tblGrid>
                <a:gridCol w="1116000">
                  <a:extLst>
                    <a:ext uri="{9D8B030D-6E8A-4147-A177-3AD203B41FA5}">
                      <a16:colId xmlns:a16="http://schemas.microsoft.com/office/drawing/2014/main" val="2840144021"/>
                    </a:ext>
                  </a:extLst>
                </a:gridCol>
                <a:gridCol w="720000">
                  <a:extLst>
                    <a:ext uri="{9D8B030D-6E8A-4147-A177-3AD203B41FA5}">
                      <a16:colId xmlns:a16="http://schemas.microsoft.com/office/drawing/2014/main" val="2239818214"/>
                    </a:ext>
                  </a:extLst>
                </a:gridCol>
                <a:gridCol w="396000">
                  <a:extLst>
                    <a:ext uri="{9D8B030D-6E8A-4147-A177-3AD203B41FA5}">
                      <a16:colId xmlns:a16="http://schemas.microsoft.com/office/drawing/2014/main" val="2384755886"/>
                    </a:ext>
                  </a:extLst>
                </a:gridCol>
                <a:gridCol w="792000">
                  <a:extLst>
                    <a:ext uri="{9D8B030D-6E8A-4147-A177-3AD203B41FA5}">
                      <a16:colId xmlns:a16="http://schemas.microsoft.com/office/drawing/2014/main" val="186284741"/>
                    </a:ext>
                  </a:extLst>
                </a:gridCol>
                <a:gridCol w="432000">
                  <a:extLst>
                    <a:ext uri="{9D8B030D-6E8A-4147-A177-3AD203B41FA5}">
                      <a16:colId xmlns:a16="http://schemas.microsoft.com/office/drawing/2014/main" val="1115179099"/>
                    </a:ext>
                  </a:extLst>
                </a:gridCol>
                <a:gridCol w="432000">
                  <a:extLst>
                    <a:ext uri="{9D8B030D-6E8A-4147-A177-3AD203B41FA5}">
                      <a16:colId xmlns:a16="http://schemas.microsoft.com/office/drawing/2014/main" val="3356854828"/>
                    </a:ext>
                  </a:extLst>
                </a:gridCol>
                <a:gridCol w="540000">
                  <a:extLst>
                    <a:ext uri="{9D8B030D-6E8A-4147-A177-3AD203B41FA5}">
                      <a16:colId xmlns:a16="http://schemas.microsoft.com/office/drawing/2014/main" val="1920011306"/>
                    </a:ext>
                  </a:extLst>
                </a:gridCol>
                <a:gridCol w="468000">
                  <a:extLst>
                    <a:ext uri="{9D8B030D-6E8A-4147-A177-3AD203B41FA5}">
                      <a16:colId xmlns:a16="http://schemas.microsoft.com/office/drawing/2014/main" val="3335024437"/>
                    </a:ext>
                  </a:extLst>
                </a:gridCol>
                <a:gridCol w="468000">
                  <a:extLst>
                    <a:ext uri="{9D8B030D-6E8A-4147-A177-3AD203B41FA5}">
                      <a16:colId xmlns:a16="http://schemas.microsoft.com/office/drawing/2014/main" val="262351408"/>
                    </a:ext>
                  </a:extLst>
                </a:gridCol>
                <a:gridCol w="504000">
                  <a:extLst>
                    <a:ext uri="{9D8B030D-6E8A-4147-A177-3AD203B41FA5}">
                      <a16:colId xmlns:a16="http://schemas.microsoft.com/office/drawing/2014/main" val="421905880"/>
                    </a:ext>
                  </a:extLst>
                </a:gridCol>
                <a:gridCol w="386472">
                  <a:extLst>
                    <a:ext uri="{9D8B030D-6E8A-4147-A177-3AD203B41FA5}">
                      <a16:colId xmlns:a16="http://schemas.microsoft.com/office/drawing/2014/main" val="3811409747"/>
                    </a:ext>
                  </a:extLst>
                </a:gridCol>
                <a:gridCol w="386472">
                  <a:extLst>
                    <a:ext uri="{9D8B030D-6E8A-4147-A177-3AD203B41FA5}">
                      <a16:colId xmlns:a16="http://schemas.microsoft.com/office/drawing/2014/main" val="2543409202"/>
                    </a:ext>
                  </a:extLst>
                </a:gridCol>
                <a:gridCol w="1620000">
                  <a:extLst>
                    <a:ext uri="{9D8B030D-6E8A-4147-A177-3AD203B41FA5}">
                      <a16:colId xmlns:a16="http://schemas.microsoft.com/office/drawing/2014/main" val="1224343970"/>
                    </a:ext>
                  </a:extLst>
                </a:gridCol>
                <a:gridCol w="540000">
                  <a:extLst>
                    <a:ext uri="{9D8B030D-6E8A-4147-A177-3AD203B41FA5}">
                      <a16:colId xmlns:a16="http://schemas.microsoft.com/office/drawing/2014/main" val="469874782"/>
                    </a:ext>
                  </a:extLst>
                </a:gridCol>
              </a:tblGrid>
              <a:tr h="395800">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全国製造・輸入数量 </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sz="1050" u="none" strike="noStrike" dirty="0">
                          <a:effectLst/>
                          <a:latin typeface="BIZ UDPゴシック" panose="020B0400000000000000" pitchFamily="50" charset="-128"/>
                          <a:ea typeface="BIZ UDPゴシック" panose="020B0400000000000000" pitchFamily="50" charset="-128"/>
                        </a:rPr>
                        <a:t>t)</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府内大気濃度</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測定法</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環境基準値又は指針値</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法（有害</a:t>
                      </a:r>
                      <a:r>
                        <a:rPr lang="ja-JP" altLang="en-US" sz="1050" kern="100" dirty="0">
                          <a:effectLst/>
                          <a:latin typeface="BIZ UDPゴシック" panose="020B0400000000000000" pitchFamily="50" charset="-128"/>
                          <a:ea typeface="BIZ UDPゴシック" panose="020B0400000000000000" pitchFamily="50" charset="-128"/>
                        </a:rPr>
                        <a:t>物質等</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法（指定物質）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法（優先取組物質）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条例（有害</a:t>
                      </a:r>
                      <a:r>
                        <a:rPr lang="ja-JP" altLang="en-US" sz="1050" kern="100" dirty="0">
                          <a:effectLst/>
                          <a:latin typeface="BIZ UDPゴシック" panose="020B0400000000000000" pitchFamily="50" charset="-128"/>
                          <a:ea typeface="BIZ UDPゴシック" panose="020B0400000000000000" pitchFamily="50" charset="-128"/>
                        </a:rPr>
                        <a:t>物質</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化審法</a:t>
                      </a:r>
                    </a:p>
                  </a:txBody>
                  <a:tcPr marL="45720" marR="45720"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安衛法</a:t>
                      </a:r>
                      <a:endParaRPr kumimoji="1" lang="en-US" altLang="ja-JP" sz="1050" dirty="0">
                        <a:latin typeface="BIZ UDPゴシック" panose="020B0400000000000000" pitchFamily="50" charset="-128"/>
                        <a:ea typeface="BIZ UDPゴシック" panose="020B0400000000000000" pitchFamily="50" charset="-128"/>
                      </a:endParaRPr>
                    </a:p>
                    <a:p>
                      <a:pPr algn="ctr"/>
                      <a:r>
                        <a:rPr kumimoji="1" lang="ja-JP" altLang="en-US" sz="1050" dirty="0">
                          <a:latin typeface="BIZ UDPゴシック" panose="020B0400000000000000" pitchFamily="50" charset="-128"/>
                          <a:ea typeface="BIZ UDPゴシック" panose="020B0400000000000000" pitchFamily="50" charset="-128"/>
                        </a:rPr>
                        <a:t>特化則</a:t>
                      </a:r>
                    </a:p>
                  </a:txBody>
                  <a:tcPr marL="45720" marR="4572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毒劇法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水濁法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50" kern="100" dirty="0">
                          <a:effectLst/>
                          <a:latin typeface="BIZ UDPゴシック" panose="020B0400000000000000" pitchFamily="50" charset="-128"/>
                          <a:ea typeface="BIZ UDPゴシック" panose="020B0400000000000000" pitchFamily="50" charset="-128"/>
                        </a:rPr>
                        <a:t>GHS</a:t>
                      </a:r>
                      <a:r>
                        <a:rPr lang="ja-JP" altLang="en-US" sz="1050" kern="100" dirty="0">
                          <a:effectLst/>
                          <a:latin typeface="BIZ UDPゴシック" panose="020B0400000000000000" pitchFamily="50" charset="-128"/>
                          <a:ea typeface="BIZ UDPゴシック" panose="020B0400000000000000" pitchFamily="50" charset="-128"/>
                        </a:rPr>
                        <a:t>分類健康有害性</a:t>
                      </a: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（発がん性以外の主な区分１）</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発がん性</a:t>
                      </a:r>
                      <a:br>
                        <a:rPr lang="ja-JP" altLang="en-US" sz="1050" u="none" strike="noStrike" dirty="0">
                          <a:effectLst/>
                          <a:latin typeface="BIZ UDPゴシック" panose="020B0400000000000000" pitchFamily="50" charset="-128"/>
                          <a:ea typeface="BIZ UDPゴシック" panose="020B0400000000000000" pitchFamily="50" charset="-128"/>
                        </a:rPr>
                      </a:b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IARC</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453410119"/>
                  </a:ext>
                </a:extLst>
              </a:tr>
              <a:tr h="346323">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10,000</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以上</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酸化アンチモン等）</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0.00092</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指定物質</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特定標的臓器・全身毒性</a:t>
                      </a: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2B</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6" name="表 15">
            <a:extLst>
              <a:ext uri="{FF2B5EF4-FFF2-40B4-BE49-F238E27FC236}">
                <a16:creationId xmlns:a16="http://schemas.microsoft.com/office/drawing/2014/main" id="{6E8FDC3F-D46B-4AF6-94B2-FD2EE24D68C9}"/>
              </a:ext>
            </a:extLst>
          </p:cNvPr>
          <p:cNvGraphicFramePr>
            <a:graphicFrameLocks noGrp="1"/>
          </p:cNvGraphicFramePr>
          <p:nvPr>
            <p:extLst>
              <p:ext uri="{D42A27DB-BD31-4B8C-83A1-F6EECF244321}">
                <p14:modId xmlns:p14="http://schemas.microsoft.com/office/powerpoint/2010/main" val="2796174658"/>
              </p:ext>
            </p:extLst>
          </p:nvPr>
        </p:nvGraphicFramePr>
        <p:xfrm>
          <a:off x="684610" y="3975233"/>
          <a:ext cx="8748000" cy="1072236"/>
        </p:xfrm>
        <a:graphic>
          <a:graphicData uri="http://schemas.openxmlformats.org/drawingml/2006/table">
            <a:tbl>
              <a:tblPr firstRow="1" bandRow="1">
                <a:tableStyleId>{5C22544A-7EE6-4342-B048-85BDC9FD1C3A}</a:tableStyleId>
              </a:tblPr>
              <a:tblGrid>
                <a:gridCol w="396000">
                  <a:extLst>
                    <a:ext uri="{9D8B030D-6E8A-4147-A177-3AD203B41FA5}">
                      <a16:colId xmlns:a16="http://schemas.microsoft.com/office/drawing/2014/main" val="3554492327"/>
                    </a:ext>
                  </a:extLst>
                </a:gridCol>
                <a:gridCol w="360000">
                  <a:extLst>
                    <a:ext uri="{9D8B030D-6E8A-4147-A177-3AD203B41FA5}">
                      <a16:colId xmlns:a16="http://schemas.microsoft.com/office/drawing/2014/main" val="3146548048"/>
                    </a:ext>
                  </a:extLst>
                </a:gridCol>
                <a:gridCol w="576000">
                  <a:extLst>
                    <a:ext uri="{9D8B030D-6E8A-4147-A177-3AD203B41FA5}">
                      <a16:colId xmlns:a16="http://schemas.microsoft.com/office/drawing/2014/main" val="3313589753"/>
                    </a:ext>
                  </a:extLst>
                </a:gridCol>
                <a:gridCol w="540000">
                  <a:extLst>
                    <a:ext uri="{9D8B030D-6E8A-4147-A177-3AD203B41FA5}">
                      <a16:colId xmlns:a16="http://schemas.microsoft.com/office/drawing/2014/main" val="1309927787"/>
                    </a:ext>
                  </a:extLst>
                </a:gridCol>
                <a:gridCol w="432000">
                  <a:extLst>
                    <a:ext uri="{9D8B030D-6E8A-4147-A177-3AD203B41FA5}">
                      <a16:colId xmlns:a16="http://schemas.microsoft.com/office/drawing/2014/main" val="440683863"/>
                    </a:ext>
                  </a:extLst>
                </a:gridCol>
                <a:gridCol w="360000">
                  <a:extLst>
                    <a:ext uri="{9D8B030D-6E8A-4147-A177-3AD203B41FA5}">
                      <a16:colId xmlns:a16="http://schemas.microsoft.com/office/drawing/2014/main" val="1481578530"/>
                    </a:ext>
                  </a:extLst>
                </a:gridCol>
                <a:gridCol w="1728000">
                  <a:extLst>
                    <a:ext uri="{9D8B030D-6E8A-4147-A177-3AD203B41FA5}">
                      <a16:colId xmlns:a16="http://schemas.microsoft.com/office/drawing/2014/main" val="68193555"/>
                    </a:ext>
                  </a:extLst>
                </a:gridCol>
                <a:gridCol w="432000">
                  <a:extLst>
                    <a:ext uri="{9D8B030D-6E8A-4147-A177-3AD203B41FA5}">
                      <a16:colId xmlns:a16="http://schemas.microsoft.com/office/drawing/2014/main" val="3995537399"/>
                    </a:ext>
                  </a:extLst>
                </a:gridCol>
                <a:gridCol w="864000">
                  <a:extLst>
                    <a:ext uri="{9D8B030D-6E8A-4147-A177-3AD203B41FA5}">
                      <a16:colId xmlns:a16="http://schemas.microsoft.com/office/drawing/2014/main" val="2396862075"/>
                    </a:ext>
                  </a:extLst>
                </a:gridCol>
                <a:gridCol w="612000">
                  <a:extLst>
                    <a:ext uri="{9D8B030D-6E8A-4147-A177-3AD203B41FA5}">
                      <a16:colId xmlns:a16="http://schemas.microsoft.com/office/drawing/2014/main" val="3482019717"/>
                    </a:ext>
                  </a:extLst>
                </a:gridCol>
                <a:gridCol w="2448000">
                  <a:extLst>
                    <a:ext uri="{9D8B030D-6E8A-4147-A177-3AD203B41FA5}">
                      <a16:colId xmlns:a16="http://schemas.microsoft.com/office/drawing/2014/main" val="669687323"/>
                    </a:ext>
                  </a:extLst>
                </a:gridCol>
              </a:tblGrid>
              <a:tr h="330378">
                <a:tc gridSpan="7">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排出量（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ja-JP"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移動量（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a:p>
                  </a:txBody>
                  <a:tcPr/>
                </a:tc>
                <a:tc gridSpan="2">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zh-CN" sz="1050" u="none" strike="noStrike" dirty="0">
                          <a:effectLst/>
                          <a:latin typeface="BIZ UDPゴシック" panose="020B0400000000000000" pitchFamily="50" charset="-128"/>
                          <a:ea typeface="BIZ UDPゴシック" panose="020B0400000000000000" pitchFamily="50" charset="-128"/>
                        </a:rPr>
                        <a:t>PRTR</a:t>
                      </a:r>
                      <a:r>
                        <a:rPr lang="zh-CN" altLang="en-US" sz="1050" u="none" strike="noStrike" dirty="0">
                          <a:effectLst/>
                          <a:latin typeface="BIZ UDPゴシック" panose="020B0400000000000000" pitchFamily="50" charset="-128"/>
                          <a:ea typeface="BIZ UDPゴシック" panose="020B0400000000000000" pitchFamily="50" charset="-128"/>
                        </a:rPr>
                        <a:t>届出外</a:t>
                      </a: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年度、ｋｇ）</a:t>
                      </a:r>
                      <a:endParaRPr lang="en-US" altLang="ja-JP" sz="1050" u="none" strike="noStrike"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zh-CN"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728890693"/>
                  </a:ext>
                </a:extLst>
              </a:tr>
              <a:tr h="330378">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分類</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届出件数</a:t>
                      </a:r>
                      <a:endParaRPr lang="en-US" altLang="ja-JP"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合計</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公共用水域</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土壌</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大気排出量上位業種</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下水道</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事業所外への移動（廃棄物）</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r>
                        <a:rPr lang="zh-CN" altLang="en-US" sz="1050" u="none" strike="noStrike" dirty="0">
                          <a:effectLst/>
                          <a:latin typeface="BIZ UDPゴシック" panose="020B0400000000000000" pitchFamily="50" charset="-128"/>
                          <a:ea typeface="BIZ UDPゴシック" panose="020B0400000000000000" pitchFamily="50" charset="-128"/>
                        </a:rPr>
                        <a:t>排出量</a:t>
                      </a:r>
                      <a:endParaRPr kumimoji="1" lang="ja-JP" altLang="en-US" sz="1050" dirty="0">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主な排出源と量</a:t>
                      </a:r>
                    </a:p>
                  </a:txBody>
                  <a:tcPr anchor="ctr"/>
                </a:tc>
                <a:extLst>
                  <a:ext uri="{0D108BD9-81ED-4DB2-BD59-A6C34878D82A}">
                    <a16:rowId xmlns:a16="http://schemas.microsoft.com/office/drawing/2014/main" val="2814582105"/>
                  </a:ext>
                </a:extLst>
              </a:tr>
              <a:tr h="330378">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第１種</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38</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73</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73</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l" rtl="0" fontAlgn="ct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非鉄金属製造業、輸送用機械器具製造業、化学工業</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12</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34,224</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813</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下水処理施設（</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464</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対象業種の事業者のすそ切り以下（３２６）</a:t>
                      </a:r>
                    </a:p>
                  </a:txBody>
                  <a:tcPr marL="9525" marR="9525" marT="9525" marB="0" anchor="ctr"/>
                </a:tc>
                <a:extLst>
                  <a:ext uri="{0D108BD9-81ED-4DB2-BD59-A6C34878D82A}">
                    <a16:rowId xmlns:a16="http://schemas.microsoft.com/office/drawing/2014/main" val="3130189616"/>
                  </a:ext>
                </a:extLst>
              </a:tr>
            </a:tbl>
          </a:graphicData>
        </a:graphic>
      </p:graphicFrame>
    </p:spTree>
    <p:extLst>
      <p:ext uri="{BB962C8B-B14F-4D97-AF65-F5344CB8AC3E}">
        <p14:creationId xmlns:p14="http://schemas.microsoft.com/office/powerpoint/2010/main" val="18341107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p:cNvSpPr>
            <a:spLocks noGrp="1"/>
          </p:cNvSpPr>
          <p:nvPr>
            <p:ph type="title"/>
          </p:nvPr>
        </p:nvSpPr>
        <p:spPr>
          <a:xfrm>
            <a:off x="1083469" y="609600"/>
            <a:ext cx="8457933" cy="742122"/>
          </a:xfrm>
        </p:spPr>
        <p:txBody>
          <a:bodyPr>
            <a:normAutofit/>
          </a:bodyPr>
          <a:lstStyle/>
          <a:p>
            <a:r>
              <a:rPr kumimoji="1" lang="ja-JP" altLang="en-US" sz="2400" dirty="0">
                <a:latin typeface="BIZ UDPゴシック" panose="020B0400000000000000" pitchFamily="50" charset="-128"/>
                <a:ea typeface="BIZ UDPゴシック" panose="020B0400000000000000" pitchFamily="50" charset="-128"/>
              </a:rPr>
              <a:t>（参考）検討対象物質について</a:t>
            </a:r>
            <a:r>
              <a:rPr kumimoji="1" lang="en-US" altLang="ja-JP" sz="2400" dirty="0">
                <a:latin typeface="BIZ UDPゴシック" panose="020B0400000000000000" pitchFamily="50" charset="-128"/>
                <a:ea typeface="BIZ UDPゴシック" panose="020B0400000000000000" pitchFamily="50" charset="-128"/>
              </a:rPr>
              <a:t>【</a:t>
            </a:r>
            <a:r>
              <a:rPr lang="ja-JP" altLang="en-US" sz="2400" dirty="0">
                <a:latin typeface="BIZ UDPゴシック" panose="020B0400000000000000" pitchFamily="50" charset="-128"/>
                <a:ea typeface="BIZ UDPゴシック" panose="020B0400000000000000" pitchFamily="50" charset="-128"/>
              </a:rPr>
              <a:t>㉜</a:t>
            </a:r>
            <a:r>
              <a:rPr lang="en-US" altLang="ja-JP" sz="2400" dirty="0">
                <a:latin typeface="BIZ UDPゴシック" panose="020B0400000000000000" pitchFamily="50" charset="-128"/>
                <a:ea typeface="BIZ UDPゴシック" panose="020B0400000000000000" pitchFamily="50" charset="-128"/>
              </a:rPr>
              <a:t>N-</a:t>
            </a:r>
            <a:r>
              <a:rPr lang="ja-JP" altLang="en-US" sz="2400" dirty="0">
                <a:latin typeface="BIZ UDPゴシック" panose="020B0400000000000000" pitchFamily="50" charset="-128"/>
                <a:ea typeface="BIZ UDPゴシック" panose="020B0400000000000000" pitchFamily="50" charset="-128"/>
              </a:rPr>
              <a:t>エチルアニリン</a:t>
            </a:r>
            <a:r>
              <a:rPr kumimoji="1" lang="en-US" altLang="ja-JP" sz="2400" dirty="0">
                <a:latin typeface="BIZ UDPゴシック" panose="020B0400000000000000" pitchFamily="50" charset="-128"/>
                <a:ea typeface="BIZ UDPゴシック" panose="020B0400000000000000" pitchFamily="50" charset="-128"/>
              </a:rPr>
              <a:t>】</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スライド番号プレースホルダー 3">
            <a:extLst>
              <a:ext uri="{FF2B5EF4-FFF2-40B4-BE49-F238E27FC236}">
                <a16:creationId xmlns:a16="http://schemas.microsoft.com/office/drawing/2014/main" id="{8DBC81DD-DE3C-4517-AC6F-72A486E33BE7}"/>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45</a:t>
            </a:fld>
            <a:endParaRPr lang="en-US" dirty="0">
              <a:solidFill>
                <a:srgbClr val="000000"/>
              </a:solidFill>
              <a:latin typeface="BIZ UDPゴシック" panose="020B0400000000000000" pitchFamily="50" charset="-128"/>
              <a:ea typeface="BIZ UDPゴシック" panose="020B0400000000000000" pitchFamily="50" charset="-128"/>
            </a:endParaRPr>
          </a:p>
        </p:txBody>
      </p:sp>
      <p:graphicFrame>
        <p:nvGraphicFramePr>
          <p:cNvPr id="3" name="表 3">
            <a:extLst>
              <a:ext uri="{FF2B5EF4-FFF2-40B4-BE49-F238E27FC236}">
                <a16:creationId xmlns:a16="http://schemas.microsoft.com/office/drawing/2014/main" id="{99486B8D-8EBE-405C-9D80-F4834A667D51}"/>
              </a:ext>
            </a:extLst>
          </p:cNvPr>
          <p:cNvGraphicFramePr>
            <a:graphicFrameLocks noGrp="1"/>
          </p:cNvGraphicFramePr>
          <p:nvPr>
            <p:extLst>
              <p:ext uri="{D42A27DB-BD31-4B8C-83A1-F6EECF244321}">
                <p14:modId xmlns:p14="http://schemas.microsoft.com/office/powerpoint/2010/main" val="3058212173"/>
              </p:ext>
            </p:extLst>
          </p:nvPr>
        </p:nvGraphicFramePr>
        <p:xfrm>
          <a:off x="733163" y="1360286"/>
          <a:ext cx="8764202" cy="899460"/>
        </p:xfrm>
        <a:graphic>
          <a:graphicData uri="http://schemas.openxmlformats.org/drawingml/2006/table">
            <a:tbl>
              <a:tblPr firstRow="1" bandRow="1">
                <a:tableStyleId>{5C22544A-7EE6-4342-B048-85BDC9FD1C3A}</a:tableStyleId>
              </a:tblPr>
              <a:tblGrid>
                <a:gridCol w="703216">
                  <a:extLst>
                    <a:ext uri="{9D8B030D-6E8A-4147-A177-3AD203B41FA5}">
                      <a16:colId xmlns:a16="http://schemas.microsoft.com/office/drawing/2014/main" val="1612888235"/>
                    </a:ext>
                  </a:extLst>
                </a:gridCol>
                <a:gridCol w="644616">
                  <a:extLst>
                    <a:ext uri="{9D8B030D-6E8A-4147-A177-3AD203B41FA5}">
                      <a16:colId xmlns:a16="http://schemas.microsoft.com/office/drawing/2014/main" val="2876613415"/>
                    </a:ext>
                  </a:extLst>
                </a:gridCol>
                <a:gridCol w="864370">
                  <a:extLst>
                    <a:ext uri="{9D8B030D-6E8A-4147-A177-3AD203B41FA5}">
                      <a16:colId xmlns:a16="http://schemas.microsoft.com/office/drawing/2014/main" val="2936053854"/>
                    </a:ext>
                  </a:extLst>
                </a:gridCol>
                <a:gridCol w="3564000">
                  <a:extLst>
                    <a:ext uri="{9D8B030D-6E8A-4147-A177-3AD203B41FA5}">
                      <a16:colId xmlns:a16="http://schemas.microsoft.com/office/drawing/2014/main" val="677029250"/>
                    </a:ext>
                  </a:extLst>
                </a:gridCol>
                <a:gridCol w="2988000">
                  <a:extLst>
                    <a:ext uri="{9D8B030D-6E8A-4147-A177-3AD203B41FA5}">
                      <a16:colId xmlns:a16="http://schemas.microsoft.com/office/drawing/2014/main" val="1103838277"/>
                    </a:ext>
                  </a:extLst>
                </a:gridCol>
              </a:tblGrid>
              <a:tr h="231883">
                <a:tc>
                  <a:txBody>
                    <a:bodyPr/>
                    <a:lstStyle/>
                    <a:p>
                      <a:pPr algn="ctr"/>
                      <a:r>
                        <a:rPr kumimoji="1" lang="ja-JP" altLang="en-US" sz="1050" dirty="0">
                          <a:latin typeface="BIZ UDPゴシック" panose="020B0400000000000000" pitchFamily="50" charset="-128"/>
                          <a:ea typeface="BIZ UDPゴシック" panose="020B0400000000000000" pitchFamily="50" charset="-128"/>
                        </a:rPr>
                        <a:t>分子式</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融点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沸点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主な用途</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特徴</a:t>
                      </a:r>
                    </a:p>
                  </a:txBody>
                  <a:tcPr anchor="ctr"/>
                </a:tc>
                <a:extLst>
                  <a:ext uri="{0D108BD9-81ED-4DB2-BD59-A6C34878D82A}">
                    <a16:rowId xmlns:a16="http://schemas.microsoft.com/office/drawing/2014/main" val="841004180"/>
                  </a:ext>
                </a:extLst>
              </a:tr>
              <a:tr h="648000">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C</a:t>
                      </a:r>
                      <a:r>
                        <a:rPr lang="en-US"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8</a:t>
                      </a: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H</a:t>
                      </a:r>
                      <a:r>
                        <a:rPr lang="en-US"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11</a:t>
                      </a: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N</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-63.5℃</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204.5℃</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・有機合成原料染料・ゴム薬・爆薬・医薬中間体</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・淡黄色ないし淡褐色の液体で刺激性の臭気</a:t>
                      </a:r>
                    </a:p>
                  </a:txBody>
                  <a:tcPr marL="9525" marR="9525" marT="9525" marB="0" anchor="ctr"/>
                </a:tc>
                <a:extLst>
                  <a:ext uri="{0D108BD9-81ED-4DB2-BD59-A6C34878D82A}">
                    <a16:rowId xmlns:a16="http://schemas.microsoft.com/office/drawing/2014/main" val="2844436851"/>
                  </a:ext>
                </a:extLst>
              </a:tr>
            </a:tbl>
          </a:graphicData>
        </a:graphic>
      </p:graphicFrame>
      <p:graphicFrame>
        <p:nvGraphicFramePr>
          <p:cNvPr id="20" name="表 19">
            <a:extLst>
              <a:ext uri="{FF2B5EF4-FFF2-40B4-BE49-F238E27FC236}">
                <a16:creationId xmlns:a16="http://schemas.microsoft.com/office/drawing/2014/main" id="{D4582458-6B28-410C-ADF1-1AB4EEB66FE3}"/>
              </a:ext>
            </a:extLst>
          </p:cNvPr>
          <p:cNvGraphicFramePr>
            <a:graphicFrameLocks noGrp="1"/>
          </p:cNvGraphicFramePr>
          <p:nvPr>
            <p:extLst>
              <p:ext uri="{D42A27DB-BD31-4B8C-83A1-F6EECF244321}">
                <p14:modId xmlns:p14="http://schemas.microsoft.com/office/powerpoint/2010/main" val="1559410217"/>
              </p:ext>
            </p:extLst>
          </p:nvPr>
        </p:nvGraphicFramePr>
        <p:xfrm>
          <a:off x="717798" y="5110843"/>
          <a:ext cx="8758187" cy="1185231"/>
        </p:xfrm>
        <a:graphic>
          <a:graphicData uri="http://schemas.openxmlformats.org/drawingml/2006/table">
            <a:tbl>
              <a:tblPr firstRow="1" bandRow="1">
                <a:tableStyleId>{5C22544A-7EE6-4342-B048-85BDC9FD1C3A}</a:tableStyleId>
              </a:tblPr>
              <a:tblGrid>
                <a:gridCol w="360000">
                  <a:extLst>
                    <a:ext uri="{9D8B030D-6E8A-4147-A177-3AD203B41FA5}">
                      <a16:colId xmlns:a16="http://schemas.microsoft.com/office/drawing/2014/main" val="186284741"/>
                    </a:ext>
                  </a:extLst>
                </a:gridCol>
                <a:gridCol w="504000">
                  <a:extLst>
                    <a:ext uri="{9D8B030D-6E8A-4147-A177-3AD203B41FA5}">
                      <a16:colId xmlns:a16="http://schemas.microsoft.com/office/drawing/2014/main" val="3347487342"/>
                    </a:ext>
                  </a:extLst>
                </a:gridCol>
                <a:gridCol w="583779">
                  <a:extLst>
                    <a:ext uri="{9D8B030D-6E8A-4147-A177-3AD203B41FA5}">
                      <a16:colId xmlns:a16="http://schemas.microsoft.com/office/drawing/2014/main" val="820898458"/>
                    </a:ext>
                  </a:extLst>
                </a:gridCol>
                <a:gridCol w="1349748">
                  <a:extLst>
                    <a:ext uri="{9D8B030D-6E8A-4147-A177-3AD203B41FA5}">
                      <a16:colId xmlns:a16="http://schemas.microsoft.com/office/drawing/2014/main" val="1115179099"/>
                    </a:ext>
                  </a:extLst>
                </a:gridCol>
                <a:gridCol w="712367">
                  <a:extLst>
                    <a:ext uri="{9D8B030D-6E8A-4147-A177-3AD203B41FA5}">
                      <a16:colId xmlns:a16="http://schemas.microsoft.com/office/drawing/2014/main" val="3356854828"/>
                    </a:ext>
                  </a:extLst>
                </a:gridCol>
                <a:gridCol w="637381">
                  <a:extLst>
                    <a:ext uri="{9D8B030D-6E8A-4147-A177-3AD203B41FA5}">
                      <a16:colId xmlns:a16="http://schemas.microsoft.com/office/drawing/2014/main" val="1920011306"/>
                    </a:ext>
                  </a:extLst>
                </a:gridCol>
                <a:gridCol w="487409">
                  <a:extLst>
                    <a:ext uri="{9D8B030D-6E8A-4147-A177-3AD203B41FA5}">
                      <a16:colId xmlns:a16="http://schemas.microsoft.com/office/drawing/2014/main" val="3335024437"/>
                    </a:ext>
                  </a:extLst>
                </a:gridCol>
                <a:gridCol w="487409">
                  <a:extLst>
                    <a:ext uri="{9D8B030D-6E8A-4147-A177-3AD203B41FA5}">
                      <a16:colId xmlns:a16="http://schemas.microsoft.com/office/drawing/2014/main" val="1224343970"/>
                    </a:ext>
                  </a:extLst>
                </a:gridCol>
                <a:gridCol w="742992">
                  <a:extLst>
                    <a:ext uri="{9D8B030D-6E8A-4147-A177-3AD203B41FA5}">
                      <a16:colId xmlns:a16="http://schemas.microsoft.com/office/drawing/2014/main" val="1897126806"/>
                    </a:ext>
                  </a:extLst>
                </a:gridCol>
                <a:gridCol w="712367">
                  <a:extLst>
                    <a:ext uri="{9D8B030D-6E8A-4147-A177-3AD203B41FA5}">
                      <a16:colId xmlns:a16="http://schemas.microsoft.com/office/drawing/2014/main" val="1958534525"/>
                    </a:ext>
                  </a:extLst>
                </a:gridCol>
                <a:gridCol w="599889">
                  <a:extLst>
                    <a:ext uri="{9D8B030D-6E8A-4147-A177-3AD203B41FA5}">
                      <a16:colId xmlns:a16="http://schemas.microsoft.com/office/drawing/2014/main" val="2187406633"/>
                    </a:ext>
                  </a:extLst>
                </a:gridCol>
                <a:gridCol w="412423">
                  <a:extLst>
                    <a:ext uri="{9D8B030D-6E8A-4147-A177-3AD203B41FA5}">
                      <a16:colId xmlns:a16="http://schemas.microsoft.com/office/drawing/2014/main" val="546023338"/>
                    </a:ext>
                  </a:extLst>
                </a:gridCol>
                <a:gridCol w="412423">
                  <a:extLst>
                    <a:ext uri="{9D8B030D-6E8A-4147-A177-3AD203B41FA5}">
                      <a16:colId xmlns:a16="http://schemas.microsoft.com/office/drawing/2014/main" val="3089004337"/>
                    </a:ext>
                  </a:extLst>
                </a:gridCol>
                <a:gridCol w="756000">
                  <a:extLst>
                    <a:ext uri="{9D8B030D-6E8A-4147-A177-3AD203B41FA5}">
                      <a16:colId xmlns:a16="http://schemas.microsoft.com/office/drawing/2014/main" val="3702834822"/>
                    </a:ext>
                  </a:extLst>
                </a:gridCol>
              </a:tblGrid>
              <a:tr h="269415">
                <a:tc gridSpan="11">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中央環境審議会での検討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gridSpan="3">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条例制定時の検討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2355721477"/>
                  </a:ext>
                </a:extLst>
              </a:tr>
              <a:tr h="422031">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zh-TW" altLang="en-US" sz="1050" u="none" strike="noStrike" dirty="0">
                          <a:effectLst/>
                          <a:latin typeface="BIZ UDPゴシック" panose="020B0400000000000000" pitchFamily="50" charset="-128"/>
                          <a:ea typeface="BIZ UDPゴシック" panose="020B0400000000000000" pitchFamily="50" charset="-128"/>
                        </a:rPr>
                        <a:t>遺伝子障害性</a:t>
                      </a:r>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発がん性の閾値の有無</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発がん性以外の有害性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発がん性の量ー反応関係</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ユニットリスク</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a:effectLst/>
                          <a:latin typeface="BIZ UDPゴシック" panose="020B0400000000000000" pitchFamily="50" charset="-128"/>
                          <a:ea typeface="BIZ UDPゴシック" panose="020B0400000000000000" pitchFamily="50" charset="-128"/>
                        </a:rPr>
                        <a:t>発がん性以外の量ー反応関係</a:t>
                      </a:r>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発がん性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毒性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想定環境濃度</a:t>
                      </a:r>
                    </a:p>
                  </a:txBody>
                  <a:tcPr marL="9525" marR="9525" marT="9525" marB="0" anchor="ctr"/>
                </a:tc>
                <a:extLst>
                  <a:ext uri="{0D108BD9-81ED-4DB2-BD59-A6C34878D82A}">
                    <a16:rowId xmlns:a16="http://schemas.microsoft.com/office/drawing/2014/main" val="1453410119"/>
                  </a:ext>
                </a:extLst>
              </a:tr>
              <a:tr h="426231">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en-US" sz="1050" b="0" i="0" u="none" strike="noStrike">
                          <a:solidFill>
                            <a:srgbClr val="000000"/>
                          </a:solidFill>
                          <a:effectLst/>
                          <a:latin typeface="BIZ UDPゴシック" panose="020B0400000000000000" pitchFamily="50" charset="-128"/>
                          <a:ea typeface="BIZ UDPゴシック" panose="020B0400000000000000" pitchFamily="50" charset="-128"/>
                        </a:rPr>
                        <a:t>T1</a:t>
                      </a: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0.02ppm</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4" name="表 13">
            <a:extLst>
              <a:ext uri="{FF2B5EF4-FFF2-40B4-BE49-F238E27FC236}">
                <a16:creationId xmlns:a16="http://schemas.microsoft.com/office/drawing/2014/main" id="{DE37BA34-1D35-49E1-B3D8-BB8CF9A74070}"/>
              </a:ext>
            </a:extLst>
          </p:cNvPr>
          <p:cNvGraphicFramePr>
            <a:graphicFrameLocks noGrp="1"/>
          </p:cNvGraphicFramePr>
          <p:nvPr>
            <p:extLst>
              <p:ext uri="{D42A27DB-BD31-4B8C-83A1-F6EECF244321}">
                <p14:modId xmlns:p14="http://schemas.microsoft.com/office/powerpoint/2010/main" val="3961340091"/>
              </p:ext>
            </p:extLst>
          </p:nvPr>
        </p:nvGraphicFramePr>
        <p:xfrm>
          <a:off x="684610" y="2440498"/>
          <a:ext cx="8692944" cy="1072236"/>
        </p:xfrm>
        <a:graphic>
          <a:graphicData uri="http://schemas.openxmlformats.org/drawingml/2006/table">
            <a:tbl>
              <a:tblPr firstRow="1" bandRow="1">
                <a:tableStyleId>{5C22544A-7EE6-4342-B048-85BDC9FD1C3A}</a:tableStyleId>
              </a:tblPr>
              <a:tblGrid>
                <a:gridCol w="900000">
                  <a:extLst>
                    <a:ext uri="{9D8B030D-6E8A-4147-A177-3AD203B41FA5}">
                      <a16:colId xmlns:a16="http://schemas.microsoft.com/office/drawing/2014/main" val="2840144021"/>
                    </a:ext>
                  </a:extLst>
                </a:gridCol>
                <a:gridCol w="720000">
                  <a:extLst>
                    <a:ext uri="{9D8B030D-6E8A-4147-A177-3AD203B41FA5}">
                      <a16:colId xmlns:a16="http://schemas.microsoft.com/office/drawing/2014/main" val="2239818214"/>
                    </a:ext>
                  </a:extLst>
                </a:gridCol>
                <a:gridCol w="396000">
                  <a:extLst>
                    <a:ext uri="{9D8B030D-6E8A-4147-A177-3AD203B41FA5}">
                      <a16:colId xmlns:a16="http://schemas.microsoft.com/office/drawing/2014/main" val="2384755886"/>
                    </a:ext>
                  </a:extLst>
                </a:gridCol>
                <a:gridCol w="792000">
                  <a:extLst>
                    <a:ext uri="{9D8B030D-6E8A-4147-A177-3AD203B41FA5}">
                      <a16:colId xmlns:a16="http://schemas.microsoft.com/office/drawing/2014/main" val="186284741"/>
                    </a:ext>
                  </a:extLst>
                </a:gridCol>
                <a:gridCol w="432000">
                  <a:extLst>
                    <a:ext uri="{9D8B030D-6E8A-4147-A177-3AD203B41FA5}">
                      <a16:colId xmlns:a16="http://schemas.microsoft.com/office/drawing/2014/main" val="1115179099"/>
                    </a:ext>
                  </a:extLst>
                </a:gridCol>
                <a:gridCol w="432000">
                  <a:extLst>
                    <a:ext uri="{9D8B030D-6E8A-4147-A177-3AD203B41FA5}">
                      <a16:colId xmlns:a16="http://schemas.microsoft.com/office/drawing/2014/main" val="3356854828"/>
                    </a:ext>
                  </a:extLst>
                </a:gridCol>
                <a:gridCol w="540000">
                  <a:extLst>
                    <a:ext uri="{9D8B030D-6E8A-4147-A177-3AD203B41FA5}">
                      <a16:colId xmlns:a16="http://schemas.microsoft.com/office/drawing/2014/main" val="1920011306"/>
                    </a:ext>
                  </a:extLst>
                </a:gridCol>
                <a:gridCol w="468000">
                  <a:extLst>
                    <a:ext uri="{9D8B030D-6E8A-4147-A177-3AD203B41FA5}">
                      <a16:colId xmlns:a16="http://schemas.microsoft.com/office/drawing/2014/main" val="3335024437"/>
                    </a:ext>
                  </a:extLst>
                </a:gridCol>
                <a:gridCol w="576000">
                  <a:extLst>
                    <a:ext uri="{9D8B030D-6E8A-4147-A177-3AD203B41FA5}">
                      <a16:colId xmlns:a16="http://schemas.microsoft.com/office/drawing/2014/main" val="262351408"/>
                    </a:ext>
                  </a:extLst>
                </a:gridCol>
                <a:gridCol w="504000">
                  <a:extLst>
                    <a:ext uri="{9D8B030D-6E8A-4147-A177-3AD203B41FA5}">
                      <a16:colId xmlns:a16="http://schemas.microsoft.com/office/drawing/2014/main" val="421905880"/>
                    </a:ext>
                  </a:extLst>
                </a:gridCol>
                <a:gridCol w="386472">
                  <a:extLst>
                    <a:ext uri="{9D8B030D-6E8A-4147-A177-3AD203B41FA5}">
                      <a16:colId xmlns:a16="http://schemas.microsoft.com/office/drawing/2014/main" val="3811409747"/>
                    </a:ext>
                  </a:extLst>
                </a:gridCol>
                <a:gridCol w="386472">
                  <a:extLst>
                    <a:ext uri="{9D8B030D-6E8A-4147-A177-3AD203B41FA5}">
                      <a16:colId xmlns:a16="http://schemas.microsoft.com/office/drawing/2014/main" val="2543409202"/>
                    </a:ext>
                  </a:extLst>
                </a:gridCol>
                <a:gridCol w="1620000">
                  <a:extLst>
                    <a:ext uri="{9D8B030D-6E8A-4147-A177-3AD203B41FA5}">
                      <a16:colId xmlns:a16="http://schemas.microsoft.com/office/drawing/2014/main" val="1224343970"/>
                    </a:ext>
                  </a:extLst>
                </a:gridCol>
                <a:gridCol w="540000">
                  <a:extLst>
                    <a:ext uri="{9D8B030D-6E8A-4147-A177-3AD203B41FA5}">
                      <a16:colId xmlns:a16="http://schemas.microsoft.com/office/drawing/2014/main" val="469874782"/>
                    </a:ext>
                  </a:extLst>
                </a:gridCol>
              </a:tblGrid>
              <a:tr h="667648">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全国製造・輸入数量 </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sz="1050" u="none" strike="noStrike" dirty="0">
                          <a:effectLst/>
                          <a:latin typeface="BIZ UDPゴシック" panose="020B0400000000000000" pitchFamily="50" charset="-128"/>
                          <a:ea typeface="BIZ UDPゴシック" panose="020B0400000000000000" pitchFamily="50" charset="-128"/>
                        </a:rPr>
                        <a:t>t)</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府内大気濃度</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測定法</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環境基準値又は指針値</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法（有害</a:t>
                      </a:r>
                      <a:r>
                        <a:rPr lang="ja-JP" altLang="en-US" sz="1050" kern="100" dirty="0">
                          <a:effectLst/>
                          <a:latin typeface="BIZ UDPゴシック" panose="020B0400000000000000" pitchFamily="50" charset="-128"/>
                          <a:ea typeface="BIZ UDPゴシック" panose="020B0400000000000000" pitchFamily="50" charset="-128"/>
                        </a:rPr>
                        <a:t>物質等</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法（指定物質）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法（優先取組物質）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条例（有害</a:t>
                      </a:r>
                      <a:r>
                        <a:rPr lang="ja-JP" altLang="en-US" sz="1050" kern="100" dirty="0">
                          <a:effectLst/>
                          <a:latin typeface="BIZ UDPゴシック" panose="020B0400000000000000" pitchFamily="50" charset="-128"/>
                          <a:ea typeface="BIZ UDPゴシック" panose="020B0400000000000000" pitchFamily="50" charset="-128"/>
                        </a:rPr>
                        <a:t>物質</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化審法</a:t>
                      </a:r>
                    </a:p>
                  </a:txBody>
                  <a:tcPr marL="45720" marR="45720"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安衛法</a:t>
                      </a:r>
                      <a:endParaRPr kumimoji="1" lang="en-US" altLang="ja-JP" sz="1050" dirty="0">
                        <a:latin typeface="BIZ UDPゴシック" panose="020B0400000000000000" pitchFamily="50" charset="-128"/>
                        <a:ea typeface="BIZ UDPゴシック" panose="020B0400000000000000" pitchFamily="50" charset="-128"/>
                      </a:endParaRPr>
                    </a:p>
                    <a:p>
                      <a:pPr algn="ctr"/>
                      <a:r>
                        <a:rPr kumimoji="1" lang="ja-JP" altLang="en-US" sz="1050" dirty="0">
                          <a:latin typeface="BIZ UDPゴシック" panose="020B0400000000000000" pitchFamily="50" charset="-128"/>
                          <a:ea typeface="BIZ UDPゴシック" panose="020B0400000000000000" pitchFamily="50" charset="-128"/>
                        </a:rPr>
                        <a:t>特化則</a:t>
                      </a:r>
                    </a:p>
                  </a:txBody>
                  <a:tcPr marL="45720" marR="4572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毒劇法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水濁法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50" kern="100" dirty="0">
                          <a:effectLst/>
                          <a:latin typeface="BIZ UDPゴシック" panose="020B0400000000000000" pitchFamily="50" charset="-128"/>
                          <a:ea typeface="BIZ UDPゴシック" panose="020B0400000000000000" pitchFamily="50" charset="-128"/>
                        </a:rPr>
                        <a:t>GHS</a:t>
                      </a:r>
                      <a:r>
                        <a:rPr lang="ja-JP" altLang="en-US" sz="1050" kern="100" dirty="0">
                          <a:effectLst/>
                          <a:latin typeface="BIZ UDPゴシック" panose="020B0400000000000000" pitchFamily="50" charset="-128"/>
                          <a:ea typeface="BIZ UDPゴシック" panose="020B0400000000000000" pitchFamily="50" charset="-128"/>
                        </a:rPr>
                        <a:t>分類健康有害性</a:t>
                      </a: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（発がん性以外の主な区分１）</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発がん性</a:t>
                      </a:r>
                      <a:br>
                        <a:rPr lang="ja-JP" altLang="en-US" sz="1050" u="none" strike="noStrike" dirty="0">
                          <a:effectLst/>
                          <a:latin typeface="BIZ UDPゴシック" panose="020B0400000000000000" pitchFamily="50" charset="-128"/>
                          <a:ea typeface="BIZ UDPゴシック" panose="020B0400000000000000" pitchFamily="50" charset="-128"/>
                        </a:rPr>
                      </a:b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IARC</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453410119"/>
                  </a:ext>
                </a:extLst>
              </a:tr>
              <a:tr h="404588">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特定標的臓器・全身毒性</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6" name="表 15">
            <a:extLst>
              <a:ext uri="{FF2B5EF4-FFF2-40B4-BE49-F238E27FC236}">
                <a16:creationId xmlns:a16="http://schemas.microsoft.com/office/drawing/2014/main" id="{C0229E9B-18CE-4B36-AA4C-647D0F8AB4F2}"/>
              </a:ext>
            </a:extLst>
          </p:cNvPr>
          <p:cNvGraphicFramePr>
            <a:graphicFrameLocks noGrp="1"/>
          </p:cNvGraphicFramePr>
          <p:nvPr>
            <p:extLst>
              <p:ext uri="{D42A27DB-BD31-4B8C-83A1-F6EECF244321}">
                <p14:modId xmlns:p14="http://schemas.microsoft.com/office/powerpoint/2010/main" val="4215193241"/>
              </p:ext>
            </p:extLst>
          </p:nvPr>
        </p:nvGraphicFramePr>
        <p:xfrm>
          <a:off x="684610" y="3736497"/>
          <a:ext cx="8748000" cy="1185231"/>
        </p:xfrm>
        <a:graphic>
          <a:graphicData uri="http://schemas.openxmlformats.org/drawingml/2006/table">
            <a:tbl>
              <a:tblPr firstRow="1" bandRow="1">
                <a:tableStyleId>{5C22544A-7EE6-4342-B048-85BDC9FD1C3A}</a:tableStyleId>
              </a:tblPr>
              <a:tblGrid>
                <a:gridCol w="396000">
                  <a:extLst>
                    <a:ext uri="{9D8B030D-6E8A-4147-A177-3AD203B41FA5}">
                      <a16:colId xmlns:a16="http://schemas.microsoft.com/office/drawing/2014/main" val="3554492327"/>
                    </a:ext>
                  </a:extLst>
                </a:gridCol>
                <a:gridCol w="360000">
                  <a:extLst>
                    <a:ext uri="{9D8B030D-6E8A-4147-A177-3AD203B41FA5}">
                      <a16:colId xmlns:a16="http://schemas.microsoft.com/office/drawing/2014/main" val="3146548048"/>
                    </a:ext>
                  </a:extLst>
                </a:gridCol>
                <a:gridCol w="684000">
                  <a:extLst>
                    <a:ext uri="{9D8B030D-6E8A-4147-A177-3AD203B41FA5}">
                      <a16:colId xmlns:a16="http://schemas.microsoft.com/office/drawing/2014/main" val="3313589753"/>
                    </a:ext>
                  </a:extLst>
                </a:gridCol>
                <a:gridCol w="684000">
                  <a:extLst>
                    <a:ext uri="{9D8B030D-6E8A-4147-A177-3AD203B41FA5}">
                      <a16:colId xmlns:a16="http://schemas.microsoft.com/office/drawing/2014/main" val="1309927787"/>
                    </a:ext>
                  </a:extLst>
                </a:gridCol>
                <a:gridCol w="432000">
                  <a:extLst>
                    <a:ext uri="{9D8B030D-6E8A-4147-A177-3AD203B41FA5}">
                      <a16:colId xmlns:a16="http://schemas.microsoft.com/office/drawing/2014/main" val="440683863"/>
                    </a:ext>
                  </a:extLst>
                </a:gridCol>
                <a:gridCol w="360000">
                  <a:extLst>
                    <a:ext uri="{9D8B030D-6E8A-4147-A177-3AD203B41FA5}">
                      <a16:colId xmlns:a16="http://schemas.microsoft.com/office/drawing/2014/main" val="1481578530"/>
                    </a:ext>
                  </a:extLst>
                </a:gridCol>
                <a:gridCol w="1728000">
                  <a:extLst>
                    <a:ext uri="{9D8B030D-6E8A-4147-A177-3AD203B41FA5}">
                      <a16:colId xmlns:a16="http://schemas.microsoft.com/office/drawing/2014/main" val="68193555"/>
                    </a:ext>
                  </a:extLst>
                </a:gridCol>
                <a:gridCol w="432000">
                  <a:extLst>
                    <a:ext uri="{9D8B030D-6E8A-4147-A177-3AD203B41FA5}">
                      <a16:colId xmlns:a16="http://schemas.microsoft.com/office/drawing/2014/main" val="3995537399"/>
                    </a:ext>
                  </a:extLst>
                </a:gridCol>
                <a:gridCol w="864000">
                  <a:extLst>
                    <a:ext uri="{9D8B030D-6E8A-4147-A177-3AD203B41FA5}">
                      <a16:colId xmlns:a16="http://schemas.microsoft.com/office/drawing/2014/main" val="2396862075"/>
                    </a:ext>
                  </a:extLst>
                </a:gridCol>
                <a:gridCol w="612000">
                  <a:extLst>
                    <a:ext uri="{9D8B030D-6E8A-4147-A177-3AD203B41FA5}">
                      <a16:colId xmlns:a16="http://schemas.microsoft.com/office/drawing/2014/main" val="3482019717"/>
                    </a:ext>
                  </a:extLst>
                </a:gridCol>
                <a:gridCol w="2196000">
                  <a:extLst>
                    <a:ext uri="{9D8B030D-6E8A-4147-A177-3AD203B41FA5}">
                      <a16:colId xmlns:a16="http://schemas.microsoft.com/office/drawing/2014/main" val="669687323"/>
                    </a:ext>
                  </a:extLst>
                </a:gridCol>
              </a:tblGrid>
              <a:tr h="454843">
                <a:tc gridSpan="7">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排出量（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ja-JP"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移動量（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a:p>
                  </a:txBody>
                  <a:tcPr/>
                </a:tc>
                <a:tc gridSpan="2">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zh-CN" sz="1050" u="none" strike="noStrike" dirty="0">
                          <a:effectLst/>
                          <a:latin typeface="BIZ UDPゴシック" panose="020B0400000000000000" pitchFamily="50" charset="-128"/>
                          <a:ea typeface="BIZ UDPゴシック" panose="020B0400000000000000" pitchFamily="50" charset="-128"/>
                        </a:rPr>
                        <a:t>PRTR</a:t>
                      </a:r>
                      <a:r>
                        <a:rPr lang="zh-CN" altLang="en-US" sz="1050" u="none" strike="noStrike" dirty="0">
                          <a:effectLst/>
                          <a:latin typeface="BIZ UDPゴシック" panose="020B0400000000000000" pitchFamily="50" charset="-128"/>
                          <a:ea typeface="BIZ UDPゴシック" panose="020B0400000000000000" pitchFamily="50" charset="-128"/>
                        </a:rPr>
                        <a:t>届出外</a:t>
                      </a: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年度、ｋｇ）</a:t>
                      </a:r>
                      <a:endParaRPr lang="en-US" altLang="ja-JP" sz="1050" u="none" strike="noStrike"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zh-CN"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728890693"/>
                  </a:ext>
                </a:extLst>
              </a:tr>
              <a:tr h="365194">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分類</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届出件数</a:t>
                      </a:r>
                      <a:endParaRPr lang="en-US" altLang="ja-JP"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合計</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公共用水域</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土壌</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大気排出量上位業種</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下水道</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事業所外への移動（廃棄物）</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r>
                        <a:rPr lang="zh-CN" altLang="en-US" sz="1050" u="none" strike="noStrike" dirty="0">
                          <a:effectLst/>
                          <a:latin typeface="BIZ UDPゴシック" panose="020B0400000000000000" pitchFamily="50" charset="-128"/>
                          <a:ea typeface="BIZ UDPゴシック" panose="020B0400000000000000" pitchFamily="50" charset="-128"/>
                        </a:rPr>
                        <a:t>排出量</a:t>
                      </a:r>
                      <a:endParaRPr kumimoji="1" lang="ja-JP" altLang="en-US" sz="1050" dirty="0">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主な排出源と量</a:t>
                      </a:r>
                    </a:p>
                  </a:txBody>
                  <a:tcPr anchor="ctr"/>
                </a:tc>
                <a:extLst>
                  <a:ext uri="{0D108BD9-81ED-4DB2-BD59-A6C34878D82A}">
                    <a16:rowId xmlns:a16="http://schemas.microsoft.com/office/drawing/2014/main" val="2814582105"/>
                  </a:ext>
                </a:extLst>
              </a:tr>
              <a:tr h="365194">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第</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2</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種</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extLst>
                  <a:ext uri="{0D108BD9-81ED-4DB2-BD59-A6C34878D82A}">
                    <a16:rowId xmlns:a16="http://schemas.microsoft.com/office/drawing/2014/main" val="3130189616"/>
                  </a:ext>
                </a:extLst>
              </a:tr>
            </a:tbl>
          </a:graphicData>
        </a:graphic>
      </p:graphicFrame>
    </p:spTree>
    <p:extLst>
      <p:ext uri="{BB962C8B-B14F-4D97-AF65-F5344CB8AC3E}">
        <p14:creationId xmlns:p14="http://schemas.microsoft.com/office/powerpoint/2010/main" val="268746126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p:cNvSpPr>
            <a:spLocks noGrp="1"/>
          </p:cNvSpPr>
          <p:nvPr>
            <p:ph type="title"/>
          </p:nvPr>
        </p:nvSpPr>
        <p:spPr>
          <a:xfrm>
            <a:off x="1083469" y="609600"/>
            <a:ext cx="8457933" cy="742122"/>
          </a:xfrm>
        </p:spPr>
        <p:txBody>
          <a:bodyPr>
            <a:normAutofit/>
          </a:bodyPr>
          <a:lstStyle/>
          <a:p>
            <a:r>
              <a:rPr kumimoji="1" lang="ja-JP" altLang="en-US" sz="2400" dirty="0">
                <a:latin typeface="BIZ UDPゴシック" panose="020B0400000000000000" pitchFamily="50" charset="-128"/>
                <a:ea typeface="BIZ UDPゴシック" panose="020B0400000000000000" pitchFamily="50" charset="-128"/>
              </a:rPr>
              <a:t>（参考）検討対象物質について</a:t>
            </a:r>
            <a:r>
              <a:rPr kumimoji="1" lang="en-US" altLang="ja-JP" sz="2400" dirty="0">
                <a:latin typeface="BIZ UDPゴシック" panose="020B0400000000000000" pitchFamily="50" charset="-128"/>
                <a:ea typeface="BIZ UDPゴシック" panose="020B0400000000000000" pitchFamily="50" charset="-128"/>
              </a:rPr>
              <a:t>【</a:t>
            </a:r>
            <a:r>
              <a:rPr lang="ja-JP" altLang="en-US" sz="2400" dirty="0">
                <a:latin typeface="BIZ UDPゴシック" panose="020B0400000000000000" pitchFamily="50" charset="-128"/>
                <a:ea typeface="BIZ UDPゴシック" panose="020B0400000000000000" pitchFamily="50" charset="-128"/>
              </a:rPr>
              <a:t>㉝クロロニトロベンゼン</a:t>
            </a:r>
            <a:r>
              <a:rPr kumimoji="1" lang="en-US" altLang="ja-JP" sz="2400" dirty="0">
                <a:latin typeface="BIZ UDPゴシック" panose="020B0400000000000000" pitchFamily="50" charset="-128"/>
                <a:ea typeface="BIZ UDPゴシック" panose="020B0400000000000000" pitchFamily="50" charset="-128"/>
              </a:rPr>
              <a:t>】</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スライド番号プレースホルダー 3">
            <a:extLst>
              <a:ext uri="{FF2B5EF4-FFF2-40B4-BE49-F238E27FC236}">
                <a16:creationId xmlns:a16="http://schemas.microsoft.com/office/drawing/2014/main" id="{8DBC81DD-DE3C-4517-AC6F-72A486E33BE7}"/>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46</a:t>
            </a:fld>
            <a:endParaRPr lang="en-US" dirty="0">
              <a:solidFill>
                <a:srgbClr val="000000"/>
              </a:solidFill>
              <a:latin typeface="BIZ UDPゴシック" panose="020B0400000000000000" pitchFamily="50" charset="-128"/>
              <a:ea typeface="BIZ UDPゴシック" panose="020B0400000000000000" pitchFamily="50" charset="-128"/>
            </a:endParaRPr>
          </a:p>
        </p:txBody>
      </p:sp>
      <p:graphicFrame>
        <p:nvGraphicFramePr>
          <p:cNvPr id="3" name="表 3">
            <a:extLst>
              <a:ext uri="{FF2B5EF4-FFF2-40B4-BE49-F238E27FC236}">
                <a16:creationId xmlns:a16="http://schemas.microsoft.com/office/drawing/2014/main" id="{99486B8D-8EBE-405C-9D80-F4834A667D51}"/>
              </a:ext>
            </a:extLst>
          </p:cNvPr>
          <p:cNvGraphicFramePr>
            <a:graphicFrameLocks noGrp="1"/>
          </p:cNvGraphicFramePr>
          <p:nvPr>
            <p:extLst>
              <p:ext uri="{D42A27DB-BD31-4B8C-83A1-F6EECF244321}">
                <p14:modId xmlns:p14="http://schemas.microsoft.com/office/powerpoint/2010/main" val="3339165337"/>
              </p:ext>
            </p:extLst>
          </p:nvPr>
        </p:nvGraphicFramePr>
        <p:xfrm>
          <a:off x="733163" y="1360286"/>
          <a:ext cx="8676000" cy="899460"/>
        </p:xfrm>
        <a:graphic>
          <a:graphicData uri="http://schemas.openxmlformats.org/drawingml/2006/table">
            <a:tbl>
              <a:tblPr firstRow="1" bandRow="1">
                <a:tableStyleId>{5C22544A-7EE6-4342-B048-85BDC9FD1C3A}</a:tableStyleId>
              </a:tblPr>
              <a:tblGrid>
                <a:gridCol w="828000">
                  <a:extLst>
                    <a:ext uri="{9D8B030D-6E8A-4147-A177-3AD203B41FA5}">
                      <a16:colId xmlns:a16="http://schemas.microsoft.com/office/drawing/2014/main" val="1612888235"/>
                    </a:ext>
                  </a:extLst>
                </a:gridCol>
                <a:gridCol w="756000">
                  <a:extLst>
                    <a:ext uri="{9D8B030D-6E8A-4147-A177-3AD203B41FA5}">
                      <a16:colId xmlns:a16="http://schemas.microsoft.com/office/drawing/2014/main" val="2876613415"/>
                    </a:ext>
                  </a:extLst>
                </a:gridCol>
                <a:gridCol w="972000">
                  <a:extLst>
                    <a:ext uri="{9D8B030D-6E8A-4147-A177-3AD203B41FA5}">
                      <a16:colId xmlns:a16="http://schemas.microsoft.com/office/drawing/2014/main" val="2936053854"/>
                    </a:ext>
                  </a:extLst>
                </a:gridCol>
                <a:gridCol w="2628000">
                  <a:extLst>
                    <a:ext uri="{9D8B030D-6E8A-4147-A177-3AD203B41FA5}">
                      <a16:colId xmlns:a16="http://schemas.microsoft.com/office/drawing/2014/main" val="677029250"/>
                    </a:ext>
                  </a:extLst>
                </a:gridCol>
                <a:gridCol w="3492000">
                  <a:extLst>
                    <a:ext uri="{9D8B030D-6E8A-4147-A177-3AD203B41FA5}">
                      <a16:colId xmlns:a16="http://schemas.microsoft.com/office/drawing/2014/main" val="1103838277"/>
                    </a:ext>
                  </a:extLst>
                </a:gridCol>
              </a:tblGrid>
              <a:tr h="231883">
                <a:tc>
                  <a:txBody>
                    <a:bodyPr/>
                    <a:lstStyle/>
                    <a:p>
                      <a:pPr algn="ctr"/>
                      <a:r>
                        <a:rPr kumimoji="1" lang="ja-JP" altLang="en-US" sz="1050" dirty="0">
                          <a:latin typeface="BIZ UDPゴシック" panose="020B0400000000000000" pitchFamily="50" charset="-128"/>
                          <a:ea typeface="BIZ UDPゴシック" panose="020B0400000000000000" pitchFamily="50" charset="-128"/>
                        </a:rPr>
                        <a:t>分子式</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融点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沸点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主な用途</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特徴</a:t>
                      </a:r>
                    </a:p>
                  </a:txBody>
                  <a:tcPr anchor="ctr"/>
                </a:tc>
                <a:extLst>
                  <a:ext uri="{0D108BD9-81ED-4DB2-BD59-A6C34878D82A}">
                    <a16:rowId xmlns:a16="http://schemas.microsoft.com/office/drawing/2014/main" val="841004180"/>
                  </a:ext>
                </a:extLst>
              </a:tr>
              <a:tr h="648000">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C</a:t>
                      </a:r>
                      <a:r>
                        <a:rPr lang="en-US"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6</a:t>
                      </a: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H</a:t>
                      </a:r>
                      <a:r>
                        <a:rPr lang="en-US"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4</a:t>
                      </a: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ClNO</a:t>
                      </a:r>
                      <a:r>
                        <a:rPr lang="en-US"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32</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33℃</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245</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246℃</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・アゾ染料の原料</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2-</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クロロニトロベンゼン：常温で黄色の固体で、</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32</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33℃</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に温度が上昇すると溶けて油状の液体となる。</a:t>
                      </a:r>
                    </a:p>
                  </a:txBody>
                  <a:tcPr marL="9525" marR="9525" marT="9525" marB="0" anchor="ctr"/>
                </a:tc>
                <a:extLst>
                  <a:ext uri="{0D108BD9-81ED-4DB2-BD59-A6C34878D82A}">
                    <a16:rowId xmlns:a16="http://schemas.microsoft.com/office/drawing/2014/main" val="2844436851"/>
                  </a:ext>
                </a:extLst>
              </a:tr>
            </a:tbl>
          </a:graphicData>
        </a:graphic>
      </p:graphicFrame>
      <p:graphicFrame>
        <p:nvGraphicFramePr>
          <p:cNvPr id="20" name="表 19">
            <a:extLst>
              <a:ext uri="{FF2B5EF4-FFF2-40B4-BE49-F238E27FC236}">
                <a16:creationId xmlns:a16="http://schemas.microsoft.com/office/drawing/2014/main" id="{D4582458-6B28-410C-ADF1-1AB4EEB66FE3}"/>
              </a:ext>
            </a:extLst>
          </p:cNvPr>
          <p:cNvGraphicFramePr>
            <a:graphicFrameLocks noGrp="1"/>
          </p:cNvGraphicFramePr>
          <p:nvPr>
            <p:extLst>
              <p:ext uri="{D42A27DB-BD31-4B8C-83A1-F6EECF244321}">
                <p14:modId xmlns:p14="http://schemas.microsoft.com/office/powerpoint/2010/main" val="1548638692"/>
              </p:ext>
            </p:extLst>
          </p:nvPr>
        </p:nvGraphicFramePr>
        <p:xfrm>
          <a:off x="716030" y="5364922"/>
          <a:ext cx="8758187" cy="1185231"/>
        </p:xfrm>
        <a:graphic>
          <a:graphicData uri="http://schemas.openxmlformats.org/drawingml/2006/table">
            <a:tbl>
              <a:tblPr firstRow="1" bandRow="1">
                <a:tableStyleId>{5C22544A-7EE6-4342-B048-85BDC9FD1C3A}</a:tableStyleId>
              </a:tblPr>
              <a:tblGrid>
                <a:gridCol w="324000">
                  <a:extLst>
                    <a:ext uri="{9D8B030D-6E8A-4147-A177-3AD203B41FA5}">
                      <a16:colId xmlns:a16="http://schemas.microsoft.com/office/drawing/2014/main" val="186284741"/>
                    </a:ext>
                  </a:extLst>
                </a:gridCol>
                <a:gridCol w="432000">
                  <a:extLst>
                    <a:ext uri="{9D8B030D-6E8A-4147-A177-3AD203B41FA5}">
                      <a16:colId xmlns:a16="http://schemas.microsoft.com/office/drawing/2014/main" val="3347487342"/>
                    </a:ext>
                  </a:extLst>
                </a:gridCol>
                <a:gridCol w="583779">
                  <a:extLst>
                    <a:ext uri="{9D8B030D-6E8A-4147-A177-3AD203B41FA5}">
                      <a16:colId xmlns:a16="http://schemas.microsoft.com/office/drawing/2014/main" val="820898458"/>
                    </a:ext>
                  </a:extLst>
                </a:gridCol>
                <a:gridCol w="1349748">
                  <a:extLst>
                    <a:ext uri="{9D8B030D-6E8A-4147-A177-3AD203B41FA5}">
                      <a16:colId xmlns:a16="http://schemas.microsoft.com/office/drawing/2014/main" val="1115179099"/>
                    </a:ext>
                  </a:extLst>
                </a:gridCol>
                <a:gridCol w="712367">
                  <a:extLst>
                    <a:ext uri="{9D8B030D-6E8A-4147-A177-3AD203B41FA5}">
                      <a16:colId xmlns:a16="http://schemas.microsoft.com/office/drawing/2014/main" val="3356854828"/>
                    </a:ext>
                  </a:extLst>
                </a:gridCol>
                <a:gridCol w="637381">
                  <a:extLst>
                    <a:ext uri="{9D8B030D-6E8A-4147-A177-3AD203B41FA5}">
                      <a16:colId xmlns:a16="http://schemas.microsoft.com/office/drawing/2014/main" val="1920011306"/>
                    </a:ext>
                  </a:extLst>
                </a:gridCol>
                <a:gridCol w="487409">
                  <a:extLst>
                    <a:ext uri="{9D8B030D-6E8A-4147-A177-3AD203B41FA5}">
                      <a16:colId xmlns:a16="http://schemas.microsoft.com/office/drawing/2014/main" val="3335024437"/>
                    </a:ext>
                  </a:extLst>
                </a:gridCol>
                <a:gridCol w="487409">
                  <a:extLst>
                    <a:ext uri="{9D8B030D-6E8A-4147-A177-3AD203B41FA5}">
                      <a16:colId xmlns:a16="http://schemas.microsoft.com/office/drawing/2014/main" val="1224343970"/>
                    </a:ext>
                  </a:extLst>
                </a:gridCol>
                <a:gridCol w="742992">
                  <a:extLst>
                    <a:ext uri="{9D8B030D-6E8A-4147-A177-3AD203B41FA5}">
                      <a16:colId xmlns:a16="http://schemas.microsoft.com/office/drawing/2014/main" val="1897126806"/>
                    </a:ext>
                  </a:extLst>
                </a:gridCol>
                <a:gridCol w="712367">
                  <a:extLst>
                    <a:ext uri="{9D8B030D-6E8A-4147-A177-3AD203B41FA5}">
                      <a16:colId xmlns:a16="http://schemas.microsoft.com/office/drawing/2014/main" val="1958534525"/>
                    </a:ext>
                  </a:extLst>
                </a:gridCol>
                <a:gridCol w="599889">
                  <a:extLst>
                    <a:ext uri="{9D8B030D-6E8A-4147-A177-3AD203B41FA5}">
                      <a16:colId xmlns:a16="http://schemas.microsoft.com/office/drawing/2014/main" val="2187406633"/>
                    </a:ext>
                  </a:extLst>
                </a:gridCol>
                <a:gridCol w="412423">
                  <a:extLst>
                    <a:ext uri="{9D8B030D-6E8A-4147-A177-3AD203B41FA5}">
                      <a16:colId xmlns:a16="http://schemas.microsoft.com/office/drawing/2014/main" val="546023338"/>
                    </a:ext>
                  </a:extLst>
                </a:gridCol>
                <a:gridCol w="412423">
                  <a:extLst>
                    <a:ext uri="{9D8B030D-6E8A-4147-A177-3AD203B41FA5}">
                      <a16:colId xmlns:a16="http://schemas.microsoft.com/office/drawing/2014/main" val="3089004337"/>
                    </a:ext>
                  </a:extLst>
                </a:gridCol>
                <a:gridCol w="864000">
                  <a:extLst>
                    <a:ext uri="{9D8B030D-6E8A-4147-A177-3AD203B41FA5}">
                      <a16:colId xmlns:a16="http://schemas.microsoft.com/office/drawing/2014/main" val="3702834822"/>
                    </a:ext>
                  </a:extLst>
                </a:gridCol>
              </a:tblGrid>
              <a:tr h="269415">
                <a:tc gridSpan="11">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中央環境審議会での検討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gridSpan="3">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条例制定時の検討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2355721477"/>
                  </a:ext>
                </a:extLst>
              </a:tr>
              <a:tr h="422031">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zh-TW" altLang="en-US" sz="1050" u="none" strike="noStrike" dirty="0">
                          <a:effectLst/>
                          <a:latin typeface="BIZ UDPゴシック" panose="020B0400000000000000" pitchFamily="50" charset="-128"/>
                          <a:ea typeface="BIZ UDPゴシック" panose="020B0400000000000000" pitchFamily="50" charset="-128"/>
                        </a:rPr>
                        <a:t>遺伝子障害性</a:t>
                      </a:r>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発がん性の閾値の有無</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発がん性以外の有害性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発がん性の量ー反応関係</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ユニットリスク</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a:effectLst/>
                          <a:latin typeface="BIZ UDPゴシック" panose="020B0400000000000000" pitchFamily="50" charset="-128"/>
                          <a:ea typeface="BIZ UDPゴシック" panose="020B0400000000000000" pitchFamily="50" charset="-128"/>
                        </a:rPr>
                        <a:t>発がん性以外の量ー反応関係</a:t>
                      </a:r>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発がん性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毒性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想定環境濃度</a:t>
                      </a:r>
                    </a:p>
                  </a:txBody>
                  <a:tcPr marL="9525" marR="9525" marT="9525" marB="0" anchor="ctr"/>
                </a:tc>
                <a:extLst>
                  <a:ext uri="{0D108BD9-81ED-4DB2-BD59-A6C34878D82A}">
                    <a16:rowId xmlns:a16="http://schemas.microsoft.com/office/drawing/2014/main" val="1453410119"/>
                  </a:ext>
                </a:extLst>
              </a:tr>
              <a:tr h="426231">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en-US" sz="1050" b="0" i="0" u="none" strike="noStrike">
                          <a:solidFill>
                            <a:srgbClr val="000000"/>
                          </a:solidFill>
                          <a:effectLst/>
                          <a:latin typeface="BIZ UDPゴシック" panose="020B0400000000000000" pitchFamily="50" charset="-128"/>
                          <a:ea typeface="BIZ UDPゴシック" panose="020B0400000000000000" pitchFamily="50" charset="-128"/>
                        </a:rPr>
                        <a:t>T1</a:t>
                      </a: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0.01mg/m</a:t>
                      </a:r>
                      <a:r>
                        <a:rPr lang="en-US" sz="1050" b="0" i="0" u="none" strike="noStrike" baseline="30000" dirty="0">
                          <a:solidFill>
                            <a:srgbClr val="000000"/>
                          </a:solidFill>
                          <a:effectLst/>
                          <a:latin typeface="BIZ UDPゴシック" panose="020B0400000000000000" pitchFamily="50" charset="-128"/>
                          <a:ea typeface="BIZ UDPゴシック" panose="020B0400000000000000" pitchFamily="50" charset="-128"/>
                        </a:rPr>
                        <a:t>3</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4" name="表 13">
            <a:extLst>
              <a:ext uri="{FF2B5EF4-FFF2-40B4-BE49-F238E27FC236}">
                <a16:creationId xmlns:a16="http://schemas.microsoft.com/office/drawing/2014/main" id="{251315F2-2B02-442E-8467-5827FBF4672E}"/>
              </a:ext>
            </a:extLst>
          </p:cNvPr>
          <p:cNvGraphicFramePr>
            <a:graphicFrameLocks noGrp="1"/>
          </p:cNvGraphicFramePr>
          <p:nvPr>
            <p:extLst>
              <p:ext uri="{D42A27DB-BD31-4B8C-83A1-F6EECF244321}">
                <p14:modId xmlns:p14="http://schemas.microsoft.com/office/powerpoint/2010/main" val="2691089869"/>
              </p:ext>
            </p:extLst>
          </p:nvPr>
        </p:nvGraphicFramePr>
        <p:xfrm>
          <a:off x="716030" y="2532111"/>
          <a:ext cx="8692944" cy="1087921"/>
        </p:xfrm>
        <a:graphic>
          <a:graphicData uri="http://schemas.openxmlformats.org/drawingml/2006/table">
            <a:tbl>
              <a:tblPr firstRow="1" bandRow="1">
                <a:tableStyleId>{5C22544A-7EE6-4342-B048-85BDC9FD1C3A}</a:tableStyleId>
              </a:tblPr>
              <a:tblGrid>
                <a:gridCol w="900000">
                  <a:extLst>
                    <a:ext uri="{9D8B030D-6E8A-4147-A177-3AD203B41FA5}">
                      <a16:colId xmlns:a16="http://schemas.microsoft.com/office/drawing/2014/main" val="2840144021"/>
                    </a:ext>
                  </a:extLst>
                </a:gridCol>
                <a:gridCol w="720000">
                  <a:extLst>
                    <a:ext uri="{9D8B030D-6E8A-4147-A177-3AD203B41FA5}">
                      <a16:colId xmlns:a16="http://schemas.microsoft.com/office/drawing/2014/main" val="2239818214"/>
                    </a:ext>
                  </a:extLst>
                </a:gridCol>
                <a:gridCol w="396000">
                  <a:extLst>
                    <a:ext uri="{9D8B030D-6E8A-4147-A177-3AD203B41FA5}">
                      <a16:colId xmlns:a16="http://schemas.microsoft.com/office/drawing/2014/main" val="2384755886"/>
                    </a:ext>
                  </a:extLst>
                </a:gridCol>
                <a:gridCol w="792000">
                  <a:extLst>
                    <a:ext uri="{9D8B030D-6E8A-4147-A177-3AD203B41FA5}">
                      <a16:colId xmlns:a16="http://schemas.microsoft.com/office/drawing/2014/main" val="186284741"/>
                    </a:ext>
                  </a:extLst>
                </a:gridCol>
                <a:gridCol w="432000">
                  <a:extLst>
                    <a:ext uri="{9D8B030D-6E8A-4147-A177-3AD203B41FA5}">
                      <a16:colId xmlns:a16="http://schemas.microsoft.com/office/drawing/2014/main" val="1115179099"/>
                    </a:ext>
                  </a:extLst>
                </a:gridCol>
                <a:gridCol w="432000">
                  <a:extLst>
                    <a:ext uri="{9D8B030D-6E8A-4147-A177-3AD203B41FA5}">
                      <a16:colId xmlns:a16="http://schemas.microsoft.com/office/drawing/2014/main" val="3356854828"/>
                    </a:ext>
                  </a:extLst>
                </a:gridCol>
                <a:gridCol w="540000">
                  <a:extLst>
                    <a:ext uri="{9D8B030D-6E8A-4147-A177-3AD203B41FA5}">
                      <a16:colId xmlns:a16="http://schemas.microsoft.com/office/drawing/2014/main" val="1920011306"/>
                    </a:ext>
                  </a:extLst>
                </a:gridCol>
                <a:gridCol w="468000">
                  <a:extLst>
                    <a:ext uri="{9D8B030D-6E8A-4147-A177-3AD203B41FA5}">
                      <a16:colId xmlns:a16="http://schemas.microsoft.com/office/drawing/2014/main" val="3335024437"/>
                    </a:ext>
                  </a:extLst>
                </a:gridCol>
                <a:gridCol w="576000">
                  <a:extLst>
                    <a:ext uri="{9D8B030D-6E8A-4147-A177-3AD203B41FA5}">
                      <a16:colId xmlns:a16="http://schemas.microsoft.com/office/drawing/2014/main" val="262351408"/>
                    </a:ext>
                  </a:extLst>
                </a:gridCol>
                <a:gridCol w="504000">
                  <a:extLst>
                    <a:ext uri="{9D8B030D-6E8A-4147-A177-3AD203B41FA5}">
                      <a16:colId xmlns:a16="http://schemas.microsoft.com/office/drawing/2014/main" val="421905880"/>
                    </a:ext>
                  </a:extLst>
                </a:gridCol>
                <a:gridCol w="386472">
                  <a:extLst>
                    <a:ext uri="{9D8B030D-6E8A-4147-A177-3AD203B41FA5}">
                      <a16:colId xmlns:a16="http://schemas.microsoft.com/office/drawing/2014/main" val="3811409747"/>
                    </a:ext>
                  </a:extLst>
                </a:gridCol>
                <a:gridCol w="386472">
                  <a:extLst>
                    <a:ext uri="{9D8B030D-6E8A-4147-A177-3AD203B41FA5}">
                      <a16:colId xmlns:a16="http://schemas.microsoft.com/office/drawing/2014/main" val="2543409202"/>
                    </a:ext>
                  </a:extLst>
                </a:gridCol>
                <a:gridCol w="1620000">
                  <a:extLst>
                    <a:ext uri="{9D8B030D-6E8A-4147-A177-3AD203B41FA5}">
                      <a16:colId xmlns:a16="http://schemas.microsoft.com/office/drawing/2014/main" val="1224343970"/>
                    </a:ext>
                  </a:extLst>
                </a:gridCol>
                <a:gridCol w="540000">
                  <a:extLst>
                    <a:ext uri="{9D8B030D-6E8A-4147-A177-3AD203B41FA5}">
                      <a16:colId xmlns:a16="http://schemas.microsoft.com/office/drawing/2014/main" val="469874782"/>
                    </a:ext>
                  </a:extLst>
                </a:gridCol>
              </a:tblGrid>
              <a:tr h="677415">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全国製造・輸入数量 </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sz="1050" u="none" strike="noStrike" dirty="0">
                          <a:effectLst/>
                          <a:latin typeface="BIZ UDPゴシック" panose="020B0400000000000000" pitchFamily="50" charset="-128"/>
                          <a:ea typeface="BIZ UDPゴシック" panose="020B0400000000000000" pitchFamily="50" charset="-128"/>
                        </a:rPr>
                        <a:t>t)</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府内大気濃度</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測定法</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環境基準値又は指針値</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法（有害</a:t>
                      </a:r>
                      <a:r>
                        <a:rPr lang="ja-JP" altLang="en-US" sz="1050" kern="100" dirty="0">
                          <a:effectLst/>
                          <a:latin typeface="BIZ UDPゴシック" panose="020B0400000000000000" pitchFamily="50" charset="-128"/>
                          <a:ea typeface="BIZ UDPゴシック" panose="020B0400000000000000" pitchFamily="50" charset="-128"/>
                        </a:rPr>
                        <a:t>物質等</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法（指定物質）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法（優先取組物質）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条例（有害</a:t>
                      </a:r>
                      <a:r>
                        <a:rPr lang="ja-JP" altLang="en-US" sz="1050" kern="100" dirty="0">
                          <a:effectLst/>
                          <a:latin typeface="BIZ UDPゴシック" panose="020B0400000000000000" pitchFamily="50" charset="-128"/>
                          <a:ea typeface="BIZ UDPゴシック" panose="020B0400000000000000" pitchFamily="50" charset="-128"/>
                        </a:rPr>
                        <a:t>物質</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化審法</a:t>
                      </a:r>
                    </a:p>
                  </a:txBody>
                  <a:tcPr marL="45720" marR="45720"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安衛法</a:t>
                      </a:r>
                      <a:endParaRPr kumimoji="1" lang="en-US" altLang="ja-JP" sz="1050" dirty="0">
                        <a:latin typeface="BIZ UDPゴシック" panose="020B0400000000000000" pitchFamily="50" charset="-128"/>
                        <a:ea typeface="BIZ UDPゴシック" panose="020B0400000000000000" pitchFamily="50" charset="-128"/>
                      </a:endParaRPr>
                    </a:p>
                    <a:p>
                      <a:pPr algn="ctr"/>
                      <a:r>
                        <a:rPr kumimoji="1" lang="ja-JP" altLang="en-US" sz="1050" dirty="0">
                          <a:latin typeface="BIZ UDPゴシック" panose="020B0400000000000000" pitchFamily="50" charset="-128"/>
                          <a:ea typeface="BIZ UDPゴシック" panose="020B0400000000000000" pitchFamily="50" charset="-128"/>
                        </a:rPr>
                        <a:t>特化則</a:t>
                      </a:r>
                    </a:p>
                  </a:txBody>
                  <a:tcPr marL="45720" marR="4572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毒劇法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水濁法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50" kern="100" dirty="0">
                          <a:effectLst/>
                          <a:latin typeface="BIZ UDPゴシック" panose="020B0400000000000000" pitchFamily="50" charset="-128"/>
                          <a:ea typeface="BIZ UDPゴシック" panose="020B0400000000000000" pitchFamily="50" charset="-128"/>
                        </a:rPr>
                        <a:t>GHS</a:t>
                      </a:r>
                      <a:r>
                        <a:rPr lang="ja-JP" altLang="en-US" sz="1050" kern="100" dirty="0">
                          <a:effectLst/>
                          <a:latin typeface="BIZ UDPゴシック" panose="020B0400000000000000" pitchFamily="50" charset="-128"/>
                          <a:ea typeface="BIZ UDPゴシック" panose="020B0400000000000000" pitchFamily="50" charset="-128"/>
                        </a:rPr>
                        <a:t>分類健康有害性</a:t>
                      </a: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（発がん性以外の主な区分１）</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発がん性</a:t>
                      </a:r>
                      <a:br>
                        <a:rPr lang="ja-JP" altLang="en-US" sz="1050" u="none" strike="noStrike" dirty="0">
                          <a:effectLst/>
                          <a:latin typeface="BIZ UDPゴシック" panose="020B0400000000000000" pitchFamily="50" charset="-128"/>
                          <a:ea typeface="BIZ UDPゴシック" panose="020B0400000000000000" pitchFamily="50" charset="-128"/>
                        </a:rPr>
                      </a:b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IARC</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453410119"/>
                  </a:ext>
                </a:extLst>
              </a:tr>
              <a:tr h="410506">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7,422</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zh-TW" altLang="en-US" sz="1050" b="0" i="0" u="none" strike="noStrike">
                          <a:solidFill>
                            <a:srgbClr val="000000"/>
                          </a:solidFill>
                          <a:effectLst/>
                          <a:latin typeface="BIZ UDPゴシック" panose="020B0400000000000000" pitchFamily="50" charset="-128"/>
                          <a:ea typeface="BIZ UDPゴシック" panose="020B0400000000000000" pitchFamily="50" charset="-128"/>
                        </a:rPr>
                        <a:t>優先評価化学物質</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zh-TW" altLang="en-US" sz="1050" b="0" i="0" u="none" strike="noStrike">
                          <a:solidFill>
                            <a:srgbClr val="000000"/>
                          </a:solidFill>
                          <a:effectLst/>
                          <a:latin typeface="BIZ UDPゴシック" panose="020B0400000000000000" pitchFamily="50" charset="-128"/>
                          <a:ea typeface="BIZ UDPゴシック" panose="020B0400000000000000" pitchFamily="50" charset="-128"/>
                        </a:rPr>
                        <a:t>特定標的臓器毒性</a:t>
                      </a: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2B</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6" name="表 15">
            <a:extLst>
              <a:ext uri="{FF2B5EF4-FFF2-40B4-BE49-F238E27FC236}">
                <a16:creationId xmlns:a16="http://schemas.microsoft.com/office/drawing/2014/main" id="{D5D131C7-7B23-4033-BC36-6EE0F1E73B55}"/>
              </a:ext>
            </a:extLst>
          </p:cNvPr>
          <p:cNvGraphicFramePr>
            <a:graphicFrameLocks noGrp="1"/>
          </p:cNvGraphicFramePr>
          <p:nvPr>
            <p:extLst>
              <p:ext uri="{D42A27DB-BD31-4B8C-83A1-F6EECF244321}">
                <p14:modId xmlns:p14="http://schemas.microsoft.com/office/powerpoint/2010/main" val="3144004456"/>
              </p:ext>
            </p:extLst>
          </p:nvPr>
        </p:nvGraphicFramePr>
        <p:xfrm>
          <a:off x="662096" y="3777184"/>
          <a:ext cx="8784000" cy="1279891"/>
        </p:xfrm>
        <a:graphic>
          <a:graphicData uri="http://schemas.openxmlformats.org/drawingml/2006/table">
            <a:tbl>
              <a:tblPr firstRow="1" bandRow="1">
                <a:tableStyleId>{5C22544A-7EE6-4342-B048-85BDC9FD1C3A}</a:tableStyleId>
              </a:tblPr>
              <a:tblGrid>
                <a:gridCol w="396000">
                  <a:extLst>
                    <a:ext uri="{9D8B030D-6E8A-4147-A177-3AD203B41FA5}">
                      <a16:colId xmlns:a16="http://schemas.microsoft.com/office/drawing/2014/main" val="3554492327"/>
                    </a:ext>
                  </a:extLst>
                </a:gridCol>
                <a:gridCol w="612000">
                  <a:extLst>
                    <a:ext uri="{9D8B030D-6E8A-4147-A177-3AD203B41FA5}">
                      <a16:colId xmlns:a16="http://schemas.microsoft.com/office/drawing/2014/main" val="3146548048"/>
                    </a:ext>
                  </a:extLst>
                </a:gridCol>
                <a:gridCol w="684000">
                  <a:extLst>
                    <a:ext uri="{9D8B030D-6E8A-4147-A177-3AD203B41FA5}">
                      <a16:colId xmlns:a16="http://schemas.microsoft.com/office/drawing/2014/main" val="3313589753"/>
                    </a:ext>
                  </a:extLst>
                </a:gridCol>
                <a:gridCol w="684000">
                  <a:extLst>
                    <a:ext uri="{9D8B030D-6E8A-4147-A177-3AD203B41FA5}">
                      <a16:colId xmlns:a16="http://schemas.microsoft.com/office/drawing/2014/main" val="1309927787"/>
                    </a:ext>
                  </a:extLst>
                </a:gridCol>
                <a:gridCol w="432000">
                  <a:extLst>
                    <a:ext uri="{9D8B030D-6E8A-4147-A177-3AD203B41FA5}">
                      <a16:colId xmlns:a16="http://schemas.microsoft.com/office/drawing/2014/main" val="440683863"/>
                    </a:ext>
                  </a:extLst>
                </a:gridCol>
                <a:gridCol w="360000">
                  <a:extLst>
                    <a:ext uri="{9D8B030D-6E8A-4147-A177-3AD203B41FA5}">
                      <a16:colId xmlns:a16="http://schemas.microsoft.com/office/drawing/2014/main" val="1481578530"/>
                    </a:ext>
                  </a:extLst>
                </a:gridCol>
                <a:gridCol w="1728000">
                  <a:extLst>
                    <a:ext uri="{9D8B030D-6E8A-4147-A177-3AD203B41FA5}">
                      <a16:colId xmlns:a16="http://schemas.microsoft.com/office/drawing/2014/main" val="68193555"/>
                    </a:ext>
                  </a:extLst>
                </a:gridCol>
                <a:gridCol w="432000">
                  <a:extLst>
                    <a:ext uri="{9D8B030D-6E8A-4147-A177-3AD203B41FA5}">
                      <a16:colId xmlns:a16="http://schemas.microsoft.com/office/drawing/2014/main" val="3995537399"/>
                    </a:ext>
                  </a:extLst>
                </a:gridCol>
                <a:gridCol w="864000">
                  <a:extLst>
                    <a:ext uri="{9D8B030D-6E8A-4147-A177-3AD203B41FA5}">
                      <a16:colId xmlns:a16="http://schemas.microsoft.com/office/drawing/2014/main" val="2396862075"/>
                    </a:ext>
                  </a:extLst>
                </a:gridCol>
                <a:gridCol w="612000">
                  <a:extLst>
                    <a:ext uri="{9D8B030D-6E8A-4147-A177-3AD203B41FA5}">
                      <a16:colId xmlns:a16="http://schemas.microsoft.com/office/drawing/2014/main" val="3482019717"/>
                    </a:ext>
                  </a:extLst>
                </a:gridCol>
                <a:gridCol w="1980000">
                  <a:extLst>
                    <a:ext uri="{9D8B030D-6E8A-4147-A177-3AD203B41FA5}">
                      <a16:colId xmlns:a16="http://schemas.microsoft.com/office/drawing/2014/main" val="669687323"/>
                    </a:ext>
                  </a:extLst>
                </a:gridCol>
              </a:tblGrid>
              <a:tr h="427669">
                <a:tc gridSpan="7">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排出量（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ja-JP"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移動量（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a:p>
                  </a:txBody>
                  <a:tcPr/>
                </a:tc>
                <a:tc gridSpan="2">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zh-CN" sz="1050" u="none" strike="noStrike" dirty="0">
                          <a:effectLst/>
                          <a:latin typeface="BIZ UDPゴシック" panose="020B0400000000000000" pitchFamily="50" charset="-128"/>
                          <a:ea typeface="BIZ UDPゴシック" panose="020B0400000000000000" pitchFamily="50" charset="-128"/>
                        </a:rPr>
                        <a:t>PRTR</a:t>
                      </a:r>
                      <a:r>
                        <a:rPr lang="zh-CN" altLang="en-US" sz="1050" u="none" strike="noStrike" dirty="0">
                          <a:effectLst/>
                          <a:latin typeface="BIZ UDPゴシック" panose="020B0400000000000000" pitchFamily="50" charset="-128"/>
                          <a:ea typeface="BIZ UDPゴシック" panose="020B0400000000000000" pitchFamily="50" charset="-128"/>
                        </a:rPr>
                        <a:t>届出外</a:t>
                      </a: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年度、ｋｇ）</a:t>
                      </a:r>
                      <a:endParaRPr lang="en-US" altLang="ja-JP" sz="1050" u="none" strike="noStrike"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zh-CN"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728890693"/>
                  </a:ext>
                </a:extLst>
              </a:tr>
              <a:tr h="343376">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分類</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届出件数</a:t>
                      </a:r>
                      <a:endParaRPr lang="en-US" altLang="ja-JP"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合計</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公共用水域</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土壌</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大気排出量上位業種</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下水道</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事業所外への移動（廃棄物）</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r>
                        <a:rPr lang="zh-CN" altLang="en-US" sz="1050" u="none" strike="noStrike" dirty="0">
                          <a:effectLst/>
                          <a:latin typeface="BIZ UDPゴシック" panose="020B0400000000000000" pitchFamily="50" charset="-128"/>
                          <a:ea typeface="BIZ UDPゴシック" panose="020B0400000000000000" pitchFamily="50" charset="-128"/>
                        </a:rPr>
                        <a:t>排出量</a:t>
                      </a:r>
                      <a:endParaRPr kumimoji="1" lang="ja-JP" altLang="en-US" sz="1050" dirty="0">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主な排出源と量</a:t>
                      </a:r>
                    </a:p>
                  </a:txBody>
                  <a:tcPr anchor="ctr"/>
                </a:tc>
                <a:extLst>
                  <a:ext uri="{0D108BD9-81ED-4DB2-BD59-A6C34878D82A}">
                    <a16:rowId xmlns:a16="http://schemas.microsoft.com/office/drawing/2014/main" val="2814582105"/>
                  </a:ext>
                </a:extLst>
              </a:tr>
              <a:tr h="508846">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第１種</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0(2-</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クロロニトロベンゼン）</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extLst>
                  <a:ext uri="{0D108BD9-81ED-4DB2-BD59-A6C34878D82A}">
                    <a16:rowId xmlns:a16="http://schemas.microsoft.com/office/drawing/2014/main" val="3130189616"/>
                  </a:ext>
                </a:extLst>
              </a:tr>
            </a:tbl>
          </a:graphicData>
        </a:graphic>
      </p:graphicFrame>
    </p:spTree>
    <p:extLst>
      <p:ext uri="{BB962C8B-B14F-4D97-AF65-F5344CB8AC3E}">
        <p14:creationId xmlns:p14="http://schemas.microsoft.com/office/powerpoint/2010/main" val="39719705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p:cNvSpPr>
            <a:spLocks noGrp="1"/>
          </p:cNvSpPr>
          <p:nvPr>
            <p:ph type="title"/>
          </p:nvPr>
        </p:nvSpPr>
        <p:spPr>
          <a:xfrm>
            <a:off x="1083469" y="609600"/>
            <a:ext cx="8457933" cy="742122"/>
          </a:xfrm>
        </p:spPr>
        <p:txBody>
          <a:bodyPr>
            <a:normAutofit/>
          </a:bodyPr>
          <a:lstStyle/>
          <a:p>
            <a:r>
              <a:rPr kumimoji="1" lang="ja-JP" altLang="en-US" sz="2400" dirty="0">
                <a:latin typeface="BIZ UDPゴシック" panose="020B0400000000000000" pitchFamily="50" charset="-128"/>
                <a:ea typeface="BIZ UDPゴシック" panose="020B0400000000000000" pitchFamily="50" charset="-128"/>
              </a:rPr>
              <a:t>（参考）検討対象物質について</a:t>
            </a:r>
            <a:r>
              <a:rPr kumimoji="1" lang="en-US" altLang="ja-JP" sz="2400" dirty="0">
                <a:latin typeface="BIZ UDPゴシック" panose="020B0400000000000000" pitchFamily="50" charset="-128"/>
                <a:ea typeface="BIZ UDPゴシック" panose="020B0400000000000000" pitchFamily="50" charset="-128"/>
              </a:rPr>
              <a:t>【</a:t>
            </a:r>
            <a:r>
              <a:rPr lang="ja-JP" altLang="en-US" sz="2400" dirty="0">
                <a:latin typeface="BIZ UDPゴシック" panose="020B0400000000000000" pitchFamily="50" charset="-128"/>
                <a:ea typeface="BIZ UDPゴシック" panose="020B0400000000000000" pitchFamily="50" charset="-128"/>
              </a:rPr>
              <a:t>㉞臭素</a:t>
            </a:r>
            <a:r>
              <a:rPr kumimoji="1" lang="en-US" altLang="ja-JP" sz="2400" dirty="0">
                <a:latin typeface="BIZ UDPゴシック" panose="020B0400000000000000" pitchFamily="50" charset="-128"/>
                <a:ea typeface="BIZ UDPゴシック" panose="020B0400000000000000" pitchFamily="50" charset="-128"/>
              </a:rPr>
              <a:t>】</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スライド番号プレースホルダー 3">
            <a:extLst>
              <a:ext uri="{FF2B5EF4-FFF2-40B4-BE49-F238E27FC236}">
                <a16:creationId xmlns:a16="http://schemas.microsoft.com/office/drawing/2014/main" id="{8DBC81DD-DE3C-4517-AC6F-72A486E33BE7}"/>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47</a:t>
            </a:fld>
            <a:endParaRPr lang="en-US" dirty="0">
              <a:solidFill>
                <a:srgbClr val="000000"/>
              </a:solidFill>
              <a:latin typeface="BIZ UDPゴシック" panose="020B0400000000000000" pitchFamily="50" charset="-128"/>
              <a:ea typeface="BIZ UDPゴシック" panose="020B0400000000000000" pitchFamily="50" charset="-128"/>
            </a:endParaRPr>
          </a:p>
        </p:txBody>
      </p:sp>
      <p:graphicFrame>
        <p:nvGraphicFramePr>
          <p:cNvPr id="3" name="表 3">
            <a:extLst>
              <a:ext uri="{FF2B5EF4-FFF2-40B4-BE49-F238E27FC236}">
                <a16:creationId xmlns:a16="http://schemas.microsoft.com/office/drawing/2014/main" id="{99486B8D-8EBE-405C-9D80-F4834A667D51}"/>
              </a:ext>
            </a:extLst>
          </p:cNvPr>
          <p:cNvGraphicFramePr>
            <a:graphicFrameLocks noGrp="1"/>
          </p:cNvGraphicFramePr>
          <p:nvPr>
            <p:extLst>
              <p:ext uri="{D42A27DB-BD31-4B8C-83A1-F6EECF244321}">
                <p14:modId xmlns:p14="http://schemas.microsoft.com/office/powerpoint/2010/main" val="1764321908"/>
              </p:ext>
            </p:extLst>
          </p:nvPr>
        </p:nvGraphicFramePr>
        <p:xfrm>
          <a:off x="733163" y="1360286"/>
          <a:ext cx="8764202" cy="1061085"/>
        </p:xfrm>
        <a:graphic>
          <a:graphicData uri="http://schemas.openxmlformats.org/drawingml/2006/table">
            <a:tbl>
              <a:tblPr firstRow="1" bandRow="1">
                <a:tableStyleId>{5C22544A-7EE6-4342-B048-85BDC9FD1C3A}</a:tableStyleId>
              </a:tblPr>
              <a:tblGrid>
                <a:gridCol w="703216">
                  <a:extLst>
                    <a:ext uri="{9D8B030D-6E8A-4147-A177-3AD203B41FA5}">
                      <a16:colId xmlns:a16="http://schemas.microsoft.com/office/drawing/2014/main" val="1612888235"/>
                    </a:ext>
                  </a:extLst>
                </a:gridCol>
                <a:gridCol w="644616">
                  <a:extLst>
                    <a:ext uri="{9D8B030D-6E8A-4147-A177-3AD203B41FA5}">
                      <a16:colId xmlns:a16="http://schemas.microsoft.com/office/drawing/2014/main" val="2876613415"/>
                    </a:ext>
                  </a:extLst>
                </a:gridCol>
                <a:gridCol w="864370">
                  <a:extLst>
                    <a:ext uri="{9D8B030D-6E8A-4147-A177-3AD203B41FA5}">
                      <a16:colId xmlns:a16="http://schemas.microsoft.com/office/drawing/2014/main" val="2936053854"/>
                    </a:ext>
                  </a:extLst>
                </a:gridCol>
                <a:gridCol w="3564000">
                  <a:extLst>
                    <a:ext uri="{9D8B030D-6E8A-4147-A177-3AD203B41FA5}">
                      <a16:colId xmlns:a16="http://schemas.microsoft.com/office/drawing/2014/main" val="677029250"/>
                    </a:ext>
                  </a:extLst>
                </a:gridCol>
                <a:gridCol w="2988000">
                  <a:extLst>
                    <a:ext uri="{9D8B030D-6E8A-4147-A177-3AD203B41FA5}">
                      <a16:colId xmlns:a16="http://schemas.microsoft.com/office/drawing/2014/main" val="1103838277"/>
                    </a:ext>
                  </a:extLst>
                </a:gridCol>
              </a:tblGrid>
              <a:tr h="350296">
                <a:tc>
                  <a:txBody>
                    <a:bodyPr/>
                    <a:lstStyle/>
                    <a:p>
                      <a:pPr algn="ctr"/>
                      <a:r>
                        <a:rPr kumimoji="1" lang="ja-JP" altLang="en-US" sz="1050" dirty="0">
                          <a:latin typeface="BIZ UDPゴシック" panose="020B0400000000000000" pitchFamily="50" charset="-128"/>
                          <a:ea typeface="BIZ UDPゴシック" panose="020B0400000000000000" pitchFamily="50" charset="-128"/>
                        </a:rPr>
                        <a:t>分子式</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融点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沸点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主な用途</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特徴</a:t>
                      </a:r>
                    </a:p>
                  </a:txBody>
                  <a:tcPr anchor="ctr"/>
                </a:tc>
                <a:extLst>
                  <a:ext uri="{0D108BD9-81ED-4DB2-BD59-A6C34878D82A}">
                    <a16:rowId xmlns:a16="http://schemas.microsoft.com/office/drawing/2014/main" val="841004180"/>
                  </a:ext>
                </a:extLst>
              </a:tr>
              <a:tr h="710789">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Br</a:t>
                      </a:r>
                      <a:r>
                        <a:rPr lang="en-US"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-7.2℃</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59.47℃</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・塩素の代替として水浄化</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殺菌剤。</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・殺虫剤、電気自動車のバッテリー、医薬品の製造、写真フィルムの生産、化学合成繊維の難燃剤、工業薬品。</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・常温では揮発性の高い、赤茶色の液体。</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・臭素化合物は加鉛燃料のアンチノッキング剤の成分として過去使用。</a:t>
                      </a:r>
                    </a:p>
                  </a:txBody>
                  <a:tcPr marL="9525" marR="9525" marT="9525" marB="0" anchor="ctr"/>
                </a:tc>
                <a:extLst>
                  <a:ext uri="{0D108BD9-81ED-4DB2-BD59-A6C34878D82A}">
                    <a16:rowId xmlns:a16="http://schemas.microsoft.com/office/drawing/2014/main" val="2844436851"/>
                  </a:ext>
                </a:extLst>
              </a:tr>
            </a:tbl>
          </a:graphicData>
        </a:graphic>
      </p:graphicFrame>
      <p:graphicFrame>
        <p:nvGraphicFramePr>
          <p:cNvPr id="20" name="表 19">
            <a:extLst>
              <a:ext uri="{FF2B5EF4-FFF2-40B4-BE49-F238E27FC236}">
                <a16:creationId xmlns:a16="http://schemas.microsoft.com/office/drawing/2014/main" id="{D4582458-6B28-410C-ADF1-1AB4EEB66FE3}"/>
              </a:ext>
            </a:extLst>
          </p:cNvPr>
          <p:cNvGraphicFramePr>
            <a:graphicFrameLocks noGrp="1"/>
          </p:cNvGraphicFramePr>
          <p:nvPr>
            <p:extLst>
              <p:ext uri="{D42A27DB-BD31-4B8C-83A1-F6EECF244321}">
                <p14:modId xmlns:p14="http://schemas.microsoft.com/office/powerpoint/2010/main" val="1315363056"/>
              </p:ext>
            </p:extLst>
          </p:nvPr>
        </p:nvGraphicFramePr>
        <p:xfrm>
          <a:off x="716030" y="5364922"/>
          <a:ext cx="8758187" cy="1185231"/>
        </p:xfrm>
        <a:graphic>
          <a:graphicData uri="http://schemas.openxmlformats.org/drawingml/2006/table">
            <a:tbl>
              <a:tblPr firstRow="1" bandRow="1">
                <a:tableStyleId>{5C22544A-7EE6-4342-B048-85BDC9FD1C3A}</a:tableStyleId>
              </a:tblPr>
              <a:tblGrid>
                <a:gridCol w="324000">
                  <a:extLst>
                    <a:ext uri="{9D8B030D-6E8A-4147-A177-3AD203B41FA5}">
                      <a16:colId xmlns:a16="http://schemas.microsoft.com/office/drawing/2014/main" val="186284741"/>
                    </a:ext>
                  </a:extLst>
                </a:gridCol>
                <a:gridCol w="504000">
                  <a:extLst>
                    <a:ext uri="{9D8B030D-6E8A-4147-A177-3AD203B41FA5}">
                      <a16:colId xmlns:a16="http://schemas.microsoft.com/office/drawing/2014/main" val="3347487342"/>
                    </a:ext>
                  </a:extLst>
                </a:gridCol>
                <a:gridCol w="583779">
                  <a:extLst>
                    <a:ext uri="{9D8B030D-6E8A-4147-A177-3AD203B41FA5}">
                      <a16:colId xmlns:a16="http://schemas.microsoft.com/office/drawing/2014/main" val="820898458"/>
                    </a:ext>
                  </a:extLst>
                </a:gridCol>
                <a:gridCol w="1349748">
                  <a:extLst>
                    <a:ext uri="{9D8B030D-6E8A-4147-A177-3AD203B41FA5}">
                      <a16:colId xmlns:a16="http://schemas.microsoft.com/office/drawing/2014/main" val="1115179099"/>
                    </a:ext>
                  </a:extLst>
                </a:gridCol>
                <a:gridCol w="712367">
                  <a:extLst>
                    <a:ext uri="{9D8B030D-6E8A-4147-A177-3AD203B41FA5}">
                      <a16:colId xmlns:a16="http://schemas.microsoft.com/office/drawing/2014/main" val="3356854828"/>
                    </a:ext>
                  </a:extLst>
                </a:gridCol>
                <a:gridCol w="637381">
                  <a:extLst>
                    <a:ext uri="{9D8B030D-6E8A-4147-A177-3AD203B41FA5}">
                      <a16:colId xmlns:a16="http://schemas.microsoft.com/office/drawing/2014/main" val="1920011306"/>
                    </a:ext>
                  </a:extLst>
                </a:gridCol>
                <a:gridCol w="487409">
                  <a:extLst>
                    <a:ext uri="{9D8B030D-6E8A-4147-A177-3AD203B41FA5}">
                      <a16:colId xmlns:a16="http://schemas.microsoft.com/office/drawing/2014/main" val="3335024437"/>
                    </a:ext>
                  </a:extLst>
                </a:gridCol>
                <a:gridCol w="487409">
                  <a:extLst>
                    <a:ext uri="{9D8B030D-6E8A-4147-A177-3AD203B41FA5}">
                      <a16:colId xmlns:a16="http://schemas.microsoft.com/office/drawing/2014/main" val="1224343970"/>
                    </a:ext>
                  </a:extLst>
                </a:gridCol>
                <a:gridCol w="742992">
                  <a:extLst>
                    <a:ext uri="{9D8B030D-6E8A-4147-A177-3AD203B41FA5}">
                      <a16:colId xmlns:a16="http://schemas.microsoft.com/office/drawing/2014/main" val="1897126806"/>
                    </a:ext>
                  </a:extLst>
                </a:gridCol>
                <a:gridCol w="712367">
                  <a:extLst>
                    <a:ext uri="{9D8B030D-6E8A-4147-A177-3AD203B41FA5}">
                      <a16:colId xmlns:a16="http://schemas.microsoft.com/office/drawing/2014/main" val="1958534525"/>
                    </a:ext>
                  </a:extLst>
                </a:gridCol>
                <a:gridCol w="599889">
                  <a:extLst>
                    <a:ext uri="{9D8B030D-6E8A-4147-A177-3AD203B41FA5}">
                      <a16:colId xmlns:a16="http://schemas.microsoft.com/office/drawing/2014/main" val="2187406633"/>
                    </a:ext>
                  </a:extLst>
                </a:gridCol>
                <a:gridCol w="412423">
                  <a:extLst>
                    <a:ext uri="{9D8B030D-6E8A-4147-A177-3AD203B41FA5}">
                      <a16:colId xmlns:a16="http://schemas.microsoft.com/office/drawing/2014/main" val="546023338"/>
                    </a:ext>
                  </a:extLst>
                </a:gridCol>
                <a:gridCol w="412423">
                  <a:extLst>
                    <a:ext uri="{9D8B030D-6E8A-4147-A177-3AD203B41FA5}">
                      <a16:colId xmlns:a16="http://schemas.microsoft.com/office/drawing/2014/main" val="3089004337"/>
                    </a:ext>
                  </a:extLst>
                </a:gridCol>
                <a:gridCol w="792000">
                  <a:extLst>
                    <a:ext uri="{9D8B030D-6E8A-4147-A177-3AD203B41FA5}">
                      <a16:colId xmlns:a16="http://schemas.microsoft.com/office/drawing/2014/main" val="3702834822"/>
                    </a:ext>
                  </a:extLst>
                </a:gridCol>
              </a:tblGrid>
              <a:tr h="269415">
                <a:tc gridSpan="11">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中央環境審議会での検討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gridSpan="3">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条例制定時の検討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2355721477"/>
                  </a:ext>
                </a:extLst>
              </a:tr>
              <a:tr h="422031">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zh-TW" altLang="en-US" sz="1050" u="none" strike="noStrike" dirty="0">
                          <a:effectLst/>
                          <a:latin typeface="BIZ UDPゴシック" panose="020B0400000000000000" pitchFamily="50" charset="-128"/>
                          <a:ea typeface="BIZ UDPゴシック" panose="020B0400000000000000" pitchFamily="50" charset="-128"/>
                        </a:rPr>
                        <a:t>遺伝子障害性</a:t>
                      </a:r>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発がん性の閾値の有無</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発がん性以外の有害性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発がん性の量ー反応関係</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ユニットリスク</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a:effectLst/>
                          <a:latin typeface="BIZ UDPゴシック" panose="020B0400000000000000" pitchFamily="50" charset="-128"/>
                          <a:ea typeface="BIZ UDPゴシック" panose="020B0400000000000000" pitchFamily="50" charset="-128"/>
                        </a:rPr>
                        <a:t>発がん性以外の量ー反応関係</a:t>
                      </a:r>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発がん性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毒性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想定環境濃度</a:t>
                      </a:r>
                    </a:p>
                  </a:txBody>
                  <a:tcPr marL="9525" marR="9525" marT="9525" marB="0" anchor="ctr"/>
                </a:tc>
                <a:extLst>
                  <a:ext uri="{0D108BD9-81ED-4DB2-BD59-A6C34878D82A}">
                    <a16:rowId xmlns:a16="http://schemas.microsoft.com/office/drawing/2014/main" val="1453410119"/>
                  </a:ext>
                </a:extLst>
              </a:tr>
              <a:tr h="426231">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en-US" sz="1050" b="0" i="0" u="none" strike="noStrike">
                          <a:solidFill>
                            <a:srgbClr val="000000"/>
                          </a:solidFill>
                          <a:effectLst/>
                          <a:latin typeface="BIZ UDPゴシック" panose="020B0400000000000000" pitchFamily="50" charset="-128"/>
                          <a:ea typeface="BIZ UDPゴシック" panose="020B0400000000000000" pitchFamily="50" charset="-128"/>
                        </a:rPr>
                        <a:t>T1</a:t>
                      </a: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0.003ppm</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4" name="表 13">
            <a:extLst>
              <a:ext uri="{FF2B5EF4-FFF2-40B4-BE49-F238E27FC236}">
                <a16:creationId xmlns:a16="http://schemas.microsoft.com/office/drawing/2014/main" id="{67FFEB86-DBCD-4D9F-A51F-34504E02DEDD}"/>
              </a:ext>
            </a:extLst>
          </p:cNvPr>
          <p:cNvGraphicFramePr>
            <a:graphicFrameLocks noGrp="1"/>
          </p:cNvGraphicFramePr>
          <p:nvPr>
            <p:extLst>
              <p:ext uri="{D42A27DB-BD31-4B8C-83A1-F6EECF244321}">
                <p14:modId xmlns:p14="http://schemas.microsoft.com/office/powerpoint/2010/main" val="3855753390"/>
              </p:ext>
            </p:extLst>
          </p:nvPr>
        </p:nvGraphicFramePr>
        <p:xfrm>
          <a:off x="684610" y="2607626"/>
          <a:ext cx="8764944" cy="1185230"/>
        </p:xfrm>
        <a:graphic>
          <a:graphicData uri="http://schemas.openxmlformats.org/drawingml/2006/table">
            <a:tbl>
              <a:tblPr firstRow="1" bandRow="1">
                <a:tableStyleId>{5C22544A-7EE6-4342-B048-85BDC9FD1C3A}</a:tableStyleId>
              </a:tblPr>
              <a:tblGrid>
                <a:gridCol w="900000">
                  <a:extLst>
                    <a:ext uri="{9D8B030D-6E8A-4147-A177-3AD203B41FA5}">
                      <a16:colId xmlns:a16="http://schemas.microsoft.com/office/drawing/2014/main" val="2840144021"/>
                    </a:ext>
                  </a:extLst>
                </a:gridCol>
                <a:gridCol w="720000">
                  <a:extLst>
                    <a:ext uri="{9D8B030D-6E8A-4147-A177-3AD203B41FA5}">
                      <a16:colId xmlns:a16="http://schemas.microsoft.com/office/drawing/2014/main" val="2239818214"/>
                    </a:ext>
                  </a:extLst>
                </a:gridCol>
                <a:gridCol w="396000">
                  <a:extLst>
                    <a:ext uri="{9D8B030D-6E8A-4147-A177-3AD203B41FA5}">
                      <a16:colId xmlns:a16="http://schemas.microsoft.com/office/drawing/2014/main" val="2384755886"/>
                    </a:ext>
                  </a:extLst>
                </a:gridCol>
                <a:gridCol w="792000">
                  <a:extLst>
                    <a:ext uri="{9D8B030D-6E8A-4147-A177-3AD203B41FA5}">
                      <a16:colId xmlns:a16="http://schemas.microsoft.com/office/drawing/2014/main" val="186284741"/>
                    </a:ext>
                  </a:extLst>
                </a:gridCol>
                <a:gridCol w="432000">
                  <a:extLst>
                    <a:ext uri="{9D8B030D-6E8A-4147-A177-3AD203B41FA5}">
                      <a16:colId xmlns:a16="http://schemas.microsoft.com/office/drawing/2014/main" val="1115179099"/>
                    </a:ext>
                  </a:extLst>
                </a:gridCol>
                <a:gridCol w="432000">
                  <a:extLst>
                    <a:ext uri="{9D8B030D-6E8A-4147-A177-3AD203B41FA5}">
                      <a16:colId xmlns:a16="http://schemas.microsoft.com/office/drawing/2014/main" val="3356854828"/>
                    </a:ext>
                  </a:extLst>
                </a:gridCol>
                <a:gridCol w="540000">
                  <a:extLst>
                    <a:ext uri="{9D8B030D-6E8A-4147-A177-3AD203B41FA5}">
                      <a16:colId xmlns:a16="http://schemas.microsoft.com/office/drawing/2014/main" val="1920011306"/>
                    </a:ext>
                  </a:extLst>
                </a:gridCol>
                <a:gridCol w="468000">
                  <a:extLst>
                    <a:ext uri="{9D8B030D-6E8A-4147-A177-3AD203B41FA5}">
                      <a16:colId xmlns:a16="http://schemas.microsoft.com/office/drawing/2014/main" val="3335024437"/>
                    </a:ext>
                  </a:extLst>
                </a:gridCol>
                <a:gridCol w="576000">
                  <a:extLst>
                    <a:ext uri="{9D8B030D-6E8A-4147-A177-3AD203B41FA5}">
                      <a16:colId xmlns:a16="http://schemas.microsoft.com/office/drawing/2014/main" val="262351408"/>
                    </a:ext>
                  </a:extLst>
                </a:gridCol>
                <a:gridCol w="504000">
                  <a:extLst>
                    <a:ext uri="{9D8B030D-6E8A-4147-A177-3AD203B41FA5}">
                      <a16:colId xmlns:a16="http://schemas.microsoft.com/office/drawing/2014/main" val="421905880"/>
                    </a:ext>
                  </a:extLst>
                </a:gridCol>
                <a:gridCol w="386472">
                  <a:extLst>
                    <a:ext uri="{9D8B030D-6E8A-4147-A177-3AD203B41FA5}">
                      <a16:colId xmlns:a16="http://schemas.microsoft.com/office/drawing/2014/main" val="3811409747"/>
                    </a:ext>
                  </a:extLst>
                </a:gridCol>
                <a:gridCol w="386472">
                  <a:extLst>
                    <a:ext uri="{9D8B030D-6E8A-4147-A177-3AD203B41FA5}">
                      <a16:colId xmlns:a16="http://schemas.microsoft.com/office/drawing/2014/main" val="2543409202"/>
                    </a:ext>
                  </a:extLst>
                </a:gridCol>
                <a:gridCol w="1620000">
                  <a:extLst>
                    <a:ext uri="{9D8B030D-6E8A-4147-A177-3AD203B41FA5}">
                      <a16:colId xmlns:a16="http://schemas.microsoft.com/office/drawing/2014/main" val="1224343970"/>
                    </a:ext>
                  </a:extLst>
                </a:gridCol>
                <a:gridCol w="612000">
                  <a:extLst>
                    <a:ext uri="{9D8B030D-6E8A-4147-A177-3AD203B41FA5}">
                      <a16:colId xmlns:a16="http://schemas.microsoft.com/office/drawing/2014/main" val="469874782"/>
                    </a:ext>
                  </a:extLst>
                </a:gridCol>
              </a:tblGrid>
              <a:tr h="638364">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全国製造・輸入数量 </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sz="1050" u="none" strike="noStrike" dirty="0">
                          <a:effectLst/>
                          <a:latin typeface="BIZ UDPゴシック" panose="020B0400000000000000" pitchFamily="50" charset="-128"/>
                          <a:ea typeface="BIZ UDPゴシック" panose="020B0400000000000000" pitchFamily="50" charset="-128"/>
                        </a:rPr>
                        <a:t>t)</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府内大気濃度</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測定法</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環境基準値又は指針値</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法（有害</a:t>
                      </a:r>
                      <a:r>
                        <a:rPr lang="ja-JP" altLang="en-US" sz="1050" kern="100" dirty="0">
                          <a:effectLst/>
                          <a:latin typeface="BIZ UDPゴシック" panose="020B0400000000000000" pitchFamily="50" charset="-128"/>
                          <a:ea typeface="BIZ UDPゴシック" panose="020B0400000000000000" pitchFamily="50" charset="-128"/>
                        </a:rPr>
                        <a:t>物質等</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法（指定物質）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法（優先取組物質）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条例（有害</a:t>
                      </a:r>
                      <a:r>
                        <a:rPr lang="ja-JP" altLang="en-US" sz="1050" kern="100" dirty="0">
                          <a:effectLst/>
                          <a:latin typeface="BIZ UDPゴシック" panose="020B0400000000000000" pitchFamily="50" charset="-128"/>
                          <a:ea typeface="BIZ UDPゴシック" panose="020B0400000000000000" pitchFamily="50" charset="-128"/>
                        </a:rPr>
                        <a:t>物質</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化審法</a:t>
                      </a:r>
                    </a:p>
                  </a:txBody>
                  <a:tcPr marL="45720" marR="45720"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安衛法</a:t>
                      </a:r>
                      <a:endParaRPr kumimoji="1" lang="en-US" altLang="ja-JP" sz="1050" dirty="0">
                        <a:latin typeface="BIZ UDPゴシック" panose="020B0400000000000000" pitchFamily="50" charset="-128"/>
                        <a:ea typeface="BIZ UDPゴシック" panose="020B0400000000000000" pitchFamily="50" charset="-128"/>
                      </a:endParaRPr>
                    </a:p>
                    <a:p>
                      <a:pPr algn="ctr"/>
                      <a:r>
                        <a:rPr kumimoji="1" lang="ja-JP" altLang="en-US" sz="1050" dirty="0">
                          <a:latin typeface="BIZ UDPゴシック" panose="020B0400000000000000" pitchFamily="50" charset="-128"/>
                          <a:ea typeface="BIZ UDPゴシック" panose="020B0400000000000000" pitchFamily="50" charset="-128"/>
                        </a:rPr>
                        <a:t>特化則</a:t>
                      </a:r>
                    </a:p>
                  </a:txBody>
                  <a:tcPr marL="45720" marR="4572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毒劇法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水濁法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50" kern="100" dirty="0">
                          <a:effectLst/>
                          <a:latin typeface="BIZ UDPゴシック" panose="020B0400000000000000" pitchFamily="50" charset="-128"/>
                          <a:ea typeface="BIZ UDPゴシック" panose="020B0400000000000000" pitchFamily="50" charset="-128"/>
                        </a:rPr>
                        <a:t>GHS</a:t>
                      </a:r>
                      <a:r>
                        <a:rPr lang="ja-JP" altLang="en-US" sz="1050" kern="100" dirty="0">
                          <a:effectLst/>
                          <a:latin typeface="BIZ UDPゴシック" panose="020B0400000000000000" pitchFamily="50" charset="-128"/>
                          <a:ea typeface="BIZ UDPゴシック" panose="020B0400000000000000" pitchFamily="50" charset="-128"/>
                        </a:rPr>
                        <a:t>分類健康有害性</a:t>
                      </a: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（発がん性以外の主な区分１）</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発がん性</a:t>
                      </a:r>
                      <a:br>
                        <a:rPr lang="ja-JP" altLang="en-US" sz="1050" u="none" strike="noStrike" dirty="0">
                          <a:effectLst/>
                          <a:latin typeface="BIZ UDPゴシック" panose="020B0400000000000000" pitchFamily="50" charset="-128"/>
                          <a:ea typeface="BIZ UDPゴシック" panose="020B0400000000000000" pitchFamily="50" charset="-128"/>
                        </a:rPr>
                      </a:b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IARC</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453410119"/>
                  </a:ext>
                </a:extLst>
              </a:tr>
              <a:tr h="546866">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X</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指定物質</a:t>
                      </a:r>
                    </a:p>
                  </a:txBody>
                  <a:tcPr marL="9525" marR="9525" marT="9525" marB="0" anchor="ctr"/>
                </a:tc>
                <a:tc>
                  <a:txBody>
                    <a:bodyPr/>
                    <a:lstStyle/>
                    <a:p>
                      <a:pPr algn="ctr" rtl="0" fontAlgn="ctr"/>
                      <a:r>
                        <a:rPr lang="zh-TW" altLang="en-US" sz="1050" b="0" i="0" u="none" strike="noStrike">
                          <a:solidFill>
                            <a:srgbClr val="000000"/>
                          </a:solidFill>
                          <a:effectLst/>
                          <a:latin typeface="BIZ UDPゴシック" panose="020B0400000000000000" pitchFamily="50" charset="-128"/>
                          <a:ea typeface="BIZ UDPゴシック" panose="020B0400000000000000" pitchFamily="50" charset="-128"/>
                        </a:rPr>
                        <a:t>皮膚腐食性</a:t>
                      </a:r>
                      <a:br>
                        <a:rPr lang="zh-TW" altLang="en-US" sz="1050" b="0" i="0" u="none" strike="noStrike">
                          <a:solidFill>
                            <a:srgbClr val="000000"/>
                          </a:solidFill>
                          <a:effectLst/>
                          <a:latin typeface="BIZ UDPゴシック" panose="020B0400000000000000" pitchFamily="50" charset="-128"/>
                          <a:ea typeface="BIZ UDPゴシック" panose="020B0400000000000000" pitchFamily="50" charset="-128"/>
                        </a:rPr>
                      </a:br>
                      <a:r>
                        <a:rPr lang="zh-TW" altLang="en-US" sz="1050" b="0" i="0" u="none" strike="noStrike">
                          <a:solidFill>
                            <a:srgbClr val="000000"/>
                          </a:solidFill>
                          <a:effectLst/>
                          <a:latin typeface="BIZ UDPゴシック" panose="020B0400000000000000" pitchFamily="50" charset="-128"/>
                          <a:ea typeface="BIZ UDPゴシック" panose="020B0400000000000000" pitchFamily="50" charset="-128"/>
                        </a:rPr>
                        <a:t>眼損傷性</a:t>
                      </a:r>
                      <a:br>
                        <a:rPr lang="zh-TW" altLang="en-US" sz="1050" b="0" i="0" u="none" strike="noStrike">
                          <a:solidFill>
                            <a:srgbClr val="000000"/>
                          </a:solidFill>
                          <a:effectLst/>
                          <a:latin typeface="BIZ UDPゴシック" panose="020B0400000000000000" pitchFamily="50" charset="-128"/>
                          <a:ea typeface="BIZ UDPゴシック" panose="020B0400000000000000" pitchFamily="50" charset="-128"/>
                        </a:rPr>
                      </a:br>
                      <a:r>
                        <a:rPr lang="zh-TW" altLang="en-US" sz="1050" b="0" i="0" u="none" strike="noStrike">
                          <a:solidFill>
                            <a:srgbClr val="000000"/>
                          </a:solidFill>
                          <a:effectLst/>
                          <a:latin typeface="BIZ UDPゴシック" panose="020B0400000000000000" pitchFamily="50" charset="-128"/>
                          <a:ea typeface="BIZ UDPゴシック" panose="020B0400000000000000" pitchFamily="50" charset="-128"/>
                        </a:rPr>
                        <a:t>特定標的臓器毒性</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6" name="表 15">
            <a:extLst>
              <a:ext uri="{FF2B5EF4-FFF2-40B4-BE49-F238E27FC236}">
                <a16:creationId xmlns:a16="http://schemas.microsoft.com/office/drawing/2014/main" id="{375D315C-01F5-4824-8215-47426244FE24}"/>
              </a:ext>
            </a:extLst>
          </p:cNvPr>
          <p:cNvGraphicFramePr>
            <a:graphicFrameLocks noGrp="1"/>
          </p:cNvGraphicFramePr>
          <p:nvPr>
            <p:extLst>
              <p:ext uri="{D42A27DB-BD31-4B8C-83A1-F6EECF244321}">
                <p14:modId xmlns:p14="http://schemas.microsoft.com/office/powerpoint/2010/main" val="1792955972"/>
              </p:ext>
            </p:extLst>
          </p:nvPr>
        </p:nvGraphicFramePr>
        <p:xfrm>
          <a:off x="684610" y="4041169"/>
          <a:ext cx="8748000" cy="1185230"/>
        </p:xfrm>
        <a:graphic>
          <a:graphicData uri="http://schemas.openxmlformats.org/drawingml/2006/table">
            <a:tbl>
              <a:tblPr firstRow="1" bandRow="1">
                <a:tableStyleId>{5C22544A-7EE6-4342-B048-85BDC9FD1C3A}</a:tableStyleId>
              </a:tblPr>
              <a:tblGrid>
                <a:gridCol w="396000">
                  <a:extLst>
                    <a:ext uri="{9D8B030D-6E8A-4147-A177-3AD203B41FA5}">
                      <a16:colId xmlns:a16="http://schemas.microsoft.com/office/drawing/2014/main" val="3554492327"/>
                    </a:ext>
                  </a:extLst>
                </a:gridCol>
                <a:gridCol w="360000">
                  <a:extLst>
                    <a:ext uri="{9D8B030D-6E8A-4147-A177-3AD203B41FA5}">
                      <a16:colId xmlns:a16="http://schemas.microsoft.com/office/drawing/2014/main" val="3146548048"/>
                    </a:ext>
                  </a:extLst>
                </a:gridCol>
                <a:gridCol w="684000">
                  <a:extLst>
                    <a:ext uri="{9D8B030D-6E8A-4147-A177-3AD203B41FA5}">
                      <a16:colId xmlns:a16="http://schemas.microsoft.com/office/drawing/2014/main" val="3313589753"/>
                    </a:ext>
                  </a:extLst>
                </a:gridCol>
                <a:gridCol w="684000">
                  <a:extLst>
                    <a:ext uri="{9D8B030D-6E8A-4147-A177-3AD203B41FA5}">
                      <a16:colId xmlns:a16="http://schemas.microsoft.com/office/drawing/2014/main" val="1309927787"/>
                    </a:ext>
                  </a:extLst>
                </a:gridCol>
                <a:gridCol w="432000">
                  <a:extLst>
                    <a:ext uri="{9D8B030D-6E8A-4147-A177-3AD203B41FA5}">
                      <a16:colId xmlns:a16="http://schemas.microsoft.com/office/drawing/2014/main" val="440683863"/>
                    </a:ext>
                  </a:extLst>
                </a:gridCol>
                <a:gridCol w="360000">
                  <a:extLst>
                    <a:ext uri="{9D8B030D-6E8A-4147-A177-3AD203B41FA5}">
                      <a16:colId xmlns:a16="http://schemas.microsoft.com/office/drawing/2014/main" val="1481578530"/>
                    </a:ext>
                  </a:extLst>
                </a:gridCol>
                <a:gridCol w="1728000">
                  <a:extLst>
                    <a:ext uri="{9D8B030D-6E8A-4147-A177-3AD203B41FA5}">
                      <a16:colId xmlns:a16="http://schemas.microsoft.com/office/drawing/2014/main" val="68193555"/>
                    </a:ext>
                  </a:extLst>
                </a:gridCol>
                <a:gridCol w="432000">
                  <a:extLst>
                    <a:ext uri="{9D8B030D-6E8A-4147-A177-3AD203B41FA5}">
                      <a16:colId xmlns:a16="http://schemas.microsoft.com/office/drawing/2014/main" val="3995537399"/>
                    </a:ext>
                  </a:extLst>
                </a:gridCol>
                <a:gridCol w="864000">
                  <a:extLst>
                    <a:ext uri="{9D8B030D-6E8A-4147-A177-3AD203B41FA5}">
                      <a16:colId xmlns:a16="http://schemas.microsoft.com/office/drawing/2014/main" val="2396862075"/>
                    </a:ext>
                  </a:extLst>
                </a:gridCol>
                <a:gridCol w="612000">
                  <a:extLst>
                    <a:ext uri="{9D8B030D-6E8A-4147-A177-3AD203B41FA5}">
                      <a16:colId xmlns:a16="http://schemas.microsoft.com/office/drawing/2014/main" val="3482019717"/>
                    </a:ext>
                  </a:extLst>
                </a:gridCol>
                <a:gridCol w="2196000">
                  <a:extLst>
                    <a:ext uri="{9D8B030D-6E8A-4147-A177-3AD203B41FA5}">
                      <a16:colId xmlns:a16="http://schemas.microsoft.com/office/drawing/2014/main" val="669687323"/>
                    </a:ext>
                  </a:extLst>
                </a:gridCol>
              </a:tblGrid>
              <a:tr h="454842">
                <a:tc gridSpan="7">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排出量（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ja-JP"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移動量（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a:p>
                  </a:txBody>
                  <a:tcPr/>
                </a:tc>
                <a:tc gridSpan="2">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zh-CN" sz="1050" u="none" strike="noStrike" dirty="0">
                          <a:effectLst/>
                          <a:latin typeface="BIZ UDPゴシック" panose="020B0400000000000000" pitchFamily="50" charset="-128"/>
                          <a:ea typeface="BIZ UDPゴシック" panose="020B0400000000000000" pitchFamily="50" charset="-128"/>
                        </a:rPr>
                        <a:t>PRTR</a:t>
                      </a:r>
                      <a:r>
                        <a:rPr lang="zh-CN" altLang="en-US" sz="1050" u="none" strike="noStrike" dirty="0">
                          <a:effectLst/>
                          <a:latin typeface="BIZ UDPゴシック" panose="020B0400000000000000" pitchFamily="50" charset="-128"/>
                          <a:ea typeface="BIZ UDPゴシック" panose="020B0400000000000000" pitchFamily="50" charset="-128"/>
                        </a:rPr>
                        <a:t>届出外</a:t>
                      </a: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年度、ｋｇ）</a:t>
                      </a:r>
                      <a:endParaRPr lang="en-US" altLang="ja-JP" sz="1050" u="none" strike="noStrike"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zh-CN"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728890693"/>
                  </a:ext>
                </a:extLst>
              </a:tr>
              <a:tr h="365194">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分類</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届出件数</a:t>
                      </a:r>
                      <a:endParaRPr lang="en-US" altLang="ja-JP"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合計</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公共用水域</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土壌</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大気排出量上位業種</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下水道</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事業所外への移動（廃棄物）</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r>
                        <a:rPr lang="zh-CN" altLang="en-US" sz="1050" u="none" strike="noStrike" dirty="0">
                          <a:effectLst/>
                          <a:latin typeface="BIZ UDPゴシック" panose="020B0400000000000000" pitchFamily="50" charset="-128"/>
                          <a:ea typeface="BIZ UDPゴシック" panose="020B0400000000000000" pitchFamily="50" charset="-128"/>
                        </a:rPr>
                        <a:t>排出量</a:t>
                      </a:r>
                      <a:endParaRPr kumimoji="1" lang="ja-JP" altLang="en-US" sz="1050" dirty="0">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主な排出源と量</a:t>
                      </a:r>
                    </a:p>
                  </a:txBody>
                  <a:tcPr anchor="ctr"/>
                </a:tc>
                <a:extLst>
                  <a:ext uri="{0D108BD9-81ED-4DB2-BD59-A6C34878D82A}">
                    <a16:rowId xmlns:a16="http://schemas.microsoft.com/office/drawing/2014/main" val="2814582105"/>
                  </a:ext>
                </a:extLst>
              </a:tr>
              <a:tr h="365194">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第</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種</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1</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54</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54</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化学工業</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0.43</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対象業種の事業者のすそ切り以下（</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0.43</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extLst>
                  <a:ext uri="{0D108BD9-81ED-4DB2-BD59-A6C34878D82A}">
                    <a16:rowId xmlns:a16="http://schemas.microsoft.com/office/drawing/2014/main" val="3130189616"/>
                  </a:ext>
                </a:extLst>
              </a:tr>
            </a:tbl>
          </a:graphicData>
        </a:graphic>
      </p:graphicFrame>
      <p:sp>
        <p:nvSpPr>
          <p:cNvPr id="12" name="テキスト ボックス 11">
            <a:extLst>
              <a:ext uri="{FF2B5EF4-FFF2-40B4-BE49-F238E27FC236}">
                <a16:creationId xmlns:a16="http://schemas.microsoft.com/office/drawing/2014/main" id="{E16A418A-9619-415B-B879-ABA01237F4A6}"/>
              </a:ext>
            </a:extLst>
          </p:cNvPr>
          <p:cNvSpPr txBox="1"/>
          <p:nvPr/>
        </p:nvSpPr>
        <p:spPr>
          <a:xfrm>
            <a:off x="716030" y="3800807"/>
            <a:ext cx="4140877" cy="215444"/>
          </a:xfrm>
          <a:prstGeom prst="rect">
            <a:avLst/>
          </a:prstGeom>
          <a:noFill/>
        </p:spPr>
        <p:txBody>
          <a:bodyPr wrap="none" rtlCol="0">
            <a:spAutoFit/>
          </a:bodyPr>
          <a:lstStyle/>
          <a:p>
            <a:r>
              <a:rPr kumimoji="1" lang="en-US" altLang="ja-JP" sz="800" dirty="0"/>
              <a:t>※</a:t>
            </a:r>
            <a:r>
              <a:rPr kumimoji="1" lang="ja-JP" altLang="en-US" sz="800" dirty="0"/>
              <a:t>　届出事業者数が２社以下であり、事業者の機密情報保持のため「</a:t>
            </a:r>
            <a:r>
              <a:rPr kumimoji="1" lang="en-US" altLang="ja-JP" sz="800" dirty="0"/>
              <a:t>X</a:t>
            </a:r>
            <a:r>
              <a:rPr kumimoji="1" lang="ja-JP" altLang="en-US" sz="800" dirty="0"/>
              <a:t>」として公表。</a:t>
            </a:r>
          </a:p>
        </p:txBody>
      </p:sp>
    </p:spTree>
    <p:extLst>
      <p:ext uri="{BB962C8B-B14F-4D97-AF65-F5344CB8AC3E}">
        <p14:creationId xmlns:p14="http://schemas.microsoft.com/office/powerpoint/2010/main" val="254071852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p:cNvSpPr>
            <a:spLocks noGrp="1"/>
          </p:cNvSpPr>
          <p:nvPr>
            <p:ph type="title"/>
          </p:nvPr>
        </p:nvSpPr>
        <p:spPr>
          <a:xfrm>
            <a:off x="1083469" y="609600"/>
            <a:ext cx="8457933" cy="742122"/>
          </a:xfrm>
        </p:spPr>
        <p:txBody>
          <a:bodyPr>
            <a:normAutofit/>
          </a:bodyPr>
          <a:lstStyle/>
          <a:p>
            <a:r>
              <a:rPr kumimoji="1" lang="ja-JP" altLang="en-US" sz="2400" dirty="0">
                <a:latin typeface="BIZ UDPゴシック" panose="020B0400000000000000" pitchFamily="50" charset="-128"/>
                <a:ea typeface="BIZ UDPゴシック" panose="020B0400000000000000" pitchFamily="50" charset="-128"/>
              </a:rPr>
              <a:t>（参考）検討対象物質について</a:t>
            </a:r>
            <a:r>
              <a:rPr kumimoji="1" lang="en-US" altLang="ja-JP" sz="2400" dirty="0">
                <a:latin typeface="BIZ UDPゴシック" panose="020B0400000000000000" pitchFamily="50" charset="-128"/>
                <a:ea typeface="BIZ UDPゴシック" panose="020B0400000000000000" pitchFamily="50" charset="-128"/>
              </a:rPr>
              <a:t>【</a:t>
            </a:r>
            <a:r>
              <a:rPr lang="ja-JP" altLang="en-US" sz="2400" dirty="0">
                <a:latin typeface="BIZ UDPゴシック" panose="020B0400000000000000" pitchFamily="50" charset="-128"/>
                <a:ea typeface="BIZ UDPゴシック" panose="020B0400000000000000" pitchFamily="50" charset="-128"/>
              </a:rPr>
              <a:t>㉟銅及びその化合物</a:t>
            </a:r>
            <a:r>
              <a:rPr kumimoji="1" lang="en-US" altLang="ja-JP" sz="2400" dirty="0">
                <a:latin typeface="BIZ UDPゴシック" panose="020B0400000000000000" pitchFamily="50" charset="-128"/>
                <a:ea typeface="BIZ UDPゴシック" panose="020B0400000000000000" pitchFamily="50" charset="-128"/>
              </a:rPr>
              <a:t>】</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スライド番号プレースホルダー 3">
            <a:extLst>
              <a:ext uri="{FF2B5EF4-FFF2-40B4-BE49-F238E27FC236}">
                <a16:creationId xmlns:a16="http://schemas.microsoft.com/office/drawing/2014/main" id="{8DBC81DD-DE3C-4517-AC6F-72A486E33BE7}"/>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48</a:t>
            </a:fld>
            <a:endParaRPr lang="en-US" dirty="0">
              <a:solidFill>
                <a:srgbClr val="000000"/>
              </a:solidFill>
              <a:latin typeface="BIZ UDPゴシック" panose="020B0400000000000000" pitchFamily="50" charset="-128"/>
              <a:ea typeface="BIZ UDPゴシック" panose="020B0400000000000000" pitchFamily="50" charset="-128"/>
            </a:endParaRPr>
          </a:p>
        </p:txBody>
      </p:sp>
      <p:graphicFrame>
        <p:nvGraphicFramePr>
          <p:cNvPr id="3" name="表 3">
            <a:extLst>
              <a:ext uri="{FF2B5EF4-FFF2-40B4-BE49-F238E27FC236}">
                <a16:creationId xmlns:a16="http://schemas.microsoft.com/office/drawing/2014/main" id="{99486B8D-8EBE-405C-9D80-F4834A667D51}"/>
              </a:ext>
            </a:extLst>
          </p:cNvPr>
          <p:cNvGraphicFramePr>
            <a:graphicFrameLocks noGrp="1"/>
          </p:cNvGraphicFramePr>
          <p:nvPr>
            <p:extLst>
              <p:ext uri="{D42A27DB-BD31-4B8C-83A1-F6EECF244321}">
                <p14:modId xmlns:p14="http://schemas.microsoft.com/office/powerpoint/2010/main" val="3669451754"/>
              </p:ext>
            </p:extLst>
          </p:nvPr>
        </p:nvGraphicFramePr>
        <p:xfrm>
          <a:off x="733163" y="1261810"/>
          <a:ext cx="8856000" cy="1541145"/>
        </p:xfrm>
        <a:graphic>
          <a:graphicData uri="http://schemas.openxmlformats.org/drawingml/2006/table">
            <a:tbl>
              <a:tblPr firstRow="1" bandRow="1">
                <a:tableStyleId>{5C22544A-7EE6-4342-B048-85BDC9FD1C3A}</a:tableStyleId>
              </a:tblPr>
              <a:tblGrid>
                <a:gridCol w="1332000">
                  <a:extLst>
                    <a:ext uri="{9D8B030D-6E8A-4147-A177-3AD203B41FA5}">
                      <a16:colId xmlns:a16="http://schemas.microsoft.com/office/drawing/2014/main" val="1612888235"/>
                    </a:ext>
                  </a:extLst>
                </a:gridCol>
                <a:gridCol w="1512000">
                  <a:extLst>
                    <a:ext uri="{9D8B030D-6E8A-4147-A177-3AD203B41FA5}">
                      <a16:colId xmlns:a16="http://schemas.microsoft.com/office/drawing/2014/main" val="2876613415"/>
                    </a:ext>
                  </a:extLst>
                </a:gridCol>
                <a:gridCol w="1512000">
                  <a:extLst>
                    <a:ext uri="{9D8B030D-6E8A-4147-A177-3AD203B41FA5}">
                      <a16:colId xmlns:a16="http://schemas.microsoft.com/office/drawing/2014/main" val="2936053854"/>
                    </a:ext>
                  </a:extLst>
                </a:gridCol>
                <a:gridCol w="1692000">
                  <a:extLst>
                    <a:ext uri="{9D8B030D-6E8A-4147-A177-3AD203B41FA5}">
                      <a16:colId xmlns:a16="http://schemas.microsoft.com/office/drawing/2014/main" val="677029250"/>
                    </a:ext>
                  </a:extLst>
                </a:gridCol>
                <a:gridCol w="2808000">
                  <a:extLst>
                    <a:ext uri="{9D8B030D-6E8A-4147-A177-3AD203B41FA5}">
                      <a16:colId xmlns:a16="http://schemas.microsoft.com/office/drawing/2014/main" val="1103838277"/>
                    </a:ext>
                  </a:extLst>
                </a:gridCol>
              </a:tblGrid>
              <a:tr h="231883">
                <a:tc>
                  <a:txBody>
                    <a:bodyPr/>
                    <a:lstStyle/>
                    <a:p>
                      <a:pPr algn="ctr"/>
                      <a:r>
                        <a:rPr kumimoji="1" lang="ja-JP" altLang="en-US" sz="1050" dirty="0">
                          <a:latin typeface="BIZ UDPゴシック" panose="020B0400000000000000" pitchFamily="50" charset="-128"/>
                          <a:ea typeface="BIZ UDPゴシック" panose="020B0400000000000000" pitchFamily="50" charset="-128"/>
                        </a:rPr>
                        <a:t>分子式</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融点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沸点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主な用途</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特徴</a:t>
                      </a:r>
                    </a:p>
                  </a:txBody>
                  <a:tcPr anchor="ctr"/>
                </a:tc>
                <a:extLst>
                  <a:ext uri="{0D108BD9-81ED-4DB2-BD59-A6C34878D82A}">
                    <a16:rowId xmlns:a16="http://schemas.microsoft.com/office/drawing/2014/main" val="841004180"/>
                  </a:ext>
                </a:extLst>
              </a:tr>
              <a:tr h="510239">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Cu</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（銅）</a:t>
                      </a:r>
                      <a:b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Cu</a:t>
                      </a:r>
                      <a:r>
                        <a:rPr lang="en-US"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O（</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酸化銅（</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Ⅰ</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sz="1050" b="0" i="0" u="none" strike="noStrike" dirty="0" err="1">
                          <a:solidFill>
                            <a:srgbClr val="000000"/>
                          </a:solidFill>
                          <a:effectLst/>
                          <a:latin typeface="BIZ UDPゴシック" panose="020B0400000000000000" pitchFamily="50" charset="-128"/>
                          <a:ea typeface="BIZ UDPゴシック" panose="020B0400000000000000" pitchFamily="50" charset="-128"/>
                        </a:rPr>
                        <a:t>CuO</a:t>
                      </a: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酸化銅（</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Ⅱ</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sz="1050" b="0" i="0" u="none" strike="noStrike" dirty="0" err="1">
                          <a:solidFill>
                            <a:srgbClr val="000000"/>
                          </a:solidFill>
                          <a:effectLst/>
                          <a:latin typeface="BIZ UDPゴシック" panose="020B0400000000000000" pitchFamily="50" charset="-128"/>
                          <a:ea typeface="BIZ UDPゴシック" panose="020B0400000000000000" pitchFamily="50" charset="-128"/>
                        </a:rPr>
                        <a:t>CuCl</a:t>
                      </a: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塩化銅（</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Ⅰ</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Cl</a:t>
                      </a:r>
                      <a:r>
                        <a:rPr lang="en-US"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Cu （</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塩化銅（</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Ⅱ</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sz="1050" b="0" i="0" u="none" strike="noStrike" dirty="0" err="1">
                          <a:solidFill>
                            <a:srgbClr val="000000"/>
                          </a:solidFill>
                          <a:effectLst/>
                          <a:latin typeface="BIZ UDPゴシック" panose="020B0400000000000000" pitchFamily="50" charset="-128"/>
                          <a:ea typeface="BIZ UDPゴシック" panose="020B0400000000000000" pitchFamily="50" charset="-128"/>
                        </a:rPr>
                        <a:t>CCuN</a:t>
                      </a: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シアン化銅）</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CuSO</a:t>
                      </a:r>
                      <a:r>
                        <a:rPr lang="en-US"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4</a:t>
                      </a: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硫酸銅）</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等</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1,083℃</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Cu)</a:t>
                      </a:r>
                      <a:b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1244℃</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Cu</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O</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1,026℃ (</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分解</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err="1">
                          <a:solidFill>
                            <a:srgbClr val="000000"/>
                          </a:solidFill>
                          <a:effectLst/>
                          <a:latin typeface="BIZ UDPゴシック" panose="020B0400000000000000" pitchFamily="50" charset="-128"/>
                          <a:ea typeface="BIZ UDPゴシック" panose="020B0400000000000000" pitchFamily="50" charset="-128"/>
                        </a:rPr>
                        <a:t>CuO</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430℃</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err="1">
                          <a:solidFill>
                            <a:srgbClr val="000000"/>
                          </a:solidFill>
                          <a:effectLst/>
                          <a:latin typeface="BIZ UDPゴシック" panose="020B0400000000000000" pitchFamily="50" charset="-128"/>
                          <a:ea typeface="BIZ UDPゴシック" panose="020B0400000000000000" pitchFamily="50" charset="-128"/>
                        </a:rPr>
                        <a:t>CuCl</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630℃</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Cl</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Cu</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474℃</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err="1">
                          <a:solidFill>
                            <a:srgbClr val="000000"/>
                          </a:solidFill>
                          <a:effectLst/>
                          <a:latin typeface="BIZ UDPゴシック" panose="020B0400000000000000" pitchFamily="50" charset="-128"/>
                          <a:ea typeface="BIZ UDPゴシック" panose="020B0400000000000000" pitchFamily="50" charset="-128"/>
                        </a:rPr>
                        <a:t>CCuN</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560℃ (</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分解</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CuSO</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4</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2,595℃</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Cu)</a:t>
                      </a:r>
                      <a:b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ー</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(Cu</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O)</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ー</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err="1">
                          <a:solidFill>
                            <a:srgbClr val="000000"/>
                          </a:solidFill>
                          <a:effectLst/>
                          <a:latin typeface="BIZ UDPゴシック" panose="020B0400000000000000" pitchFamily="50" charset="-128"/>
                          <a:ea typeface="BIZ UDPゴシック" panose="020B0400000000000000" pitchFamily="50" charset="-128"/>
                        </a:rPr>
                        <a:t>CuO</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1,490℃(</a:t>
                      </a:r>
                      <a:r>
                        <a:rPr lang="en-US" altLang="ja-JP" sz="1050" b="0" i="0" u="none" strike="noStrike" dirty="0" err="1">
                          <a:solidFill>
                            <a:srgbClr val="000000"/>
                          </a:solidFill>
                          <a:effectLst/>
                          <a:latin typeface="BIZ UDPゴシック" panose="020B0400000000000000" pitchFamily="50" charset="-128"/>
                          <a:ea typeface="BIZ UDPゴシック" panose="020B0400000000000000" pitchFamily="50" charset="-128"/>
                        </a:rPr>
                        <a:t>CuCl</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993℃ </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（分解）</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(Cl</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Cu)</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分解</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1050" b="0" i="0" u="none" strike="noStrike" dirty="0" err="1">
                          <a:solidFill>
                            <a:srgbClr val="000000"/>
                          </a:solidFill>
                          <a:effectLst/>
                          <a:latin typeface="BIZ UDPゴシック" panose="020B0400000000000000" pitchFamily="50" charset="-128"/>
                          <a:ea typeface="BIZ UDPゴシック" panose="020B0400000000000000" pitchFamily="50" charset="-128"/>
                        </a:rPr>
                        <a:t>CCuN</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650℃ </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（分解）</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(CuSO</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4</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・電線電気製品、合金、鋳物、送配水管、台所用品、薬剤用設備、貨幣、化学薬品。</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・湿った空気にばく露すると緑色になる。</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・大気中に排出された銅は、粒子状物質と結合している。大気中の銅は重力による沈降、乾性沈着や湿性沈着により除去される。</a:t>
                      </a:r>
                    </a:p>
                  </a:txBody>
                  <a:tcPr marL="9525" marR="9525" marT="9525" marB="0" anchor="ctr"/>
                </a:tc>
                <a:extLst>
                  <a:ext uri="{0D108BD9-81ED-4DB2-BD59-A6C34878D82A}">
                    <a16:rowId xmlns:a16="http://schemas.microsoft.com/office/drawing/2014/main" val="2844436851"/>
                  </a:ext>
                </a:extLst>
              </a:tr>
            </a:tbl>
          </a:graphicData>
        </a:graphic>
      </p:graphicFrame>
      <p:graphicFrame>
        <p:nvGraphicFramePr>
          <p:cNvPr id="20" name="表 19">
            <a:extLst>
              <a:ext uri="{FF2B5EF4-FFF2-40B4-BE49-F238E27FC236}">
                <a16:creationId xmlns:a16="http://schemas.microsoft.com/office/drawing/2014/main" id="{D4582458-6B28-410C-ADF1-1AB4EEB66FE3}"/>
              </a:ext>
            </a:extLst>
          </p:cNvPr>
          <p:cNvGraphicFramePr>
            <a:graphicFrameLocks noGrp="1"/>
          </p:cNvGraphicFramePr>
          <p:nvPr>
            <p:extLst>
              <p:ext uri="{D42A27DB-BD31-4B8C-83A1-F6EECF244321}">
                <p14:modId xmlns:p14="http://schemas.microsoft.com/office/powerpoint/2010/main" val="1335276188"/>
              </p:ext>
            </p:extLst>
          </p:nvPr>
        </p:nvGraphicFramePr>
        <p:xfrm>
          <a:off x="716030" y="5506664"/>
          <a:ext cx="8794187" cy="1185231"/>
        </p:xfrm>
        <a:graphic>
          <a:graphicData uri="http://schemas.openxmlformats.org/drawingml/2006/table">
            <a:tbl>
              <a:tblPr firstRow="1" bandRow="1">
                <a:tableStyleId>{5C22544A-7EE6-4342-B048-85BDC9FD1C3A}</a:tableStyleId>
              </a:tblPr>
              <a:tblGrid>
                <a:gridCol w="324000">
                  <a:extLst>
                    <a:ext uri="{9D8B030D-6E8A-4147-A177-3AD203B41FA5}">
                      <a16:colId xmlns:a16="http://schemas.microsoft.com/office/drawing/2014/main" val="186284741"/>
                    </a:ext>
                  </a:extLst>
                </a:gridCol>
                <a:gridCol w="468000">
                  <a:extLst>
                    <a:ext uri="{9D8B030D-6E8A-4147-A177-3AD203B41FA5}">
                      <a16:colId xmlns:a16="http://schemas.microsoft.com/office/drawing/2014/main" val="3347487342"/>
                    </a:ext>
                  </a:extLst>
                </a:gridCol>
                <a:gridCol w="583779">
                  <a:extLst>
                    <a:ext uri="{9D8B030D-6E8A-4147-A177-3AD203B41FA5}">
                      <a16:colId xmlns:a16="http://schemas.microsoft.com/office/drawing/2014/main" val="820898458"/>
                    </a:ext>
                  </a:extLst>
                </a:gridCol>
                <a:gridCol w="1349748">
                  <a:extLst>
                    <a:ext uri="{9D8B030D-6E8A-4147-A177-3AD203B41FA5}">
                      <a16:colId xmlns:a16="http://schemas.microsoft.com/office/drawing/2014/main" val="1115179099"/>
                    </a:ext>
                  </a:extLst>
                </a:gridCol>
                <a:gridCol w="712367">
                  <a:extLst>
                    <a:ext uri="{9D8B030D-6E8A-4147-A177-3AD203B41FA5}">
                      <a16:colId xmlns:a16="http://schemas.microsoft.com/office/drawing/2014/main" val="3356854828"/>
                    </a:ext>
                  </a:extLst>
                </a:gridCol>
                <a:gridCol w="637381">
                  <a:extLst>
                    <a:ext uri="{9D8B030D-6E8A-4147-A177-3AD203B41FA5}">
                      <a16:colId xmlns:a16="http://schemas.microsoft.com/office/drawing/2014/main" val="1920011306"/>
                    </a:ext>
                  </a:extLst>
                </a:gridCol>
                <a:gridCol w="487409">
                  <a:extLst>
                    <a:ext uri="{9D8B030D-6E8A-4147-A177-3AD203B41FA5}">
                      <a16:colId xmlns:a16="http://schemas.microsoft.com/office/drawing/2014/main" val="3335024437"/>
                    </a:ext>
                  </a:extLst>
                </a:gridCol>
                <a:gridCol w="487409">
                  <a:extLst>
                    <a:ext uri="{9D8B030D-6E8A-4147-A177-3AD203B41FA5}">
                      <a16:colId xmlns:a16="http://schemas.microsoft.com/office/drawing/2014/main" val="1224343970"/>
                    </a:ext>
                  </a:extLst>
                </a:gridCol>
                <a:gridCol w="742992">
                  <a:extLst>
                    <a:ext uri="{9D8B030D-6E8A-4147-A177-3AD203B41FA5}">
                      <a16:colId xmlns:a16="http://schemas.microsoft.com/office/drawing/2014/main" val="1897126806"/>
                    </a:ext>
                  </a:extLst>
                </a:gridCol>
                <a:gridCol w="712367">
                  <a:extLst>
                    <a:ext uri="{9D8B030D-6E8A-4147-A177-3AD203B41FA5}">
                      <a16:colId xmlns:a16="http://schemas.microsoft.com/office/drawing/2014/main" val="1958534525"/>
                    </a:ext>
                  </a:extLst>
                </a:gridCol>
                <a:gridCol w="599889">
                  <a:extLst>
                    <a:ext uri="{9D8B030D-6E8A-4147-A177-3AD203B41FA5}">
                      <a16:colId xmlns:a16="http://schemas.microsoft.com/office/drawing/2014/main" val="2187406633"/>
                    </a:ext>
                  </a:extLst>
                </a:gridCol>
                <a:gridCol w="412423">
                  <a:extLst>
                    <a:ext uri="{9D8B030D-6E8A-4147-A177-3AD203B41FA5}">
                      <a16:colId xmlns:a16="http://schemas.microsoft.com/office/drawing/2014/main" val="546023338"/>
                    </a:ext>
                  </a:extLst>
                </a:gridCol>
                <a:gridCol w="412423">
                  <a:extLst>
                    <a:ext uri="{9D8B030D-6E8A-4147-A177-3AD203B41FA5}">
                      <a16:colId xmlns:a16="http://schemas.microsoft.com/office/drawing/2014/main" val="3089004337"/>
                    </a:ext>
                  </a:extLst>
                </a:gridCol>
                <a:gridCol w="864000">
                  <a:extLst>
                    <a:ext uri="{9D8B030D-6E8A-4147-A177-3AD203B41FA5}">
                      <a16:colId xmlns:a16="http://schemas.microsoft.com/office/drawing/2014/main" val="3702834822"/>
                    </a:ext>
                  </a:extLst>
                </a:gridCol>
              </a:tblGrid>
              <a:tr h="269415">
                <a:tc gridSpan="11">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中央環境審議会での検討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gridSpan="3">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条例制定時の検討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2355721477"/>
                  </a:ext>
                </a:extLst>
              </a:tr>
              <a:tr h="422031">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zh-TW" altLang="en-US" sz="1050" u="none" strike="noStrike" dirty="0">
                          <a:effectLst/>
                          <a:latin typeface="BIZ UDPゴシック" panose="020B0400000000000000" pitchFamily="50" charset="-128"/>
                          <a:ea typeface="BIZ UDPゴシック" panose="020B0400000000000000" pitchFamily="50" charset="-128"/>
                        </a:rPr>
                        <a:t>遺伝子障害性</a:t>
                      </a:r>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発がん性の閾値の有無</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発がん性以外の有害性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発がん性の量ー反応関係</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ユニットリスク</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a:effectLst/>
                          <a:latin typeface="BIZ UDPゴシック" panose="020B0400000000000000" pitchFamily="50" charset="-128"/>
                          <a:ea typeface="BIZ UDPゴシック" panose="020B0400000000000000" pitchFamily="50" charset="-128"/>
                        </a:rPr>
                        <a:t>発がん性以外の量ー反応関係</a:t>
                      </a:r>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発がん性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毒性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想定環境濃度</a:t>
                      </a:r>
                    </a:p>
                  </a:txBody>
                  <a:tcPr marL="9525" marR="9525" marT="9525" marB="0" anchor="ctr"/>
                </a:tc>
                <a:extLst>
                  <a:ext uri="{0D108BD9-81ED-4DB2-BD59-A6C34878D82A}">
                    <a16:rowId xmlns:a16="http://schemas.microsoft.com/office/drawing/2014/main" val="1453410119"/>
                  </a:ext>
                </a:extLst>
              </a:tr>
              <a:tr h="426231">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en-US" sz="1050" b="0" i="0" u="none" strike="noStrike">
                          <a:solidFill>
                            <a:srgbClr val="000000"/>
                          </a:solidFill>
                          <a:effectLst/>
                          <a:latin typeface="BIZ UDPゴシック" panose="020B0400000000000000" pitchFamily="50" charset="-128"/>
                          <a:ea typeface="BIZ UDPゴシック" panose="020B0400000000000000" pitchFamily="50" charset="-128"/>
                        </a:rPr>
                        <a:t>T1</a:t>
                      </a: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0.01mg/m</a:t>
                      </a:r>
                      <a:r>
                        <a:rPr lang="en-US" sz="1050" b="0" i="0" u="none" strike="noStrike" baseline="30000" dirty="0">
                          <a:solidFill>
                            <a:srgbClr val="000000"/>
                          </a:solidFill>
                          <a:effectLst/>
                          <a:latin typeface="BIZ UDPゴシック" panose="020B0400000000000000" pitchFamily="50" charset="-128"/>
                          <a:ea typeface="BIZ UDPゴシック" panose="020B0400000000000000" pitchFamily="50" charset="-128"/>
                        </a:rPr>
                        <a:t>3</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4" name="表 13">
            <a:extLst>
              <a:ext uri="{FF2B5EF4-FFF2-40B4-BE49-F238E27FC236}">
                <a16:creationId xmlns:a16="http://schemas.microsoft.com/office/drawing/2014/main" id="{E050E42E-4D79-41BF-A197-F142B60A22B2}"/>
              </a:ext>
            </a:extLst>
          </p:cNvPr>
          <p:cNvGraphicFramePr>
            <a:graphicFrameLocks noGrp="1"/>
          </p:cNvGraphicFramePr>
          <p:nvPr>
            <p:extLst>
              <p:ext uri="{D42A27DB-BD31-4B8C-83A1-F6EECF244321}">
                <p14:modId xmlns:p14="http://schemas.microsoft.com/office/powerpoint/2010/main" val="725657576"/>
              </p:ext>
            </p:extLst>
          </p:nvPr>
        </p:nvGraphicFramePr>
        <p:xfrm>
          <a:off x="742691" y="2952349"/>
          <a:ext cx="8836944" cy="1061085"/>
        </p:xfrm>
        <a:graphic>
          <a:graphicData uri="http://schemas.openxmlformats.org/drawingml/2006/table">
            <a:tbl>
              <a:tblPr firstRow="1" bandRow="1">
                <a:tableStyleId>{5C22544A-7EE6-4342-B048-85BDC9FD1C3A}</a:tableStyleId>
              </a:tblPr>
              <a:tblGrid>
                <a:gridCol w="1044000">
                  <a:extLst>
                    <a:ext uri="{9D8B030D-6E8A-4147-A177-3AD203B41FA5}">
                      <a16:colId xmlns:a16="http://schemas.microsoft.com/office/drawing/2014/main" val="2840144021"/>
                    </a:ext>
                  </a:extLst>
                </a:gridCol>
                <a:gridCol w="648000">
                  <a:extLst>
                    <a:ext uri="{9D8B030D-6E8A-4147-A177-3AD203B41FA5}">
                      <a16:colId xmlns:a16="http://schemas.microsoft.com/office/drawing/2014/main" val="2239818214"/>
                    </a:ext>
                  </a:extLst>
                </a:gridCol>
                <a:gridCol w="360000">
                  <a:extLst>
                    <a:ext uri="{9D8B030D-6E8A-4147-A177-3AD203B41FA5}">
                      <a16:colId xmlns:a16="http://schemas.microsoft.com/office/drawing/2014/main" val="2384755886"/>
                    </a:ext>
                  </a:extLst>
                </a:gridCol>
                <a:gridCol w="792000">
                  <a:extLst>
                    <a:ext uri="{9D8B030D-6E8A-4147-A177-3AD203B41FA5}">
                      <a16:colId xmlns:a16="http://schemas.microsoft.com/office/drawing/2014/main" val="186284741"/>
                    </a:ext>
                  </a:extLst>
                </a:gridCol>
                <a:gridCol w="432000">
                  <a:extLst>
                    <a:ext uri="{9D8B030D-6E8A-4147-A177-3AD203B41FA5}">
                      <a16:colId xmlns:a16="http://schemas.microsoft.com/office/drawing/2014/main" val="1115179099"/>
                    </a:ext>
                  </a:extLst>
                </a:gridCol>
                <a:gridCol w="432000">
                  <a:extLst>
                    <a:ext uri="{9D8B030D-6E8A-4147-A177-3AD203B41FA5}">
                      <a16:colId xmlns:a16="http://schemas.microsoft.com/office/drawing/2014/main" val="3356854828"/>
                    </a:ext>
                  </a:extLst>
                </a:gridCol>
                <a:gridCol w="504000">
                  <a:extLst>
                    <a:ext uri="{9D8B030D-6E8A-4147-A177-3AD203B41FA5}">
                      <a16:colId xmlns:a16="http://schemas.microsoft.com/office/drawing/2014/main" val="1920011306"/>
                    </a:ext>
                  </a:extLst>
                </a:gridCol>
                <a:gridCol w="468000">
                  <a:extLst>
                    <a:ext uri="{9D8B030D-6E8A-4147-A177-3AD203B41FA5}">
                      <a16:colId xmlns:a16="http://schemas.microsoft.com/office/drawing/2014/main" val="3335024437"/>
                    </a:ext>
                  </a:extLst>
                </a:gridCol>
                <a:gridCol w="360000">
                  <a:extLst>
                    <a:ext uri="{9D8B030D-6E8A-4147-A177-3AD203B41FA5}">
                      <a16:colId xmlns:a16="http://schemas.microsoft.com/office/drawing/2014/main" val="262351408"/>
                    </a:ext>
                  </a:extLst>
                </a:gridCol>
                <a:gridCol w="504000">
                  <a:extLst>
                    <a:ext uri="{9D8B030D-6E8A-4147-A177-3AD203B41FA5}">
                      <a16:colId xmlns:a16="http://schemas.microsoft.com/office/drawing/2014/main" val="421905880"/>
                    </a:ext>
                  </a:extLst>
                </a:gridCol>
                <a:gridCol w="386472">
                  <a:extLst>
                    <a:ext uri="{9D8B030D-6E8A-4147-A177-3AD203B41FA5}">
                      <a16:colId xmlns:a16="http://schemas.microsoft.com/office/drawing/2014/main" val="3811409747"/>
                    </a:ext>
                  </a:extLst>
                </a:gridCol>
                <a:gridCol w="386472">
                  <a:extLst>
                    <a:ext uri="{9D8B030D-6E8A-4147-A177-3AD203B41FA5}">
                      <a16:colId xmlns:a16="http://schemas.microsoft.com/office/drawing/2014/main" val="2543409202"/>
                    </a:ext>
                  </a:extLst>
                </a:gridCol>
                <a:gridCol w="1584000">
                  <a:extLst>
                    <a:ext uri="{9D8B030D-6E8A-4147-A177-3AD203B41FA5}">
                      <a16:colId xmlns:a16="http://schemas.microsoft.com/office/drawing/2014/main" val="1224343970"/>
                    </a:ext>
                  </a:extLst>
                </a:gridCol>
                <a:gridCol w="936000">
                  <a:extLst>
                    <a:ext uri="{9D8B030D-6E8A-4147-A177-3AD203B41FA5}">
                      <a16:colId xmlns:a16="http://schemas.microsoft.com/office/drawing/2014/main" val="469874782"/>
                    </a:ext>
                  </a:extLst>
                </a:gridCol>
              </a:tblGrid>
              <a:tr h="395800">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全国製造・輸入数量 </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sz="1050" u="none" strike="noStrike" dirty="0">
                          <a:effectLst/>
                          <a:latin typeface="BIZ UDPゴシック" panose="020B0400000000000000" pitchFamily="50" charset="-128"/>
                          <a:ea typeface="BIZ UDPゴシック" panose="020B0400000000000000" pitchFamily="50" charset="-128"/>
                        </a:rPr>
                        <a:t>t)</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府内大気濃度</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測定法</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環境基準値又は指針値</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法（有害</a:t>
                      </a:r>
                      <a:r>
                        <a:rPr lang="ja-JP" altLang="en-US" sz="1050" kern="100" dirty="0">
                          <a:effectLst/>
                          <a:latin typeface="BIZ UDPゴシック" panose="020B0400000000000000" pitchFamily="50" charset="-128"/>
                          <a:ea typeface="BIZ UDPゴシック" panose="020B0400000000000000" pitchFamily="50" charset="-128"/>
                        </a:rPr>
                        <a:t>物質等</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法（指定物質）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法（優先取組物質）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条例（有害</a:t>
                      </a:r>
                      <a:r>
                        <a:rPr lang="ja-JP" altLang="en-US" sz="1050" kern="100" dirty="0">
                          <a:effectLst/>
                          <a:latin typeface="BIZ UDPゴシック" panose="020B0400000000000000" pitchFamily="50" charset="-128"/>
                          <a:ea typeface="BIZ UDPゴシック" panose="020B0400000000000000" pitchFamily="50" charset="-128"/>
                        </a:rPr>
                        <a:t>物質</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化審法</a:t>
                      </a:r>
                    </a:p>
                  </a:txBody>
                  <a:tcPr marL="45720" marR="45720"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安衛法</a:t>
                      </a:r>
                      <a:endParaRPr kumimoji="1" lang="en-US" altLang="ja-JP" sz="1050" dirty="0">
                        <a:latin typeface="BIZ UDPゴシック" panose="020B0400000000000000" pitchFamily="50" charset="-128"/>
                        <a:ea typeface="BIZ UDPゴシック" panose="020B0400000000000000" pitchFamily="50" charset="-128"/>
                      </a:endParaRPr>
                    </a:p>
                    <a:p>
                      <a:pPr algn="ctr"/>
                      <a:r>
                        <a:rPr kumimoji="1" lang="ja-JP" altLang="en-US" sz="1050" dirty="0">
                          <a:latin typeface="BIZ UDPゴシック" panose="020B0400000000000000" pitchFamily="50" charset="-128"/>
                          <a:ea typeface="BIZ UDPゴシック" panose="020B0400000000000000" pitchFamily="50" charset="-128"/>
                        </a:rPr>
                        <a:t>特化則</a:t>
                      </a:r>
                    </a:p>
                  </a:txBody>
                  <a:tcPr marL="45720" marR="4572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毒劇法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水濁法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50" kern="100" dirty="0">
                          <a:effectLst/>
                          <a:latin typeface="BIZ UDPゴシック" panose="020B0400000000000000" pitchFamily="50" charset="-128"/>
                          <a:ea typeface="BIZ UDPゴシック" panose="020B0400000000000000" pitchFamily="50" charset="-128"/>
                        </a:rPr>
                        <a:t>GHS</a:t>
                      </a:r>
                      <a:r>
                        <a:rPr lang="ja-JP" altLang="en-US" sz="1050" kern="100" dirty="0">
                          <a:effectLst/>
                          <a:latin typeface="BIZ UDPゴシック" panose="020B0400000000000000" pitchFamily="50" charset="-128"/>
                          <a:ea typeface="BIZ UDPゴシック" panose="020B0400000000000000" pitchFamily="50" charset="-128"/>
                        </a:rPr>
                        <a:t>分類健康有害性</a:t>
                      </a: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（発がん性以外の主な区分１）</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発がん性</a:t>
                      </a:r>
                      <a:br>
                        <a:rPr lang="ja-JP" altLang="en-US" sz="1050" u="none" strike="noStrike" dirty="0">
                          <a:effectLst/>
                          <a:latin typeface="BIZ UDPゴシック" panose="020B0400000000000000" pitchFamily="50" charset="-128"/>
                          <a:ea typeface="BIZ UDPゴシック" panose="020B0400000000000000" pitchFamily="50" charset="-128"/>
                        </a:rPr>
                      </a:b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IARC</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453410119"/>
                  </a:ext>
                </a:extLst>
              </a:tr>
              <a:tr h="346323">
                <a:tc>
                  <a:txBody>
                    <a:bodyPr/>
                    <a:lstStyle/>
                    <a:p>
                      <a:pPr algn="ctr" rtl="0" fontAlgn="ctr"/>
                      <a:r>
                        <a:rPr lang="en-US" altLang="zh-TW" sz="1050" b="0" i="0" u="none" strike="noStrike" dirty="0">
                          <a:solidFill>
                            <a:srgbClr val="000000"/>
                          </a:solidFill>
                          <a:effectLst/>
                          <a:latin typeface="BIZ UDPゴシック" panose="020B0400000000000000" pitchFamily="50" charset="-128"/>
                          <a:ea typeface="BIZ UDPゴシック" panose="020B0400000000000000" pitchFamily="50" charset="-128"/>
                        </a:rPr>
                        <a:t>14</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zh-TW" sz="1050" b="0" i="0" u="none" strike="noStrike" dirty="0">
                          <a:solidFill>
                            <a:srgbClr val="000000"/>
                          </a:solidFill>
                          <a:effectLst/>
                          <a:latin typeface="BIZ UDPゴシック" panose="020B0400000000000000" pitchFamily="50" charset="-128"/>
                          <a:ea typeface="BIZ UDPゴシック" panose="020B0400000000000000" pitchFamily="50" charset="-128"/>
                        </a:rPr>
                        <a:t>000</a:t>
                      </a: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以上（酸化銅、塩化銅、硫酸銅、硫化銅等）</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0.02</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指定物質</a:t>
                      </a:r>
                    </a:p>
                  </a:txBody>
                  <a:tcPr marL="9525" marR="9525" marT="9525" marB="0" anchor="ctr"/>
                </a:tc>
                <a:tc>
                  <a:txBody>
                    <a:bodyPr/>
                    <a:lstStyle/>
                    <a:p>
                      <a:pPr algn="ctr" rtl="0" fontAlgn="ct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皮膚感作性</a:t>
                      </a:r>
                      <a:b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特定標的臓器毒性</a:t>
                      </a:r>
                    </a:p>
                  </a:txBody>
                  <a:tcPr marL="9525" marR="9525" marT="9525" marB="0" anchor="ctr"/>
                </a:tc>
                <a:tc>
                  <a:txBody>
                    <a:bodyPr/>
                    <a:lstStyle/>
                    <a:p>
                      <a:pPr algn="ctr" rtl="0" fontAlgn="ctr"/>
                      <a:r>
                        <a:rPr lang="ja-JP" altLang="en-US" sz="1050" b="1" i="0" u="none" strike="noStrike" dirty="0">
                          <a:solidFill>
                            <a:srgbClr val="000000"/>
                          </a:solidFill>
                          <a:effectLst/>
                          <a:latin typeface="BIZ UDPゴシック" panose="020B0400000000000000" pitchFamily="50" charset="-128"/>
                          <a:ea typeface="BIZ UDPゴシック" panose="020B0400000000000000" pitchFamily="50" charset="-128"/>
                        </a:rPr>
                        <a:t>１（ベンジジン（</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代謝で染料から変化される））</a:t>
                      </a:r>
                      <a:endParaRPr lang="ja-JP" altLang="en-US" sz="105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6" name="表 15">
            <a:extLst>
              <a:ext uri="{FF2B5EF4-FFF2-40B4-BE49-F238E27FC236}">
                <a16:creationId xmlns:a16="http://schemas.microsoft.com/office/drawing/2014/main" id="{E62A40D0-936E-4493-BE5D-B8B737F6BABD}"/>
              </a:ext>
            </a:extLst>
          </p:cNvPr>
          <p:cNvGraphicFramePr>
            <a:graphicFrameLocks noGrp="1"/>
          </p:cNvGraphicFramePr>
          <p:nvPr>
            <p:extLst>
              <p:ext uri="{D42A27DB-BD31-4B8C-83A1-F6EECF244321}">
                <p14:modId xmlns:p14="http://schemas.microsoft.com/office/powerpoint/2010/main" val="2886449283"/>
              </p:ext>
            </p:extLst>
          </p:nvPr>
        </p:nvGraphicFramePr>
        <p:xfrm>
          <a:off x="716030" y="4179456"/>
          <a:ext cx="8820000" cy="1231443"/>
        </p:xfrm>
        <a:graphic>
          <a:graphicData uri="http://schemas.openxmlformats.org/drawingml/2006/table">
            <a:tbl>
              <a:tblPr firstRow="1" bandRow="1">
                <a:tableStyleId>{5C22544A-7EE6-4342-B048-85BDC9FD1C3A}</a:tableStyleId>
              </a:tblPr>
              <a:tblGrid>
                <a:gridCol w="504000">
                  <a:extLst>
                    <a:ext uri="{9D8B030D-6E8A-4147-A177-3AD203B41FA5}">
                      <a16:colId xmlns:a16="http://schemas.microsoft.com/office/drawing/2014/main" val="3554492327"/>
                    </a:ext>
                  </a:extLst>
                </a:gridCol>
                <a:gridCol w="432000">
                  <a:extLst>
                    <a:ext uri="{9D8B030D-6E8A-4147-A177-3AD203B41FA5}">
                      <a16:colId xmlns:a16="http://schemas.microsoft.com/office/drawing/2014/main" val="3146548048"/>
                    </a:ext>
                  </a:extLst>
                </a:gridCol>
                <a:gridCol w="684000">
                  <a:extLst>
                    <a:ext uri="{9D8B030D-6E8A-4147-A177-3AD203B41FA5}">
                      <a16:colId xmlns:a16="http://schemas.microsoft.com/office/drawing/2014/main" val="3313589753"/>
                    </a:ext>
                  </a:extLst>
                </a:gridCol>
                <a:gridCol w="540000">
                  <a:extLst>
                    <a:ext uri="{9D8B030D-6E8A-4147-A177-3AD203B41FA5}">
                      <a16:colId xmlns:a16="http://schemas.microsoft.com/office/drawing/2014/main" val="1309927787"/>
                    </a:ext>
                  </a:extLst>
                </a:gridCol>
                <a:gridCol w="468000">
                  <a:extLst>
                    <a:ext uri="{9D8B030D-6E8A-4147-A177-3AD203B41FA5}">
                      <a16:colId xmlns:a16="http://schemas.microsoft.com/office/drawing/2014/main" val="440683863"/>
                    </a:ext>
                  </a:extLst>
                </a:gridCol>
                <a:gridCol w="360000">
                  <a:extLst>
                    <a:ext uri="{9D8B030D-6E8A-4147-A177-3AD203B41FA5}">
                      <a16:colId xmlns:a16="http://schemas.microsoft.com/office/drawing/2014/main" val="1481578530"/>
                    </a:ext>
                  </a:extLst>
                </a:gridCol>
                <a:gridCol w="1728000">
                  <a:extLst>
                    <a:ext uri="{9D8B030D-6E8A-4147-A177-3AD203B41FA5}">
                      <a16:colId xmlns:a16="http://schemas.microsoft.com/office/drawing/2014/main" val="68193555"/>
                    </a:ext>
                  </a:extLst>
                </a:gridCol>
                <a:gridCol w="432000">
                  <a:extLst>
                    <a:ext uri="{9D8B030D-6E8A-4147-A177-3AD203B41FA5}">
                      <a16:colId xmlns:a16="http://schemas.microsoft.com/office/drawing/2014/main" val="3995537399"/>
                    </a:ext>
                  </a:extLst>
                </a:gridCol>
                <a:gridCol w="864000">
                  <a:extLst>
                    <a:ext uri="{9D8B030D-6E8A-4147-A177-3AD203B41FA5}">
                      <a16:colId xmlns:a16="http://schemas.microsoft.com/office/drawing/2014/main" val="2396862075"/>
                    </a:ext>
                  </a:extLst>
                </a:gridCol>
                <a:gridCol w="612000">
                  <a:extLst>
                    <a:ext uri="{9D8B030D-6E8A-4147-A177-3AD203B41FA5}">
                      <a16:colId xmlns:a16="http://schemas.microsoft.com/office/drawing/2014/main" val="3482019717"/>
                    </a:ext>
                  </a:extLst>
                </a:gridCol>
                <a:gridCol w="2196000">
                  <a:extLst>
                    <a:ext uri="{9D8B030D-6E8A-4147-A177-3AD203B41FA5}">
                      <a16:colId xmlns:a16="http://schemas.microsoft.com/office/drawing/2014/main" val="669687323"/>
                    </a:ext>
                  </a:extLst>
                </a:gridCol>
              </a:tblGrid>
              <a:tr h="330378">
                <a:tc gridSpan="7">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排出量（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ja-JP"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移動量（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a:p>
                  </a:txBody>
                  <a:tcPr/>
                </a:tc>
                <a:tc gridSpan="2">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zh-CN" sz="1050" u="none" strike="noStrike" dirty="0">
                          <a:effectLst/>
                          <a:latin typeface="BIZ UDPゴシック" panose="020B0400000000000000" pitchFamily="50" charset="-128"/>
                          <a:ea typeface="BIZ UDPゴシック" panose="020B0400000000000000" pitchFamily="50" charset="-128"/>
                        </a:rPr>
                        <a:t>PRTR</a:t>
                      </a:r>
                      <a:r>
                        <a:rPr lang="zh-CN" altLang="en-US" sz="1050" u="none" strike="noStrike" dirty="0">
                          <a:effectLst/>
                          <a:latin typeface="BIZ UDPゴシック" panose="020B0400000000000000" pitchFamily="50" charset="-128"/>
                          <a:ea typeface="BIZ UDPゴシック" panose="020B0400000000000000" pitchFamily="50" charset="-128"/>
                        </a:rPr>
                        <a:t>届出外</a:t>
                      </a: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年度、ｋｇ）</a:t>
                      </a:r>
                      <a:endParaRPr lang="en-US" altLang="ja-JP" sz="1050" u="none" strike="noStrike"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zh-CN"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728890693"/>
                  </a:ext>
                </a:extLst>
              </a:tr>
              <a:tr h="330378">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分類</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届出件数</a:t>
                      </a:r>
                      <a:endParaRPr lang="en-US" altLang="ja-JP"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合計</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公共用水域</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土壌</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大気排出量上位業種</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下水道</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事業所外への移動（廃棄物）</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r>
                        <a:rPr lang="zh-CN" altLang="en-US" sz="1050" u="none" strike="noStrike" dirty="0">
                          <a:effectLst/>
                          <a:latin typeface="BIZ UDPゴシック" panose="020B0400000000000000" pitchFamily="50" charset="-128"/>
                          <a:ea typeface="BIZ UDPゴシック" panose="020B0400000000000000" pitchFamily="50" charset="-128"/>
                        </a:rPr>
                        <a:t>排出量</a:t>
                      </a:r>
                      <a:endParaRPr kumimoji="1" lang="ja-JP" altLang="en-US" sz="1050" dirty="0">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主な排出源と量</a:t>
                      </a:r>
                    </a:p>
                  </a:txBody>
                  <a:tcPr anchor="ctr"/>
                </a:tc>
                <a:extLst>
                  <a:ext uri="{0D108BD9-81ED-4DB2-BD59-A6C34878D82A}">
                    <a16:rowId xmlns:a16="http://schemas.microsoft.com/office/drawing/2014/main" val="2814582105"/>
                  </a:ext>
                </a:extLst>
              </a:tr>
              <a:tr h="330378">
                <a:tc>
                  <a:txBody>
                    <a:bodyPr/>
                    <a:lstStyle/>
                    <a:p>
                      <a:pPr algn="ctr" rtl="0" fontAlgn="ct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第１種（銅水溶性</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塩</a:t>
                      </a: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en-US" altLang="zh-TW" sz="1050" b="0" i="0" u="none" strike="noStrike" dirty="0">
                          <a:solidFill>
                            <a:srgbClr val="000000"/>
                          </a:solidFill>
                          <a:effectLst/>
                          <a:latin typeface="BIZ UDPゴシック" panose="020B0400000000000000" pitchFamily="50" charset="-128"/>
                          <a:ea typeface="BIZ UDPゴシック" panose="020B0400000000000000" pitchFamily="50" charset="-128"/>
                        </a:rPr>
                        <a:t>77</a:t>
                      </a:r>
                      <a:br>
                        <a:rPr lang="en-US" altLang="zh-TW"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（銅水溶性</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塩</a:t>
                      </a: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9,625</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9,625</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fontAlgn="ct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電気機械器具製造業</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209</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141,444</a:t>
                      </a:r>
                    </a:p>
                  </a:txBody>
                  <a:tcPr marL="9525" marR="9525" marT="9525" marB="0" anchor="ctr"/>
                </a:tc>
                <a:tc>
                  <a:txBody>
                    <a:bodyPr/>
                    <a:lstStyle/>
                    <a:p>
                      <a:pPr algn="ctr" rtl="0" fontAlgn="ctr"/>
                      <a:r>
                        <a:rPr lang="en-US" altLang="zh-TW" sz="1050" b="0" i="0" u="none" strike="noStrike" dirty="0">
                          <a:solidFill>
                            <a:srgbClr val="000000"/>
                          </a:solidFill>
                          <a:effectLst/>
                          <a:latin typeface="BIZ UDPゴシック" panose="020B0400000000000000" pitchFamily="50" charset="-128"/>
                          <a:ea typeface="BIZ UDPゴシック" panose="020B0400000000000000" pitchFamily="50" charset="-128"/>
                        </a:rPr>
                        <a:t>619</a:t>
                      </a: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（銅水溶性</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塩</a:t>
                      </a: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下水処理施設（</a:t>
                      </a:r>
                      <a:r>
                        <a:rPr lang="en-US" altLang="zh-TW" sz="1050" b="0" i="0" u="none" strike="noStrike" dirty="0">
                          <a:solidFill>
                            <a:srgbClr val="000000"/>
                          </a:solidFill>
                          <a:effectLst/>
                          <a:latin typeface="BIZ UDPゴシック" panose="020B0400000000000000" pitchFamily="50" charset="-128"/>
                          <a:ea typeface="BIZ UDPゴシック" panose="020B0400000000000000" pitchFamily="50" charset="-128"/>
                        </a:rPr>
                        <a:t>419</a:t>
                      </a: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一般廃棄物処理施設（</a:t>
                      </a:r>
                      <a:r>
                        <a:rPr lang="en-US" altLang="zh-TW" sz="1050" b="0" i="0" u="none" strike="noStrike" dirty="0">
                          <a:solidFill>
                            <a:srgbClr val="000000"/>
                          </a:solidFill>
                          <a:effectLst/>
                          <a:latin typeface="BIZ UDPゴシック" panose="020B0400000000000000" pitchFamily="50" charset="-128"/>
                          <a:ea typeface="BIZ UDPゴシック" panose="020B0400000000000000" pitchFamily="50" charset="-128"/>
                        </a:rPr>
                        <a:t>89</a:t>
                      </a: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b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産業廃棄物処理施設（７９）</a:t>
                      </a:r>
                    </a:p>
                  </a:txBody>
                  <a:tcPr marL="9525" marR="9525" marT="9525" marB="0" anchor="ctr"/>
                </a:tc>
                <a:extLst>
                  <a:ext uri="{0D108BD9-81ED-4DB2-BD59-A6C34878D82A}">
                    <a16:rowId xmlns:a16="http://schemas.microsoft.com/office/drawing/2014/main" val="3130189616"/>
                  </a:ext>
                </a:extLst>
              </a:tr>
            </a:tbl>
          </a:graphicData>
        </a:graphic>
      </p:graphicFrame>
    </p:spTree>
    <p:extLst>
      <p:ext uri="{BB962C8B-B14F-4D97-AF65-F5344CB8AC3E}">
        <p14:creationId xmlns:p14="http://schemas.microsoft.com/office/powerpoint/2010/main" val="317115708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p:cNvSpPr>
            <a:spLocks noGrp="1"/>
          </p:cNvSpPr>
          <p:nvPr>
            <p:ph type="title"/>
          </p:nvPr>
        </p:nvSpPr>
        <p:spPr>
          <a:xfrm>
            <a:off x="1083469" y="609600"/>
            <a:ext cx="8457933" cy="742122"/>
          </a:xfrm>
        </p:spPr>
        <p:txBody>
          <a:bodyPr>
            <a:normAutofit/>
          </a:bodyPr>
          <a:lstStyle/>
          <a:p>
            <a:r>
              <a:rPr kumimoji="1" lang="ja-JP" altLang="en-US" sz="2400" dirty="0">
                <a:latin typeface="BIZ UDPゴシック" panose="020B0400000000000000" pitchFamily="50" charset="-128"/>
                <a:ea typeface="BIZ UDPゴシック" panose="020B0400000000000000" pitchFamily="50" charset="-128"/>
              </a:rPr>
              <a:t>（参考）検討対象物質について</a:t>
            </a:r>
            <a:r>
              <a:rPr kumimoji="1" lang="en-US" altLang="ja-JP" sz="2400" dirty="0">
                <a:latin typeface="BIZ UDPゴシック" panose="020B0400000000000000" pitchFamily="50" charset="-128"/>
                <a:ea typeface="BIZ UDPゴシック" panose="020B0400000000000000" pitchFamily="50" charset="-128"/>
              </a:rPr>
              <a:t>【</a:t>
            </a:r>
            <a:r>
              <a:rPr lang="ja-JP" altLang="en-US" sz="2400" dirty="0">
                <a:latin typeface="BIZ UDPゴシック" panose="020B0400000000000000" pitchFamily="50" charset="-128"/>
                <a:ea typeface="BIZ UDPゴシック" panose="020B0400000000000000" pitchFamily="50" charset="-128"/>
              </a:rPr>
              <a:t>㊱バナジウム及びその化合物</a:t>
            </a:r>
            <a:r>
              <a:rPr kumimoji="1" lang="en-US" altLang="ja-JP" sz="2400" dirty="0">
                <a:latin typeface="BIZ UDPゴシック" panose="020B0400000000000000" pitchFamily="50" charset="-128"/>
                <a:ea typeface="BIZ UDPゴシック" panose="020B0400000000000000" pitchFamily="50" charset="-128"/>
              </a:rPr>
              <a:t>】</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スライド番号プレースホルダー 3">
            <a:extLst>
              <a:ext uri="{FF2B5EF4-FFF2-40B4-BE49-F238E27FC236}">
                <a16:creationId xmlns:a16="http://schemas.microsoft.com/office/drawing/2014/main" id="{8DBC81DD-DE3C-4517-AC6F-72A486E33BE7}"/>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49</a:t>
            </a:fld>
            <a:endParaRPr lang="en-US" dirty="0">
              <a:solidFill>
                <a:srgbClr val="000000"/>
              </a:solidFill>
              <a:latin typeface="BIZ UDPゴシック" panose="020B0400000000000000" pitchFamily="50" charset="-128"/>
              <a:ea typeface="BIZ UDPゴシック" panose="020B0400000000000000" pitchFamily="50" charset="-128"/>
            </a:endParaRPr>
          </a:p>
        </p:txBody>
      </p:sp>
      <p:graphicFrame>
        <p:nvGraphicFramePr>
          <p:cNvPr id="3" name="表 3">
            <a:extLst>
              <a:ext uri="{FF2B5EF4-FFF2-40B4-BE49-F238E27FC236}">
                <a16:creationId xmlns:a16="http://schemas.microsoft.com/office/drawing/2014/main" id="{99486B8D-8EBE-405C-9D80-F4834A667D51}"/>
              </a:ext>
            </a:extLst>
          </p:cNvPr>
          <p:cNvGraphicFramePr>
            <a:graphicFrameLocks noGrp="1"/>
          </p:cNvGraphicFramePr>
          <p:nvPr>
            <p:extLst>
              <p:ext uri="{D42A27DB-BD31-4B8C-83A1-F6EECF244321}">
                <p14:modId xmlns:p14="http://schemas.microsoft.com/office/powerpoint/2010/main" val="3890154422"/>
              </p:ext>
            </p:extLst>
          </p:nvPr>
        </p:nvGraphicFramePr>
        <p:xfrm>
          <a:off x="733163" y="1360286"/>
          <a:ext cx="8708986" cy="1418813"/>
        </p:xfrm>
        <a:graphic>
          <a:graphicData uri="http://schemas.openxmlformats.org/drawingml/2006/table">
            <a:tbl>
              <a:tblPr firstRow="1" bandRow="1">
                <a:tableStyleId>{5C22544A-7EE6-4342-B048-85BDC9FD1C3A}</a:tableStyleId>
              </a:tblPr>
              <a:tblGrid>
                <a:gridCol w="900000">
                  <a:extLst>
                    <a:ext uri="{9D8B030D-6E8A-4147-A177-3AD203B41FA5}">
                      <a16:colId xmlns:a16="http://schemas.microsoft.com/office/drawing/2014/main" val="1612888235"/>
                    </a:ext>
                  </a:extLst>
                </a:gridCol>
                <a:gridCol w="644616">
                  <a:extLst>
                    <a:ext uri="{9D8B030D-6E8A-4147-A177-3AD203B41FA5}">
                      <a16:colId xmlns:a16="http://schemas.microsoft.com/office/drawing/2014/main" val="2876613415"/>
                    </a:ext>
                  </a:extLst>
                </a:gridCol>
                <a:gridCol w="864370">
                  <a:extLst>
                    <a:ext uri="{9D8B030D-6E8A-4147-A177-3AD203B41FA5}">
                      <a16:colId xmlns:a16="http://schemas.microsoft.com/office/drawing/2014/main" val="2936053854"/>
                    </a:ext>
                  </a:extLst>
                </a:gridCol>
                <a:gridCol w="3168000">
                  <a:extLst>
                    <a:ext uri="{9D8B030D-6E8A-4147-A177-3AD203B41FA5}">
                      <a16:colId xmlns:a16="http://schemas.microsoft.com/office/drawing/2014/main" val="677029250"/>
                    </a:ext>
                  </a:extLst>
                </a:gridCol>
                <a:gridCol w="3132000">
                  <a:extLst>
                    <a:ext uri="{9D8B030D-6E8A-4147-A177-3AD203B41FA5}">
                      <a16:colId xmlns:a16="http://schemas.microsoft.com/office/drawing/2014/main" val="1103838277"/>
                    </a:ext>
                  </a:extLst>
                </a:gridCol>
              </a:tblGrid>
              <a:tr h="258322">
                <a:tc>
                  <a:txBody>
                    <a:bodyPr/>
                    <a:lstStyle/>
                    <a:p>
                      <a:pPr algn="ctr"/>
                      <a:r>
                        <a:rPr kumimoji="1" lang="ja-JP" altLang="en-US" sz="1050" dirty="0">
                          <a:latin typeface="BIZ UDPゴシック" panose="020B0400000000000000" pitchFamily="50" charset="-128"/>
                          <a:ea typeface="BIZ UDPゴシック" panose="020B0400000000000000" pitchFamily="50" charset="-128"/>
                        </a:rPr>
                        <a:t>分子式</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融点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沸点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主な用途</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特徴</a:t>
                      </a:r>
                    </a:p>
                  </a:txBody>
                  <a:tcPr anchor="ctr"/>
                </a:tc>
                <a:extLst>
                  <a:ext uri="{0D108BD9-81ED-4DB2-BD59-A6C34878D82A}">
                    <a16:rowId xmlns:a16="http://schemas.microsoft.com/office/drawing/2014/main" val="841004180"/>
                  </a:ext>
                </a:extLst>
              </a:tr>
              <a:tr h="1160491">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V</a:t>
                      </a:r>
                    </a:p>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（バナジウム）</a:t>
                      </a:r>
                      <a:b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V</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O</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5</a:t>
                      </a:r>
                    </a:p>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（五酸化バナジウム）</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等</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1,917℃</a:t>
                      </a:r>
                    </a:p>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(V)</a:t>
                      </a:r>
                      <a:b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 690℃（V</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O</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5</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3,000℃</a:t>
                      </a:r>
                    </a:p>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(V)</a:t>
                      </a:r>
                      <a:b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1,750℃</a:t>
                      </a:r>
                    </a:p>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（V</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O</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5</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・五酸化バナジウム：特殊鋼の原料、硫酸等製造する際の触媒、陶器やガラスの着色。</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・金属バナジウム、バナジウム合金：電子材料、被覆材、耐熱材、超合金、航空機の部材。</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・バナジウム鋼：原子炉やターボエンジンのタービン、ドリルなどの切削工具、パイプライン、タンク、橋梁等。</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・商品としてもっとも多く流通しているのは五酸化バナジウム。</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・バナジウムは、石油や石炭などの化石燃料中にも含まれており、これらの燃焼に伴って排出されたり、石油燃焼ボイラーの煤や原油の精製過程の残りかすなどにも副産物として含まれている。</a:t>
                      </a:r>
                      <a:b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・たばこの煙にも含まれている。</a:t>
                      </a:r>
                    </a:p>
                  </a:txBody>
                  <a:tcPr marL="9525" marR="9525" marT="9525" marB="0" anchor="ctr"/>
                </a:tc>
                <a:extLst>
                  <a:ext uri="{0D108BD9-81ED-4DB2-BD59-A6C34878D82A}">
                    <a16:rowId xmlns:a16="http://schemas.microsoft.com/office/drawing/2014/main" val="2844436851"/>
                  </a:ext>
                </a:extLst>
              </a:tr>
            </a:tbl>
          </a:graphicData>
        </a:graphic>
      </p:graphicFrame>
      <p:graphicFrame>
        <p:nvGraphicFramePr>
          <p:cNvPr id="20" name="表 19">
            <a:extLst>
              <a:ext uri="{FF2B5EF4-FFF2-40B4-BE49-F238E27FC236}">
                <a16:creationId xmlns:a16="http://schemas.microsoft.com/office/drawing/2014/main" id="{D4582458-6B28-410C-ADF1-1AB4EEB66FE3}"/>
              </a:ext>
            </a:extLst>
          </p:cNvPr>
          <p:cNvGraphicFramePr>
            <a:graphicFrameLocks noGrp="1"/>
          </p:cNvGraphicFramePr>
          <p:nvPr>
            <p:extLst>
              <p:ext uri="{D42A27DB-BD31-4B8C-83A1-F6EECF244321}">
                <p14:modId xmlns:p14="http://schemas.microsoft.com/office/powerpoint/2010/main" val="832358573"/>
              </p:ext>
            </p:extLst>
          </p:nvPr>
        </p:nvGraphicFramePr>
        <p:xfrm>
          <a:off x="716030" y="5364922"/>
          <a:ext cx="8765820" cy="1185231"/>
        </p:xfrm>
        <a:graphic>
          <a:graphicData uri="http://schemas.openxmlformats.org/drawingml/2006/table">
            <a:tbl>
              <a:tblPr firstRow="1" bandRow="1">
                <a:tableStyleId>{5C22544A-7EE6-4342-B048-85BDC9FD1C3A}</a:tableStyleId>
              </a:tblPr>
              <a:tblGrid>
                <a:gridCol w="360000">
                  <a:extLst>
                    <a:ext uri="{9D8B030D-6E8A-4147-A177-3AD203B41FA5}">
                      <a16:colId xmlns:a16="http://schemas.microsoft.com/office/drawing/2014/main" val="186284741"/>
                    </a:ext>
                  </a:extLst>
                </a:gridCol>
                <a:gridCol w="396000">
                  <a:extLst>
                    <a:ext uri="{9D8B030D-6E8A-4147-A177-3AD203B41FA5}">
                      <a16:colId xmlns:a16="http://schemas.microsoft.com/office/drawing/2014/main" val="3347487342"/>
                    </a:ext>
                  </a:extLst>
                </a:gridCol>
                <a:gridCol w="583779">
                  <a:extLst>
                    <a:ext uri="{9D8B030D-6E8A-4147-A177-3AD203B41FA5}">
                      <a16:colId xmlns:a16="http://schemas.microsoft.com/office/drawing/2014/main" val="820898458"/>
                    </a:ext>
                  </a:extLst>
                </a:gridCol>
                <a:gridCol w="1349748">
                  <a:extLst>
                    <a:ext uri="{9D8B030D-6E8A-4147-A177-3AD203B41FA5}">
                      <a16:colId xmlns:a16="http://schemas.microsoft.com/office/drawing/2014/main" val="1115179099"/>
                    </a:ext>
                  </a:extLst>
                </a:gridCol>
                <a:gridCol w="648000">
                  <a:extLst>
                    <a:ext uri="{9D8B030D-6E8A-4147-A177-3AD203B41FA5}">
                      <a16:colId xmlns:a16="http://schemas.microsoft.com/office/drawing/2014/main" val="3356854828"/>
                    </a:ext>
                  </a:extLst>
                </a:gridCol>
                <a:gridCol w="637381">
                  <a:extLst>
                    <a:ext uri="{9D8B030D-6E8A-4147-A177-3AD203B41FA5}">
                      <a16:colId xmlns:a16="http://schemas.microsoft.com/office/drawing/2014/main" val="1920011306"/>
                    </a:ext>
                  </a:extLst>
                </a:gridCol>
                <a:gridCol w="487409">
                  <a:extLst>
                    <a:ext uri="{9D8B030D-6E8A-4147-A177-3AD203B41FA5}">
                      <a16:colId xmlns:a16="http://schemas.microsoft.com/office/drawing/2014/main" val="3335024437"/>
                    </a:ext>
                  </a:extLst>
                </a:gridCol>
                <a:gridCol w="487409">
                  <a:extLst>
                    <a:ext uri="{9D8B030D-6E8A-4147-A177-3AD203B41FA5}">
                      <a16:colId xmlns:a16="http://schemas.microsoft.com/office/drawing/2014/main" val="1224343970"/>
                    </a:ext>
                  </a:extLst>
                </a:gridCol>
                <a:gridCol w="742992">
                  <a:extLst>
                    <a:ext uri="{9D8B030D-6E8A-4147-A177-3AD203B41FA5}">
                      <a16:colId xmlns:a16="http://schemas.microsoft.com/office/drawing/2014/main" val="1897126806"/>
                    </a:ext>
                  </a:extLst>
                </a:gridCol>
                <a:gridCol w="712367">
                  <a:extLst>
                    <a:ext uri="{9D8B030D-6E8A-4147-A177-3AD203B41FA5}">
                      <a16:colId xmlns:a16="http://schemas.microsoft.com/office/drawing/2014/main" val="1958534525"/>
                    </a:ext>
                  </a:extLst>
                </a:gridCol>
                <a:gridCol w="599889">
                  <a:extLst>
                    <a:ext uri="{9D8B030D-6E8A-4147-A177-3AD203B41FA5}">
                      <a16:colId xmlns:a16="http://schemas.microsoft.com/office/drawing/2014/main" val="2187406633"/>
                    </a:ext>
                  </a:extLst>
                </a:gridCol>
                <a:gridCol w="412423">
                  <a:extLst>
                    <a:ext uri="{9D8B030D-6E8A-4147-A177-3AD203B41FA5}">
                      <a16:colId xmlns:a16="http://schemas.microsoft.com/office/drawing/2014/main" val="546023338"/>
                    </a:ext>
                  </a:extLst>
                </a:gridCol>
                <a:gridCol w="412423">
                  <a:extLst>
                    <a:ext uri="{9D8B030D-6E8A-4147-A177-3AD203B41FA5}">
                      <a16:colId xmlns:a16="http://schemas.microsoft.com/office/drawing/2014/main" val="3089004337"/>
                    </a:ext>
                  </a:extLst>
                </a:gridCol>
                <a:gridCol w="936000">
                  <a:extLst>
                    <a:ext uri="{9D8B030D-6E8A-4147-A177-3AD203B41FA5}">
                      <a16:colId xmlns:a16="http://schemas.microsoft.com/office/drawing/2014/main" val="3702834822"/>
                    </a:ext>
                  </a:extLst>
                </a:gridCol>
              </a:tblGrid>
              <a:tr h="269415">
                <a:tc gridSpan="11">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中央環境審議会での検討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gridSpan="3">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条例制定時の検討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2355721477"/>
                  </a:ext>
                </a:extLst>
              </a:tr>
              <a:tr h="422031">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zh-TW" altLang="en-US" sz="1050" u="none" strike="noStrike" dirty="0">
                          <a:effectLst/>
                          <a:latin typeface="BIZ UDPゴシック" panose="020B0400000000000000" pitchFamily="50" charset="-128"/>
                          <a:ea typeface="BIZ UDPゴシック" panose="020B0400000000000000" pitchFamily="50" charset="-128"/>
                        </a:rPr>
                        <a:t>遺伝子障害性</a:t>
                      </a:r>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発がん性の閾値の有無</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発がん性以外の有害性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発がん性の量ー反応関係</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ユニットリスク</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a:effectLst/>
                          <a:latin typeface="BIZ UDPゴシック" panose="020B0400000000000000" pitchFamily="50" charset="-128"/>
                          <a:ea typeface="BIZ UDPゴシック" panose="020B0400000000000000" pitchFamily="50" charset="-128"/>
                        </a:rPr>
                        <a:t>発がん性以外の量ー反応関係</a:t>
                      </a:r>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発がん性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毒性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想定環境濃度</a:t>
                      </a:r>
                    </a:p>
                  </a:txBody>
                  <a:tcPr marL="9525" marR="9525" marT="9525" marB="0" anchor="ctr"/>
                </a:tc>
                <a:extLst>
                  <a:ext uri="{0D108BD9-81ED-4DB2-BD59-A6C34878D82A}">
                    <a16:rowId xmlns:a16="http://schemas.microsoft.com/office/drawing/2014/main" val="1453410119"/>
                  </a:ext>
                </a:extLst>
              </a:tr>
              <a:tr h="426231">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en-US" sz="1050" b="0" i="0" u="none" strike="noStrike">
                          <a:solidFill>
                            <a:srgbClr val="000000"/>
                          </a:solidFill>
                          <a:effectLst/>
                          <a:latin typeface="BIZ UDPゴシック" panose="020B0400000000000000" pitchFamily="50" charset="-128"/>
                          <a:ea typeface="BIZ UDPゴシック" panose="020B0400000000000000" pitchFamily="50" charset="-128"/>
                        </a:rPr>
                        <a:t>T1</a:t>
                      </a: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0.001mg/m</a:t>
                      </a:r>
                      <a:r>
                        <a:rPr lang="en-US" sz="1050" b="0" i="0" u="none" strike="noStrike" baseline="30000" dirty="0">
                          <a:solidFill>
                            <a:srgbClr val="000000"/>
                          </a:solidFill>
                          <a:effectLst/>
                          <a:latin typeface="BIZ UDPゴシック" panose="020B0400000000000000" pitchFamily="50" charset="-128"/>
                          <a:ea typeface="BIZ UDPゴシック" panose="020B0400000000000000" pitchFamily="50" charset="-128"/>
                        </a:rPr>
                        <a:t>3</a:t>
                      </a:r>
                    </a:p>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（V</a:t>
                      </a:r>
                      <a:r>
                        <a:rPr lang="en-US"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O</a:t>
                      </a:r>
                      <a:r>
                        <a:rPr lang="en-US"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5</a:t>
                      </a: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4" name="表 13">
            <a:extLst>
              <a:ext uri="{FF2B5EF4-FFF2-40B4-BE49-F238E27FC236}">
                <a16:creationId xmlns:a16="http://schemas.microsoft.com/office/drawing/2014/main" id="{D3E76E5F-B5FC-4941-92BF-3CBE7D059220}"/>
              </a:ext>
            </a:extLst>
          </p:cNvPr>
          <p:cNvGraphicFramePr>
            <a:graphicFrameLocks noGrp="1"/>
          </p:cNvGraphicFramePr>
          <p:nvPr>
            <p:extLst>
              <p:ext uri="{D42A27DB-BD31-4B8C-83A1-F6EECF244321}">
                <p14:modId xmlns:p14="http://schemas.microsoft.com/office/powerpoint/2010/main" val="2239959321"/>
              </p:ext>
            </p:extLst>
          </p:nvPr>
        </p:nvGraphicFramePr>
        <p:xfrm>
          <a:off x="788219" y="2970088"/>
          <a:ext cx="8692944" cy="917823"/>
        </p:xfrm>
        <a:graphic>
          <a:graphicData uri="http://schemas.openxmlformats.org/drawingml/2006/table">
            <a:tbl>
              <a:tblPr firstRow="1" bandRow="1">
                <a:tableStyleId>{5C22544A-7EE6-4342-B048-85BDC9FD1C3A}</a:tableStyleId>
              </a:tblPr>
              <a:tblGrid>
                <a:gridCol w="900000">
                  <a:extLst>
                    <a:ext uri="{9D8B030D-6E8A-4147-A177-3AD203B41FA5}">
                      <a16:colId xmlns:a16="http://schemas.microsoft.com/office/drawing/2014/main" val="2840144021"/>
                    </a:ext>
                  </a:extLst>
                </a:gridCol>
                <a:gridCol w="720000">
                  <a:extLst>
                    <a:ext uri="{9D8B030D-6E8A-4147-A177-3AD203B41FA5}">
                      <a16:colId xmlns:a16="http://schemas.microsoft.com/office/drawing/2014/main" val="2239818214"/>
                    </a:ext>
                  </a:extLst>
                </a:gridCol>
                <a:gridCol w="396000">
                  <a:extLst>
                    <a:ext uri="{9D8B030D-6E8A-4147-A177-3AD203B41FA5}">
                      <a16:colId xmlns:a16="http://schemas.microsoft.com/office/drawing/2014/main" val="2384755886"/>
                    </a:ext>
                  </a:extLst>
                </a:gridCol>
                <a:gridCol w="792000">
                  <a:extLst>
                    <a:ext uri="{9D8B030D-6E8A-4147-A177-3AD203B41FA5}">
                      <a16:colId xmlns:a16="http://schemas.microsoft.com/office/drawing/2014/main" val="186284741"/>
                    </a:ext>
                  </a:extLst>
                </a:gridCol>
                <a:gridCol w="432000">
                  <a:extLst>
                    <a:ext uri="{9D8B030D-6E8A-4147-A177-3AD203B41FA5}">
                      <a16:colId xmlns:a16="http://schemas.microsoft.com/office/drawing/2014/main" val="1115179099"/>
                    </a:ext>
                  </a:extLst>
                </a:gridCol>
                <a:gridCol w="432000">
                  <a:extLst>
                    <a:ext uri="{9D8B030D-6E8A-4147-A177-3AD203B41FA5}">
                      <a16:colId xmlns:a16="http://schemas.microsoft.com/office/drawing/2014/main" val="3356854828"/>
                    </a:ext>
                  </a:extLst>
                </a:gridCol>
                <a:gridCol w="540000">
                  <a:extLst>
                    <a:ext uri="{9D8B030D-6E8A-4147-A177-3AD203B41FA5}">
                      <a16:colId xmlns:a16="http://schemas.microsoft.com/office/drawing/2014/main" val="1920011306"/>
                    </a:ext>
                  </a:extLst>
                </a:gridCol>
                <a:gridCol w="468000">
                  <a:extLst>
                    <a:ext uri="{9D8B030D-6E8A-4147-A177-3AD203B41FA5}">
                      <a16:colId xmlns:a16="http://schemas.microsoft.com/office/drawing/2014/main" val="3335024437"/>
                    </a:ext>
                  </a:extLst>
                </a:gridCol>
                <a:gridCol w="576000">
                  <a:extLst>
                    <a:ext uri="{9D8B030D-6E8A-4147-A177-3AD203B41FA5}">
                      <a16:colId xmlns:a16="http://schemas.microsoft.com/office/drawing/2014/main" val="262351408"/>
                    </a:ext>
                  </a:extLst>
                </a:gridCol>
                <a:gridCol w="504000">
                  <a:extLst>
                    <a:ext uri="{9D8B030D-6E8A-4147-A177-3AD203B41FA5}">
                      <a16:colId xmlns:a16="http://schemas.microsoft.com/office/drawing/2014/main" val="421905880"/>
                    </a:ext>
                  </a:extLst>
                </a:gridCol>
                <a:gridCol w="386472">
                  <a:extLst>
                    <a:ext uri="{9D8B030D-6E8A-4147-A177-3AD203B41FA5}">
                      <a16:colId xmlns:a16="http://schemas.microsoft.com/office/drawing/2014/main" val="3811409747"/>
                    </a:ext>
                  </a:extLst>
                </a:gridCol>
                <a:gridCol w="386472">
                  <a:extLst>
                    <a:ext uri="{9D8B030D-6E8A-4147-A177-3AD203B41FA5}">
                      <a16:colId xmlns:a16="http://schemas.microsoft.com/office/drawing/2014/main" val="2543409202"/>
                    </a:ext>
                  </a:extLst>
                </a:gridCol>
                <a:gridCol w="1620000">
                  <a:extLst>
                    <a:ext uri="{9D8B030D-6E8A-4147-A177-3AD203B41FA5}">
                      <a16:colId xmlns:a16="http://schemas.microsoft.com/office/drawing/2014/main" val="1224343970"/>
                    </a:ext>
                  </a:extLst>
                </a:gridCol>
                <a:gridCol w="540000">
                  <a:extLst>
                    <a:ext uri="{9D8B030D-6E8A-4147-A177-3AD203B41FA5}">
                      <a16:colId xmlns:a16="http://schemas.microsoft.com/office/drawing/2014/main" val="469874782"/>
                    </a:ext>
                  </a:extLst>
                </a:gridCol>
              </a:tblGrid>
              <a:tr h="395800">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全国製造・輸入数量 </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sz="1050" u="none" strike="noStrike" dirty="0">
                          <a:effectLst/>
                          <a:latin typeface="BIZ UDPゴシック" panose="020B0400000000000000" pitchFamily="50" charset="-128"/>
                          <a:ea typeface="BIZ UDPゴシック" panose="020B0400000000000000" pitchFamily="50" charset="-128"/>
                        </a:rPr>
                        <a:t>t)</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府内大気濃度</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測定法</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環境基準値又は指針値</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法（有害</a:t>
                      </a:r>
                      <a:r>
                        <a:rPr lang="ja-JP" altLang="en-US" sz="1050" kern="100" dirty="0">
                          <a:effectLst/>
                          <a:latin typeface="BIZ UDPゴシック" panose="020B0400000000000000" pitchFamily="50" charset="-128"/>
                          <a:ea typeface="BIZ UDPゴシック" panose="020B0400000000000000" pitchFamily="50" charset="-128"/>
                        </a:rPr>
                        <a:t>物質等</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法（指定物質）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法（優先取組物質）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条例（有害</a:t>
                      </a:r>
                      <a:r>
                        <a:rPr lang="ja-JP" altLang="en-US" sz="1050" kern="100" dirty="0">
                          <a:effectLst/>
                          <a:latin typeface="BIZ UDPゴシック" panose="020B0400000000000000" pitchFamily="50" charset="-128"/>
                          <a:ea typeface="BIZ UDPゴシック" panose="020B0400000000000000" pitchFamily="50" charset="-128"/>
                        </a:rPr>
                        <a:t>物質</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化審法</a:t>
                      </a:r>
                    </a:p>
                  </a:txBody>
                  <a:tcPr marL="45720" marR="45720"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安衛法</a:t>
                      </a:r>
                      <a:endParaRPr kumimoji="1" lang="en-US" altLang="ja-JP" sz="1050" dirty="0">
                        <a:latin typeface="BIZ UDPゴシック" panose="020B0400000000000000" pitchFamily="50" charset="-128"/>
                        <a:ea typeface="BIZ UDPゴシック" panose="020B0400000000000000" pitchFamily="50" charset="-128"/>
                      </a:endParaRPr>
                    </a:p>
                    <a:p>
                      <a:pPr algn="ctr"/>
                      <a:r>
                        <a:rPr kumimoji="1" lang="ja-JP" altLang="en-US" sz="1050" dirty="0">
                          <a:latin typeface="BIZ UDPゴシック" panose="020B0400000000000000" pitchFamily="50" charset="-128"/>
                          <a:ea typeface="BIZ UDPゴシック" panose="020B0400000000000000" pitchFamily="50" charset="-128"/>
                        </a:rPr>
                        <a:t>特化則</a:t>
                      </a:r>
                    </a:p>
                  </a:txBody>
                  <a:tcPr marL="45720" marR="4572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毒劇法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水濁法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50" kern="100" dirty="0">
                          <a:effectLst/>
                          <a:latin typeface="BIZ UDPゴシック" panose="020B0400000000000000" pitchFamily="50" charset="-128"/>
                          <a:ea typeface="BIZ UDPゴシック" panose="020B0400000000000000" pitchFamily="50" charset="-128"/>
                        </a:rPr>
                        <a:t>GHS</a:t>
                      </a:r>
                      <a:r>
                        <a:rPr lang="ja-JP" altLang="en-US" sz="1050" kern="100" dirty="0">
                          <a:effectLst/>
                          <a:latin typeface="BIZ UDPゴシック" panose="020B0400000000000000" pitchFamily="50" charset="-128"/>
                          <a:ea typeface="BIZ UDPゴシック" panose="020B0400000000000000" pitchFamily="50" charset="-128"/>
                        </a:rPr>
                        <a:t>分類健康有害性</a:t>
                      </a: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（発がん性以外の主な区分１）</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発がん性</a:t>
                      </a:r>
                      <a:br>
                        <a:rPr lang="ja-JP" altLang="en-US" sz="1050" u="none" strike="noStrike" dirty="0">
                          <a:effectLst/>
                          <a:latin typeface="BIZ UDPゴシック" panose="020B0400000000000000" pitchFamily="50" charset="-128"/>
                          <a:ea typeface="BIZ UDPゴシック" panose="020B0400000000000000" pitchFamily="50" charset="-128"/>
                        </a:rPr>
                      </a:b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IARC</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453410119"/>
                  </a:ext>
                </a:extLst>
              </a:tr>
              <a:tr h="346323">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1,000（V</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O</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5</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0.0038</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特定標的臓器・全身毒性</a:t>
                      </a:r>
                    </a:p>
                  </a:txBody>
                  <a:tcPr marL="9525" marR="9525" marT="9525" marB="0" anchor="ctr"/>
                </a:tc>
                <a:tc>
                  <a:txBody>
                    <a:bodyPr/>
                    <a:lstStyle/>
                    <a:p>
                      <a:pPr algn="ctr" rtl="0" fontAlgn="ctr"/>
                      <a:r>
                        <a:rPr lang="en-US" altLang="ja-JP" sz="1050" b="1" i="0" u="none" strike="noStrike" dirty="0">
                          <a:solidFill>
                            <a:srgbClr val="000000"/>
                          </a:solidFill>
                          <a:effectLst/>
                          <a:latin typeface="BIZ UDPゴシック" panose="020B0400000000000000" pitchFamily="50" charset="-128"/>
                          <a:ea typeface="BIZ UDPゴシック" panose="020B0400000000000000" pitchFamily="50" charset="-128"/>
                        </a:rPr>
                        <a:t>2B</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（V</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O</a:t>
                      </a:r>
                      <a:r>
                        <a:rPr lang="en-US" altLang="ja-JP"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5</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ja-JP" altLang="en-US" sz="105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6" name="表 15">
            <a:extLst>
              <a:ext uri="{FF2B5EF4-FFF2-40B4-BE49-F238E27FC236}">
                <a16:creationId xmlns:a16="http://schemas.microsoft.com/office/drawing/2014/main" id="{D40D42E1-2B8D-4E0E-8AB2-14E185A8DDB8}"/>
              </a:ext>
            </a:extLst>
          </p:cNvPr>
          <p:cNvGraphicFramePr>
            <a:graphicFrameLocks noGrp="1"/>
          </p:cNvGraphicFramePr>
          <p:nvPr>
            <p:extLst>
              <p:ext uri="{D42A27DB-BD31-4B8C-83A1-F6EECF244321}">
                <p14:modId xmlns:p14="http://schemas.microsoft.com/office/powerpoint/2010/main" val="1108409180"/>
              </p:ext>
            </p:extLst>
          </p:nvPr>
        </p:nvGraphicFramePr>
        <p:xfrm>
          <a:off x="733163" y="4101697"/>
          <a:ext cx="8748000" cy="1072236"/>
        </p:xfrm>
        <a:graphic>
          <a:graphicData uri="http://schemas.openxmlformats.org/drawingml/2006/table">
            <a:tbl>
              <a:tblPr firstRow="1" bandRow="1">
                <a:tableStyleId>{5C22544A-7EE6-4342-B048-85BDC9FD1C3A}</a:tableStyleId>
              </a:tblPr>
              <a:tblGrid>
                <a:gridCol w="396000">
                  <a:extLst>
                    <a:ext uri="{9D8B030D-6E8A-4147-A177-3AD203B41FA5}">
                      <a16:colId xmlns:a16="http://schemas.microsoft.com/office/drawing/2014/main" val="3554492327"/>
                    </a:ext>
                  </a:extLst>
                </a:gridCol>
                <a:gridCol w="360000">
                  <a:extLst>
                    <a:ext uri="{9D8B030D-6E8A-4147-A177-3AD203B41FA5}">
                      <a16:colId xmlns:a16="http://schemas.microsoft.com/office/drawing/2014/main" val="3146548048"/>
                    </a:ext>
                  </a:extLst>
                </a:gridCol>
                <a:gridCol w="684000">
                  <a:extLst>
                    <a:ext uri="{9D8B030D-6E8A-4147-A177-3AD203B41FA5}">
                      <a16:colId xmlns:a16="http://schemas.microsoft.com/office/drawing/2014/main" val="3313589753"/>
                    </a:ext>
                  </a:extLst>
                </a:gridCol>
                <a:gridCol w="684000">
                  <a:extLst>
                    <a:ext uri="{9D8B030D-6E8A-4147-A177-3AD203B41FA5}">
                      <a16:colId xmlns:a16="http://schemas.microsoft.com/office/drawing/2014/main" val="1309927787"/>
                    </a:ext>
                  </a:extLst>
                </a:gridCol>
                <a:gridCol w="432000">
                  <a:extLst>
                    <a:ext uri="{9D8B030D-6E8A-4147-A177-3AD203B41FA5}">
                      <a16:colId xmlns:a16="http://schemas.microsoft.com/office/drawing/2014/main" val="440683863"/>
                    </a:ext>
                  </a:extLst>
                </a:gridCol>
                <a:gridCol w="360000">
                  <a:extLst>
                    <a:ext uri="{9D8B030D-6E8A-4147-A177-3AD203B41FA5}">
                      <a16:colId xmlns:a16="http://schemas.microsoft.com/office/drawing/2014/main" val="1481578530"/>
                    </a:ext>
                  </a:extLst>
                </a:gridCol>
                <a:gridCol w="1728000">
                  <a:extLst>
                    <a:ext uri="{9D8B030D-6E8A-4147-A177-3AD203B41FA5}">
                      <a16:colId xmlns:a16="http://schemas.microsoft.com/office/drawing/2014/main" val="68193555"/>
                    </a:ext>
                  </a:extLst>
                </a:gridCol>
                <a:gridCol w="432000">
                  <a:extLst>
                    <a:ext uri="{9D8B030D-6E8A-4147-A177-3AD203B41FA5}">
                      <a16:colId xmlns:a16="http://schemas.microsoft.com/office/drawing/2014/main" val="3995537399"/>
                    </a:ext>
                  </a:extLst>
                </a:gridCol>
                <a:gridCol w="864000">
                  <a:extLst>
                    <a:ext uri="{9D8B030D-6E8A-4147-A177-3AD203B41FA5}">
                      <a16:colId xmlns:a16="http://schemas.microsoft.com/office/drawing/2014/main" val="2396862075"/>
                    </a:ext>
                  </a:extLst>
                </a:gridCol>
                <a:gridCol w="612000">
                  <a:extLst>
                    <a:ext uri="{9D8B030D-6E8A-4147-A177-3AD203B41FA5}">
                      <a16:colId xmlns:a16="http://schemas.microsoft.com/office/drawing/2014/main" val="3482019717"/>
                    </a:ext>
                  </a:extLst>
                </a:gridCol>
                <a:gridCol w="2196000">
                  <a:extLst>
                    <a:ext uri="{9D8B030D-6E8A-4147-A177-3AD203B41FA5}">
                      <a16:colId xmlns:a16="http://schemas.microsoft.com/office/drawing/2014/main" val="669687323"/>
                    </a:ext>
                  </a:extLst>
                </a:gridCol>
              </a:tblGrid>
              <a:tr h="330378">
                <a:tc gridSpan="7">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排出量（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ja-JP"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移動量（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a:p>
                  </a:txBody>
                  <a:tcPr/>
                </a:tc>
                <a:tc gridSpan="2">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zh-CN" sz="1050" u="none" strike="noStrike" dirty="0">
                          <a:effectLst/>
                          <a:latin typeface="BIZ UDPゴシック" panose="020B0400000000000000" pitchFamily="50" charset="-128"/>
                          <a:ea typeface="BIZ UDPゴシック" panose="020B0400000000000000" pitchFamily="50" charset="-128"/>
                        </a:rPr>
                        <a:t>PRTR</a:t>
                      </a:r>
                      <a:r>
                        <a:rPr lang="zh-CN" altLang="en-US" sz="1050" u="none" strike="noStrike" dirty="0">
                          <a:effectLst/>
                          <a:latin typeface="BIZ UDPゴシック" panose="020B0400000000000000" pitchFamily="50" charset="-128"/>
                          <a:ea typeface="BIZ UDPゴシック" panose="020B0400000000000000" pitchFamily="50" charset="-128"/>
                        </a:rPr>
                        <a:t>届出外</a:t>
                      </a: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年度、ｋｇ）</a:t>
                      </a:r>
                      <a:endParaRPr lang="en-US" altLang="ja-JP" sz="1050" u="none" strike="noStrike"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zh-CN"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728890693"/>
                  </a:ext>
                </a:extLst>
              </a:tr>
              <a:tr h="330378">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分類</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届出件数</a:t>
                      </a:r>
                      <a:endParaRPr lang="en-US" altLang="ja-JP"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合計</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公共用水域</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土壌</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大気排出量上位業種</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下水道</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事業所外への移動（廃棄物）</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r>
                        <a:rPr lang="zh-CN" altLang="en-US" sz="1050" u="none" strike="noStrike" dirty="0">
                          <a:effectLst/>
                          <a:latin typeface="BIZ UDPゴシック" panose="020B0400000000000000" pitchFamily="50" charset="-128"/>
                          <a:ea typeface="BIZ UDPゴシック" panose="020B0400000000000000" pitchFamily="50" charset="-128"/>
                        </a:rPr>
                        <a:t>排出量</a:t>
                      </a:r>
                      <a:endParaRPr kumimoji="1" lang="ja-JP" altLang="en-US" sz="1050" dirty="0">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主な排出源と量</a:t>
                      </a:r>
                    </a:p>
                  </a:txBody>
                  <a:tcPr anchor="ctr"/>
                </a:tc>
                <a:extLst>
                  <a:ext uri="{0D108BD9-81ED-4DB2-BD59-A6C34878D82A}">
                    <a16:rowId xmlns:a16="http://schemas.microsoft.com/office/drawing/2014/main" val="2814582105"/>
                  </a:ext>
                </a:extLst>
              </a:tr>
              <a:tr h="330378">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第１種</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9</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400</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20</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380</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化学工業</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0</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7,086</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539</a:t>
                      </a:r>
                    </a:p>
                  </a:txBody>
                  <a:tcPr marL="9525" marR="9525" marT="9525" marB="0" anchor="ctr"/>
                </a:tc>
                <a:tc>
                  <a:txBody>
                    <a:bodyPr/>
                    <a:lstStyle/>
                    <a:p>
                      <a:pPr algn="ctr" rtl="0" fontAlgn="ct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下水処理施設（</a:t>
                      </a:r>
                      <a:r>
                        <a:rPr lang="en-US" altLang="zh-TW" sz="1050" b="0" i="0" u="none" strike="noStrike" dirty="0">
                          <a:solidFill>
                            <a:srgbClr val="000000"/>
                          </a:solidFill>
                          <a:effectLst/>
                          <a:latin typeface="BIZ UDPゴシック" panose="020B0400000000000000" pitchFamily="50" charset="-128"/>
                          <a:ea typeface="BIZ UDPゴシック" panose="020B0400000000000000" pitchFamily="50" charset="-128"/>
                        </a:rPr>
                        <a:t>535</a:t>
                      </a:r>
                      <a:r>
                        <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extLst>
                  <a:ext uri="{0D108BD9-81ED-4DB2-BD59-A6C34878D82A}">
                    <a16:rowId xmlns:a16="http://schemas.microsoft.com/office/drawing/2014/main" val="3130189616"/>
                  </a:ext>
                </a:extLst>
              </a:tr>
            </a:tbl>
          </a:graphicData>
        </a:graphic>
      </p:graphicFrame>
    </p:spTree>
    <p:extLst>
      <p:ext uri="{BB962C8B-B14F-4D97-AF65-F5344CB8AC3E}">
        <p14:creationId xmlns:p14="http://schemas.microsoft.com/office/powerpoint/2010/main" val="38927484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a:extLst>
              <a:ext uri="{FF2B5EF4-FFF2-40B4-BE49-F238E27FC236}">
                <a16:creationId xmlns:a16="http://schemas.microsoft.com/office/drawing/2014/main" id="{8D789F72-5C73-4EBD-A360-90998905B96B}"/>
              </a:ext>
            </a:extLst>
          </p:cNvPr>
          <p:cNvSpPr>
            <a:spLocks noGrp="1"/>
          </p:cNvSpPr>
          <p:nvPr>
            <p:ph type="title"/>
          </p:nvPr>
        </p:nvSpPr>
        <p:spPr>
          <a:xfrm>
            <a:off x="1083470" y="609600"/>
            <a:ext cx="7610364" cy="1320800"/>
          </a:xfrm>
        </p:spPr>
        <p:txBody>
          <a:bodyPr>
            <a:normAutofit/>
          </a:bodyPr>
          <a:lstStyle/>
          <a:p>
            <a:r>
              <a:rPr lang="ja-JP" altLang="en-US" sz="2000" dirty="0">
                <a:latin typeface="BIZ UDPゴシック" panose="020B0400000000000000" pitchFamily="50" charset="-128"/>
                <a:ea typeface="BIZ UDPゴシック" panose="020B0400000000000000" pitchFamily="50" charset="-128"/>
              </a:rPr>
              <a:t>（参考）法優先取組物質の選定時の考え方②</a:t>
            </a:r>
            <a:endParaRPr kumimoji="1" lang="ja-JP" altLang="en-US" sz="20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テキスト ボックス 10">
            <a:extLst>
              <a:ext uri="{FF2B5EF4-FFF2-40B4-BE49-F238E27FC236}">
                <a16:creationId xmlns:a16="http://schemas.microsoft.com/office/drawing/2014/main" id="{5D4F77D6-D476-47EF-BD1E-2A54BE5CF56C}"/>
              </a:ext>
            </a:extLst>
          </p:cNvPr>
          <p:cNvSpPr txBox="1">
            <a:spLocks/>
          </p:cNvSpPr>
          <p:nvPr/>
        </p:nvSpPr>
        <p:spPr>
          <a:xfrm>
            <a:off x="1212166" y="1431831"/>
            <a:ext cx="8032395" cy="5250323"/>
          </a:xfrm>
          <a:prstGeom prst="rect">
            <a:avLst/>
          </a:prstGeom>
          <a:solidFill>
            <a:schemeClr val="lt1"/>
          </a:solidFill>
          <a:ln w="6350">
            <a:solidFill>
              <a:prstClr val="black"/>
            </a:solidFill>
            <a:prstDash val="dash"/>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altLang="en-US" sz="14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〇優先取組物質</a:t>
            </a:r>
            <a:endParaRPr lang="en-US" altLang="ja-JP" sz="14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spcAft>
                <a:spcPts val="0"/>
              </a:spcAft>
            </a:pPr>
            <a:endParaRPr lang="en-US" altLang="ja-JP" sz="12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spcAft>
                <a:spcPts val="0"/>
              </a:spcAft>
            </a:pPr>
            <a:r>
              <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（基本的な考え方）</a:t>
            </a:r>
          </a:p>
          <a:p>
            <a:pPr algn="just">
              <a:spcAft>
                <a:spcPts val="0"/>
              </a:spcAft>
            </a:pPr>
            <a:r>
              <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有害大気汚染物質に該当する可能性がある物質リストの中から、</a:t>
            </a:r>
            <a:r>
              <a:rPr lang="ja-JP" altLang="en-US" sz="1200" u="sng"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我が国の大気環境目標値や諸外国及び機関の大気環境保全政策の中で利用されている目標値と比較して一定程度を超える濃度で検出されている物質又は発がん性等の重篤な影響を有し一定の暴露性のある物質</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を</a:t>
            </a:r>
            <a:r>
              <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選定。</a:t>
            </a:r>
            <a:endPar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spcAft>
                <a:spcPts val="0"/>
              </a:spcAft>
            </a:pPr>
            <a:endPar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spcAft>
                <a:spcPts val="0"/>
              </a:spcAft>
            </a:pPr>
            <a:r>
              <a:rPr lang="ja-JP" alt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rPr>
              <a:t>（選定基準）</a:t>
            </a:r>
            <a:endParaRPr lang="en-US" altLang="ja-JP" sz="12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spcAft>
                <a:spcPts val="0"/>
              </a:spcAft>
            </a:pPr>
            <a:r>
              <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（１）大気環境保全上注意を要する物質群</a:t>
            </a:r>
          </a:p>
          <a:p>
            <a:pPr algn="just">
              <a:spcAft>
                <a:spcPts val="0"/>
              </a:spcAft>
            </a:pPr>
            <a:r>
              <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ア（ア）我が国の大気環境目標の</a:t>
            </a:r>
            <a:r>
              <a:rPr 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1/10</a:t>
            </a:r>
            <a:r>
              <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を超えるもの</a:t>
            </a:r>
          </a:p>
          <a:p>
            <a:pPr algn="just">
              <a:spcAft>
                <a:spcPts val="0"/>
              </a:spcAft>
            </a:pPr>
            <a:r>
              <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（イ）諸外国の目標値の幾何平均の</a:t>
            </a:r>
            <a:r>
              <a:rPr 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1/10</a:t>
            </a:r>
            <a:r>
              <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を超えるもの</a:t>
            </a:r>
          </a:p>
          <a:p>
            <a:pPr algn="just">
              <a:spcAft>
                <a:spcPts val="0"/>
              </a:spcAft>
            </a:pPr>
            <a:r>
              <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イ　大防法附則第</a:t>
            </a:r>
            <a:r>
              <a:rPr 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9</a:t>
            </a:r>
            <a:r>
              <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項の規定による指定物質</a:t>
            </a:r>
            <a:endPar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spcAft>
                <a:spcPts val="0"/>
              </a:spcAft>
            </a:pP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spcAft>
                <a:spcPts val="0"/>
              </a:spcAft>
            </a:pPr>
            <a:r>
              <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（２）発がん性等の重篤な有害性が確認されており一定の暴露性を有するもの</a:t>
            </a:r>
          </a:p>
          <a:p>
            <a:pPr marL="448310" indent="-268605" algn="just">
              <a:spcAft>
                <a:spcPts val="0"/>
              </a:spcAft>
            </a:pPr>
            <a:r>
              <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（１）以外で、特定第</a:t>
            </a:r>
            <a:r>
              <a:rPr 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a:t>
            </a:r>
            <a:r>
              <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種指定化学物質の有害性選定基準（発がん性クラス１、変異原性有、生殖毒性クラス１）に該当し、（ア）過去</a:t>
            </a:r>
            <a:r>
              <a:rPr 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10</a:t>
            </a:r>
            <a:r>
              <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年間において検出例があるもの、又は（イ）化管法に基づく大気中への排出量の届出があるもの）</a:t>
            </a:r>
          </a:p>
          <a:p>
            <a:pPr algn="just">
              <a:spcAft>
                <a:spcPts val="0"/>
              </a:spcAft>
            </a:pPr>
            <a:endPar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spcAft>
                <a:spcPts val="0"/>
              </a:spcAft>
            </a:pPr>
            <a:r>
              <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（対象物質）</a:t>
            </a:r>
            <a:r>
              <a:rPr 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23</a:t>
            </a:r>
            <a:r>
              <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種</a:t>
            </a:r>
          </a:p>
          <a:p>
            <a:pPr algn="just">
              <a:spcAft>
                <a:spcPts val="0"/>
              </a:spcAft>
            </a:pPr>
            <a:r>
              <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（１）ア（ア）</a:t>
            </a:r>
            <a:r>
              <a:rPr 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11</a:t>
            </a:r>
            <a:r>
              <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種　</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アクリロニトリル</a:t>
            </a:r>
            <a:r>
              <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塩化ビニルモノマー（クロロエチレン）</a:t>
            </a:r>
            <a:r>
              <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クロロホルム</a:t>
            </a:r>
            <a:r>
              <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1,2</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－ジクロロエタン</a:t>
            </a:r>
            <a:r>
              <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spcAft>
                <a:spcPts val="0"/>
              </a:spcAft>
            </a:pPr>
            <a:r>
              <a:rPr lang="ja-JP" alt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ジクロロメタン（塩化メチレン）</a:t>
            </a:r>
            <a:r>
              <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、水銀</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及びその化合物</a:t>
            </a:r>
            <a:r>
              <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rPr>
              <a:t>ダイオキシン類</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、トリクロロエチレン</a:t>
            </a:r>
            <a:r>
              <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spcAft>
                <a:spcPts val="0"/>
              </a:spcAft>
            </a:pPr>
            <a:r>
              <a:rPr lang="ja-JP" alt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ニッケル</a:t>
            </a:r>
            <a:r>
              <a:rPr lang="ja-JP" alt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rPr>
              <a:t>化合物</a:t>
            </a:r>
            <a:r>
              <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1,3</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－ブタジエン</a:t>
            </a:r>
            <a:r>
              <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ベンゼン</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1259840" indent="-1259840" algn="just">
              <a:spcAft>
                <a:spcPts val="0"/>
              </a:spcAft>
            </a:pPr>
            <a:r>
              <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ア（イ）</a:t>
            </a:r>
            <a:r>
              <a:rPr 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10</a:t>
            </a:r>
            <a:r>
              <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種　</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アセトアルデヒド</a:t>
            </a:r>
            <a:r>
              <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塩化メチル（クロロメタン）</a:t>
            </a:r>
            <a:r>
              <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クロム</a:t>
            </a:r>
            <a:r>
              <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及び三価</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クロム化合物</a:t>
            </a:r>
            <a:r>
              <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、六価</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クロム化合物</a:t>
            </a:r>
            <a:r>
              <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1259840" indent="-1259840" algn="just">
              <a:spcAft>
                <a:spcPts val="0"/>
              </a:spcAft>
            </a:pPr>
            <a:r>
              <a:rPr lang="ja-JP" alt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トルエン</a:t>
            </a:r>
            <a:r>
              <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、ヒ素、</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ベリリウム及びその化合物</a:t>
            </a:r>
            <a:r>
              <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ベンゾ</a:t>
            </a:r>
            <a:r>
              <a:rPr 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ピレン</a:t>
            </a:r>
            <a:r>
              <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ホルムアルデヒド</a:t>
            </a:r>
            <a:r>
              <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マンガン及びその化合物</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spcAft>
                <a:spcPts val="0"/>
              </a:spcAft>
            </a:pPr>
            <a:r>
              <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イ　１物質　</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テトラクロロエチレン</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spcAft>
                <a:spcPts val="0"/>
              </a:spcAft>
            </a:pPr>
            <a:r>
              <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（２）（ア）１物質　</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酸化</a:t>
            </a:r>
            <a:r>
              <a:rPr lang="ja-JP" alt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rPr>
              <a:t>エチレン</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spcAft>
                <a:spcPts val="0"/>
              </a:spcAft>
            </a:pPr>
            <a:r>
              <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（イ）０物質　　　　　　　　</a:t>
            </a:r>
            <a:endPar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spcAft>
                <a:spcPts val="0"/>
              </a:spcAft>
            </a:pPr>
            <a:r>
              <a:rPr lang="ja-JP" alt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12" name="スライド番号プレースホルダー 3">
            <a:extLst>
              <a:ext uri="{FF2B5EF4-FFF2-40B4-BE49-F238E27FC236}">
                <a16:creationId xmlns:a16="http://schemas.microsoft.com/office/drawing/2014/main" id="{FBF522EA-FFF9-4070-B3F2-74DA2F9E6532}"/>
              </a:ext>
            </a:extLst>
          </p:cNvPr>
          <p:cNvSpPr>
            <a:spLocks noGrp="1"/>
          </p:cNvSpPr>
          <p:nvPr>
            <p:ph type="sldNum" sz="quarter" idx="12"/>
          </p:nvPr>
        </p:nvSpPr>
        <p:spPr>
          <a:xfrm>
            <a:off x="9350787" y="6477299"/>
            <a:ext cx="555213" cy="365125"/>
          </a:xfrm>
        </p:spPr>
        <p:txBody>
          <a:bodyPr>
            <a:normAutofit/>
          </a:body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5</a:t>
            </a:fld>
            <a:endParaRPr lang="en-US" dirty="0">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56857476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p:cNvSpPr>
            <a:spLocks noGrp="1"/>
          </p:cNvSpPr>
          <p:nvPr>
            <p:ph type="title"/>
          </p:nvPr>
        </p:nvSpPr>
        <p:spPr>
          <a:xfrm>
            <a:off x="1083469" y="609600"/>
            <a:ext cx="8457933" cy="742122"/>
          </a:xfrm>
        </p:spPr>
        <p:txBody>
          <a:bodyPr>
            <a:normAutofit/>
          </a:bodyPr>
          <a:lstStyle/>
          <a:p>
            <a:r>
              <a:rPr kumimoji="1" lang="ja-JP" altLang="en-US" sz="2400" dirty="0">
                <a:latin typeface="BIZ UDPゴシック" panose="020B0400000000000000" pitchFamily="50" charset="-128"/>
                <a:ea typeface="BIZ UDPゴシック" panose="020B0400000000000000" pitchFamily="50" charset="-128"/>
              </a:rPr>
              <a:t>（参考）検討対象物質について</a:t>
            </a:r>
            <a:r>
              <a:rPr kumimoji="1" lang="en-US" altLang="ja-JP" sz="2400" dirty="0">
                <a:latin typeface="BIZ UDPゴシック" panose="020B0400000000000000" pitchFamily="50" charset="-128"/>
                <a:ea typeface="BIZ UDPゴシック" panose="020B0400000000000000" pitchFamily="50" charset="-128"/>
              </a:rPr>
              <a:t>【</a:t>
            </a:r>
            <a:r>
              <a:rPr lang="ja-JP" altLang="en-US" sz="2400" dirty="0">
                <a:latin typeface="BIZ UDPゴシック" panose="020B0400000000000000" pitchFamily="50" charset="-128"/>
                <a:ea typeface="BIZ UDPゴシック" panose="020B0400000000000000" pitchFamily="50" charset="-128"/>
              </a:rPr>
              <a:t>㊲ホスゲン</a:t>
            </a:r>
            <a:r>
              <a:rPr kumimoji="1" lang="en-US" altLang="ja-JP" sz="2400" dirty="0">
                <a:latin typeface="BIZ UDPゴシック" panose="020B0400000000000000" pitchFamily="50" charset="-128"/>
                <a:ea typeface="BIZ UDPゴシック" panose="020B0400000000000000" pitchFamily="50" charset="-128"/>
              </a:rPr>
              <a:t>】</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スライド番号プレースホルダー 3">
            <a:extLst>
              <a:ext uri="{FF2B5EF4-FFF2-40B4-BE49-F238E27FC236}">
                <a16:creationId xmlns:a16="http://schemas.microsoft.com/office/drawing/2014/main" id="{8DBC81DD-DE3C-4517-AC6F-72A486E33BE7}"/>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50</a:t>
            </a:fld>
            <a:endParaRPr lang="en-US" dirty="0">
              <a:solidFill>
                <a:srgbClr val="000000"/>
              </a:solidFill>
              <a:latin typeface="BIZ UDPゴシック" panose="020B0400000000000000" pitchFamily="50" charset="-128"/>
              <a:ea typeface="BIZ UDPゴシック" panose="020B0400000000000000" pitchFamily="50" charset="-128"/>
            </a:endParaRPr>
          </a:p>
        </p:txBody>
      </p:sp>
      <p:graphicFrame>
        <p:nvGraphicFramePr>
          <p:cNvPr id="3" name="表 3">
            <a:extLst>
              <a:ext uri="{FF2B5EF4-FFF2-40B4-BE49-F238E27FC236}">
                <a16:creationId xmlns:a16="http://schemas.microsoft.com/office/drawing/2014/main" id="{99486B8D-8EBE-405C-9D80-F4834A667D51}"/>
              </a:ext>
            </a:extLst>
          </p:cNvPr>
          <p:cNvGraphicFramePr>
            <a:graphicFrameLocks noGrp="1"/>
          </p:cNvGraphicFramePr>
          <p:nvPr>
            <p:extLst>
              <p:ext uri="{D42A27DB-BD31-4B8C-83A1-F6EECF244321}">
                <p14:modId xmlns:p14="http://schemas.microsoft.com/office/powerpoint/2010/main" val="1953142397"/>
              </p:ext>
            </p:extLst>
          </p:nvPr>
        </p:nvGraphicFramePr>
        <p:xfrm>
          <a:off x="733163" y="1360286"/>
          <a:ext cx="8764202" cy="1241005"/>
        </p:xfrm>
        <a:graphic>
          <a:graphicData uri="http://schemas.openxmlformats.org/drawingml/2006/table">
            <a:tbl>
              <a:tblPr firstRow="1" bandRow="1">
                <a:tableStyleId>{5C22544A-7EE6-4342-B048-85BDC9FD1C3A}</a:tableStyleId>
              </a:tblPr>
              <a:tblGrid>
                <a:gridCol w="703216">
                  <a:extLst>
                    <a:ext uri="{9D8B030D-6E8A-4147-A177-3AD203B41FA5}">
                      <a16:colId xmlns:a16="http://schemas.microsoft.com/office/drawing/2014/main" val="1612888235"/>
                    </a:ext>
                  </a:extLst>
                </a:gridCol>
                <a:gridCol w="644616">
                  <a:extLst>
                    <a:ext uri="{9D8B030D-6E8A-4147-A177-3AD203B41FA5}">
                      <a16:colId xmlns:a16="http://schemas.microsoft.com/office/drawing/2014/main" val="2876613415"/>
                    </a:ext>
                  </a:extLst>
                </a:gridCol>
                <a:gridCol w="577799">
                  <a:extLst>
                    <a:ext uri="{9D8B030D-6E8A-4147-A177-3AD203B41FA5}">
                      <a16:colId xmlns:a16="http://schemas.microsoft.com/office/drawing/2014/main" val="2936053854"/>
                    </a:ext>
                  </a:extLst>
                </a:gridCol>
                <a:gridCol w="3850571">
                  <a:extLst>
                    <a:ext uri="{9D8B030D-6E8A-4147-A177-3AD203B41FA5}">
                      <a16:colId xmlns:a16="http://schemas.microsoft.com/office/drawing/2014/main" val="677029250"/>
                    </a:ext>
                  </a:extLst>
                </a:gridCol>
                <a:gridCol w="2988000">
                  <a:extLst>
                    <a:ext uri="{9D8B030D-6E8A-4147-A177-3AD203B41FA5}">
                      <a16:colId xmlns:a16="http://schemas.microsoft.com/office/drawing/2014/main" val="1103838277"/>
                    </a:ext>
                  </a:extLst>
                </a:gridCol>
              </a:tblGrid>
              <a:tr h="346327">
                <a:tc>
                  <a:txBody>
                    <a:bodyPr/>
                    <a:lstStyle/>
                    <a:p>
                      <a:pPr algn="ctr"/>
                      <a:r>
                        <a:rPr kumimoji="1" lang="ja-JP" altLang="en-US" sz="1050" dirty="0">
                          <a:latin typeface="BIZ UDPゴシック" panose="020B0400000000000000" pitchFamily="50" charset="-128"/>
                          <a:ea typeface="BIZ UDPゴシック" panose="020B0400000000000000" pitchFamily="50" charset="-128"/>
                        </a:rPr>
                        <a:t>分子式</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融点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沸点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主な用途</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特徴</a:t>
                      </a:r>
                    </a:p>
                  </a:txBody>
                  <a:tcPr anchor="ctr"/>
                </a:tc>
                <a:extLst>
                  <a:ext uri="{0D108BD9-81ED-4DB2-BD59-A6C34878D82A}">
                    <a16:rowId xmlns:a16="http://schemas.microsoft.com/office/drawing/2014/main" val="841004180"/>
                  </a:ext>
                </a:extLst>
              </a:tr>
              <a:tr h="894678">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COCl</a:t>
                      </a:r>
                      <a:r>
                        <a:rPr lang="en-US"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2</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-118℃</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 </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8℃ </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・接着剤、塗料などのポリウレタン系諸製品及び繊維処理剤、除草剤に利用。</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・染料及び染料中間体、医薬品、可塑剤及びポリカーボネート樹脂の原料。</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・その他火薬安定剤、紫外線吸収剤の原料。</a:t>
                      </a:r>
                    </a:p>
                  </a:txBody>
                  <a:tcPr marL="9525" marR="9525" marT="9525" marB="0" anchor="ctr"/>
                </a:tc>
                <a:tc>
                  <a:txBody>
                    <a:bodyPr/>
                    <a:lstStyle/>
                    <a:p>
                      <a:pPr algn="l"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・常温、大気圧下において無色の気体</a:t>
                      </a:r>
                    </a:p>
                  </a:txBody>
                  <a:tcPr marL="9525" marR="9525" marT="9525" marB="0" anchor="ctr"/>
                </a:tc>
                <a:extLst>
                  <a:ext uri="{0D108BD9-81ED-4DB2-BD59-A6C34878D82A}">
                    <a16:rowId xmlns:a16="http://schemas.microsoft.com/office/drawing/2014/main" val="2844436851"/>
                  </a:ext>
                </a:extLst>
              </a:tr>
            </a:tbl>
          </a:graphicData>
        </a:graphic>
      </p:graphicFrame>
      <p:graphicFrame>
        <p:nvGraphicFramePr>
          <p:cNvPr id="20" name="表 19">
            <a:extLst>
              <a:ext uri="{FF2B5EF4-FFF2-40B4-BE49-F238E27FC236}">
                <a16:creationId xmlns:a16="http://schemas.microsoft.com/office/drawing/2014/main" id="{D4582458-6B28-410C-ADF1-1AB4EEB66FE3}"/>
              </a:ext>
            </a:extLst>
          </p:cNvPr>
          <p:cNvGraphicFramePr>
            <a:graphicFrameLocks noGrp="1"/>
          </p:cNvGraphicFramePr>
          <p:nvPr>
            <p:extLst>
              <p:ext uri="{D42A27DB-BD31-4B8C-83A1-F6EECF244321}">
                <p14:modId xmlns:p14="http://schemas.microsoft.com/office/powerpoint/2010/main" val="3837455856"/>
              </p:ext>
            </p:extLst>
          </p:nvPr>
        </p:nvGraphicFramePr>
        <p:xfrm>
          <a:off x="716030" y="5364922"/>
          <a:ext cx="8722187" cy="1185231"/>
        </p:xfrm>
        <a:graphic>
          <a:graphicData uri="http://schemas.openxmlformats.org/drawingml/2006/table">
            <a:tbl>
              <a:tblPr firstRow="1" bandRow="1">
                <a:tableStyleId>{5C22544A-7EE6-4342-B048-85BDC9FD1C3A}</a:tableStyleId>
              </a:tblPr>
              <a:tblGrid>
                <a:gridCol w="360000">
                  <a:extLst>
                    <a:ext uri="{9D8B030D-6E8A-4147-A177-3AD203B41FA5}">
                      <a16:colId xmlns:a16="http://schemas.microsoft.com/office/drawing/2014/main" val="186284741"/>
                    </a:ext>
                  </a:extLst>
                </a:gridCol>
                <a:gridCol w="432000">
                  <a:extLst>
                    <a:ext uri="{9D8B030D-6E8A-4147-A177-3AD203B41FA5}">
                      <a16:colId xmlns:a16="http://schemas.microsoft.com/office/drawing/2014/main" val="3347487342"/>
                    </a:ext>
                  </a:extLst>
                </a:gridCol>
                <a:gridCol w="583779">
                  <a:extLst>
                    <a:ext uri="{9D8B030D-6E8A-4147-A177-3AD203B41FA5}">
                      <a16:colId xmlns:a16="http://schemas.microsoft.com/office/drawing/2014/main" val="820898458"/>
                    </a:ext>
                  </a:extLst>
                </a:gridCol>
                <a:gridCol w="1349748">
                  <a:extLst>
                    <a:ext uri="{9D8B030D-6E8A-4147-A177-3AD203B41FA5}">
                      <a16:colId xmlns:a16="http://schemas.microsoft.com/office/drawing/2014/main" val="1115179099"/>
                    </a:ext>
                  </a:extLst>
                </a:gridCol>
                <a:gridCol w="712367">
                  <a:extLst>
                    <a:ext uri="{9D8B030D-6E8A-4147-A177-3AD203B41FA5}">
                      <a16:colId xmlns:a16="http://schemas.microsoft.com/office/drawing/2014/main" val="3356854828"/>
                    </a:ext>
                  </a:extLst>
                </a:gridCol>
                <a:gridCol w="637381">
                  <a:extLst>
                    <a:ext uri="{9D8B030D-6E8A-4147-A177-3AD203B41FA5}">
                      <a16:colId xmlns:a16="http://schemas.microsoft.com/office/drawing/2014/main" val="1920011306"/>
                    </a:ext>
                  </a:extLst>
                </a:gridCol>
                <a:gridCol w="487409">
                  <a:extLst>
                    <a:ext uri="{9D8B030D-6E8A-4147-A177-3AD203B41FA5}">
                      <a16:colId xmlns:a16="http://schemas.microsoft.com/office/drawing/2014/main" val="3335024437"/>
                    </a:ext>
                  </a:extLst>
                </a:gridCol>
                <a:gridCol w="487409">
                  <a:extLst>
                    <a:ext uri="{9D8B030D-6E8A-4147-A177-3AD203B41FA5}">
                      <a16:colId xmlns:a16="http://schemas.microsoft.com/office/drawing/2014/main" val="1224343970"/>
                    </a:ext>
                  </a:extLst>
                </a:gridCol>
                <a:gridCol w="742992">
                  <a:extLst>
                    <a:ext uri="{9D8B030D-6E8A-4147-A177-3AD203B41FA5}">
                      <a16:colId xmlns:a16="http://schemas.microsoft.com/office/drawing/2014/main" val="1897126806"/>
                    </a:ext>
                  </a:extLst>
                </a:gridCol>
                <a:gridCol w="712367">
                  <a:extLst>
                    <a:ext uri="{9D8B030D-6E8A-4147-A177-3AD203B41FA5}">
                      <a16:colId xmlns:a16="http://schemas.microsoft.com/office/drawing/2014/main" val="1958534525"/>
                    </a:ext>
                  </a:extLst>
                </a:gridCol>
                <a:gridCol w="599889">
                  <a:extLst>
                    <a:ext uri="{9D8B030D-6E8A-4147-A177-3AD203B41FA5}">
                      <a16:colId xmlns:a16="http://schemas.microsoft.com/office/drawing/2014/main" val="2187406633"/>
                    </a:ext>
                  </a:extLst>
                </a:gridCol>
                <a:gridCol w="412423">
                  <a:extLst>
                    <a:ext uri="{9D8B030D-6E8A-4147-A177-3AD203B41FA5}">
                      <a16:colId xmlns:a16="http://schemas.microsoft.com/office/drawing/2014/main" val="546023338"/>
                    </a:ext>
                  </a:extLst>
                </a:gridCol>
                <a:gridCol w="412423">
                  <a:extLst>
                    <a:ext uri="{9D8B030D-6E8A-4147-A177-3AD203B41FA5}">
                      <a16:colId xmlns:a16="http://schemas.microsoft.com/office/drawing/2014/main" val="3089004337"/>
                    </a:ext>
                  </a:extLst>
                </a:gridCol>
                <a:gridCol w="792000">
                  <a:extLst>
                    <a:ext uri="{9D8B030D-6E8A-4147-A177-3AD203B41FA5}">
                      <a16:colId xmlns:a16="http://schemas.microsoft.com/office/drawing/2014/main" val="3702834822"/>
                    </a:ext>
                  </a:extLst>
                </a:gridCol>
              </a:tblGrid>
              <a:tr h="269415">
                <a:tc gridSpan="11">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中央環境審議会での検討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gridSpan="3">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条例制定時の検討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2355721477"/>
                  </a:ext>
                </a:extLst>
              </a:tr>
              <a:tr h="422031">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zh-TW" altLang="en-US" sz="1050" u="none" strike="noStrike" dirty="0">
                          <a:effectLst/>
                          <a:latin typeface="BIZ UDPゴシック" panose="020B0400000000000000" pitchFamily="50" charset="-128"/>
                          <a:ea typeface="BIZ UDPゴシック" panose="020B0400000000000000" pitchFamily="50" charset="-128"/>
                        </a:rPr>
                        <a:t>遺伝子障害性</a:t>
                      </a:r>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発がん性の閾値の有無</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発がん性以外の有害性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発がん性の量ー反応関係</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ユニットリスク</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a:effectLst/>
                          <a:latin typeface="BIZ UDPゴシック" panose="020B0400000000000000" pitchFamily="50" charset="-128"/>
                          <a:ea typeface="BIZ UDPゴシック" panose="020B0400000000000000" pitchFamily="50" charset="-128"/>
                        </a:rPr>
                        <a:t>発がん性以外の量ー反応関係</a:t>
                      </a:r>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発がん性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毒性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想定環境濃度</a:t>
                      </a:r>
                    </a:p>
                  </a:txBody>
                  <a:tcPr marL="9525" marR="9525" marT="9525" marB="0" anchor="ctr"/>
                </a:tc>
                <a:extLst>
                  <a:ext uri="{0D108BD9-81ED-4DB2-BD59-A6C34878D82A}">
                    <a16:rowId xmlns:a16="http://schemas.microsoft.com/office/drawing/2014/main" val="1453410119"/>
                  </a:ext>
                </a:extLst>
              </a:tr>
              <a:tr h="426231">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en-US" sz="1050" b="0" i="0" u="none" strike="noStrike">
                          <a:solidFill>
                            <a:srgbClr val="000000"/>
                          </a:solidFill>
                          <a:effectLst/>
                          <a:latin typeface="BIZ UDPゴシック" panose="020B0400000000000000" pitchFamily="50" charset="-128"/>
                          <a:ea typeface="BIZ UDPゴシック" panose="020B0400000000000000" pitchFamily="50" charset="-128"/>
                        </a:rPr>
                        <a:t>T1</a:t>
                      </a: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0.005ppm</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4" name="表 13">
            <a:extLst>
              <a:ext uri="{FF2B5EF4-FFF2-40B4-BE49-F238E27FC236}">
                <a16:creationId xmlns:a16="http://schemas.microsoft.com/office/drawing/2014/main" id="{1F4BF41D-3B6B-4EB1-8EF3-E4BF7D02DF02}"/>
              </a:ext>
            </a:extLst>
          </p:cNvPr>
          <p:cNvGraphicFramePr>
            <a:graphicFrameLocks noGrp="1"/>
          </p:cNvGraphicFramePr>
          <p:nvPr>
            <p:extLst>
              <p:ext uri="{D42A27DB-BD31-4B8C-83A1-F6EECF244321}">
                <p14:modId xmlns:p14="http://schemas.microsoft.com/office/powerpoint/2010/main" val="1336763678"/>
              </p:ext>
            </p:extLst>
          </p:nvPr>
        </p:nvGraphicFramePr>
        <p:xfrm>
          <a:off x="684610" y="2750594"/>
          <a:ext cx="8692944" cy="1062542"/>
        </p:xfrm>
        <a:graphic>
          <a:graphicData uri="http://schemas.openxmlformats.org/drawingml/2006/table">
            <a:tbl>
              <a:tblPr firstRow="1" bandRow="1">
                <a:tableStyleId>{5C22544A-7EE6-4342-B048-85BDC9FD1C3A}</a:tableStyleId>
              </a:tblPr>
              <a:tblGrid>
                <a:gridCol w="900000">
                  <a:extLst>
                    <a:ext uri="{9D8B030D-6E8A-4147-A177-3AD203B41FA5}">
                      <a16:colId xmlns:a16="http://schemas.microsoft.com/office/drawing/2014/main" val="2840144021"/>
                    </a:ext>
                  </a:extLst>
                </a:gridCol>
                <a:gridCol w="720000">
                  <a:extLst>
                    <a:ext uri="{9D8B030D-6E8A-4147-A177-3AD203B41FA5}">
                      <a16:colId xmlns:a16="http://schemas.microsoft.com/office/drawing/2014/main" val="2239818214"/>
                    </a:ext>
                  </a:extLst>
                </a:gridCol>
                <a:gridCol w="396000">
                  <a:extLst>
                    <a:ext uri="{9D8B030D-6E8A-4147-A177-3AD203B41FA5}">
                      <a16:colId xmlns:a16="http://schemas.microsoft.com/office/drawing/2014/main" val="2384755886"/>
                    </a:ext>
                  </a:extLst>
                </a:gridCol>
                <a:gridCol w="792000">
                  <a:extLst>
                    <a:ext uri="{9D8B030D-6E8A-4147-A177-3AD203B41FA5}">
                      <a16:colId xmlns:a16="http://schemas.microsoft.com/office/drawing/2014/main" val="186284741"/>
                    </a:ext>
                  </a:extLst>
                </a:gridCol>
                <a:gridCol w="432000">
                  <a:extLst>
                    <a:ext uri="{9D8B030D-6E8A-4147-A177-3AD203B41FA5}">
                      <a16:colId xmlns:a16="http://schemas.microsoft.com/office/drawing/2014/main" val="1115179099"/>
                    </a:ext>
                  </a:extLst>
                </a:gridCol>
                <a:gridCol w="432000">
                  <a:extLst>
                    <a:ext uri="{9D8B030D-6E8A-4147-A177-3AD203B41FA5}">
                      <a16:colId xmlns:a16="http://schemas.microsoft.com/office/drawing/2014/main" val="3356854828"/>
                    </a:ext>
                  </a:extLst>
                </a:gridCol>
                <a:gridCol w="540000">
                  <a:extLst>
                    <a:ext uri="{9D8B030D-6E8A-4147-A177-3AD203B41FA5}">
                      <a16:colId xmlns:a16="http://schemas.microsoft.com/office/drawing/2014/main" val="1920011306"/>
                    </a:ext>
                  </a:extLst>
                </a:gridCol>
                <a:gridCol w="468000">
                  <a:extLst>
                    <a:ext uri="{9D8B030D-6E8A-4147-A177-3AD203B41FA5}">
                      <a16:colId xmlns:a16="http://schemas.microsoft.com/office/drawing/2014/main" val="3335024437"/>
                    </a:ext>
                  </a:extLst>
                </a:gridCol>
                <a:gridCol w="576000">
                  <a:extLst>
                    <a:ext uri="{9D8B030D-6E8A-4147-A177-3AD203B41FA5}">
                      <a16:colId xmlns:a16="http://schemas.microsoft.com/office/drawing/2014/main" val="262351408"/>
                    </a:ext>
                  </a:extLst>
                </a:gridCol>
                <a:gridCol w="504000">
                  <a:extLst>
                    <a:ext uri="{9D8B030D-6E8A-4147-A177-3AD203B41FA5}">
                      <a16:colId xmlns:a16="http://schemas.microsoft.com/office/drawing/2014/main" val="421905880"/>
                    </a:ext>
                  </a:extLst>
                </a:gridCol>
                <a:gridCol w="386472">
                  <a:extLst>
                    <a:ext uri="{9D8B030D-6E8A-4147-A177-3AD203B41FA5}">
                      <a16:colId xmlns:a16="http://schemas.microsoft.com/office/drawing/2014/main" val="3811409747"/>
                    </a:ext>
                  </a:extLst>
                </a:gridCol>
                <a:gridCol w="386472">
                  <a:extLst>
                    <a:ext uri="{9D8B030D-6E8A-4147-A177-3AD203B41FA5}">
                      <a16:colId xmlns:a16="http://schemas.microsoft.com/office/drawing/2014/main" val="2543409202"/>
                    </a:ext>
                  </a:extLst>
                </a:gridCol>
                <a:gridCol w="1620000">
                  <a:extLst>
                    <a:ext uri="{9D8B030D-6E8A-4147-A177-3AD203B41FA5}">
                      <a16:colId xmlns:a16="http://schemas.microsoft.com/office/drawing/2014/main" val="1224343970"/>
                    </a:ext>
                  </a:extLst>
                </a:gridCol>
                <a:gridCol w="540000">
                  <a:extLst>
                    <a:ext uri="{9D8B030D-6E8A-4147-A177-3AD203B41FA5}">
                      <a16:colId xmlns:a16="http://schemas.microsoft.com/office/drawing/2014/main" val="469874782"/>
                    </a:ext>
                  </a:extLst>
                </a:gridCol>
              </a:tblGrid>
              <a:tr h="661612">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全国製造・輸入数量 </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sz="1050" u="none" strike="noStrike" dirty="0">
                          <a:effectLst/>
                          <a:latin typeface="BIZ UDPゴシック" panose="020B0400000000000000" pitchFamily="50" charset="-128"/>
                          <a:ea typeface="BIZ UDPゴシック" panose="020B0400000000000000" pitchFamily="50" charset="-128"/>
                        </a:rPr>
                        <a:t>t)</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府内大気濃度</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測定法</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環境基準値又は指針値</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法（有害</a:t>
                      </a:r>
                      <a:r>
                        <a:rPr lang="ja-JP" altLang="en-US" sz="1050" kern="100" dirty="0">
                          <a:effectLst/>
                          <a:latin typeface="BIZ UDPゴシック" panose="020B0400000000000000" pitchFamily="50" charset="-128"/>
                          <a:ea typeface="BIZ UDPゴシック" panose="020B0400000000000000" pitchFamily="50" charset="-128"/>
                        </a:rPr>
                        <a:t>物質等</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法（指定物質）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法（優先取組物質）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条例（有害</a:t>
                      </a:r>
                      <a:r>
                        <a:rPr lang="ja-JP" altLang="en-US" sz="1050" kern="100" dirty="0">
                          <a:effectLst/>
                          <a:latin typeface="BIZ UDPゴシック" panose="020B0400000000000000" pitchFamily="50" charset="-128"/>
                          <a:ea typeface="BIZ UDPゴシック" panose="020B0400000000000000" pitchFamily="50" charset="-128"/>
                        </a:rPr>
                        <a:t>物質</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化審法</a:t>
                      </a:r>
                    </a:p>
                  </a:txBody>
                  <a:tcPr marL="45720" marR="45720"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安衛法</a:t>
                      </a:r>
                      <a:endParaRPr kumimoji="1" lang="en-US" altLang="ja-JP" sz="1050" dirty="0">
                        <a:latin typeface="BIZ UDPゴシック" panose="020B0400000000000000" pitchFamily="50" charset="-128"/>
                        <a:ea typeface="BIZ UDPゴシック" panose="020B0400000000000000" pitchFamily="50" charset="-128"/>
                      </a:endParaRPr>
                    </a:p>
                    <a:p>
                      <a:pPr algn="ctr"/>
                      <a:r>
                        <a:rPr kumimoji="1" lang="ja-JP" altLang="en-US" sz="1050" dirty="0">
                          <a:latin typeface="BIZ UDPゴシック" panose="020B0400000000000000" pitchFamily="50" charset="-128"/>
                          <a:ea typeface="BIZ UDPゴシック" panose="020B0400000000000000" pitchFamily="50" charset="-128"/>
                        </a:rPr>
                        <a:t>特化則</a:t>
                      </a:r>
                    </a:p>
                  </a:txBody>
                  <a:tcPr marL="45720" marR="4572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毒劇法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水濁法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50" kern="100" dirty="0">
                          <a:effectLst/>
                          <a:latin typeface="BIZ UDPゴシック" panose="020B0400000000000000" pitchFamily="50" charset="-128"/>
                          <a:ea typeface="BIZ UDPゴシック" panose="020B0400000000000000" pitchFamily="50" charset="-128"/>
                        </a:rPr>
                        <a:t>GHS</a:t>
                      </a:r>
                      <a:r>
                        <a:rPr lang="ja-JP" altLang="en-US" sz="1050" kern="100" dirty="0">
                          <a:effectLst/>
                          <a:latin typeface="BIZ UDPゴシック" panose="020B0400000000000000" pitchFamily="50" charset="-128"/>
                          <a:ea typeface="BIZ UDPゴシック" panose="020B0400000000000000" pitchFamily="50" charset="-128"/>
                        </a:rPr>
                        <a:t>分類健康有害性</a:t>
                      </a: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（発がん性以外の主な区分１）</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発がん性</a:t>
                      </a:r>
                      <a:br>
                        <a:rPr lang="ja-JP" altLang="en-US" sz="1050" u="none" strike="noStrike" dirty="0">
                          <a:effectLst/>
                          <a:latin typeface="BIZ UDPゴシック" panose="020B0400000000000000" pitchFamily="50" charset="-128"/>
                          <a:ea typeface="BIZ UDPゴシック" panose="020B0400000000000000" pitchFamily="50" charset="-128"/>
                        </a:rPr>
                      </a:b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IARC</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453410119"/>
                  </a:ext>
                </a:extLst>
              </a:tr>
              <a:tr h="400930">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53,146</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zh-TW" altLang="en-US" sz="1050" b="0" i="0" u="none" strike="noStrike">
                          <a:solidFill>
                            <a:srgbClr val="000000"/>
                          </a:solidFill>
                          <a:effectLst/>
                          <a:latin typeface="BIZ UDPゴシック" panose="020B0400000000000000" pitchFamily="50" charset="-128"/>
                          <a:ea typeface="BIZ UDPゴシック" panose="020B0400000000000000" pitchFamily="50" charset="-128"/>
                        </a:rPr>
                        <a:t>優先評価化学物質</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指定物質</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急性毒性</a:t>
                      </a:r>
                      <a:b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b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特定標的臓器・全身毒性</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6" name="表 15">
            <a:extLst>
              <a:ext uri="{FF2B5EF4-FFF2-40B4-BE49-F238E27FC236}">
                <a16:creationId xmlns:a16="http://schemas.microsoft.com/office/drawing/2014/main" id="{EDDEAE21-E735-4D90-ADA4-FE18679B0B10}"/>
              </a:ext>
            </a:extLst>
          </p:cNvPr>
          <p:cNvGraphicFramePr>
            <a:graphicFrameLocks noGrp="1"/>
          </p:cNvGraphicFramePr>
          <p:nvPr>
            <p:extLst>
              <p:ext uri="{D42A27DB-BD31-4B8C-83A1-F6EECF244321}">
                <p14:modId xmlns:p14="http://schemas.microsoft.com/office/powerpoint/2010/main" val="966447276"/>
              </p:ext>
            </p:extLst>
          </p:nvPr>
        </p:nvGraphicFramePr>
        <p:xfrm>
          <a:off x="684610" y="3962439"/>
          <a:ext cx="8748000" cy="1185230"/>
        </p:xfrm>
        <a:graphic>
          <a:graphicData uri="http://schemas.openxmlformats.org/drawingml/2006/table">
            <a:tbl>
              <a:tblPr firstRow="1" bandRow="1">
                <a:tableStyleId>{5C22544A-7EE6-4342-B048-85BDC9FD1C3A}</a:tableStyleId>
              </a:tblPr>
              <a:tblGrid>
                <a:gridCol w="396000">
                  <a:extLst>
                    <a:ext uri="{9D8B030D-6E8A-4147-A177-3AD203B41FA5}">
                      <a16:colId xmlns:a16="http://schemas.microsoft.com/office/drawing/2014/main" val="3554492327"/>
                    </a:ext>
                  </a:extLst>
                </a:gridCol>
                <a:gridCol w="360000">
                  <a:extLst>
                    <a:ext uri="{9D8B030D-6E8A-4147-A177-3AD203B41FA5}">
                      <a16:colId xmlns:a16="http://schemas.microsoft.com/office/drawing/2014/main" val="3146548048"/>
                    </a:ext>
                  </a:extLst>
                </a:gridCol>
                <a:gridCol w="684000">
                  <a:extLst>
                    <a:ext uri="{9D8B030D-6E8A-4147-A177-3AD203B41FA5}">
                      <a16:colId xmlns:a16="http://schemas.microsoft.com/office/drawing/2014/main" val="3313589753"/>
                    </a:ext>
                  </a:extLst>
                </a:gridCol>
                <a:gridCol w="684000">
                  <a:extLst>
                    <a:ext uri="{9D8B030D-6E8A-4147-A177-3AD203B41FA5}">
                      <a16:colId xmlns:a16="http://schemas.microsoft.com/office/drawing/2014/main" val="1309927787"/>
                    </a:ext>
                  </a:extLst>
                </a:gridCol>
                <a:gridCol w="432000">
                  <a:extLst>
                    <a:ext uri="{9D8B030D-6E8A-4147-A177-3AD203B41FA5}">
                      <a16:colId xmlns:a16="http://schemas.microsoft.com/office/drawing/2014/main" val="440683863"/>
                    </a:ext>
                  </a:extLst>
                </a:gridCol>
                <a:gridCol w="360000">
                  <a:extLst>
                    <a:ext uri="{9D8B030D-6E8A-4147-A177-3AD203B41FA5}">
                      <a16:colId xmlns:a16="http://schemas.microsoft.com/office/drawing/2014/main" val="1481578530"/>
                    </a:ext>
                  </a:extLst>
                </a:gridCol>
                <a:gridCol w="1728000">
                  <a:extLst>
                    <a:ext uri="{9D8B030D-6E8A-4147-A177-3AD203B41FA5}">
                      <a16:colId xmlns:a16="http://schemas.microsoft.com/office/drawing/2014/main" val="68193555"/>
                    </a:ext>
                  </a:extLst>
                </a:gridCol>
                <a:gridCol w="432000">
                  <a:extLst>
                    <a:ext uri="{9D8B030D-6E8A-4147-A177-3AD203B41FA5}">
                      <a16:colId xmlns:a16="http://schemas.microsoft.com/office/drawing/2014/main" val="3995537399"/>
                    </a:ext>
                  </a:extLst>
                </a:gridCol>
                <a:gridCol w="864000">
                  <a:extLst>
                    <a:ext uri="{9D8B030D-6E8A-4147-A177-3AD203B41FA5}">
                      <a16:colId xmlns:a16="http://schemas.microsoft.com/office/drawing/2014/main" val="2396862075"/>
                    </a:ext>
                  </a:extLst>
                </a:gridCol>
                <a:gridCol w="612000">
                  <a:extLst>
                    <a:ext uri="{9D8B030D-6E8A-4147-A177-3AD203B41FA5}">
                      <a16:colId xmlns:a16="http://schemas.microsoft.com/office/drawing/2014/main" val="3482019717"/>
                    </a:ext>
                  </a:extLst>
                </a:gridCol>
                <a:gridCol w="2196000">
                  <a:extLst>
                    <a:ext uri="{9D8B030D-6E8A-4147-A177-3AD203B41FA5}">
                      <a16:colId xmlns:a16="http://schemas.microsoft.com/office/drawing/2014/main" val="669687323"/>
                    </a:ext>
                  </a:extLst>
                </a:gridCol>
              </a:tblGrid>
              <a:tr h="454842">
                <a:tc gridSpan="7">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排出量（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ja-JP"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移動量（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a:p>
                  </a:txBody>
                  <a:tcPr/>
                </a:tc>
                <a:tc gridSpan="2">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zh-CN" sz="1050" u="none" strike="noStrike" dirty="0">
                          <a:effectLst/>
                          <a:latin typeface="BIZ UDPゴシック" panose="020B0400000000000000" pitchFamily="50" charset="-128"/>
                          <a:ea typeface="BIZ UDPゴシック" panose="020B0400000000000000" pitchFamily="50" charset="-128"/>
                        </a:rPr>
                        <a:t>PRTR</a:t>
                      </a:r>
                      <a:r>
                        <a:rPr lang="zh-CN" altLang="en-US" sz="1050" u="none" strike="noStrike" dirty="0">
                          <a:effectLst/>
                          <a:latin typeface="BIZ UDPゴシック" panose="020B0400000000000000" pitchFamily="50" charset="-128"/>
                          <a:ea typeface="BIZ UDPゴシック" panose="020B0400000000000000" pitchFamily="50" charset="-128"/>
                        </a:rPr>
                        <a:t>届出外</a:t>
                      </a: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年度、ｋｇ）</a:t>
                      </a:r>
                      <a:endParaRPr lang="en-US" altLang="ja-JP" sz="1050" u="none" strike="noStrike"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zh-CN"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728890693"/>
                  </a:ext>
                </a:extLst>
              </a:tr>
              <a:tr h="365194">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分類</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届出件数</a:t>
                      </a:r>
                      <a:endParaRPr lang="en-US" altLang="ja-JP"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合計</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公共用水域</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土壌</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大気排出量上位業種</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下水道</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事業所外への移動（廃棄物）</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r>
                        <a:rPr lang="zh-CN" altLang="en-US" sz="1050" u="none" strike="noStrike" dirty="0">
                          <a:effectLst/>
                          <a:latin typeface="BIZ UDPゴシック" panose="020B0400000000000000" pitchFamily="50" charset="-128"/>
                          <a:ea typeface="BIZ UDPゴシック" panose="020B0400000000000000" pitchFamily="50" charset="-128"/>
                        </a:rPr>
                        <a:t>排出量</a:t>
                      </a:r>
                      <a:endParaRPr kumimoji="1" lang="ja-JP" altLang="en-US" sz="1050" dirty="0">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主な排出源と量</a:t>
                      </a:r>
                    </a:p>
                  </a:txBody>
                  <a:tcPr anchor="ctr"/>
                </a:tc>
                <a:extLst>
                  <a:ext uri="{0D108BD9-81ED-4DB2-BD59-A6C34878D82A}">
                    <a16:rowId xmlns:a16="http://schemas.microsoft.com/office/drawing/2014/main" val="2814582105"/>
                  </a:ext>
                </a:extLst>
              </a:tr>
              <a:tr h="365194">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extLst>
                  <a:ext uri="{0D108BD9-81ED-4DB2-BD59-A6C34878D82A}">
                    <a16:rowId xmlns:a16="http://schemas.microsoft.com/office/drawing/2014/main" val="3130189616"/>
                  </a:ext>
                </a:extLst>
              </a:tr>
            </a:tbl>
          </a:graphicData>
        </a:graphic>
      </p:graphicFrame>
    </p:spTree>
    <p:extLst>
      <p:ext uri="{BB962C8B-B14F-4D97-AF65-F5344CB8AC3E}">
        <p14:creationId xmlns:p14="http://schemas.microsoft.com/office/powerpoint/2010/main" val="423215888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p:cNvSpPr>
            <a:spLocks noGrp="1"/>
          </p:cNvSpPr>
          <p:nvPr>
            <p:ph type="title"/>
          </p:nvPr>
        </p:nvSpPr>
        <p:spPr>
          <a:xfrm>
            <a:off x="1083469" y="609600"/>
            <a:ext cx="8457933" cy="742122"/>
          </a:xfrm>
        </p:spPr>
        <p:txBody>
          <a:bodyPr>
            <a:normAutofit/>
          </a:bodyPr>
          <a:lstStyle/>
          <a:p>
            <a:r>
              <a:rPr kumimoji="1" lang="ja-JP" altLang="en-US" sz="2400" dirty="0">
                <a:latin typeface="BIZ UDPゴシック" panose="020B0400000000000000" pitchFamily="50" charset="-128"/>
                <a:ea typeface="BIZ UDPゴシック" panose="020B0400000000000000" pitchFamily="50" charset="-128"/>
              </a:rPr>
              <a:t>（参考）検討対象物質について</a:t>
            </a:r>
            <a:r>
              <a:rPr kumimoji="1" lang="en-US" altLang="ja-JP" sz="2400" dirty="0">
                <a:latin typeface="BIZ UDPゴシック" panose="020B0400000000000000" pitchFamily="50" charset="-128"/>
                <a:ea typeface="BIZ UDPゴシック" panose="020B0400000000000000" pitchFamily="50" charset="-128"/>
              </a:rPr>
              <a:t>【</a:t>
            </a:r>
            <a:r>
              <a:rPr lang="ja-JP" altLang="en-US" sz="2400" dirty="0">
                <a:latin typeface="BIZ UDPゴシック" panose="020B0400000000000000" pitchFamily="50" charset="-128"/>
                <a:ea typeface="BIZ UDPゴシック" panose="020B0400000000000000" pitchFamily="50" charset="-128"/>
              </a:rPr>
              <a:t>㊳</a:t>
            </a:r>
            <a:r>
              <a:rPr lang="en-US" altLang="ja-JP" sz="2400" dirty="0">
                <a:latin typeface="BIZ UDPゴシック" panose="020B0400000000000000" pitchFamily="50" charset="-128"/>
                <a:ea typeface="BIZ UDPゴシック" panose="020B0400000000000000" pitchFamily="50" charset="-128"/>
              </a:rPr>
              <a:t>N-</a:t>
            </a:r>
            <a:r>
              <a:rPr lang="ja-JP" altLang="en-US" sz="2400" dirty="0">
                <a:latin typeface="BIZ UDPゴシック" panose="020B0400000000000000" pitchFamily="50" charset="-128"/>
                <a:ea typeface="BIZ UDPゴシック" panose="020B0400000000000000" pitchFamily="50" charset="-128"/>
              </a:rPr>
              <a:t>メチルアニリン</a:t>
            </a:r>
            <a:r>
              <a:rPr kumimoji="1" lang="en-US" altLang="ja-JP" sz="2400" dirty="0">
                <a:latin typeface="BIZ UDPゴシック" panose="020B0400000000000000" pitchFamily="50" charset="-128"/>
                <a:ea typeface="BIZ UDPゴシック" panose="020B0400000000000000" pitchFamily="50" charset="-128"/>
              </a:rPr>
              <a:t>】</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スライド番号プレースホルダー 3">
            <a:extLst>
              <a:ext uri="{FF2B5EF4-FFF2-40B4-BE49-F238E27FC236}">
                <a16:creationId xmlns:a16="http://schemas.microsoft.com/office/drawing/2014/main" id="{8DBC81DD-DE3C-4517-AC6F-72A486E33BE7}"/>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51</a:t>
            </a:fld>
            <a:endParaRPr lang="en-US" dirty="0">
              <a:solidFill>
                <a:srgbClr val="000000"/>
              </a:solidFill>
              <a:latin typeface="BIZ UDPゴシック" panose="020B0400000000000000" pitchFamily="50" charset="-128"/>
              <a:ea typeface="BIZ UDPゴシック" panose="020B0400000000000000" pitchFamily="50" charset="-128"/>
            </a:endParaRPr>
          </a:p>
        </p:txBody>
      </p:sp>
      <p:graphicFrame>
        <p:nvGraphicFramePr>
          <p:cNvPr id="3" name="表 3">
            <a:extLst>
              <a:ext uri="{FF2B5EF4-FFF2-40B4-BE49-F238E27FC236}">
                <a16:creationId xmlns:a16="http://schemas.microsoft.com/office/drawing/2014/main" id="{99486B8D-8EBE-405C-9D80-F4834A667D51}"/>
              </a:ext>
            </a:extLst>
          </p:cNvPr>
          <p:cNvGraphicFramePr>
            <a:graphicFrameLocks noGrp="1"/>
          </p:cNvGraphicFramePr>
          <p:nvPr>
            <p:extLst>
              <p:ext uri="{D42A27DB-BD31-4B8C-83A1-F6EECF244321}">
                <p14:modId xmlns:p14="http://schemas.microsoft.com/office/powerpoint/2010/main" val="2742005308"/>
              </p:ext>
            </p:extLst>
          </p:nvPr>
        </p:nvGraphicFramePr>
        <p:xfrm>
          <a:off x="733163" y="1360286"/>
          <a:ext cx="8764202" cy="917823"/>
        </p:xfrm>
        <a:graphic>
          <a:graphicData uri="http://schemas.openxmlformats.org/drawingml/2006/table">
            <a:tbl>
              <a:tblPr firstRow="1" bandRow="1">
                <a:tableStyleId>{5C22544A-7EE6-4342-B048-85BDC9FD1C3A}</a:tableStyleId>
              </a:tblPr>
              <a:tblGrid>
                <a:gridCol w="703216">
                  <a:extLst>
                    <a:ext uri="{9D8B030D-6E8A-4147-A177-3AD203B41FA5}">
                      <a16:colId xmlns:a16="http://schemas.microsoft.com/office/drawing/2014/main" val="1612888235"/>
                    </a:ext>
                  </a:extLst>
                </a:gridCol>
                <a:gridCol w="644616">
                  <a:extLst>
                    <a:ext uri="{9D8B030D-6E8A-4147-A177-3AD203B41FA5}">
                      <a16:colId xmlns:a16="http://schemas.microsoft.com/office/drawing/2014/main" val="2876613415"/>
                    </a:ext>
                  </a:extLst>
                </a:gridCol>
                <a:gridCol w="864370">
                  <a:extLst>
                    <a:ext uri="{9D8B030D-6E8A-4147-A177-3AD203B41FA5}">
                      <a16:colId xmlns:a16="http://schemas.microsoft.com/office/drawing/2014/main" val="2936053854"/>
                    </a:ext>
                  </a:extLst>
                </a:gridCol>
                <a:gridCol w="3564000">
                  <a:extLst>
                    <a:ext uri="{9D8B030D-6E8A-4147-A177-3AD203B41FA5}">
                      <a16:colId xmlns:a16="http://schemas.microsoft.com/office/drawing/2014/main" val="677029250"/>
                    </a:ext>
                  </a:extLst>
                </a:gridCol>
                <a:gridCol w="2988000">
                  <a:extLst>
                    <a:ext uri="{9D8B030D-6E8A-4147-A177-3AD203B41FA5}">
                      <a16:colId xmlns:a16="http://schemas.microsoft.com/office/drawing/2014/main" val="1103838277"/>
                    </a:ext>
                  </a:extLst>
                </a:gridCol>
              </a:tblGrid>
              <a:tr h="303001">
                <a:tc>
                  <a:txBody>
                    <a:bodyPr/>
                    <a:lstStyle/>
                    <a:p>
                      <a:pPr algn="ctr"/>
                      <a:r>
                        <a:rPr kumimoji="1" lang="ja-JP" altLang="en-US" sz="1050" dirty="0">
                          <a:latin typeface="BIZ UDPゴシック" panose="020B0400000000000000" pitchFamily="50" charset="-128"/>
                          <a:ea typeface="BIZ UDPゴシック" panose="020B0400000000000000" pitchFamily="50" charset="-128"/>
                        </a:rPr>
                        <a:t>分子式</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融点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沸点</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主な用途</a:t>
                      </a: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特徴</a:t>
                      </a:r>
                    </a:p>
                  </a:txBody>
                  <a:tcPr anchor="ctr"/>
                </a:tc>
                <a:extLst>
                  <a:ext uri="{0D108BD9-81ED-4DB2-BD59-A6C34878D82A}">
                    <a16:rowId xmlns:a16="http://schemas.microsoft.com/office/drawing/2014/main" val="841004180"/>
                  </a:ext>
                </a:extLst>
              </a:tr>
              <a:tr h="614822">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C</a:t>
                      </a:r>
                      <a:r>
                        <a:rPr lang="en-US"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7</a:t>
                      </a: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H</a:t>
                      </a:r>
                      <a:r>
                        <a:rPr lang="en-US" sz="1050" b="0" i="0" u="none" strike="noStrike" baseline="-25000" dirty="0">
                          <a:solidFill>
                            <a:srgbClr val="000000"/>
                          </a:solidFill>
                          <a:effectLst/>
                          <a:latin typeface="BIZ UDPゴシック" panose="020B0400000000000000" pitchFamily="50" charset="-128"/>
                          <a:ea typeface="BIZ UDPゴシック" panose="020B0400000000000000" pitchFamily="50" charset="-128"/>
                        </a:rPr>
                        <a:t>9</a:t>
                      </a: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N</a:t>
                      </a:r>
                    </a:p>
                  </a:txBody>
                  <a:tcPr marL="9525" marR="9525" marT="9525" marB="0" anchor="ctr"/>
                </a:tc>
                <a:tc>
                  <a:txBody>
                    <a:bodyPr/>
                    <a:lstStyle/>
                    <a:p>
                      <a:pPr algn="ctr" rtl="0" fontAlgn="ctr"/>
                      <a:r>
                        <a:rPr lang="en-US" altLang="ja-JP" sz="1050" b="0" i="0" u="none" strike="noStrike">
                          <a:solidFill>
                            <a:srgbClr val="000000"/>
                          </a:solidFill>
                          <a:effectLst/>
                          <a:latin typeface="BIZ UDPゴシック" panose="020B0400000000000000" pitchFamily="50" charset="-128"/>
                          <a:ea typeface="BIZ UDPゴシック" panose="020B0400000000000000" pitchFamily="50" charset="-128"/>
                        </a:rPr>
                        <a:t>-57℃</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196℃</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・有機合成中間体、各種染料・ゴム薬品・農薬・医薬・爆薬原料。</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・水に溶けにくく、常温で無色透明または微黄色の液体・</a:t>
                      </a:r>
                    </a:p>
                  </a:txBody>
                  <a:tcPr marL="9525" marR="9525" marT="9525" marB="0" anchor="ctr"/>
                </a:tc>
                <a:extLst>
                  <a:ext uri="{0D108BD9-81ED-4DB2-BD59-A6C34878D82A}">
                    <a16:rowId xmlns:a16="http://schemas.microsoft.com/office/drawing/2014/main" val="2844436851"/>
                  </a:ext>
                </a:extLst>
              </a:tr>
            </a:tbl>
          </a:graphicData>
        </a:graphic>
      </p:graphicFrame>
      <p:graphicFrame>
        <p:nvGraphicFramePr>
          <p:cNvPr id="20" name="表 19">
            <a:extLst>
              <a:ext uri="{FF2B5EF4-FFF2-40B4-BE49-F238E27FC236}">
                <a16:creationId xmlns:a16="http://schemas.microsoft.com/office/drawing/2014/main" id="{D4582458-6B28-410C-ADF1-1AB4EEB66FE3}"/>
              </a:ext>
            </a:extLst>
          </p:cNvPr>
          <p:cNvGraphicFramePr>
            <a:graphicFrameLocks noGrp="1"/>
          </p:cNvGraphicFramePr>
          <p:nvPr>
            <p:extLst>
              <p:ext uri="{D42A27DB-BD31-4B8C-83A1-F6EECF244321}">
                <p14:modId xmlns:p14="http://schemas.microsoft.com/office/powerpoint/2010/main" val="1997590163"/>
              </p:ext>
            </p:extLst>
          </p:nvPr>
        </p:nvGraphicFramePr>
        <p:xfrm>
          <a:off x="716030" y="5364922"/>
          <a:ext cx="8722187" cy="1185231"/>
        </p:xfrm>
        <a:graphic>
          <a:graphicData uri="http://schemas.openxmlformats.org/drawingml/2006/table">
            <a:tbl>
              <a:tblPr firstRow="1" bandRow="1">
                <a:tableStyleId>{5C22544A-7EE6-4342-B048-85BDC9FD1C3A}</a:tableStyleId>
              </a:tblPr>
              <a:tblGrid>
                <a:gridCol w="360000">
                  <a:extLst>
                    <a:ext uri="{9D8B030D-6E8A-4147-A177-3AD203B41FA5}">
                      <a16:colId xmlns:a16="http://schemas.microsoft.com/office/drawing/2014/main" val="186284741"/>
                    </a:ext>
                  </a:extLst>
                </a:gridCol>
                <a:gridCol w="504000">
                  <a:extLst>
                    <a:ext uri="{9D8B030D-6E8A-4147-A177-3AD203B41FA5}">
                      <a16:colId xmlns:a16="http://schemas.microsoft.com/office/drawing/2014/main" val="3347487342"/>
                    </a:ext>
                  </a:extLst>
                </a:gridCol>
                <a:gridCol w="583779">
                  <a:extLst>
                    <a:ext uri="{9D8B030D-6E8A-4147-A177-3AD203B41FA5}">
                      <a16:colId xmlns:a16="http://schemas.microsoft.com/office/drawing/2014/main" val="820898458"/>
                    </a:ext>
                  </a:extLst>
                </a:gridCol>
                <a:gridCol w="1349748">
                  <a:extLst>
                    <a:ext uri="{9D8B030D-6E8A-4147-A177-3AD203B41FA5}">
                      <a16:colId xmlns:a16="http://schemas.microsoft.com/office/drawing/2014/main" val="1115179099"/>
                    </a:ext>
                  </a:extLst>
                </a:gridCol>
                <a:gridCol w="712367">
                  <a:extLst>
                    <a:ext uri="{9D8B030D-6E8A-4147-A177-3AD203B41FA5}">
                      <a16:colId xmlns:a16="http://schemas.microsoft.com/office/drawing/2014/main" val="3356854828"/>
                    </a:ext>
                  </a:extLst>
                </a:gridCol>
                <a:gridCol w="637381">
                  <a:extLst>
                    <a:ext uri="{9D8B030D-6E8A-4147-A177-3AD203B41FA5}">
                      <a16:colId xmlns:a16="http://schemas.microsoft.com/office/drawing/2014/main" val="1920011306"/>
                    </a:ext>
                  </a:extLst>
                </a:gridCol>
                <a:gridCol w="487409">
                  <a:extLst>
                    <a:ext uri="{9D8B030D-6E8A-4147-A177-3AD203B41FA5}">
                      <a16:colId xmlns:a16="http://schemas.microsoft.com/office/drawing/2014/main" val="3335024437"/>
                    </a:ext>
                  </a:extLst>
                </a:gridCol>
                <a:gridCol w="487409">
                  <a:extLst>
                    <a:ext uri="{9D8B030D-6E8A-4147-A177-3AD203B41FA5}">
                      <a16:colId xmlns:a16="http://schemas.microsoft.com/office/drawing/2014/main" val="1224343970"/>
                    </a:ext>
                  </a:extLst>
                </a:gridCol>
                <a:gridCol w="742992">
                  <a:extLst>
                    <a:ext uri="{9D8B030D-6E8A-4147-A177-3AD203B41FA5}">
                      <a16:colId xmlns:a16="http://schemas.microsoft.com/office/drawing/2014/main" val="1897126806"/>
                    </a:ext>
                  </a:extLst>
                </a:gridCol>
                <a:gridCol w="712367">
                  <a:extLst>
                    <a:ext uri="{9D8B030D-6E8A-4147-A177-3AD203B41FA5}">
                      <a16:colId xmlns:a16="http://schemas.microsoft.com/office/drawing/2014/main" val="1958534525"/>
                    </a:ext>
                  </a:extLst>
                </a:gridCol>
                <a:gridCol w="599889">
                  <a:extLst>
                    <a:ext uri="{9D8B030D-6E8A-4147-A177-3AD203B41FA5}">
                      <a16:colId xmlns:a16="http://schemas.microsoft.com/office/drawing/2014/main" val="2187406633"/>
                    </a:ext>
                  </a:extLst>
                </a:gridCol>
                <a:gridCol w="412423">
                  <a:extLst>
                    <a:ext uri="{9D8B030D-6E8A-4147-A177-3AD203B41FA5}">
                      <a16:colId xmlns:a16="http://schemas.microsoft.com/office/drawing/2014/main" val="546023338"/>
                    </a:ext>
                  </a:extLst>
                </a:gridCol>
                <a:gridCol w="412423">
                  <a:extLst>
                    <a:ext uri="{9D8B030D-6E8A-4147-A177-3AD203B41FA5}">
                      <a16:colId xmlns:a16="http://schemas.microsoft.com/office/drawing/2014/main" val="3089004337"/>
                    </a:ext>
                  </a:extLst>
                </a:gridCol>
                <a:gridCol w="720000">
                  <a:extLst>
                    <a:ext uri="{9D8B030D-6E8A-4147-A177-3AD203B41FA5}">
                      <a16:colId xmlns:a16="http://schemas.microsoft.com/office/drawing/2014/main" val="3702834822"/>
                    </a:ext>
                  </a:extLst>
                </a:gridCol>
              </a:tblGrid>
              <a:tr h="269415">
                <a:tc gridSpan="11">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中央環境審議会での検討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gridSpan="3">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条例制定時の検討</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hMerge="1">
                  <a:txBody>
                    <a:bodyPr/>
                    <a:lstStyle/>
                    <a:p>
                      <a:pPr algn="ctr"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2355721477"/>
                  </a:ext>
                </a:extLst>
              </a:tr>
              <a:tr h="422031">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zh-TW" altLang="en-US" sz="1050" u="none" strike="noStrike" dirty="0">
                          <a:effectLst/>
                          <a:latin typeface="BIZ UDPゴシック" panose="020B0400000000000000" pitchFamily="50" charset="-128"/>
                          <a:ea typeface="BIZ UDPゴシック" panose="020B0400000000000000" pitchFamily="50" charset="-128"/>
                        </a:rPr>
                        <a:t>遺伝子障害性</a:t>
                      </a:r>
                      <a:endParaRPr lang="zh-TW"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発がん性の閾値の有無</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発がん性以外の有害性</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発がん性の量ー反応関係</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ユニットリスク</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a:effectLst/>
                          <a:latin typeface="BIZ UDPゴシック" panose="020B0400000000000000" pitchFamily="50" charset="-128"/>
                          <a:ea typeface="BIZ UDPゴシック" panose="020B0400000000000000" pitchFamily="50" charset="-128"/>
                        </a:rPr>
                        <a:t>発がん性以外の量ー反応関係</a:t>
                      </a:r>
                      <a:endPar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発がん性以外の不確実係数</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u="none" strike="noStrike" dirty="0">
                          <a:effectLst/>
                          <a:latin typeface="BIZ UDPゴシック" panose="020B0400000000000000" pitchFamily="50" charset="-128"/>
                          <a:ea typeface="BIZ UDPゴシック" panose="020B0400000000000000" pitchFamily="50" charset="-128"/>
                        </a:rPr>
                        <a:t>発がん性以外の評価値</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発がん性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毒性</a:t>
                      </a:r>
                    </a:p>
                  </a:txBody>
                  <a:tcPr marL="9525" marR="9525" marT="9525" marB="0" anchor="ctr"/>
                </a:tc>
                <a:tc>
                  <a:txBody>
                    <a:bodyPr/>
                    <a:lstStyle/>
                    <a:p>
                      <a:pPr algn="ctr"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想定環境濃度</a:t>
                      </a:r>
                    </a:p>
                  </a:txBody>
                  <a:tcPr marL="9525" marR="9525" marT="9525" marB="0" anchor="ctr"/>
                </a:tc>
                <a:extLst>
                  <a:ext uri="{0D108BD9-81ED-4DB2-BD59-A6C34878D82A}">
                    <a16:rowId xmlns:a16="http://schemas.microsoft.com/office/drawing/2014/main" val="1453410119"/>
                  </a:ext>
                </a:extLst>
              </a:tr>
              <a:tr h="426231">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r>
                        <a:rPr lang="en-US" sz="1050" b="0" i="0" u="none" strike="noStrike">
                          <a:solidFill>
                            <a:srgbClr val="000000"/>
                          </a:solidFill>
                          <a:effectLst/>
                          <a:latin typeface="BIZ UDPゴシック" panose="020B0400000000000000" pitchFamily="50" charset="-128"/>
                          <a:ea typeface="BIZ UDPゴシック" panose="020B0400000000000000" pitchFamily="50" charset="-128"/>
                        </a:rPr>
                        <a:t>T1</a:t>
                      </a:r>
                    </a:p>
                  </a:txBody>
                  <a:tcPr marL="9525" marR="9525" marT="9525" marB="0" anchor="ctr"/>
                </a:tc>
                <a:tc>
                  <a:txBody>
                    <a:bodyPr/>
                    <a:lstStyle/>
                    <a:p>
                      <a:pPr algn="ctr" rtl="0" fontAlgn="ctr"/>
                      <a:r>
                        <a:rPr 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0.02ppm</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4" name="表 13">
            <a:extLst>
              <a:ext uri="{FF2B5EF4-FFF2-40B4-BE49-F238E27FC236}">
                <a16:creationId xmlns:a16="http://schemas.microsoft.com/office/drawing/2014/main" id="{4473597E-48BC-4617-ADF4-B1B939EFB8B3}"/>
              </a:ext>
            </a:extLst>
          </p:cNvPr>
          <p:cNvGraphicFramePr>
            <a:graphicFrameLocks noGrp="1"/>
          </p:cNvGraphicFramePr>
          <p:nvPr>
            <p:extLst>
              <p:ext uri="{D42A27DB-BD31-4B8C-83A1-F6EECF244321}">
                <p14:modId xmlns:p14="http://schemas.microsoft.com/office/powerpoint/2010/main" val="4239074653"/>
              </p:ext>
            </p:extLst>
          </p:nvPr>
        </p:nvGraphicFramePr>
        <p:xfrm>
          <a:off x="684610" y="2607626"/>
          <a:ext cx="8748000" cy="1072236"/>
        </p:xfrm>
        <a:graphic>
          <a:graphicData uri="http://schemas.openxmlformats.org/drawingml/2006/table">
            <a:tbl>
              <a:tblPr firstRow="1" bandRow="1">
                <a:tableStyleId>{5C22544A-7EE6-4342-B048-85BDC9FD1C3A}</a:tableStyleId>
              </a:tblPr>
              <a:tblGrid>
                <a:gridCol w="905700">
                  <a:extLst>
                    <a:ext uri="{9D8B030D-6E8A-4147-A177-3AD203B41FA5}">
                      <a16:colId xmlns:a16="http://schemas.microsoft.com/office/drawing/2014/main" val="2840144021"/>
                    </a:ext>
                  </a:extLst>
                </a:gridCol>
                <a:gridCol w="724560">
                  <a:extLst>
                    <a:ext uri="{9D8B030D-6E8A-4147-A177-3AD203B41FA5}">
                      <a16:colId xmlns:a16="http://schemas.microsoft.com/office/drawing/2014/main" val="2239818214"/>
                    </a:ext>
                  </a:extLst>
                </a:gridCol>
                <a:gridCol w="398508">
                  <a:extLst>
                    <a:ext uri="{9D8B030D-6E8A-4147-A177-3AD203B41FA5}">
                      <a16:colId xmlns:a16="http://schemas.microsoft.com/office/drawing/2014/main" val="2384755886"/>
                    </a:ext>
                  </a:extLst>
                </a:gridCol>
                <a:gridCol w="797016">
                  <a:extLst>
                    <a:ext uri="{9D8B030D-6E8A-4147-A177-3AD203B41FA5}">
                      <a16:colId xmlns:a16="http://schemas.microsoft.com/office/drawing/2014/main" val="186284741"/>
                    </a:ext>
                  </a:extLst>
                </a:gridCol>
                <a:gridCol w="434736">
                  <a:extLst>
                    <a:ext uri="{9D8B030D-6E8A-4147-A177-3AD203B41FA5}">
                      <a16:colId xmlns:a16="http://schemas.microsoft.com/office/drawing/2014/main" val="1115179099"/>
                    </a:ext>
                  </a:extLst>
                </a:gridCol>
                <a:gridCol w="434736">
                  <a:extLst>
                    <a:ext uri="{9D8B030D-6E8A-4147-A177-3AD203B41FA5}">
                      <a16:colId xmlns:a16="http://schemas.microsoft.com/office/drawing/2014/main" val="3356854828"/>
                    </a:ext>
                  </a:extLst>
                </a:gridCol>
                <a:gridCol w="543420">
                  <a:extLst>
                    <a:ext uri="{9D8B030D-6E8A-4147-A177-3AD203B41FA5}">
                      <a16:colId xmlns:a16="http://schemas.microsoft.com/office/drawing/2014/main" val="1920011306"/>
                    </a:ext>
                  </a:extLst>
                </a:gridCol>
                <a:gridCol w="470964">
                  <a:extLst>
                    <a:ext uri="{9D8B030D-6E8A-4147-A177-3AD203B41FA5}">
                      <a16:colId xmlns:a16="http://schemas.microsoft.com/office/drawing/2014/main" val="3335024437"/>
                    </a:ext>
                  </a:extLst>
                </a:gridCol>
                <a:gridCol w="579648">
                  <a:extLst>
                    <a:ext uri="{9D8B030D-6E8A-4147-A177-3AD203B41FA5}">
                      <a16:colId xmlns:a16="http://schemas.microsoft.com/office/drawing/2014/main" val="262351408"/>
                    </a:ext>
                  </a:extLst>
                </a:gridCol>
                <a:gridCol w="507192">
                  <a:extLst>
                    <a:ext uri="{9D8B030D-6E8A-4147-A177-3AD203B41FA5}">
                      <a16:colId xmlns:a16="http://schemas.microsoft.com/office/drawing/2014/main" val="421905880"/>
                    </a:ext>
                  </a:extLst>
                </a:gridCol>
                <a:gridCol w="388920">
                  <a:extLst>
                    <a:ext uri="{9D8B030D-6E8A-4147-A177-3AD203B41FA5}">
                      <a16:colId xmlns:a16="http://schemas.microsoft.com/office/drawing/2014/main" val="3811409747"/>
                    </a:ext>
                  </a:extLst>
                </a:gridCol>
                <a:gridCol w="388920">
                  <a:extLst>
                    <a:ext uri="{9D8B030D-6E8A-4147-A177-3AD203B41FA5}">
                      <a16:colId xmlns:a16="http://schemas.microsoft.com/office/drawing/2014/main" val="2543409202"/>
                    </a:ext>
                  </a:extLst>
                </a:gridCol>
                <a:gridCol w="1630260">
                  <a:extLst>
                    <a:ext uri="{9D8B030D-6E8A-4147-A177-3AD203B41FA5}">
                      <a16:colId xmlns:a16="http://schemas.microsoft.com/office/drawing/2014/main" val="1224343970"/>
                    </a:ext>
                  </a:extLst>
                </a:gridCol>
                <a:gridCol w="543420">
                  <a:extLst>
                    <a:ext uri="{9D8B030D-6E8A-4147-A177-3AD203B41FA5}">
                      <a16:colId xmlns:a16="http://schemas.microsoft.com/office/drawing/2014/main" val="469874782"/>
                    </a:ext>
                  </a:extLst>
                </a:gridCol>
              </a:tblGrid>
              <a:tr h="667648">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全国製造・輸入数量 </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sz="1050" u="none" strike="noStrike" dirty="0">
                          <a:effectLst/>
                          <a:latin typeface="BIZ UDPゴシック" panose="020B0400000000000000" pitchFamily="50" charset="-128"/>
                          <a:ea typeface="BIZ UDPゴシック" panose="020B0400000000000000" pitchFamily="50" charset="-128"/>
                        </a:rPr>
                        <a:t>t)</a:t>
                      </a:r>
                      <a:endParaRPr 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ja-JP" altLang="en-US" sz="1050" u="none" strike="noStrike" dirty="0">
                          <a:effectLst/>
                          <a:latin typeface="BIZ UDPゴシック" panose="020B0400000000000000" pitchFamily="50" charset="-128"/>
                          <a:ea typeface="BIZ UDPゴシック" panose="020B0400000000000000" pitchFamily="50" charset="-128"/>
                        </a:rPr>
                        <a:t>府内大気濃度</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測定法</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環境基準値又は指針値</a:t>
                      </a:r>
                      <a:r>
                        <a:rPr lang="ja-JP" altLang="el-GR" sz="1050" u="none" strike="noStrike" dirty="0">
                          <a:effectLst/>
                          <a:latin typeface="BIZ UDPゴシック" panose="020B0400000000000000" pitchFamily="50" charset="-128"/>
                          <a:ea typeface="BIZ UDPゴシック" panose="020B0400000000000000" pitchFamily="50" charset="-128"/>
                        </a:rPr>
                        <a:t>（</a:t>
                      </a:r>
                      <a:r>
                        <a:rPr lang="el-GR" altLang="ja-JP" sz="1050" u="none" strike="noStrike" dirty="0">
                          <a:effectLst/>
                          <a:latin typeface="BIZ UDPゴシック" panose="020B0400000000000000" pitchFamily="50" charset="-128"/>
                          <a:ea typeface="BIZ UDPゴシック" panose="020B0400000000000000" pitchFamily="50" charset="-128"/>
                        </a:rPr>
                        <a:t>μ</a:t>
                      </a:r>
                      <a:r>
                        <a:rPr lang="en-US" altLang="ja-JP" sz="1050" u="none" strike="noStrike" dirty="0">
                          <a:effectLst/>
                          <a:latin typeface="BIZ UDPゴシック" panose="020B0400000000000000" pitchFamily="50" charset="-128"/>
                          <a:ea typeface="BIZ UDPゴシック" panose="020B0400000000000000" pitchFamily="50" charset="-128"/>
                        </a:rPr>
                        <a:t>g/m</a:t>
                      </a:r>
                      <a:r>
                        <a:rPr lang="en-US" altLang="ja-JP" sz="1050" u="none" strike="noStrike" baseline="30000" dirty="0">
                          <a:effectLst/>
                          <a:latin typeface="BIZ UDPゴシック" panose="020B0400000000000000" pitchFamily="50" charset="-128"/>
                          <a:ea typeface="BIZ UDPゴシック" panose="020B0400000000000000" pitchFamily="50" charset="-128"/>
                        </a:rPr>
                        <a:t>3</a:t>
                      </a:r>
                      <a:r>
                        <a:rPr lang="en-US" altLang="ja-JP" sz="1050" u="none" strike="noStrike" dirty="0">
                          <a:effectLst/>
                          <a:latin typeface="BIZ UDPゴシック" panose="020B0400000000000000" pitchFamily="50" charset="-128"/>
                          <a:ea typeface="BIZ UDPゴシック" panose="020B0400000000000000" pitchFamily="50" charset="-128"/>
                        </a:rPr>
                        <a:t>)</a:t>
                      </a:r>
                      <a:endParaRPr lang="ja-JP" alt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5720" marR="4572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法（有害</a:t>
                      </a:r>
                      <a:r>
                        <a:rPr lang="ja-JP" altLang="en-US" sz="1050" kern="100" dirty="0">
                          <a:effectLst/>
                          <a:latin typeface="BIZ UDPゴシック" panose="020B0400000000000000" pitchFamily="50" charset="-128"/>
                          <a:ea typeface="BIZ UDPゴシック" panose="020B0400000000000000" pitchFamily="50" charset="-128"/>
                        </a:rPr>
                        <a:t>物質等</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法（指定物質）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法（優先取組物質）</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sz="1050" kern="100" dirty="0">
                          <a:effectLst/>
                          <a:latin typeface="BIZ UDPゴシック" panose="020B0400000000000000" pitchFamily="50" charset="-128"/>
                          <a:ea typeface="BIZ UDPゴシック" panose="020B0400000000000000" pitchFamily="50" charset="-128"/>
                        </a:rPr>
                        <a:t>条例（有害</a:t>
                      </a:r>
                      <a:r>
                        <a:rPr lang="ja-JP" altLang="en-US" sz="1050" kern="100" dirty="0">
                          <a:effectLst/>
                          <a:latin typeface="BIZ UDPゴシック" panose="020B0400000000000000" pitchFamily="50" charset="-128"/>
                          <a:ea typeface="BIZ UDPゴシック" panose="020B0400000000000000" pitchFamily="50" charset="-128"/>
                        </a:rPr>
                        <a:t>物質</a:t>
                      </a:r>
                      <a:r>
                        <a:rPr lang="ja-JP" sz="1050" kern="100" dirty="0">
                          <a:effectLst/>
                          <a:latin typeface="BIZ UDPゴシック" panose="020B0400000000000000" pitchFamily="50" charset="-128"/>
                          <a:ea typeface="BIZ UDPゴシック" panose="020B0400000000000000" pitchFamily="50" charset="-128"/>
                        </a:rPr>
                        <a:t>）</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化審法</a:t>
                      </a:r>
                    </a:p>
                  </a:txBody>
                  <a:tcPr marL="45720" marR="45720"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安衛法</a:t>
                      </a:r>
                      <a:endParaRPr kumimoji="1" lang="en-US" altLang="ja-JP" sz="1050" dirty="0">
                        <a:latin typeface="BIZ UDPゴシック" panose="020B0400000000000000" pitchFamily="50" charset="-128"/>
                        <a:ea typeface="BIZ UDPゴシック" panose="020B0400000000000000" pitchFamily="50" charset="-128"/>
                      </a:endParaRPr>
                    </a:p>
                    <a:p>
                      <a:pPr algn="ctr"/>
                      <a:r>
                        <a:rPr kumimoji="1" lang="ja-JP" altLang="en-US" sz="1050" dirty="0">
                          <a:latin typeface="BIZ UDPゴシック" panose="020B0400000000000000" pitchFamily="50" charset="-128"/>
                          <a:ea typeface="BIZ UDPゴシック" panose="020B0400000000000000" pitchFamily="50" charset="-128"/>
                        </a:rPr>
                        <a:t>特化則</a:t>
                      </a:r>
                    </a:p>
                  </a:txBody>
                  <a:tcPr marL="45720" marR="4572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毒劇法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ja-JP" altLang="en-US" sz="1050" kern="100" dirty="0">
                          <a:effectLst/>
                          <a:latin typeface="BIZ UDPゴシック" panose="020B0400000000000000" pitchFamily="50" charset="-128"/>
                          <a:ea typeface="BIZ UDPゴシック" panose="020B0400000000000000" pitchFamily="50" charset="-128"/>
                        </a:rPr>
                        <a:t>水濁法</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a:lnSpc>
                          <a:spcPct val="100000"/>
                        </a:lnSpc>
                        <a:spcAft>
                          <a:spcPts val="0"/>
                        </a:spcAft>
                      </a:pPr>
                      <a:r>
                        <a:rPr lang="en-US" altLang="ja-JP" sz="1050" kern="100" dirty="0">
                          <a:effectLst/>
                          <a:latin typeface="BIZ UDPゴシック" panose="020B0400000000000000" pitchFamily="50" charset="-128"/>
                          <a:ea typeface="BIZ UDPゴシック" panose="020B0400000000000000" pitchFamily="50" charset="-128"/>
                        </a:rPr>
                        <a:t>GHS</a:t>
                      </a:r>
                      <a:r>
                        <a:rPr lang="ja-JP" altLang="en-US" sz="1050" kern="100" dirty="0">
                          <a:effectLst/>
                          <a:latin typeface="BIZ UDPゴシック" panose="020B0400000000000000" pitchFamily="50" charset="-128"/>
                          <a:ea typeface="BIZ UDPゴシック" panose="020B0400000000000000" pitchFamily="50" charset="-128"/>
                        </a:rPr>
                        <a:t>分類健康有害性</a:t>
                      </a:r>
                      <a:r>
                        <a:rPr lang="ja-JP" altLang="en-US"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（発がん性以外の主な区分１）</a:t>
                      </a:r>
                      <a:endParaRPr lang="ja-JP" sz="105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6801" marR="36801"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発がん性</a:t>
                      </a:r>
                      <a:br>
                        <a:rPr lang="ja-JP" altLang="en-US" sz="1050" u="none" strike="noStrike" dirty="0">
                          <a:effectLst/>
                          <a:latin typeface="BIZ UDPゴシック" panose="020B0400000000000000" pitchFamily="50" charset="-128"/>
                          <a:ea typeface="BIZ UDPゴシック" panose="020B0400000000000000" pitchFamily="50" charset="-128"/>
                        </a:rPr>
                      </a:b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IARC</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453410119"/>
                  </a:ext>
                </a:extLst>
              </a:tr>
              <a:tr h="404588">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X</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　（</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〇</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一般化学物質</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r>
                        <a:rPr lang="zh-TW" altLang="en-US" sz="1050" b="0" i="0" u="none" strike="noStrike">
                          <a:solidFill>
                            <a:srgbClr val="000000"/>
                          </a:solidFill>
                          <a:effectLst/>
                          <a:latin typeface="BIZ UDPゴシック" panose="020B0400000000000000" pitchFamily="50" charset="-128"/>
                          <a:ea typeface="BIZ UDPゴシック" panose="020B0400000000000000" pitchFamily="50" charset="-128"/>
                        </a:rPr>
                        <a:t>特定標的臓器毒性</a:t>
                      </a:r>
                    </a:p>
                  </a:txBody>
                  <a:tcPr marL="9525" marR="9525" marT="9525" marB="0" anchor="ctr"/>
                </a:tc>
                <a:tc>
                  <a:txBody>
                    <a:bodyPr/>
                    <a:lstStyle/>
                    <a:p>
                      <a:pPr algn="ctr" rtl="0" fontAlgn="ct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extLst>
                  <a:ext uri="{0D108BD9-81ED-4DB2-BD59-A6C34878D82A}">
                    <a16:rowId xmlns:a16="http://schemas.microsoft.com/office/drawing/2014/main" val="13483766"/>
                  </a:ext>
                </a:extLst>
              </a:tr>
            </a:tbl>
          </a:graphicData>
        </a:graphic>
      </p:graphicFrame>
      <p:graphicFrame>
        <p:nvGraphicFramePr>
          <p:cNvPr id="16" name="表 15">
            <a:extLst>
              <a:ext uri="{FF2B5EF4-FFF2-40B4-BE49-F238E27FC236}">
                <a16:creationId xmlns:a16="http://schemas.microsoft.com/office/drawing/2014/main" id="{6799C286-06A2-402A-AB4D-894AFF8C8995}"/>
              </a:ext>
            </a:extLst>
          </p:cNvPr>
          <p:cNvGraphicFramePr>
            <a:graphicFrameLocks noGrp="1"/>
          </p:cNvGraphicFramePr>
          <p:nvPr>
            <p:extLst>
              <p:ext uri="{D42A27DB-BD31-4B8C-83A1-F6EECF244321}">
                <p14:modId xmlns:p14="http://schemas.microsoft.com/office/powerpoint/2010/main" val="313097667"/>
              </p:ext>
            </p:extLst>
          </p:nvPr>
        </p:nvGraphicFramePr>
        <p:xfrm>
          <a:off x="684610" y="3900229"/>
          <a:ext cx="8748000" cy="1185230"/>
        </p:xfrm>
        <a:graphic>
          <a:graphicData uri="http://schemas.openxmlformats.org/drawingml/2006/table">
            <a:tbl>
              <a:tblPr firstRow="1" bandRow="1">
                <a:tableStyleId>{5C22544A-7EE6-4342-B048-85BDC9FD1C3A}</a:tableStyleId>
              </a:tblPr>
              <a:tblGrid>
                <a:gridCol w="396000">
                  <a:extLst>
                    <a:ext uri="{9D8B030D-6E8A-4147-A177-3AD203B41FA5}">
                      <a16:colId xmlns:a16="http://schemas.microsoft.com/office/drawing/2014/main" val="3554492327"/>
                    </a:ext>
                  </a:extLst>
                </a:gridCol>
                <a:gridCol w="360000">
                  <a:extLst>
                    <a:ext uri="{9D8B030D-6E8A-4147-A177-3AD203B41FA5}">
                      <a16:colId xmlns:a16="http://schemas.microsoft.com/office/drawing/2014/main" val="3146548048"/>
                    </a:ext>
                  </a:extLst>
                </a:gridCol>
                <a:gridCol w="684000">
                  <a:extLst>
                    <a:ext uri="{9D8B030D-6E8A-4147-A177-3AD203B41FA5}">
                      <a16:colId xmlns:a16="http://schemas.microsoft.com/office/drawing/2014/main" val="3313589753"/>
                    </a:ext>
                  </a:extLst>
                </a:gridCol>
                <a:gridCol w="684000">
                  <a:extLst>
                    <a:ext uri="{9D8B030D-6E8A-4147-A177-3AD203B41FA5}">
                      <a16:colId xmlns:a16="http://schemas.microsoft.com/office/drawing/2014/main" val="1309927787"/>
                    </a:ext>
                  </a:extLst>
                </a:gridCol>
                <a:gridCol w="432000">
                  <a:extLst>
                    <a:ext uri="{9D8B030D-6E8A-4147-A177-3AD203B41FA5}">
                      <a16:colId xmlns:a16="http://schemas.microsoft.com/office/drawing/2014/main" val="440683863"/>
                    </a:ext>
                  </a:extLst>
                </a:gridCol>
                <a:gridCol w="360000">
                  <a:extLst>
                    <a:ext uri="{9D8B030D-6E8A-4147-A177-3AD203B41FA5}">
                      <a16:colId xmlns:a16="http://schemas.microsoft.com/office/drawing/2014/main" val="1481578530"/>
                    </a:ext>
                  </a:extLst>
                </a:gridCol>
                <a:gridCol w="1728000">
                  <a:extLst>
                    <a:ext uri="{9D8B030D-6E8A-4147-A177-3AD203B41FA5}">
                      <a16:colId xmlns:a16="http://schemas.microsoft.com/office/drawing/2014/main" val="68193555"/>
                    </a:ext>
                  </a:extLst>
                </a:gridCol>
                <a:gridCol w="432000">
                  <a:extLst>
                    <a:ext uri="{9D8B030D-6E8A-4147-A177-3AD203B41FA5}">
                      <a16:colId xmlns:a16="http://schemas.microsoft.com/office/drawing/2014/main" val="3995537399"/>
                    </a:ext>
                  </a:extLst>
                </a:gridCol>
                <a:gridCol w="864000">
                  <a:extLst>
                    <a:ext uri="{9D8B030D-6E8A-4147-A177-3AD203B41FA5}">
                      <a16:colId xmlns:a16="http://schemas.microsoft.com/office/drawing/2014/main" val="2396862075"/>
                    </a:ext>
                  </a:extLst>
                </a:gridCol>
                <a:gridCol w="612000">
                  <a:extLst>
                    <a:ext uri="{9D8B030D-6E8A-4147-A177-3AD203B41FA5}">
                      <a16:colId xmlns:a16="http://schemas.microsoft.com/office/drawing/2014/main" val="3482019717"/>
                    </a:ext>
                  </a:extLst>
                </a:gridCol>
                <a:gridCol w="2196000">
                  <a:extLst>
                    <a:ext uri="{9D8B030D-6E8A-4147-A177-3AD203B41FA5}">
                      <a16:colId xmlns:a16="http://schemas.microsoft.com/office/drawing/2014/main" val="669687323"/>
                    </a:ext>
                  </a:extLst>
                </a:gridCol>
              </a:tblGrid>
              <a:tr h="454842">
                <a:tc gridSpan="7">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排出量（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ja-JP" sz="1050" u="none" strike="noStrike" dirty="0">
                          <a:effectLst/>
                          <a:latin typeface="BIZ UDPゴシック" panose="020B0400000000000000" pitchFamily="50" charset="-128"/>
                          <a:ea typeface="BIZ UDPゴシック" panose="020B0400000000000000" pitchFamily="50" charset="-128"/>
                        </a:rPr>
                        <a:t>PRTR</a:t>
                      </a:r>
                      <a:r>
                        <a:rPr lang="ja-JP" altLang="en-US" sz="1050" u="none" strike="noStrike" dirty="0">
                          <a:effectLst/>
                          <a:latin typeface="BIZ UDPゴシック" panose="020B0400000000000000" pitchFamily="50" charset="-128"/>
                          <a:ea typeface="BIZ UDPゴシック" panose="020B0400000000000000" pitchFamily="50" charset="-128"/>
                        </a:rPr>
                        <a:t>移動量（</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a:t>
                      </a:r>
                      <a:r>
                        <a:rPr lang="en-US" altLang="ja-JP" sz="1050" u="none" strike="noStrike" dirty="0">
                          <a:effectLst/>
                          <a:latin typeface="BIZ UDPゴシック" panose="020B0400000000000000" pitchFamily="50" charset="-128"/>
                          <a:ea typeface="BIZ UDPゴシック" panose="020B0400000000000000" pitchFamily="50" charset="-128"/>
                        </a:rPr>
                        <a:t>kg</a:t>
                      </a:r>
                      <a:r>
                        <a:rPr lang="ja-JP" altLang="en-US" sz="1050" u="none" strike="noStrike" dirty="0">
                          <a:effectLst/>
                          <a:latin typeface="BIZ UDPゴシック" panose="020B0400000000000000" pitchFamily="50" charset="-128"/>
                          <a:ea typeface="BIZ UDPゴシック" panose="020B0400000000000000" pitchFamily="50" charset="-128"/>
                        </a:rPr>
                        <a:t>）</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a:p>
                  </a:txBody>
                  <a:tcPr/>
                </a:tc>
                <a:tc gridSpan="2">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府内</a:t>
                      </a:r>
                      <a:r>
                        <a:rPr lang="en-US" altLang="zh-CN" sz="1050" u="none" strike="noStrike" dirty="0">
                          <a:effectLst/>
                          <a:latin typeface="BIZ UDPゴシック" panose="020B0400000000000000" pitchFamily="50" charset="-128"/>
                          <a:ea typeface="BIZ UDPゴシック" panose="020B0400000000000000" pitchFamily="50" charset="-128"/>
                        </a:rPr>
                        <a:t>PRTR</a:t>
                      </a:r>
                      <a:r>
                        <a:rPr lang="zh-CN" altLang="en-US" sz="1050" u="none" strike="noStrike" dirty="0">
                          <a:effectLst/>
                          <a:latin typeface="BIZ UDPゴシック" panose="020B0400000000000000" pitchFamily="50" charset="-128"/>
                          <a:ea typeface="BIZ UDPゴシック" panose="020B0400000000000000" pitchFamily="50" charset="-128"/>
                        </a:rPr>
                        <a:t>届出外</a:t>
                      </a:r>
                      <a:r>
                        <a:rPr lang="ja-JP" altLang="en-US" sz="1050" u="none" strike="noStrike" dirty="0">
                          <a:effectLst/>
                          <a:latin typeface="BIZ UDPゴシック" panose="020B0400000000000000" pitchFamily="50" charset="-128"/>
                          <a:ea typeface="BIZ UDPゴシック" panose="020B0400000000000000" pitchFamily="50" charset="-128"/>
                        </a:rPr>
                        <a:t>（</a:t>
                      </a:r>
                      <a:r>
                        <a:rPr lang="en-US" altLang="ja-JP" sz="1050" u="none" strike="noStrike" dirty="0">
                          <a:effectLst/>
                          <a:latin typeface="BIZ UDPゴシック" panose="020B0400000000000000" pitchFamily="50" charset="-128"/>
                          <a:ea typeface="BIZ UDPゴシック" panose="020B0400000000000000" pitchFamily="50" charset="-128"/>
                        </a:rPr>
                        <a:t>2019</a:t>
                      </a:r>
                      <a:r>
                        <a:rPr lang="ja-JP" altLang="en-US" sz="1050" u="none" strike="noStrike" dirty="0">
                          <a:effectLst/>
                          <a:latin typeface="BIZ UDPゴシック" panose="020B0400000000000000" pitchFamily="50" charset="-128"/>
                          <a:ea typeface="BIZ UDPゴシック" panose="020B0400000000000000" pitchFamily="50" charset="-128"/>
                        </a:rPr>
                        <a:t>年度、ｋｇ）</a:t>
                      </a:r>
                      <a:endParaRPr lang="en-US" altLang="ja-JP" sz="1050" u="none" strike="noStrike"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fontAlgn="ctr"/>
                      <a:endParaRPr lang="zh-CN"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728890693"/>
                  </a:ext>
                </a:extLst>
              </a:tr>
              <a:tr h="365194">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分類</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50" u="none" strike="noStrike" dirty="0">
                          <a:effectLst/>
                          <a:latin typeface="BIZ UDPゴシック" panose="020B0400000000000000" pitchFamily="50" charset="-128"/>
                          <a:ea typeface="BIZ UDPゴシック" panose="020B0400000000000000" pitchFamily="50" charset="-128"/>
                        </a:rPr>
                        <a:t>届出件数</a:t>
                      </a:r>
                      <a:endParaRPr lang="en-US" altLang="ja-JP"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合計</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公共用水域</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土壌</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大気排出量上位業種</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下水道</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事業所外への移動（廃棄物）</a:t>
                      </a:r>
                      <a:endParaRPr lang="ja-JP" altLang="en-US" sz="105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r>
                        <a:rPr lang="zh-CN" altLang="en-US" sz="1050" u="none" strike="noStrike" dirty="0">
                          <a:effectLst/>
                          <a:latin typeface="BIZ UDPゴシック" panose="020B0400000000000000" pitchFamily="50" charset="-128"/>
                          <a:ea typeface="BIZ UDPゴシック" panose="020B0400000000000000" pitchFamily="50" charset="-128"/>
                        </a:rPr>
                        <a:t>排出量</a:t>
                      </a:r>
                      <a:endParaRPr kumimoji="1" lang="ja-JP" altLang="en-US" sz="1050" dirty="0">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主な排出源と量</a:t>
                      </a:r>
                    </a:p>
                  </a:txBody>
                  <a:tcPr anchor="ctr"/>
                </a:tc>
                <a:extLst>
                  <a:ext uri="{0D108BD9-81ED-4DB2-BD59-A6C34878D82A}">
                    <a16:rowId xmlns:a16="http://schemas.microsoft.com/office/drawing/2014/main" val="2814582105"/>
                  </a:ext>
                </a:extLst>
              </a:tr>
              <a:tr h="365194">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第</a:t>
                      </a:r>
                      <a:r>
                        <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rPr>
                        <a:t>2</a:t>
                      </a: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種</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tc>
                  <a:txBody>
                    <a:bodyPr/>
                    <a:lstStyle/>
                    <a:p>
                      <a:pPr algn="ctr" rtl="0"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ー</a:t>
                      </a:r>
                    </a:p>
                  </a:txBody>
                  <a:tcPr marL="9525" marR="9525" marT="9525" marB="0" anchor="ctr"/>
                </a:tc>
                <a:extLst>
                  <a:ext uri="{0D108BD9-81ED-4DB2-BD59-A6C34878D82A}">
                    <a16:rowId xmlns:a16="http://schemas.microsoft.com/office/drawing/2014/main" val="3130189616"/>
                  </a:ext>
                </a:extLst>
              </a:tr>
            </a:tbl>
          </a:graphicData>
        </a:graphic>
      </p:graphicFrame>
      <p:sp>
        <p:nvSpPr>
          <p:cNvPr id="4" name="テキスト ボックス 3">
            <a:extLst>
              <a:ext uri="{FF2B5EF4-FFF2-40B4-BE49-F238E27FC236}">
                <a16:creationId xmlns:a16="http://schemas.microsoft.com/office/drawing/2014/main" id="{A7B6621F-B8F0-42ED-999D-1D6B6E501DA1}"/>
              </a:ext>
            </a:extLst>
          </p:cNvPr>
          <p:cNvSpPr txBox="1"/>
          <p:nvPr/>
        </p:nvSpPr>
        <p:spPr>
          <a:xfrm>
            <a:off x="716030" y="3702331"/>
            <a:ext cx="4140877" cy="215444"/>
          </a:xfrm>
          <a:prstGeom prst="rect">
            <a:avLst/>
          </a:prstGeom>
          <a:noFill/>
        </p:spPr>
        <p:txBody>
          <a:bodyPr wrap="none" rtlCol="0">
            <a:spAutoFit/>
          </a:bodyPr>
          <a:lstStyle/>
          <a:p>
            <a:r>
              <a:rPr kumimoji="1" lang="en-US" altLang="ja-JP" sz="800" dirty="0"/>
              <a:t>※</a:t>
            </a:r>
            <a:r>
              <a:rPr kumimoji="1" lang="ja-JP" altLang="en-US" sz="800" dirty="0"/>
              <a:t>　届出事業者数が２社以下であり、事業者の機密情報保持のため「</a:t>
            </a:r>
            <a:r>
              <a:rPr kumimoji="1" lang="en-US" altLang="ja-JP" sz="800" dirty="0"/>
              <a:t>X</a:t>
            </a:r>
            <a:r>
              <a:rPr kumimoji="1" lang="ja-JP" altLang="en-US" sz="800" dirty="0"/>
              <a:t>」として公表。</a:t>
            </a:r>
          </a:p>
        </p:txBody>
      </p:sp>
    </p:spTree>
    <p:extLst>
      <p:ext uri="{BB962C8B-B14F-4D97-AF65-F5344CB8AC3E}">
        <p14:creationId xmlns:p14="http://schemas.microsoft.com/office/powerpoint/2010/main" val="148729948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F2A2CBB3-7051-43B5-A516-CCD69A1DE47C}"/>
              </a:ext>
            </a:extLst>
          </p:cNvPr>
          <p:cNvSpPr>
            <a:spLocks noGrp="1"/>
          </p:cNvSpPr>
          <p:nvPr>
            <p:ph type="title"/>
          </p:nvPr>
        </p:nvSpPr>
        <p:spPr>
          <a:xfrm>
            <a:off x="1083470" y="609600"/>
            <a:ext cx="6984793" cy="529883"/>
          </a:xfrm>
        </p:spPr>
        <p:txBody>
          <a:bodyPr>
            <a:normAutofit/>
          </a:bodyPr>
          <a:lstStyle/>
          <a:p>
            <a:r>
              <a:rPr kumimoji="1" lang="ja-JP" altLang="en-US" sz="1800" dirty="0">
                <a:latin typeface="BIZ UDPゴシック" panose="020B0400000000000000" pitchFamily="50" charset="-128"/>
                <a:ea typeface="BIZ UDPゴシック" panose="020B0400000000000000" pitchFamily="50" charset="-128"/>
              </a:rPr>
              <a:t>（参考）「</a:t>
            </a:r>
            <a:r>
              <a:rPr lang="ja-JP" altLang="en-US" sz="1800" dirty="0">
                <a:latin typeface="BIZ UDPゴシック" panose="020B0400000000000000" pitchFamily="50" charset="-128"/>
                <a:ea typeface="BIZ UDPゴシック" panose="020B0400000000000000" pitchFamily="50" charset="-128"/>
              </a:rPr>
              <a:t>検討対象物質について（</a:t>
            </a:r>
            <a:r>
              <a:rPr lang="en-US" altLang="ja-JP" sz="1800" dirty="0">
                <a:latin typeface="BIZ UDPゴシック" panose="020B0400000000000000" pitchFamily="50" charset="-128"/>
                <a:ea typeface="BIZ UDPゴシック" panose="020B0400000000000000" pitchFamily="50" charset="-128"/>
              </a:rPr>
              <a:t>P14</a:t>
            </a:r>
            <a:r>
              <a:rPr lang="ja-JP" altLang="en-US" sz="1800" dirty="0">
                <a:latin typeface="BIZ UDPゴシック" panose="020B0400000000000000" pitchFamily="50" charset="-128"/>
                <a:ea typeface="BIZ UDPゴシック" panose="020B0400000000000000" pitchFamily="50" charset="-128"/>
              </a:rPr>
              <a:t>－</a:t>
            </a:r>
            <a:r>
              <a:rPr lang="en-US" altLang="ja-JP" sz="1800" dirty="0">
                <a:latin typeface="BIZ UDPゴシック" panose="020B0400000000000000" pitchFamily="50" charset="-128"/>
                <a:ea typeface="BIZ UDPゴシック" panose="020B0400000000000000" pitchFamily="50" charset="-128"/>
              </a:rPr>
              <a:t>P51</a:t>
            </a:r>
            <a:r>
              <a:rPr lang="ja-JP" altLang="en-US" sz="1800" dirty="0">
                <a:latin typeface="BIZ UDPゴシック" panose="020B0400000000000000" pitchFamily="50" charset="-128"/>
                <a:ea typeface="BIZ UDPゴシック" panose="020B0400000000000000" pitchFamily="50" charset="-128"/>
              </a:rPr>
              <a:t>）」の注釈</a:t>
            </a:r>
            <a:endParaRPr kumimoji="1" lang="ja-JP" altLang="en-US" sz="18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コンテンツ プレースホルダー 2">
            <a:extLst>
              <a:ext uri="{FF2B5EF4-FFF2-40B4-BE49-F238E27FC236}">
                <a16:creationId xmlns:a16="http://schemas.microsoft.com/office/drawing/2014/main" id="{1E0D796F-3E05-489C-BBF1-83A151E73DB5}"/>
              </a:ext>
            </a:extLst>
          </p:cNvPr>
          <p:cNvSpPr>
            <a:spLocks noGrp="1"/>
          </p:cNvSpPr>
          <p:nvPr>
            <p:ph idx="1"/>
          </p:nvPr>
        </p:nvSpPr>
        <p:spPr>
          <a:xfrm>
            <a:off x="1083469" y="1139482"/>
            <a:ext cx="8267317" cy="5666153"/>
          </a:xfrm>
        </p:spPr>
        <p:txBody>
          <a:bodyPr>
            <a:noAutofit/>
          </a:bodyPr>
          <a:lstStyle/>
          <a:p>
            <a:pPr marL="0" indent="0">
              <a:lnSpc>
                <a:spcPts val="1200"/>
              </a:lnSpc>
              <a:buNone/>
            </a:pPr>
            <a:r>
              <a:rPr lang="ja-JP" altLang="en-US" sz="1100" dirty="0">
                <a:latin typeface="BIZ UDPゴシック" panose="020B0400000000000000" pitchFamily="50" charset="-128"/>
                <a:ea typeface="BIZ UDPゴシック" panose="020B0400000000000000" pitchFamily="50" charset="-128"/>
              </a:rPr>
              <a:t>〇出典</a:t>
            </a:r>
            <a:endParaRPr lang="en-US" altLang="ja-JP" sz="1100" dirty="0">
              <a:latin typeface="BIZ UDPゴシック" panose="020B0400000000000000" pitchFamily="50" charset="-128"/>
              <a:ea typeface="BIZ UDPゴシック" panose="020B0400000000000000" pitchFamily="50" charset="-128"/>
            </a:endParaRPr>
          </a:p>
          <a:p>
            <a:pPr marL="0" indent="0">
              <a:lnSpc>
                <a:spcPts val="1200"/>
              </a:lnSpc>
              <a:buNone/>
            </a:pPr>
            <a:r>
              <a:rPr kumimoji="1" lang="ja-JP" altLang="en-US"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環境省「化学物質ファクトシート</a:t>
            </a:r>
            <a:r>
              <a:rPr lang="en-US" altLang="ja-JP" sz="1100" dirty="0">
                <a:latin typeface="BIZ UDPゴシック" panose="020B0400000000000000" pitchFamily="50" charset="-128"/>
                <a:ea typeface="BIZ UDPゴシック" panose="020B0400000000000000" pitchFamily="50" charset="-128"/>
              </a:rPr>
              <a:t>2012</a:t>
            </a:r>
            <a:r>
              <a:rPr lang="ja-JP" altLang="en-US" sz="1100" dirty="0">
                <a:latin typeface="BIZ UDPゴシック" panose="020B0400000000000000" pitchFamily="50" charset="-128"/>
                <a:ea typeface="BIZ UDPゴシック" panose="020B0400000000000000" pitchFamily="50" charset="-128"/>
              </a:rPr>
              <a:t>年版」、　「</a:t>
            </a:r>
            <a:r>
              <a:rPr lang="en-US" altLang="ja-JP" sz="1100" dirty="0">
                <a:latin typeface="BIZ UDPゴシック" panose="020B0400000000000000" pitchFamily="50" charset="-128"/>
                <a:ea typeface="BIZ UDPゴシック" panose="020B0400000000000000" pitchFamily="50" charset="-128"/>
              </a:rPr>
              <a:t>PRTR</a:t>
            </a:r>
            <a:r>
              <a:rPr lang="ja-JP" altLang="en-US" sz="1100" dirty="0">
                <a:latin typeface="BIZ UDPゴシック" panose="020B0400000000000000" pitchFamily="50" charset="-128"/>
                <a:ea typeface="BIZ UDPゴシック" panose="020B0400000000000000" pitchFamily="50" charset="-128"/>
              </a:rPr>
              <a:t>インフォメーション広場」</a:t>
            </a:r>
            <a:endParaRPr lang="en-US" altLang="ja-JP" sz="1100" dirty="0">
              <a:latin typeface="BIZ UDPゴシック" panose="020B0400000000000000" pitchFamily="50" charset="-128"/>
              <a:ea typeface="BIZ UDPゴシック" panose="020B0400000000000000" pitchFamily="50" charset="-128"/>
            </a:endParaRPr>
          </a:p>
          <a:p>
            <a:pPr marL="0" indent="0">
              <a:lnSpc>
                <a:spcPts val="1200"/>
              </a:lnSpc>
              <a:buNone/>
            </a:pPr>
            <a:r>
              <a:rPr lang="ja-JP" altLang="en-US" sz="1100" dirty="0">
                <a:latin typeface="BIZ UDPゴシック" panose="020B0400000000000000" pitchFamily="50" charset="-128"/>
                <a:ea typeface="BIZ UDPゴシック" panose="020B0400000000000000" pitchFamily="50" charset="-128"/>
              </a:rPr>
              <a:t>・経済産業省</a:t>
            </a:r>
            <a:r>
              <a:rPr lang="en-US" altLang="ja-JP" sz="1100" dirty="0">
                <a:latin typeface="BIZ UDPゴシック" panose="020B0400000000000000" pitchFamily="50" charset="-128"/>
                <a:ea typeface="BIZ UDPゴシック" panose="020B0400000000000000" pitchFamily="50" charset="-128"/>
              </a:rPr>
              <a:t>HP</a:t>
            </a:r>
            <a:r>
              <a:rPr lang="ja-JP" altLang="en-US" sz="1100" dirty="0">
                <a:latin typeface="BIZ UDPゴシック" panose="020B0400000000000000" pitchFamily="50" charset="-128"/>
                <a:ea typeface="BIZ UDPゴシック" panose="020B0400000000000000" pitchFamily="50" charset="-128"/>
              </a:rPr>
              <a:t>「化学物質の製造輸入数量」</a:t>
            </a:r>
            <a:endParaRPr lang="en-US" altLang="ja-JP" sz="1100" dirty="0">
              <a:latin typeface="BIZ UDPゴシック" panose="020B0400000000000000" pitchFamily="50" charset="-128"/>
              <a:ea typeface="BIZ UDPゴシック" panose="020B0400000000000000" pitchFamily="50" charset="-128"/>
            </a:endParaRPr>
          </a:p>
          <a:p>
            <a:pPr marL="0" indent="0">
              <a:lnSpc>
                <a:spcPts val="1200"/>
              </a:lnSpc>
              <a:buNone/>
            </a:pPr>
            <a:r>
              <a:rPr lang="ja-JP" altLang="en-US" sz="1100" dirty="0">
                <a:latin typeface="BIZ UDPゴシック" panose="020B0400000000000000" pitchFamily="50" charset="-128"/>
                <a:ea typeface="BIZ UDPゴシック" panose="020B0400000000000000" pitchFamily="50" charset="-128"/>
              </a:rPr>
              <a:t>・厚生労働省</a:t>
            </a:r>
            <a:r>
              <a:rPr lang="en-US" altLang="ja-JP" sz="1100" dirty="0">
                <a:latin typeface="BIZ UDPゴシック" panose="020B0400000000000000" pitchFamily="50" charset="-128"/>
                <a:ea typeface="BIZ UDPゴシック" panose="020B0400000000000000" pitchFamily="50" charset="-128"/>
              </a:rPr>
              <a:t>HP</a:t>
            </a:r>
            <a:r>
              <a:rPr lang="ja-JP" altLang="en-US" sz="1100" dirty="0">
                <a:latin typeface="BIZ UDPゴシック" panose="020B0400000000000000" pitchFamily="50" charset="-128"/>
                <a:ea typeface="BIZ UDPゴシック" panose="020B0400000000000000" pitchFamily="50" charset="-128"/>
              </a:rPr>
              <a:t>「</a:t>
            </a:r>
            <a:r>
              <a:rPr lang="en-US" altLang="ja-JP" sz="1100" dirty="0">
                <a:latin typeface="BIZ UDPゴシック" panose="020B0400000000000000" pitchFamily="50" charset="-128"/>
                <a:ea typeface="BIZ UDPゴシック" panose="020B0400000000000000" pitchFamily="50" charset="-128"/>
              </a:rPr>
              <a:t>GHS</a:t>
            </a:r>
            <a:r>
              <a:rPr lang="ja-JP" altLang="en-US" sz="1100" dirty="0">
                <a:latin typeface="BIZ UDPゴシック" panose="020B0400000000000000" pitchFamily="50" charset="-128"/>
                <a:ea typeface="BIZ UDPゴシック" panose="020B0400000000000000" pitchFamily="50" charset="-128"/>
              </a:rPr>
              <a:t>対応モデルラベル・モデル</a:t>
            </a:r>
            <a:r>
              <a:rPr lang="en-US" altLang="ja-JP" sz="1100" dirty="0">
                <a:latin typeface="BIZ UDPゴシック" panose="020B0400000000000000" pitchFamily="50" charset="-128"/>
                <a:ea typeface="BIZ UDPゴシック" panose="020B0400000000000000" pitchFamily="50" charset="-128"/>
              </a:rPr>
              <a:t>SDS</a:t>
            </a:r>
            <a:r>
              <a:rPr lang="ja-JP" altLang="en-US" sz="1100" dirty="0">
                <a:latin typeface="BIZ UDPゴシック" panose="020B0400000000000000" pitchFamily="50" charset="-128"/>
                <a:ea typeface="BIZ UDPゴシック" panose="020B0400000000000000" pitchFamily="50" charset="-128"/>
              </a:rPr>
              <a:t>情報」</a:t>
            </a:r>
            <a:endParaRPr lang="en-US" altLang="ja-JP" sz="1100" dirty="0">
              <a:latin typeface="BIZ UDPゴシック" panose="020B0400000000000000" pitchFamily="50" charset="-128"/>
              <a:ea typeface="BIZ UDPゴシック" panose="020B0400000000000000" pitchFamily="50" charset="-128"/>
            </a:endParaRPr>
          </a:p>
          <a:p>
            <a:pPr marL="0" indent="0">
              <a:lnSpc>
                <a:spcPts val="1200"/>
              </a:lnSpc>
              <a:buNone/>
            </a:pPr>
            <a:r>
              <a:rPr lang="ja-JP" altLang="en-US" sz="1100" dirty="0">
                <a:latin typeface="BIZ UDPゴシック" panose="020B0400000000000000" pitchFamily="50" charset="-128"/>
                <a:ea typeface="BIZ UDPゴシック" panose="020B0400000000000000" pitchFamily="50" charset="-128"/>
              </a:rPr>
              <a:t>〇府内大気濃度について</a:t>
            </a:r>
            <a:endParaRPr lang="en-US" altLang="ja-JP" sz="1100" dirty="0">
              <a:latin typeface="BIZ UDPゴシック" panose="020B0400000000000000" pitchFamily="50" charset="-128"/>
              <a:ea typeface="BIZ UDPゴシック" panose="020B0400000000000000" pitchFamily="50" charset="-128"/>
            </a:endParaRPr>
          </a:p>
          <a:p>
            <a:pPr marL="0" indent="0">
              <a:lnSpc>
                <a:spcPts val="1200"/>
              </a:lnSpc>
              <a:buNone/>
            </a:pPr>
            <a:r>
              <a:rPr lang="ja-JP" altLang="en-US" sz="1100" dirty="0">
                <a:latin typeface="BIZ UDPゴシック" panose="020B0400000000000000" pitchFamily="50" charset="-128"/>
                <a:ea typeface="BIZ UDPゴシック" panose="020B0400000000000000" pitchFamily="50" charset="-128"/>
              </a:rPr>
              <a:t>・カドミウム及びその化合物、鉛及びその化合物、アンチモン及びその化合物、銅及びその化合物、バナジウム及びその化合物は府立環境農林水産総合研究所による</a:t>
            </a:r>
            <a:r>
              <a:rPr lang="en-US" altLang="ja-JP" sz="1100" dirty="0">
                <a:latin typeface="BIZ UDPゴシック" panose="020B0400000000000000" pitchFamily="50" charset="-128"/>
                <a:ea typeface="BIZ UDPゴシック" panose="020B0400000000000000" pitchFamily="50" charset="-128"/>
              </a:rPr>
              <a:t>2019</a:t>
            </a:r>
            <a:r>
              <a:rPr lang="ja-JP" altLang="en-US" sz="1100" dirty="0">
                <a:latin typeface="BIZ UDPゴシック" panose="020B0400000000000000" pitchFamily="50" charset="-128"/>
                <a:ea typeface="BIZ UDPゴシック" panose="020B0400000000000000" pitchFamily="50" charset="-128"/>
              </a:rPr>
              <a:t>年モニタリングデータ。</a:t>
            </a:r>
            <a:endParaRPr lang="en-US" altLang="ja-JP" sz="1100" dirty="0">
              <a:latin typeface="BIZ UDPゴシック" panose="020B0400000000000000" pitchFamily="50" charset="-128"/>
              <a:ea typeface="BIZ UDPゴシック" panose="020B0400000000000000" pitchFamily="50" charset="-128"/>
            </a:endParaRPr>
          </a:p>
          <a:p>
            <a:pPr marL="0" indent="0">
              <a:lnSpc>
                <a:spcPts val="1200"/>
              </a:lnSpc>
              <a:buNone/>
            </a:pPr>
            <a:r>
              <a:rPr lang="ja-JP" altLang="en-US" sz="1100" dirty="0">
                <a:latin typeface="BIZ UDPゴシック" panose="020B0400000000000000" pitchFamily="50" charset="-128"/>
                <a:ea typeface="BIZ UDPゴシック" panose="020B0400000000000000" pitchFamily="50" charset="-128"/>
              </a:rPr>
              <a:t>・その他は国指針等に基づく</a:t>
            </a:r>
            <a:r>
              <a:rPr lang="en-US" altLang="ja-JP" sz="1100" dirty="0">
                <a:latin typeface="BIZ UDPゴシック" panose="020B0400000000000000" pitchFamily="50" charset="-128"/>
                <a:ea typeface="BIZ UDPゴシック" panose="020B0400000000000000" pitchFamily="50" charset="-128"/>
              </a:rPr>
              <a:t>2018</a:t>
            </a:r>
            <a:r>
              <a:rPr lang="ja-JP" altLang="en-US" sz="1100" dirty="0">
                <a:latin typeface="BIZ UDPゴシック" panose="020B0400000000000000" pitchFamily="50" charset="-128"/>
                <a:ea typeface="BIZ UDPゴシック" panose="020B0400000000000000" pitchFamily="50" charset="-128"/>
              </a:rPr>
              <a:t>年モニタリングデータの各測定局年平均値の平均。</a:t>
            </a:r>
            <a:endParaRPr lang="en-US" altLang="ja-JP" sz="1100" dirty="0">
              <a:latin typeface="BIZ UDPゴシック" panose="020B0400000000000000" pitchFamily="50" charset="-128"/>
              <a:ea typeface="BIZ UDPゴシック" panose="020B0400000000000000" pitchFamily="50" charset="-128"/>
            </a:endParaRPr>
          </a:p>
          <a:p>
            <a:pPr marL="0" indent="0">
              <a:lnSpc>
                <a:spcPts val="1200"/>
              </a:lnSpc>
              <a:buNone/>
            </a:pPr>
            <a:r>
              <a:rPr lang="ja-JP" altLang="en-US" sz="1100" dirty="0">
                <a:latin typeface="BIZ UDPゴシック" panose="020B0400000000000000" pitchFamily="50" charset="-128"/>
                <a:ea typeface="BIZ UDPゴシック" panose="020B0400000000000000" pitchFamily="50" charset="-128"/>
              </a:rPr>
              <a:t>〇中央環境審議会での検討、条例制定時の検討欄について</a:t>
            </a:r>
            <a:endParaRPr lang="en-US" altLang="ja-JP" sz="1100" dirty="0">
              <a:latin typeface="BIZ UDPゴシック" panose="020B0400000000000000" pitchFamily="50" charset="-128"/>
              <a:ea typeface="BIZ UDPゴシック" panose="020B0400000000000000" pitchFamily="50" charset="-128"/>
            </a:endParaRPr>
          </a:p>
          <a:p>
            <a:pPr marL="0" indent="0">
              <a:lnSpc>
                <a:spcPts val="1200"/>
              </a:lnSpc>
              <a:buNone/>
            </a:pPr>
            <a:r>
              <a:rPr lang="ja-JP" altLang="en-US" sz="1100" dirty="0">
                <a:latin typeface="BIZ UDPゴシック" panose="020B0400000000000000" pitchFamily="50" charset="-128"/>
                <a:ea typeface="BIZ UDPゴシック" panose="020B0400000000000000" pitchFamily="50" charset="-128"/>
              </a:rPr>
              <a:t>・中央環境審議会は「今後の有害大気汚染物質対策のあり方について」の各答申より、条例関係は大阪府公害対策審議会資料より。</a:t>
            </a:r>
            <a:endParaRPr lang="en-US" altLang="ja-JP" sz="1100" dirty="0">
              <a:latin typeface="BIZ UDPゴシック" panose="020B0400000000000000" pitchFamily="50" charset="-128"/>
              <a:ea typeface="BIZ UDPゴシック" panose="020B0400000000000000" pitchFamily="50" charset="-128"/>
            </a:endParaRPr>
          </a:p>
          <a:p>
            <a:pPr marL="0" indent="0">
              <a:lnSpc>
                <a:spcPts val="1200"/>
              </a:lnSpc>
              <a:buNone/>
            </a:pPr>
            <a:r>
              <a:rPr lang="ja-JP" altLang="en-US" sz="1100" dirty="0">
                <a:latin typeface="BIZ UDPゴシック" panose="020B0400000000000000" pitchFamily="50" charset="-128"/>
                <a:ea typeface="BIZ UDPゴシック" panose="020B0400000000000000" pitchFamily="50" charset="-128"/>
              </a:rPr>
              <a:t>・中央環境審議会における評価値の算出は、発がん性について閾値があるとされた物質についてはユニットリスクから生涯リスク（</a:t>
            </a:r>
            <a:r>
              <a:rPr lang="en-US" altLang="ja-JP" sz="1100" dirty="0">
                <a:latin typeface="BIZ UDPゴシック" panose="020B0400000000000000" pitchFamily="50" charset="-128"/>
                <a:ea typeface="BIZ UDPゴシック" panose="020B0400000000000000" pitchFamily="50" charset="-128"/>
              </a:rPr>
              <a:t>10</a:t>
            </a:r>
            <a:r>
              <a:rPr lang="en-US" altLang="ja-JP" sz="1100" baseline="30000" dirty="0">
                <a:latin typeface="BIZ UDPゴシック" panose="020B0400000000000000" pitchFamily="50" charset="-128"/>
                <a:ea typeface="BIZ UDPゴシック" panose="020B0400000000000000" pitchFamily="50" charset="-128"/>
              </a:rPr>
              <a:t>-5</a:t>
            </a:r>
            <a:r>
              <a:rPr lang="ja-JP" altLang="en-US" sz="1100" dirty="0">
                <a:latin typeface="BIZ UDPゴシック" panose="020B0400000000000000" pitchFamily="50" charset="-128"/>
                <a:ea typeface="BIZ UDPゴシック" panose="020B0400000000000000" pitchFamily="50" charset="-128"/>
              </a:rPr>
              <a:t>）に相当する値を評価値とし、それ以外の物質については</a:t>
            </a:r>
            <a:r>
              <a:rPr lang="en-US" altLang="ja-JP" sz="1100" dirty="0">
                <a:latin typeface="BIZ UDPゴシック" panose="020B0400000000000000" pitchFamily="50" charset="-128"/>
                <a:ea typeface="BIZ UDPゴシック" panose="020B0400000000000000" pitchFamily="50" charset="-128"/>
              </a:rPr>
              <a:t>NOAEL</a:t>
            </a:r>
            <a:r>
              <a:rPr lang="ja-JP" altLang="en-US" sz="1100" dirty="0">
                <a:latin typeface="BIZ UDPゴシック" panose="020B0400000000000000" pitchFamily="50" charset="-128"/>
                <a:ea typeface="BIZ UDPゴシック" panose="020B0400000000000000" pitchFamily="50" charset="-128"/>
              </a:rPr>
              <a:t>・</a:t>
            </a:r>
            <a:r>
              <a:rPr lang="en-US" altLang="ja-JP" sz="1100" dirty="0">
                <a:latin typeface="BIZ UDPゴシック" panose="020B0400000000000000" pitchFamily="50" charset="-128"/>
                <a:ea typeface="BIZ UDPゴシック" panose="020B0400000000000000" pitchFamily="50" charset="-128"/>
              </a:rPr>
              <a:t>LOAEL</a:t>
            </a:r>
            <a:r>
              <a:rPr lang="ja-JP" altLang="en-US" sz="1100" dirty="0">
                <a:latin typeface="BIZ UDPゴシック" panose="020B0400000000000000" pitchFamily="50" charset="-128"/>
                <a:ea typeface="BIZ UDPゴシック" panose="020B0400000000000000" pitchFamily="50" charset="-128"/>
              </a:rPr>
              <a:t>等を不確実係数で除した値を評価値としている。ともに算出される場合は両者のうち低い方を評価値とする。</a:t>
            </a:r>
            <a:endParaRPr lang="en-US" altLang="ja-JP" sz="1100" dirty="0">
              <a:latin typeface="BIZ UDPゴシック" panose="020B0400000000000000" pitchFamily="50" charset="-128"/>
              <a:ea typeface="BIZ UDPゴシック" panose="020B0400000000000000" pitchFamily="50" charset="-128"/>
            </a:endParaRPr>
          </a:p>
          <a:p>
            <a:pPr marL="0" indent="0">
              <a:lnSpc>
                <a:spcPts val="1200"/>
              </a:lnSpc>
              <a:buNone/>
            </a:pPr>
            <a:r>
              <a:rPr lang="ja-JP" altLang="en-US" sz="1100" dirty="0">
                <a:latin typeface="BIZ UDPゴシック" panose="020B0400000000000000" pitchFamily="50" charset="-128"/>
                <a:ea typeface="BIZ UDPゴシック" panose="020B0400000000000000" pitchFamily="50" charset="-128"/>
              </a:rPr>
              <a:t>・ユニットリスク：汚染物質が１</a:t>
            </a:r>
            <a:r>
              <a:rPr lang="el-GR" altLang="ja-JP" sz="1100" dirty="0">
                <a:latin typeface="BIZ UDPゴシック" panose="020B0400000000000000" pitchFamily="50" charset="-128"/>
                <a:ea typeface="BIZ UDPゴシック" panose="020B0400000000000000" pitchFamily="50" charset="-128"/>
              </a:rPr>
              <a:t>μ</a:t>
            </a:r>
            <a:r>
              <a:rPr lang="en-US" altLang="ja-JP" sz="1100" dirty="0">
                <a:latin typeface="BIZ UDPゴシック" panose="020B0400000000000000" pitchFamily="50" charset="-128"/>
                <a:ea typeface="BIZ UDPゴシック" panose="020B0400000000000000" pitchFamily="50" charset="-128"/>
              </a:rPr>
              <a:t>g/m</a:t>
            </a:r>
            <a:r>
              <a:rPr lang="en-US" altLang="ja-JP" sz="1100" baseline="30000" dirty="0">
                <a:latin typeface="BIZ UDPゴシック" panose="020B0400000000000000" pitchFamily="50" charset="-128"/>
                <a:ea typeface="BIZ UDPゴシック" panose="020B0400000000000000" pitchFamily="50" charset="-128"/>
              </a:rPr>
              <a:t>3</a:t>
            </a:r>
            <a:r>
              <a:rPr lang="ja-JP" altLang="en-US" sz="1100" dirty="0">
                <a:latin typeface="BIZ UDPゴシック" panose="020B0400000000000000" pitchFamily="50" charset="-128"/>
                <a:ea typeface="BIZ UDPゴシック" panose="020B0400000000000000" pitchFamily="50" charset="-128"/>
              </a:rPr>
              <a:t>含まれている大気を一生涯を通じて人が吸入した場合のがんの発生確率の増加分。</a:t>
            </a:r>
            <a:endParaRPr lang="en-US" altLang="ja-JP" sz="1100" dirty="0">
              <a:latin typeface="BIZ UDPゴシック" panose="020B0400000000000000" pitchFamily="50" charset="-128"/>
              <a:ea typeface="BIZ UDPゴシック" panose="020B0400000000000000" pitchFamily="50" charset="-128"/>
            </a:endParaRPr>
          </a:p>
          <a:p>
            <a:pPr marL="0" indent="0">
              <a:lnSpc>
                <a:spcPts val="1200"/>
              </a:lnSpc>
              <a:buNone/>
            </a:pPr>
            <a:r>
              <a:rPr lang="ja-JP" altLang="en-US" sz="1100" dirty="0">
                <a:latin typeface="BIZ UDPゴシック" panose="020B0400000000000000" pitchFamily="50" charset="-128"/>
                <a:ea typeface="BIZ UDPゴシック" panose="020B0400000000000000" pitchFamily="50" charset="-128"/>
              </a:rPr>
              <a:t>・生涯リスクレベル：人が一生涯を通じてその濃度に曝露され続けた場合、暴露されなかった場合に比べて死亡する人が増加する割合。中央環境審議会で</a:t>
            </a:r>
            <a:r>
              <a:rPr lang="en-US" altLang="ja-JP" sz="1100" dirty="0">
                <a:latin typeface="BIZ UDPゴシック" panose="020B0400000000000000" pitchFamily="50" charset="-128"/>
                <a:ea typeface="BIZ UDPゴシック" panose="020B0400000000000000" pitchFamily="50" charset="-128"/>
              </a:rPr>
              <a:t>10</a:t>
            </a:r>
            <a:r>
              <a:rPr lang="en-US" altLang="ja-JP" sz="1100" baseline="30000" dirty="0">
                <a:latin typeface="BIZ UDPゴシック" panose="020B0400000000000000" pitchFamily="50" charset="-128"/>
                <a:ea typeface="BIZ UDPゴシック" panose="020B0400000000000000" pitchFamily="50" charset="-128"/>
              </a:rPr>
              <a:t>-5</a:t>
            </a:r>
            <a:r>
              <a:rPr lang="ja-JP" altLang="en-US" sz="1100" dirty="0">
                <a:latin typeface="BIZ UDPゴシック" panose="020B0400000000000000" pitchFamily="50" charset="-128"/>
                <a:ea typeface="BIZ UDPゴシック" panose="020B0400000000000000" pitchFamily="50" charset="-128"/>
              </a:rPr>
              <a:t>と設定されている。</a:t>
            </a:r>
            <a:endParaRPr lang="en-US" altLang="ja-JP" sz="1100" dirty="0">
              <a:latin typeface="BIZ UDPゴシック" panose="020B0400000000000000" pitchFamily="50" charset="-128"/>
              <a:ea typeface="BIZ UDPゴシック" panose="020B0400000000000000" pitchFamily="50" charset="-128"/>
            </a:endParaRPr>
          </a:p>
          <a:p>
            <a:pPr marL="0" indent="0">
              <a:lnSpc>
                <a:spcPts val="1200"/>
              </a:lnSpc>
              <a:buNone/>
            </a:pPr>
            <a:r>
              <a:rPr lang="ja-JP" altLang="en-US" sz="1100" dirty="0">
                <a:latin typeface="BIZ UDPゴシック" panose="020B0400000000000000" pitchFamily="50" charset="-128"/>
                <a:ea typeface="BIZ UDPゴシック" panose="020B0400000000000000" pitchFamily="50" charset="-128"/>
              </a:rPr>
              <a:t>・不確実係数：健康リスク評価を行う際に、科学的知見及びそのデータにおける不確実性を考慮して評価値の算出に用いる係数。</a:t>
            </a:r>
            <a:endParaRPr lang="en-US" altLang="ja-JP" sz="1100" dirty="0">
              <a:latin typeface="BIZ UDPゴシック" panose="020B0400000000000000" pitchFamily="50" charset="-128"/>
              <a:ea typeface="BIZ UDPゴシック" panose="020B0400000000000000" pitchFamily="50" charset="-128"/>
            </a:endParaRPr>
          </a:p>
          <a:p>
            <a:pPr marL="0" indent="0">
              <a:lnSpc>
                <a:spcPts val="1200"/>
              </a:lnSpc>
              <a:buNone/>
            </a:pPr>
            <a:r>
              <a:rPr lang="ja-JP" altLang="en-US" sz="1100" dirty="0">
                <a:latin typeface="BIZ UDPゴシック" panose="020B0400000000000000" pitchFamily="50" charset="-128"/>
                <a:ea typeface="BIZ UDPゴシック" panose="020B0400000000000000" pitchFamily="50" charset="-128"/>
              </a:rPr>
              <a:t>・</a:t>
            </a:r>
            <a:r>
              <a:rPr lang="en-US" altLang="ja-JP" sz="1100" dirty="0">
                <a:latin typeface="BIZ UDPゴシック" panose="020B0400000000000000" pitchFamily="50" charset="-128"/>
                <a:ea typeface="BIZ UDPゴシック" panose="020B0400000000000000" pitchFamily="50" charset="-128"/>
              </a:rPr>
              <a:t>NOAEL</a:t>
            </a:r>
            <a:r>
              <a:rPr lang="ja-JP" altLang="en-US" sz="1100" dirty="0">
                <a:latin typeface="BIZ UDPゴシック" panose="020B0400000000000000" pitchFamily="50" charset="-128"/>
                <a:ea typeface="BIZ UDPゴシック" panose="020B0400000000000000" pitchFamily="50" charset="-128"/>
              </a:rPr>
              <a:t>（無毒性量・</a:t>
            </a:r>
            <a:r>
              <a:rPr lang="en-US" altLang="ja-JP" sz="1100" dirty="0">
                <a:latin typeface="BIZ UDPゴシック" panose="020B0400000000000000" pitchFamily="50" charset="-128"/>
                <a:ea typeface="BIZ UDPゴシック" panose="020B0400000000000000" pitchFamily="50" charset="-128"/>
              </a:rPr>
              <a:t>No Observed Adverse Effect Level</a:t>
            </a:r>
            <a:r>
              <a:rPr lang="ja-JP" altLang="en-US" sz="1100" dirty="0">
                <a:latin typeface="BIZ UDPゴシック" panose="020B0400000000000000" pitchFamily="50" charset="-128"/>
                <a:ea typeface="BIZ UDPゴシック" panose="020B0400000000000000" pitchFamily="50" charset="-128"/>
              </a:rPr>
              <a:t>）：複数の用量（濃度）群を用いた実験動物に対する毒性試験において、有害影響が認められない最高用量（濃度）のこと。</a:t>
            </a:r>
            <a:endParaRPr lang="en-US" altLang="ja-JP" sz="1100" dirty="0">
              <a:latin typeface="BIZ UDPゴシック" panose="020B0400000000000000" pitchFamily="50" charset="-128"/>
              <a:ea typeface="BIZ UDPゴシック" panose="020B0400000000000000" pitchFamily="50" charset="-128"/>
            </a:endParaRPr>
          </a:p>
          <a:p>
            <a:pPr marL="0" indent="0">
              <a:lnSpc>
                <a:spcPts val="1200"/>
              </a:lnSpc>
              <a:buNone/>
            </a:pPr>
            <a:r>
              <a:rPr lang="ja-JP" altLang="en-US" sz="1100" dirty="0">
                <a:latin typeface="BIZ UDPゴシック" panose="020B0400000000000000" pitchFamily="50" charset="-128"/>
                <a:ea typeface="BIZ UDPゴシック" panose="020B0400000000000000" pitchFamily="50" charset="-128"/>
              </a:rPr>
              <a:t>・</a:t>
            </a:r>
            <a:r>
              <a:rPr lang="en-US" altLang="ja-JP" sz="1100" dirty="0">
                <a:latin typeface="BIZ UDPゴシック" panose="020B0400000000000000" pitchFamily="50" charset="-128"/>
                <a:ea typeface="BIZ UDPゴシック" panose="020B0400000000000000" pitchFamily="50" charset="-128"/>
              </a:rPr>
              <a:t>LOAEL</a:t>
            </a:r>
            <a:r>
              <a:rPr lang="ja-JP" altLang="en-US" sz="1100" dirty="0">
                <a:latin typeface="BIZ UDPゴシック" panose="020B0400000000000000" pitchFamily="50" charset="-128"/>
                <a:ea typeface="BIZ UDPゴシック" panose="020B0400000000000000" pitchFamily="50" charset="-128"/>
              </a:rPr>
              <a:t>（最小毒性量・</a:t>
            </a:r>
            <a:r>
              <a:rPr lang="en-US" altLang="ja-JP" sz="1100" dirty="0">
                <a:latin typeface="BIZ UDPゴシック" panose="020B0400000000000000" pitchFamily="50" charset="-128"/>
                <a:ea typeface="BIZ UDPゴシック" panose="020B0400000000000000" pitchFamily="50" charset="-128"/>
              </a:rPr>
              <a:t>Lowest Observed Adverse Effect Level</a:t>
            </a:r>
            <a:r>
              <a:rPr lang="ja-JP" altLang="en-US" sz="1100" dirty="0">
                <a:latin typeface="BIZ UDPゴシック" panose="020B0400000000000000" pitchFamily="50" charset="-128"/>
                <a:ea typeface="BIZ UDPゴシック" panose="020B0400000000000000" pitchFamily="50" charset="-128"/>
              </a:rPr>
              <a:t>）：化学物質の毒性試験では、複数の用量（濃度）段階で動物への影響を観察するが、そのうち何らかの毒性（悪影響）が見られた最小用量（濃度）のこと。</a:t>
            </a:r>
            <a:endParaRPr lang="en-US" altLang="ja-JP" sz="1100" dirty="0">
              <a:latin typeface="BIZ UDPゴシック" panose="020B0400000000000000" pitchFamily="50" charset="-128"/>
              <a:ea typeface="BIZ UDPゴシック" panose="020B0400000000000000" pitchFamily="50" charset="-128"/>
            </a:endParaRPr>
          </a:p>
          <a:p>
            <a:pPr marL="0" indent="0">
              <a:lnSpc>
                <a:spcPts val="1200"/>
              </a:lnSpc>
              <a:buNone/>
            </a:pPr>
            <a:r>
              <a:rPr lang="ja-JP" altLang="en-US" sz="1100" dirty="0">
                <a:latin typeface="BIZ UDPゴシック" panose="020B0400000000000000" pitchFamily="50" charset="-128"/>
                <a:ea typeface="BIZ UDPゴシック" panose="020B0400000000000000" pitchFamily="50" charset="-128"/>
              </a:rPr>
              <a:t>・想定環境濃度：排出口における濃度基準を設定するための指標としての周辺環境濃度として府で算出した値。曝露濃度と健康影響との定量的関係を示す資料からの数値を不確定係数で除して算出。</a:t>
            </a:r>
            <a:endParaRPr lang="en-US" altLang="ja-JP" sz="1100" dirty="0">
              <a:latin typeface="BIZ UDPゴシック" panose="020B0400000000000000" pitchFamily="50" charset="-128"/>
              <a:ea typeface="BIZ UDPゴシック" panose="020B0400000000000000" pitchFamily="50" charset="-128"/>
            </a:endParaRPr>
          </a:p>
        </p:txBody>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スライド番号プレースホルダー 3">
            <a:extLst>
              <a:ext uri="{FF2B5EF4-FFF2-40B4-BE49-F238E27FC236}">
                <a16:creationId xmlns:a16="http://schemas.microsoft.com/office/drawing/2014/main" id="{B7926227-FE95-43A5-BA6E-873214C63EAE}"/>
              </a:ext>
            </a:extLst>
          </p:cNvPr>
          <p:cNvSpPr>
            <a:spLocks noGrp="1"/>
          </p:cNvSpPr>
          <p:nvPr>
            <p:ph type="sldNum" sz="quarter" idx="12"/>
          </p:nvPr>
        </p:nvSpPr>
        <p:spPr>
          <a:xfrm>
            <a:off x="9350787" y="6477299"/>
            <a:ext cx="555213" cy="365125"/>
          </a:xfrm>
        </p:spPr>
        <p:txBody>
          <a:bodyPr>
            <a:normAutofit/>
          </a:body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52</a:t>
            </a:fld>
            <a:endParaRPr lang="en-US" dirty="0">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96930370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6" name="図 5">
            <a:extLst>
              <a:ext uri="{FF2B5EF4-FFF2-40B4-BE49-F238E27FC236}">
                <a16:creationId xmlns:a16="http://schemas.microsoft.com/office/drawing/2014/main" id="{D3CE4E6D-42FB-4021-8565-E27EDB874257}"/>
              </a:ext>
            </a:extLst>
          </p:cNvPr>
          <p:cNvPicPr>
            <a:picLocks noChangeAspect="1"/>
          </p:cNvPicPr>
          <p:nvPr/>
        </p:nvPicPr>
        <p:blipFill>
          <a:blip r:embed="rId2"/>
          <a:stretch>
            <a:fillRect/>
          </a:stretch>
        </p:blipFill>
        <p:spPr>
          <a:xfrm>
            <a:off x="1083470" y="1207148"/>
            <a:ext cx="8201881" cy="5257367"/>
          </a:xfrm>
          <a:prstGeom prst="rect">
            <a:avLst/>
          </a:prstGeom>
        </p:spPr>
      </p:pic>
      <p:sp>
        <p:nvSpPr>
          <p:cNvPr id="10" name="タイトル 1">
            <a:extLst>
              <a:ext uri="{FF2B5EF4-FFF2-40B4-BE49-F238E27FC236}">
                <a16:creationId xmlns:a16="http://schemas.microsoft.com/office/drawing/2014/main" id="{F2CBD429-DF05-4BCF-876F-B0CBE078E119}"/>
              </a:ext>
            </a:extLst>
          </p:cNvPr>
          <p:cNvSpPr>
            <a:spLocks noGrp="1"/>
          </p:cNvSpPr>
          <p:nvPr>
            <p:ph type="title"/>
          </p:nvPr>
        </p:nvSpPr>
        <p:spPr>
          <a:xfrm>
            <a:off x="1083470" y="609600"/>
            <a:ext cx="8049897" cy="1320800"/>
          </a:xfrm>
        </p:spPr>
        <p:txBody>
          <a:bodyPr>
            <a:normAutofit/>
          </a:bodyPr>
          <a:lstStyle/>
          <a:p>
            <a:r>
              <a:rPr kumimoji="1" lang="ja-JP" altLang="en-US" sz="1600" dirty="0">
                <a:latin typeface="BIZ UDPゴシック" panose="020B0400000000000000" pitchFamily="50" charset="-128"/>
                <a:ea typeface="BIZ UDPゴシック" panose="020B0400000000000000" pitchFamily="50" charset="-128"/>
              </a:rPr>
              <a:t>（</a:t>
            </a:r>
            <a:r>
              <a:rPr lang="ja-JP" altLang="en-US" sz="1600" dirty="0">
                <a:latin typeface="BIZ UDPゴシック" panose="020B0400000000000000" pitchFamily="50" charset="-128"/>
                <a:ea typeface="BIZ UDPゴシック" panose="020B0400000000000000" pitchFamily="50" charset="-128"/>
              </a:rPr>
              <a:t>参考）「化学物質の審査及び製造等の規制に関する法律」（化審法）の概要</a:t>
            </a:r>
            <a:endParaRPr kumimoji="1" lang="ja-JP" altLang="en-US" sz="1600" dirty="0">
              <a:latin typeface="BIZ UDPゴシック" panose="020B0400000000000000" pitchFamily="50" charset="-128"/>
              <a:ea typeface="BIZ UDPゴシック" panose="020B0400000000000000" pitchFamily="50" charset="-128"/>
            </a:endParaRPr>
          </a:p>
        </p:txBody>
      </p:sp>
      <p:sp>
        <p:nvSpPr>
          <p:cNvPr id="12" name="テキスト ボックス 11">
            <a:extLst>
              <a:ext uri="{FF2B5EF4-FFF2-40B4-BE49-F238E27FC236}">
                <a16:creationId xmlns:a16="http://schemas.microsoft.com/office/drawing/2014/main" id="{D61E81C9-3240-4F0A-B0F5-1651767AC1E3}"/>
              </a:ext>
            </a:extLst>
          </p:cNvPr>
          <p:cNvSpPr txBox="1"/>
          <p:nvPr/>
        </p:nvSpPr>
        <p:spPr>
          <a:xfrm>
            <a:off x="8120254" y="6464515"/>
            <a:ext cx="1404552" cy="253916"/>
          </a:xfrm>
          <a:prstGeom prst="rect">
            <a:avLst/>
          </a:prstGeom>
          <a:noFill/>
        </p:spPr>
        <p:txBody>
          <a:bodyPr wrap="none" rtlCol="0">
            <a:spAutoFit/>
          </a:bodyPr>
          <a:lstStyle/>
          <a:p>
            <a:r>
              <a:rPr kumimoji="1" lang="ja-JP" altLang="en-US" sz="1050" dirty="0">
                <a:latin typeface="BIZ UDPゴシック" panose="020B0400000000000000" pitchFamily="50" charset="-128"/>
                <a:ea typeface="BIZ UDPゴシック" panose="020B0400000000000000" pitchFamily="50" charset="-128"/>
              </a:rPr>
              <a:t>出典：経済産業省</a:t>
            </a:r>
            <a:r>
              <a:rPr kumimoji="1" lang="en-US" altLang="ja-JP" sz="1050" dirty="0">
                <a:latin typeface="BIZ UDPゴシック" panose="020B0400000000000000" pitchFamily="50" charset="-128"/>
                <a:ea typeface="BIZ UDPゴシック" panose="020B0400000000000000" pitchFamily="50" charset="-128"/>
              </a:rPr>
              <a:t>HP</a:t>
            </a:r>
            <a:endParaRPr kumimoji="1" lang="ja-JP" altLang="en-US" sz="1050" dirty="0">
              <a:latin typeface="BIZ UDPゴシック" panose="020B0400000000000000" pitchFamily="50" charset="-128"/>
              <a:ea typeface="BIZ UDPゴシック" panose="020B0400000000000000" pitchFamily="50" charset="-128"/>
            </a:endParaRPr>
          </a:p>
        </p:txBody>
      </p:sp>
      <p:sp>
        <p:nvSpPr>
          <p:cNvPr id="8" name="スライド番号プレースホルダー 3">
            <a:extLst>
              <a:ext uri="{FF2B5EF4-FFF2-40B4-BE49-F238E27FC236}">
                <a16:creationId xmlns:a16="http://schemas.microsoft.com/office/drawing/2014/main" id="{8CE20166-E5C3-4CF8-98EC-ED6D964197C5}"/>
              </a:ext>
            </a:extLst>
          </p:cNvPr>
          <p:cNvSpPr>
            <a:spLocks noGrp="1"/>
          </p:cNvSpPr>
          <p:nvPr>
            <p:ph type="sldNum" sz="quarter" idx="12"/>
          </p:nvPr>
        </p:nvSpPr>
        <p:spPr>
          <a:xfrm>
            <a:off x="9350787" y="6477299"/>
            <a:ext cx="555213" cy="365125"/>
          </a:xfrm>
        </p:spPr>
        <p:txBody>
          <a:bodyPr>
            <a:normAutofit/>
          </a:body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53</a:t>
            </a:fld>
            <a:endParaRPr lang="en-US" dirty="0">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67128282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FCAE61DF-4002-44EC-A8E4-DF1B46B91C47}"/>
              </a:ext>
            </a:extLst>
          </p:cNvPr>
          <p:cNvSpPr>
            <a:spLocks noGrp="1"/>
          </p:cNvSpPr>
          <p:nvPr>
            <p:ph type="title"/>
          </p:nvPr>
        </p:nvSpPr>
        <p:spPr>
          <a:xfrm>
            <a:off x="1083470" y="609600"/>
            <a:ext cx="8130868" cy="895643"/>
          </a:xfrm>
        </p:spPr>
        <p:txBody>
          <a:bodyPr>
            <a:normAutofit/>
          </a:bodyPr>
          <a:lstStyle/>
          <a:p>
            <a:r>
              <a:rPr lang="ja-JP" altLang="en-US" sz="2000" dirty="0">
                <a:latin typeface="BIZ UDPゴシック" panose="020B0400000000000000" pitchFamily="50" charset="-128"/>
                <a:ea typeface="BIZ UDPゴシック" panose="020B0400000000000000" pitchFamily="50" charset="-128"/>
              </a:rPr>
              <a:t>（参考）「安全衛生法</a:t>
            </a:r>
            <a:r>
              <a:rPr lang="zh-TW" altLang="en-US" sz="2000" dirty="0">
                <a:latin typeface="BIZ UDPゴシック" panose="020B0400000000000000" pitchFamily="50" charset="-128"/>
                <a:ea typeface="BIZ UDPゴシック" panose="020B0400000000000000" pitchFamily="50" charset="-128"/>
              </a:rPr>
              <a:t>特定化学物質障害予防規則</a:t>
            </a:r>
            <a:r>
              <a:rPr lang="ja-JP" altLang="en-US" sz="2000" dirty="0">
                <a:latin typeface="BIZ UDPゴシック" panose="020B0400000000000000" pitchFamily="50" charset="-128"/>
                <a:ea typeface="BIZ UDPゴシック" panose="020B0400000000000000" pitchFamily="50" charset="-128"/>
              </a:rPr>
              <a:t>」（特化則）の概要</a:t>
            </a:r>
            <a:endParaRPr kumimoji="1" lang="ja-JP" altLang="en-US" sz="20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5" name="フローチャート: 代替処理 4">
            <a:extLst>
              <a:ext uri="{FF2B5EF4-FFF2-40B4-BE49-F238E27FC236}">
                <a16:creationId xmlns:a16="http://schemas.microsoft.com/office/drawing/2014/main" id="{A398BEAA-F0A8-414C-B1FB-5FF9C4C0E0F3}"/>
              </a:ext>
            </a:extLst>
          </p:cNvPr>
          <p:cNvSpPr/>
          <p:nvPr/>
        </p:nvSpPr>
        <p:spPr>
          <a:xfrm>
            <a:off x="1252025" y="1688117"/>
            <a:ext cx="2278966" cy="4670473"/>
          </a:xfrm>
          <a:prstGeom prst="flowChartAlternateProcess">
            <a:avLst/>
          </a:prstGeom>
        </p:spPr>
        <p:style>
          <a:lnRef idx="2">
            <a:schemeClr val="dk1"/>
          </a:lnRef>
          <a:fillRef idx="1">
            <a:schemeClr val="lt1"/>
          </a:fillRef>
          <a:effectRef idx="0">
            <a:schemeClr val="dk1"/>
          </a:effectRef>
          <a:fontRef idx="minor">
            <a:schemeClr val="dk1"/>
          </a:fontRef>
        </p:style>
        <p:txBody>
          <a:bodyPr rtlCol="0" anchor="ctr"/>
          <a:lstStyle/>
          <a:p>
            <a:pPr>
              <a:lnSpc>
                <a:spcPct val="150000"/>
              </a:lnSpc>
            </a:pPr>
            <a:r>
              <a:rPr kumimoji="1" lang="ja-JP" altLang="en-US" sz="1050" dirty="0">
                <a:latin typeface="BIZ UDPゴシック" panose="020B0400000000000000" pitchFamily="50" charset="-128"/>
                <a:ea typeface="BIZ UDPゴシック" panose="020B0400000000000000" pitchFamily="50" charset="-128"/>
              </a:rPr>
              <a:t>① 第１類物質</a:t>
            </a:r>
          </a:p>
          <a:p>
            <a:pPr>
              <a:lnSpc>
                <a:spcPct val="150000"/>
              </a:lnSpc>
            </a:pPr>
            <a:r>
              <a:rPr kumimoji="1" lang="ja-JP" altLang="en-US" sz="1050" dirty="0">
                <a:latin typeface="BIZ UDPゴシック" panose="020B0400000000000000" pitchFamily="50" charset="-128"/>
                <a:ea typeface="BIZ UDPゴシック" panose="020B0400000000000000" pitchFamily="50" charset="-128"/>
              </a:rPr>
              <a:t>がん等の慢性障害を引き起こす物質のうち、特に有害性が高く、製造工程で特に厳重な管理（製造許可）を必要とするもの</a:t>
            </a:r>
            <a:endParaRPr kumimoji="1" lang="en-US" altLang="ja-JP" sz="1050" dirty="0">
              <a:latin typeface="BIZ UDPゴシック" panose="020B0400000000000000" pitchFamily="50" charset="-128"/>
              <a:ea typeface="BIZ UDPゴシック" panose="020B0400000000000000" pitchFamily="50" charset="-128"/>
            </a:endParaRPr>
          </a:p>
          <a:p>
            <a:pPr>
              <a:lnSpc>
                <a:spcPct val="150000"/>
              </a:lnSpc>
            </a:pPr>
            <a:endParaRPr kumimoji="1" lang="ja-JP" altLang="en-US" sz="1050" dirty="0">
              <a:latin typeface="BIZ UDPゴシック" panose="020B0400000000000000" pitchFamily="50" charset="-128"/>
              <a:ea typeface="BIZ UDPゴシック" panose="020B0400000000000000" pitchFamily="50" charset="-128"/>
            </a:endParaRPr>
          </a:p>
          <a:p>
            <a:pPr>
              <a:lnSpc>
                <a:spcPct val="150000"/>
              </a:lnSpc>
            </a:pPr>
            <a:r>
              <a:rPr kumimoji="1" lang="ja-JP" altLang="en-US" sz="1050" dirty="0">
                <a:latin typeface="BIZ UDPゴシック" panose="020B0400000000000000" pitchFamily="50" charset="-128"/>
                <a:ea typeface="BIZ UDPゴシック" panose="020B0400000000000000" pitchFamily="50" charset="-128"/>
              </a:rPr>
              <a:t>② 第２類物質</a:t>
            </a:r>
          </a:p>
          <a:p>
            <a:pPr>
              <a:lnSpc>
                <a:spcPct val="150000"/>
              </a:lnSpc>
            </a:pPr>
            <a:r>
              <a:rPr kumimoji="1" lang="ja-JP" altLang="en-US" sz="1050" dirty="0">
                <a:latin typeface="BIZ UDPゴシック" panose="020B0400000000000000" pitchFamily="50" charset="-128"/>
                <a:ea typeface="BIZ UDPゴシック" panose="020B0400000000000000" pitchFamily="50" charset="-128"/>
              </a:rPr>
              <a:t>がん等の慢性障害を引き起こす物質のうち、第１類物質に該当しないもの</a:t>
            </a:r>
          </a:p>
          <a:p>
            <a:pPr>
              <a:lnSpc>
                <a:spcPct val="150000"/>
              </a:lnSpc>
            </a:pPr>
            <a:endParaRPr kumimoji="1" lang="en-US" altLang="ja-JP" sz="1050" dirty="0">
              <a:latin typeface="BIZ UDPゴシック" panose="020B0400000000000000" pitchFamily="50" charset="-128"/>
              <a:ea typeface="BIZ UDPゴシック" panose="020B0400000000000000" pitchFamily="50" charset="-128"/>
            </a:endParaRPr>
          </a:p>
          <a:p>
            <a:pPr>
              <a:lnSpc>
                <a:spcPct val="150000"/>
              </a:lnSpc>
            </a:pPr>
            <a:r>
              <a:rPr kumimoji="1" lang="ja-JP" altLang="en-US" sz="1050" dirty="0">
                <a:latin typeface="BIZ UDPゴシック" panose="020B0400000000000000" pitchFamily="50" charset="-128"/>
                <a:ea typeface="BIZ UDPゴシック" panose="020B0400000000000000" pitchFamily="50" charset="-128"/>
              </a:rPr>
              <a:t>③ 第３類物質</a:t>
            </a:r>
          </a:p>
          <a:p>
            <a:pPr>
              <a:lnSpc>
                <a:spcPct val="150000"/>
              </a:lnSpc>
            </a:pPr>
            <a:r>
              <a:rPr kumimoji="1" lang="ja-JP" altLang="en-US" sz="1050" dirty="0">
                <a:latin typeface="BIZ UDPゴシック" panose="020B0400000000000000" pitchFamily="50" charset="-128"/>
                <a:ea typeface="BIZ UDPゴシック" panose="020B0400000000000000" pitchFamily="50" charset="-128"/>
              </a:rPr>
              <a:t>大量漏えいにより急性中毒を引き起こす物質</a:t>
            </a:r>
          </a:p>
        </p:txBody>
      </p:sp>
      <p:pic>
        <p:nvPicPr>
          <p:cNvPr id="6" name="図 5">
            <a:extLst>
              <a:ext uri="{FF2B5EF4-FFF2-40B4-BE49-F238E27FC236}">
                <a16:creationId xmlns:a16="http://schemas.microsoft.com/office/drawing/2014/main" id="{EAA1A1B0-C60B-491C-BE39-720D6432951F}"/>
              </a:ext>
            </a:extLst>
          </p:cNvPr>
          <p:cNvPicPr>
            <a:picLocks noChangeAspect="1"/>
          </p:cNvPicPr>
          <p:nvPr/>
        </p:nvPicPr>
        <p:blipFill>
          <a:blip r:embed="rId2"/>
          <a:stretch>
            <a:fillRect/>
          </a:stretch>
        </p:blipFill>
        <p:spPr>
          <a:xfrm>
            <a:off x="3784210" y="1409302"/>
            <a:ext cx="5161006" cy="5167338"/>
          </a:xfrm>
          <a:prstGeom prst="rect">
            <a:avLst/>
          </a:prstGeom>
        </p:spPr>
      </p:pic>
      <p:sp>
        <p:nvSpPr>
          <p:cNvPr id="14" name="フローチャート: 代替処理 13">
            <a:extLst>
              <a:ext uri="{FF2B5EF4-FFF2-40B4-BE49-F238E27FC236}">
                <a16:creationId xmlns:a16="http://schemas.microsoft.com/office/drawing/2014/main" id="{9FBB0C65-D2AB-4B4B-A374-1213D8D74E68}"/>
              </a:ext>
            </a:extLst>
          </p:cNvPr>
          <p:cNvSpPr/>
          <p:nvPr/>
        </p:nvSpPr>
        <p:spPr>
          <a:xfrm>
            <a:off x="1252025" y="1451312"/>
            <a:ext cx="1437249" cy="382171"/>
          </a:xfrm>
          <a:prstGeom prst="flowChartAlternateProcess">
            <a:avLst/>
          </a:prstGeom>
        </p:spPr>
        <p:style>
          <a:lnRef idx="2">
            <a:schemeClr val="dk1"/>
          </a:lnRef>
          <a:fillRef idx="1">
            <a:schemeClr val="lt1"/>
          </a:fillRef>
          <a:effectRef idx="0">
            <a:schemeClr val="dk1"/>
          </a:effectRef>
          <a:fontRef idx="minor">
            <a:schemeClr val="dk1"/>
          </a:fontRef>
        </p:style>
        <p:txBody>
          <a:bodyPr rtlCol="0" anchor="ctr"/>
          <a:lstStyle/>
          <a:p>
            <a:r>
              <a:rPr kumimoji="1" lang="ja-JP" altLang="en-US" sz="1050" dirty="0">
                <a:latin typeface="BIZ UDPゴシック" panose="020B0400000000000000" pitchFamily="50" charset="-128"/>
                <a:ea typeface="BIZ UDPゴシック" panose="020B0400000000000000" pitchFamily="50" charset="-128"/>
              </a:rPr>
              <a:t>特定化学物質の種類</a:t>
            </a:r>
          </a:p>
        </p:txBody>
      </p:sp>
      <p:sp>
        <p:nvSpPr>
          <p:cNvPr id="15" name="テキスト ボックス 14">
            <a:extLst>
              <a:ext uri="{FF2B5EF4-FFF2-40B4-BE49-F238E27FC236}">
                <a16:creationId xmlns:a16="http://schemas.microsoft.com/office/drawing/2014/main" id="{1BC8EBAD-48A2-4C77-9D28-820BE158CC81}"/>
              </a:ext>
            </a:extLst>
          </p:cNvPr>
          <p:cNvSpPr txBox="1"/>
          <p:nvPr/>
        </p:nvSpPr>
        <p:spPr>
          <a:xfrm>
            <a:off x="8120254" y="6464515"/>
            <a:ext cx="1404552" cy="253916"/>
          </a:xfrm>
          <a:prstGeom prst="rect">
            <a:avLst/>
          </a:prstGeom>
          <a:noFill/>
        </p:spPr>
        <p:txBody>
          <a:bodyPr wrap="none" rtlCol="0">
            <a:spAutoFit/>
          </a:bodyPr>
          <a:lstStyle/>
          <a:p>
            <a:r>
              <a:rPr kumimoji="1" lang="ja-JP" altLang="en-US" sz="1050" dirty="0">
                <a:latin typeface="BIZ UDPゴシック" panose="020B0400000000000000" pitchFamily="50" charset="-128"/>
                <a:ea typeface="BIZ UDPゴシック" panose="020B0400000000000000" pitchFamily="50" charset="-128"/>
              </a:rPr>
              <a:t>出典：厚生労働省</a:t>
            </a:r>
            <a:r>
              <a:rPr kumimoji="1" lang="en-US" altLang="ja-JP" sz="1050" dirty="0">
                <a:latin typeface="BIZ UDPゴシック" panose="020B0400000000000000" pitchFamily="50" charset="-128"/>
                <a:ea typeface="BIZ UDPゴシック" panose="020B0400000000000000" pitchFamily="50" charset="-128"/>
              </a:rPr>
              <a:t>HP</a:t>
            </a:r>
            <a:endParaRPr kumimoji="1" lang="ja-JP" altLang="en-US" sz="1050" dirty="0">
              <a:latin typeface="BIZ UDPゴシック" panose="020B0400000000000000" pitchFamily="50" charset="-128"/>
              <a:ea typeface="BIZ UDPゴシック" panose="020B0400000000000000" pitchFamily="50" charset="-128"/>
            </a:endParaRPr>
          </a:p>
        </p:txBody>
      </p:sp>
      <p:sp>
        <p:nvSpPr>
          <p:cNvPr id="10" name="スライド番号プレースホルダー 3">
            <a:extLst>
              <a:ext uri="{FF2B5EF4-FFF2-40B4-BE49-F238E27FC236}">
                <a16:creationId xmlns:a16="http://schemas.microsoft.com/office/drawing/2014/main" id="{25A48F63-A0F4-45C7-98EB-69FD47AE7AB8}"/>
              </a:ext>
            </a:extLst>
          </p:cNvPr>
          <p:cNvSpPr>
            <a:spLocks noGrp="1"/>
          </p:cNvSpPr>
          <p:nvPr>
            <p:ph type="sldNum" sz="quarter" idx="12"/>
          </p:nvPr>
        </p:nvSpPr>
        <p:spPr>
          <a:xfrm>
            <a:off x="9350787" y="6477299"/>
            <a:ext cx="555213" cy="365125"/>
          </a:xfrm>
        </p:spPr>
        <p:txBody>
          <a:bodyPr>
            <a:normAutofit/>
          </a:body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54</a:t>
            </a:fld>
            <a:endParaRPr lang="en-US" dirty="0">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189302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a:extLst>
              <a:ext uri="{FF2B5EF4-FFF2-40B4-BE49-F238E27FC236}">
                <a16:creationId xmlns:a16="http://schemas.microsoft.com/office/drawing/2014/main" id="{6B679C94-75E5-4079-85B7-B07DE6340BD5}"/>
              </a:ext>
            </a:extLst>
          </p:cNvPr>
          <p:cNvSpPr>
            <a:spLocks noGrp="1"/>
          </p:cNvSpPr>
          <p:nvPr>
            <p:ph type="title"/>
          </p:nvPr>
        </p:nvSpPr>
        <p:spPr>
          <a:xfrm>
            <a:off x="1083470" y="609600"/>
            <a:ext cx="8257478" cy="734351"/>
          </a:xfrm>
        </p:spPr>
        <p:txBody>
          <a:bodyPr>
            <a:normAutofit/>
          </a:bodyPr>
          <a:lstStyle/>
          <a:p>
            <a:r>
              <a:rPr kumimoji="1" lang="ja-JP" altLang="en-US" sz="2000" dirty="0">
                <a:latin typeface="BIZ UDPゴシック" panose="020B0400000000000000" pitchFamily="50" charset="-128"/>
                <a:ea typeface="BIZ UDPゴシック" panose="020B0400000000000000" pitchFamily="50" charset="-128"/>
              </a:rPr>
              <a:t>（参考）法有害物質等の選定時の考え方</a:t>
            </a: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コンテンツ プレースホルダー 2">
            <a:extLst>
              <a:ext uri="{FF2B5EF4-FFF2-40B4-BE49-F238E27FC236}">
                <a16:creationId xmlns:a16="http://schemas.microsoft.com/office/drawing/2014/main" id="{28216B0C-B487-464F-8399-410B0FD88E20}"/>
              </a:ext>
            </a:extLst>
          </p:cNvPr>
          <p:cNvSpPr>
            <a:spLocks noGrp="1"/>
          </p:cNvSpPr>
          <p:nvPr>
            <p:ph idx="1"/>
          </p:nvPr>
        </p:nvSpPr>
        <p:spPr>
          <a:xfrm>
            <a:off x="1165636" y="1396740"/>
            <a:ext cx="8175312" cy="4851660"/>
          </a:xfrm>
        </p:spPr>
        <p:txBody>
          <a:bodyPr>
            <a:normAutofit lnSpcReduction="10000"/>
          </a:bodyPr>
          <a:lstStyle/>
          <a:p>
            <a:pPr marL="177800" indent="-177800">
              <a:buNone/>
            </a:pPr>
            <a:r>
              <a:rPr lang="ja-JP" altLang="en-US" sz="1600" dirty="0">
                <a:latin typeface="BIZ UDPゴシック" panose="020B0400000000000000" pitchFamily="50" charset="-128"/>
                <a:ea typeface="BIZ UDPゴシック" panose="020B0400000000000000" pitchFamily="50" charset="-128"/>
              </a:rPr>
              <a:t>〇</a:t>
            </a:r>
            <a:r>
              <a:rPr lang="en-US" altLang="ja-JP" sz="1600" dirty="0">
                <a:latin typeface="BIZ UDPゴシック" panose="020B0400000000000000" pitchFamily="50" charset="-128"/>
                <a:ea typeface="BIZ UDPゴシック" panose="020B0400000000000000" pitchFamily="50" charset="-128"/>
              </a:rPr>
              <a:t>1970</a:t>
            </a:r>
            <a:r>
              <a:rPr lang="ja-JP" altLang="en-US" sz="1600" dirty="0">
                <a:latin typeface="BIZ UDPゴシック" panose="020B0400000000000000" pitchFamily="50" charset="-128"/>
                <a:ea typeface="BIZ UDPゴシック" panose="020B0400000000000000" pitchFamily="50" charset="-128"/>
              </a:rPr>
              <a:t>年のいわゆる公害国会において大防法が改正。有害物質６種（政令では５種）の常時排出規制を開始。</a:t>
            </a:r>
            <a:endParaRPr lang="en-US" altLang="ja-JP" sz="1600" dirty="0">
              <a:latin typeface="BIZ UDPゴシック" panose="020B0400000000000000" pitchFamily="50" charset="-128"/>
              <a:ea typeface="BIZ UDPゴシック" panose="020B0400000000000000" pitchFamily="50" charset="-128"/>
            </a:endParaRPr>
          </a:p>
          <a:p>
            <a:pPr marL="177800" indent="-177800">
              <a:buNone/>
            </a:pPr>
            <a:r>
              <a:rPr lang="ja-JP" altLang="en-US" sz="1600" dirty="0">
                <a:latin typeface="BIZ UDPゴシック" panose="020B0400000000000000" pitchFamily="50" charset="-128"/>
                <a:ea typeface="BIZ UDPゴシック" panose="020B0400000000000000" pitchFamily="50" charset="-128"/>
              </a:rPr>
              <a:t>・カドミウムやフッ化水素等の有害な物質を含む粉じんによる公害が頻発していたことから、事故時の措置のみが規制対象となっていた特定物質（</a:t>
            </a:r>
            <a:r>
              <a:rPr lang="en-US" altLang="ja-JP" sz="1600" dirty="0">
                <a:latin typeface="BIZ UDPゴシック" panose="020B0400000000000000" pitchFamily="50" charset="-128"/>
                <a:ea typeface="BIZ UDPゴシック" panose="020B0400000000000000" pitchFamily="50" charset="-128"/>
              </a:rPr>
              <a:t>28</a:t>
            </a:r>
            <a:r>
              <a:rPr lang="ja-JP" altLang="en-US" sz="1600" dirty="0">
                <a:latin typeface="BIZ UDPゴシック" panose="020B0400000000000000" pitchFamily="50" charset="-128"/>
                <a:ea typeface="BIZ UDPゴシック" panose="020B0400000000000000" pitchFamily="50" charset="-128"/>
              </a:rPr>
              <a:t>物質）のうち一部の物質や、従来規制対象外であった重金属等について、常時排出規制を行う必要があることに着目。</a:t>
            </a:r>
            <a:endParaRPr lang="en-US" altLang="ja-JP" sz="1600" dirty="0">
              <a:latin typeface="BIZ UDPゴシック" panose="020B0400000000000000" pitchFamily="50" charset="-128"/>
              <a:ea typeface="BIZ UDPゴシック" panose="020B0400000000000000" pitchFamily="50" charset="-128"/>
            </a:endParaRPr>
          </a:p>
          <a:p>
            <a:pPr marL="177800" indent="-177800">
              <a:buNone/>
            </a:pPr>
            <a:r>
              <a:rPr lang="ja-JP" altLang="en-US" sz="1600" dirty="0">
                <a:latin typeface="BIZ UDPゴシック" panose="020B0400000000000000" pitchFamily="50" charset="-128"/>
                <a:ea typeface="BIZ UDPゴシック" panose="020B0400000000000000" pitchFamily="50" charset="-128"/>
              </a:rPr>
              <a:t>・ばい煙の定義を拡大し、物の燃焼、合成分解その他の処理（機械的処理を除く）に伴い発生する物質のうち、人の健康または生活環境に係る被害を生ずるおそれのある下記物質について規制。</a:t>
            </a:r>
            <a:endParaRPr lang="en-US" altLang="ja-JP" sz="1600" dirty="0">
              <a:latin typeface="BIZ UDPゴシック" panose="020B0400000000000000" pitchFamily="50" charset="-128"/>
              <a:ea typeface="BIZ UDPゴシック" panose="020B0400000000000000" pitchFamily="50" charset="-128"/>
            </a:endParaRPr>
          </a:p>
          <a:p>
            <a:pPr lvl="1">
              <a:buClr>
                <a:schemeClr val="tx1"/>
              </a:buClr>
              <a:buFont typeface="Wingdings" panose="05000000000000000000" pitchFamily="2" charset="2"/>
              <a:buChar char="l"/>
            </a:pPr>
            <a:r>
              <a:rPr lang="ja-JP" altLang="en-US" dirty="0">
                <a:latin typeface="BIZ UDPゴシック" panose="020B0400000000000000" pitchFamily="50" charset="-128"/>
                <a:ea typeface="BIZ UDPゴシック" panose="020B0400000000000000" pitchFamily="50" charset="-128"/>
              </a:rPr>
              <a:t>カドミウム及びその化合物</a:t>
            </a:r>
            <a:endParaRPr lang="en-US" altLang="ja-JP" dirty="0">
              <a:latin typeface="BIZ UDPゴシック" panose="020B0400000000000000" pitchFamily="50" charset="-128"/>
              <a:ea typeface="BIZ UDPゴシック" panose="020B0400000000000000" pitchFamily="50" charset="-128"/>
            </a:endParaRPr>
          </a:p>
          <a:p>
            <a:pPr lvl="1">
              <a:buClr>
                <a:schemeClr val="tx1"/>
              </a:buClr>
              <a:buFont typeface="Wingdings" panose="05000000000000000000" pitchFamily="2" charset="2"/>
              <a:buChar char="l"/>
            </a:pPr>
            <a:r>
              <a:rPr lang="ja-JP" altLang="en-US" dirty="0">
                <a:latin typeface="BIZ UDPゴシック" panose="020B0400000000000000" pitchFamily="50" charset="-128"/>
                <a:ea typeface="BIZ UDPゴシック" panose="020B0400000000000000" pitchFamily="50" charset="-128"/>
              </a:rPr>
              <a:t>塩素</a:t>
            </a:r>
            <a:endParaRPr lang="en-US" altLang="ja-JP" dirty="0">
              <a:latin typeface="BIZ UDPゴシック" panose="020B0400000000000000" pitchFamily="50" charset="-128"/>
              <a:ea typeface="BIZ UDPゴシック" panose="020B0400000000000000" pitchFamily="50" charset="-128"/>
            </a:endParaRPr>
          </a:p>
          <a:p>
            <a:pPr lvl="1">
              <a:buClr>
                <a:schemeClr val="tx1"/>
              </a:buClr>
              <a:buFont typeface="Wingdings" panose="05000000000000000000" pitchFamily="2" charset="2"/>
              <a:buChar char="l"/>
            </a:pPr>
            <a:r>
              <a:rPr lang="ja-JP" altLang="en-US" dirty="0">
                <a:latin typeface="BIZ UDPゴシック" panose="020B0400000000000000" pitchFamily="50" charset="-128"/>
                <a:ea typeface="BIZ UDPゴシック" panose="020B0400000000000000" pitchFamily="50" charset="-128"/>
              </a:rPr>
              <a:t>塩化水素</a:t>
            </a:r>
            <a:endParaRPr lang="en-US" altLang="ja-JP" dirty="0">
              <a:latin typeface="BIZ UDPゴシック" panose="020B0400000000000000" pitchFamily="50" charset="-128"/>
              <a:ea typeface="BIZ UDPゴシック" panose="020B0400000000000000" pitchFamily="50" charset="-128"/>
            </a:endParaRPr>
          </a:p>
          <a:p>
            <a:pPr lvl="1">
              <a:buClr>
                <a:schemeClr val="tx1"/>
              </a:buClr>
              <a:buFont typeface="Wingdings" panose="05000000000000000000" pitchFamily="2" charset="2"/>
              <a:buChar char="l"/>
            </a:pPr>
            <a:r>
              <a:rPr lang="ja-JP" altLang="en-US" dirty="0">
                <a:latin typeface="BIZ UDPゴシック" panose="020B0400000000000000" pitchFamily="50" charset="-128"/>
                <a:ea typeface="BIZ UDPゴシック" panose="020B0400000000000000" pitchFamily="50" charset="-128"/>
              </a:rPr>
              <a:t>鉛及びその化合物</a:t>
            </a:r>
            <a:endParaRPr lang="en-US" altLang="ja-JP" dirty="0">
              <a:latin typeface="BIZ UDPゴシック" panose="020B0400000000000000" pitchFamily="50" charset="-128"/>
              <a:ea typeface="BIZ UDPゴシック" panose="020B0400000000000000" pitchFamily="50" charset="-128"/>
            </a:endParaRPr>
          </a:p>
          <a:p>
            <a:pPr lvl="1">
              <a:buClr>
                <a:schemeClr val="tx1"/>
              </a:buClr>
              <a:buFont typeface="Wingdings" panose="05000000000000000000" pitchFamily="2" charset="2"/>
              <a:buChar char="l"/>
            </a:pPr>
            <a:r>
              <a:rPr lang="ja-JP" altLang="en-US" dirty="0">
                <a:latin typeface="BIZ UDPゴシック" panose="020B0400000000000000" pitchFamily="50" charset="-128"/>
                <a:ea typeface="BIZ UDPゴシック" panose="020B0400000000000000" pitchFamily="50" charset="-128"/>
              </a:rPr>
              <a:t>フッ素、フッ化水素及びフッ化ケイ素</a:t>
            </a:r>
            <a:endParaRPr lang="en-US" altLang="ja-JP" dirty="0">
              <a:latin typeface="BIZ UDPゴシック" panose="020B0400000000000000" pitchFamily="50" charset="-128"/>
              <a:ea typeface="BIZ UDPゴシック" panose="020B0400000000000000" pitchFamily="50" charset="-128"/>
            </a:endParaRPr>
          </a:p>
          <a:p>
            <a:pPr lvl="1">
              <a:buClr>
                <a:schemeClr val="tx1"/>
              </a:buClr>
              <a:buFont typeface="Wingdings" panose="05000000000000000000" pitchFamily="2" charset="2"/>
              <a:buChar char="l"/>
            </a:pPr>
            <a:r>
              <a:rPr lang="ja-JP" altLang="en-US" dirty="0">
                <a:latin typeface="BIZ UDPゴシック" panose="020B0400000000000000" pitchFamily="50" charset="-128"/>
                <a:ea typeface="BIZ UDPゴシック" panose="020B0400000000000000" pitchFamily="50" charset="-128"/>
              </a:rPr>
              <a:t>窒素酸化物</a:t>
            </a:r>
            <a:endParaRPr lang="en-US" altLang="ja-JP" dirty="0">
              <a:latin typeface="BIZ UDPゴシック" panose="020B0400000000000000" pitchFamily="50" charset="-128"/>
              <a:ea typeface="BIZ UDPゴシック" panose="020B0400000000000000" pitchFamily="50" charset="-128"/>
            </a:endParaRPr>
          </a:p>
          <a:p>
            <a:pPr marL="400050" lvl="1" indent="0">
              <a:buClr>
                <a:schemeClr val="tx1"/>
              </a:buClr>
              <a:buNone/>
            </a:pPr>
            <a:r>
              <a:rPr lang="en-US" altLang="ja-JP" dirty="0">
                <a:latin typeface="BIZ UDPゴシック" panose="020B0400000000000000" pitchFamily="50" charset="-128"/>
                <a:ea typeface="BIZ UDPゴシック" panose="020B0400000000000000" pitchFamily="50" charset="-128"/>
              </a:rPr>
              <a:t>※</a:t>
            </a:r>
            <a:r>
              <a:rPr lang="ja-JP" altLang="en-US" dirty="0">
                <a:latin typeface="BIZ UDPゴシック" panose="020B0400000000000000" pitchFamily="50" charset="-128"/>
                <a:ea typeface="BIZ UDPゴシック" panose="020B0400000000000000" pitchFamily="50" charset="-128"/>
              </a:rPr>
              <a:t>水銀は水俣条約を受けて平成</a:t>
            </a:r>
            <a:r>
              <a:rPr lang="en-US" altLang="ja-JP" dirty="0">
                <a:latin typeface="BIZ UDPゴシック" panose="020B0400000000000000" pitchFamily="50" charset="-128"/>
                <a:ea typeface="BIZ UDPゴシック" panose="020B0400000000000000" pitchFamily="50" charset="-128"/>
              </a:rPr>
              <a:t>30</a:t>
            </a:r>
            <a:r>
              <a:rPr lang="ja-JP" altLang="en-US" dirty="0">
                <a:latin typeface="BIZ UDPゴシック" panose="020B0400000000000000" pitchFamily="50" charset="-128"/>
                <a:ea typeface="BIZ UDPゴシック" panose="020B0400000000000000" pitchFamily="50" charset="-128"/>
              </a:rPr>
              <a:t>年から規制対象。</a:t>
            </a:r>
          </a:p>
        </p:txBody>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スライド番号プレースホルダー 3">
            <a:extLst>
              <a:ext uri="{FF2B5EF4-FFF2-40B4-BE49-F238E27FC236}">
                <a16:creationId xmlns:a16="http://schemas.microsoft.com/office/drawing/2014/main" id="{A6E5A60B-ECD5-41B5-8AC8-407CDA1D0E87}"/>
              </a:ext>
            </a:extLst>
          </p:cNvPr>
          <p:cNvSpPr>
            <a:spLocks noGrp="1"/>
          </p:cNvSpPr>
          <p:nvPr>
            <p:ph type="sldNum" sz="quarter" idx="12"/>
          </p:nvPr>
        </p:nvSpPr>
        <p:spPr>
          <a:xfrm>
            <a:off x="9350787" y="6477299"/>
            <a:ext cx="555213" cy="365125"/>
          </a:xfrm>
        </p:spPr>
        <p:txBody>
          <a:bodyPr>
            <a:normAutofit/>
          </a:body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6</a:t>
            </a:fld>
            <a:endParaRPr lang="en-US" dirty="0">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4132690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タイトル 1">
            <a:extLst>
              <a:ext uri="{FF2B5EF4-FFF2-40B4-BE49-F238E27FC236}">
                <a16:creationId xmlns:a16="http://schemas.microsoft.com/office/drawing/2014/main" id="{69C16366-55AE-44A2-9E20-B6ABB9308082}"/>
              </a:ext>
            </a:extLst>
          </p:cNvPr>
          <p:cNvSpPr>
            <a:spLocks noGrp="1"/>
          </p:cNvSpPr>
          <p:nvPr>
            <p:ph type="title"/>
          </p:nvPr>
        </p:nvSpPr>
        <p:spPr>
          <a:xfrm>
            <a:off x="684608" y="609600"/>
            <a:ext cx="8856796" cy="1320800"/>
          </a:xfrm>
        </p:spPr>
        <p:txBody>
          <a:bodyPr>
            <a:normAutofit/>
          </a:bodyPr>
          <a:lstStyle/>
          <a:p>
            <a:r>
              <a:rPr lang="ja-JP" altLang="en-US" sz="2400" dirty="0">
                <a:latin typeface="BIZ UDPゴシック" panose="020B0400000000000000" pitchFamily="50" charset="-128"/>
                <a:ea typeface="BIZ UDPゴシック" panose="020B0400000000000000" pitchFamily="50" charset="-128"/>
              </a:rPr>
              <a:t>（参考）条例有害物質規制対象物質の選定時の考え方</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12" name="テキスト ボックス 11">
            <a:extLst>
              <a:ext uri="{FF2B5EF4-FFF2-40B4-BE49-F238E27FC236}">
                <a16:creationId xmlns:a16="http://schemas.microsoft.com/office/drawing/2014/main" id="{106A31DF-A780-4BE2-A775-BF7C630F43C0}"/>
              </a:ext>
            </a:extLst>
          </p:cNvPr>
          <p:cNvSpPr txBox="1"/>
          <p:nvPr/>
        </p:nvSpPr>
        <p:spPr>
          <a:xfrm>
            <a:off x="684609" y="1170087"/>
            <a:ext cx="8856795" cy="5478423"/>
          </a:xfrm>
          <a:prstGeom prst="rect">
            <a:avLst/>
          </a:prstGeom>
          <a:noFill/>
        </p:spPr>
        <p:txBody>
          <a:bodyPr wrap="square" rtlCol="0">
            <a:spAutoFit/>
          </a:bodyPr>
          <a:lstStyle/>
          <a:p>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〇条例制定当時の規制対象有害物質の選定にあたっては、体系的な科学的知見が蓄積されている発がん性と毒性の度合いを用いることとし、府域での使用が想定されている化学物質から以下の考え方で選定。</a:t>
            </a:r>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ja-JP" altLang="en-US"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　</a:t>
            </a:r>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ja-JP" altLang="en-US"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〇これにより、</a:t>
            </a:r>
            <a:r>
              <a:rPr kumimoji="1" lang="en-US" altLang="ja-JP" sz="1400" dirty="0">
                <a:latin typeface="BIZ UDPゴシック" panose="020B0400000000000000" pitchFamily="50" charset="-128"/>
                <a:ea typeface="BIZ UDPゴシック" panose="020B0400000000000000" pitchFamily="50" charset="-128"/>
              </a:rPr>
              <a:t>C1</a:t>
            </a:r>
            <a:r>
              <a:rPr kumimoji="1" lang="ja-JP" altLang="en-US" sz="1400" dirty="0">
                <a:latin typeface="BIZ UDPゴシック" panose="020B0400000000000000" pitchFamily="50" charset="-128"/>
                <a:ea typeface="BIZ UDPゴシック" panose="020B0400000000000000" pitchFamily="50" charset="-128"/>
              </a:rPr>
              <a:t>ランク及び</a:t>
            </a:r>
            <a:r>
              <a:rPr kumimoji="1" lang="en-US" altLang="ja-JP" sz="1400" dirty="0">
                <a:latin typeface="BIZ UDPゴシック" panose="020B0400000000000000" pitchFamily="50" charset="-128"/>
                <a:ea typeface="BIZ UDPゴシック" panose="020B0400000000000000" pitchFamily="50" charset="-128"/>
              </a:rPr>
              <a:t>T1</a:t>
            </a:r>
            <a:r>
              <a:rPr kumimoji="1" lang="ja-JP" altLang="en-US" sz="1400" dirty="0">
                <a:latin typeface="BIZ UDPゴシック" panose="020B0400000000000000" pitchFamily="50" charset="-128"/>
                <a:ea typeface="BIZ UDPゴシック" panose="020B0400000000000000" pitchFamily="50" charset="-128"/>
              </a:rPr>
              <a:t>ランクの規制物質</a:t>
            </a:r>
            <a:r>
              <a:rPr kumimoji="1" lang="en-US" altLang="ja-JP" sz="1400" dirty="0">
                <a:latin typeface="BIZ UDPゴシック" panose="020B0400000000000000" pitchFamily="50" charset="-128"/>
                <a:ea typeface="BIZ UDPゴシック" panose="020B0400000000000000" pitchFamily="50" charset="-128"/>
              </a:rPr>
              <a:t>22</a:t>
            </a:r>
            <a:r>
              <a:rPr kumimoji="1" lang="ja-JP" altLang="en-US" sz="1400" dirty="0">
                <a:latin typeface="BIZ UDPゴシック" panose="020B0400000000000000" pitchFamily="50" charset="-128"/>
                <a:ea typeface="BIZ UDPゴシック" panose="020B0400000000000000" pitchFamily="50" charset="-128"/>
              </a:rPr>
              <a:t>種類（現在は</a:t>
            </a:r>
            <a:r>
              <a:rPr kumimoji="1" lang="en-US" altLang="ja-JP" sz="1400" dirty="0">
                <a:latin typeface="BIZ UDPゴシック" panose="020B0400000000000000" pitchFamily="50" charset="-128"/>
                <a:ea typeface="BIZ UDPゴシック" panose="020B0400000000000000" pitchFamily="50" charset="-128"/>
              </a:rPr>
              <a:t>23</a:t>
            </a:r>
            <a:r>
              <a:rPr kumimoji="1" lang="ja-JP" altLang="en-US" sz="1400" dirty="0">
                <a:latin typeface="BIZ UDPゴシック" panose="020B0400000000000000" pitchFamily="50" charset="-128"/>
                <a:ea typeface="BIZ UDPゴシック" panose="020B0400000000000000" pitchFamily="50" charset="-128"/>
              </a:rPr>
              <a:t>種類）を対象とした。</a:t>
            </a:r>
            <a:endParaRPr kumimoji="1" lang="en-US" altLang="ja-JP" sz="1400" dirty="0">
              <a:latin typeface="BIZ UDPゴシック" panose="020B0400000000000000" pitchFamily="50" charset="-128"/>
              <a:ea typeface="BIZ UDPゴシック" panose="020B0400000000000000" pitchFamily="50" charset="-128"/>
            </a:endParaRPr>
          </a:p>
        </p:txBody>
      </p:sp>
      <p:sp>
        <p:nvSpPr>
          <p:cNvPr id="14" name="テキスト ボックス 13">
            <a:extLst>
              <a:ext uri="{FF2B5EF4-FFF2-40B4-BE49-F238E27FC236}">
                <a16:creationId xmlns:a16="http://schemas.microsoft.com/office/drawing/2014/main" id="{E9F09818-0D8A-4B4D-8E80-E95EA068D93D}"/>
              </a:ext>
            </a:extLst>
          </p:cNvPr>
          <p:cNvSpPr txBox="1"/>
          <p:nvPr/>
        </p:nvSpPr>
        <p:spPr>
          <a:xfrm>
            <a:off x="831192" y="2082068"/>
            <a:ext cx="8856795" cy="138499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関係法令等で排出規制等が図られていない物質で、以下のいずれかに該当するもの</a:t>
            </a:r>
          </a:p>
          <a:p>
            <a:r>
              <a:rPr kumimoji="1" lang="ja-JP" altLang="en-US" sz="1400" dirty="0">
                <a:latin typeface="BIZ UDPゴシック" panose="020B0400000000000000" pitchFamily="50" charset="-128"/>
                <a:ea typeface="BIZ UDPゴシック" panose="020B0400000000000000" pitchFamily="50" charset="-128"/>
              </a:rPr>
              <a:t>①</a:t>
            </a:r>
            <a:r>
              <a:rPr kumimoji="1" lang="ja-JP" altLang="en-US" sz="1400" u="sng" dirty="0">
                <a:latin typeface="BIZ UDPゴシック" panose="020B0400000000000000" pitchFamily="50" charset="-128"/>
                <a:ea typeface="BIZ UDPゴシック" panose="020B0400000000000000" pitchFamily="50" charset="-128"/>
              </a:rPr>
              <a:t>発がん性の見地からは、人に対する発がん性が確認されているもの（</a:t>
            </a:r>
            <a:r>
              <a:rPr kumimoji="1" lang="en-US" altLang="ja-JP" sz="1400" u="sng" dirty="0">
                <a:latin typeface="BIZ UDPゴシック" panose="020B0400000000000000" pitchFamily="50" charset="-128"/>
                <a:ea typeface="BIZ UDPゴシック" panose="020B0400000000000000" pitchFamily="50" charset="-128"/>
              </a:rPr>
              <a:t>C1</a:t>
            </a:r>
            <a:r>
              <a:rPr kumimoji="1" lang="ja-JP" altLang="en-US" sz="1400" u="sng" dirty="0">
                <a:latin typeface="BIZ UDPゴシック" panose="020B0400000000000000" pitchFamily="50" charset="-128"/>
                <a:ea typeface="BIZ UDPゴシック" panose="020B0400000000000000" pitchFamily="50" charset="-128"/>
              </a:rPr>
              <a:t>）</a:t>
            </a:r>
          </a:p>
          <a:p>
            <a:r>
              <a:rPr kumimoji="1" lang="ja-JP" altLang="en-US" sz="1400" dirty="0">
                <a:latin typeface="BIZ UDPゴシック" panose="020B0400000000000000" pitchFamily="50" charset="-128"/>
                <a:ea typeface="BIZ UDPゴシック" panose="020B0400000000000000" pitchFamily="50" charset="-128"/>
              </a:rPr>
              <a:t>②</a:t>
            </a:r>
            <a:r>
              <a:rPr kumimoji="1" lang="ja-JP" altLang="en-US" sz="1400" u="sng" dirty="0">
                <a:latin typeface="BIZ UDPゴシック" panose="020B0400000000000000" pitchFamily="50" charset="-128"/>
                <a:ea typeface="BIZ UDPゴシック" panose="020B0400000000000000" pitchFamily="50" charset="-128"/>
              </a:rPr>
              <a:t>毒性の見地からは、大防法において人に対する健康影響から基準を定めた物質と同等レベルのもの（</a:t>
            </a:r>
            <a:r>
              <a:rPr kumimoji="1" lang="en-US" altLang="ja-JP" sz="1400" u="sng" dirty="0">
                <a:latin typeface="BIZ UDPゴシック" panose="020B0400000000000000" pitchFamily="50" charset="-128"/>
                <a:ea typeface="BIZ UDPゴシック" panose="020B0400000000000000" pitchFamily="50" charset="-128"/>
              </a:rPr>
              <a:t>T1</a:t>
            </a:r>
            <a:r>
              <a:rPr kumimoji="1" lang="ja-JP" altLang="en-US" sz="1400" u="sng" dirty="0">
                <a:latin typeface="BIZ UDPゴシック" panose="020B0400000000000000" pitchFamily="50" charset="-128"/>
                <a:ea typeface="BIZ UDPゴシック" panose="020B0400000000000000" pitchFamily="50" charset="-128"/>
              </a:rPr>
              <a:t>）</a:t>
            </a:r>
            <a:endParaRPr kumimoji="1" lang="en-US" altLang="ja-JP" sz="1400" u="sng" dirty="0">
              <a:latin typeface="BIZ UDPゴシック" panose="020B0400000000000000" pitchFamily="50" charset="-128"/>
              <a:ea typeface="BIZ UDPゴシック" panose="020B0400000000000000" pitchFamily="50" charset="-128"/>
            </a:endParaRPr>
          </a:p>
          <a:p>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ただし、</a:t>
            </a:r>
            <a:r>
              <a:rPr kumimoji="1" lang="en-US" altLang="ja-JP" sz="1400" dirty="0">
                <a:latin typeface="BIZ UDPゴシック" panose="020B0400000000000000" pitchFamily="50" charset="-128"/>
                <a:ea typeface="BIZ UDPゴシック" panose="020B0400000000000000" pitchFamily="50" charset="-128"/>
              </a:rPr>
              <a:t>T1</a:t>
            </a:r>
            <a:r>
              <a:rPr kumimoji="1" lang="ja-JP" altLang="en-US" sz="1400" dirty="0">
                <a:latin typeface="BIZ UDPゴシック" panose="020B0400000000000000" pitchFamily="50" charset="-128"/>
                <a:ea typeface="BIZ UDPゴシック" panose="020B0400000000000000" pitchFamily="50" charset="-128"/>
              </a:rPr>
              <a:t>で以下のいずれかに該当するものについては当面は管理物質とする</a:t>
            </a:r>
          </a:p>
          <a:p>
            <a:r>
              <a:rPr kumimoji="1" lang="ja-JP" altLang="en-US" sz="1400" dirty="0">
                <a:latin typeface="BIZ UDPゴシック" panose="020B0400000000000000" pitchFamily="50" charset="-128"/>
                <a:ea typeface="BIZ UDPゴシック" panose="020B0400000000000000" pitchFamily="50" charset="-128"/>
              </a:rPr>
              <a:t>ア）測定方法が確立されていないもの</a:t>
            </a:r>
          </a:p>
          <a:p>
            <a:r>
              <a:rPr kumimoji="1" lang="ja-JP" altLang="en-US" sz="1400" dirty="0">
                <a:latin typeface="BIZ UDPゴシック" panose="020B0400000000000000" pitchFamily="50" charset="-128"/>
                <a:ea typeface="BIZ UDPゴシック" panose="020B0400000000000000" pitchFamily="50" charset="-128"/>
              </a:rPr>
              <a:t>イ）呼吸器系機関への暴露濃度と健康影響等についての定量的関係を示す適切な資料の無いもの</a:t>
            </a:r>
          </a:p>
        </p:txBody>
      </p:sp>
      <p:sp>
        <p:nvSpPr>
          <p:cNvPr id="15" name="テキスト ボックス 14">
            <a:extLst>
              <a:ext uri="{FF2B5EF4-FFF2-40B4-BE49-F238E27FC236}">
                <a16:creationId xmlns:a16="http://schemas.microsoft.com/office/drawing/2014/main" id="{515348F9-BCFD-4579-97F5-3F3146D6789C}"/>
              </a:ext>
            </a:extLst>
          </p:cNvPr>
          <p:cNvSpPr txBox="1"/>
          <p:nvPr/>
        </p:nvSpPr>
        <p:spPr>
          <a:xfrm>
            <a:off x="914065" y="3551662"/>
            <a:ext cx="8773921" cy="2585323"/>
          </a:xfrm>
          <a:prstGeom prst="rect">
            <a:avLst/>
          </a:prstGeom>
          <a:solidFill>
            <a:schemeClr val="accent6">
              <a:lumMod val="40000"/>
              <a:lumOff val="60000"/>
            </a:schemeClr>
          </a:solidFill>
        </p:spPr>
        <p:style>
          <a:lnRef idx="3">
            <a:schemeClr val="lt1"/>
          </a:lnRef>
          <a:fillRef idx="1">
            <a:schemeClr val="accent6"/>
          </a:fillRef>
          <a:effectRef idx="1">
            <a:schemeClr val="accent6"/>
          </a:effectRef>
          <a:fontRef idx="minor">
            <a:schemeClr val="lt1"/>
          </a:fontRef>
        </p:style>
        <p:txBody>
          <a:bodyPr wrap="square" rtlCol="0">
            <a:spAutoFit/>
          </a:bodyPr>
          <a:lstStyle/>
          <a:p>
            <a:endParaRPr kumimoji="1" lang="en-US" altLang="ja-JP" dirty="0">
              <a:latin typeface="BIZ UDPゴシック" panose="020B0400000000000000" pitchFamily="50" charset="-128"/>
              <a:ea typeface="BIZ UDPゴシック" panose="020B0400000000000000" pitchFamily="50" charset="-128"/>
            </a:endParaRPr>
          </a:p>
          <a:p>
            <a:endParaRPr kumimoji="1" lang="en-US" altLang="ja-JP" dirty="0">
              <a:latin typeface="BIZ UDPゴシック" panose="020B0400000000000000" pitchFamily="50" charset="-128"/>
              <a:ea typeface="BIZ UDPゴシック" panose="020B0400000000000000" pitchFamily="50" charset="-128"/>
            </a:endParaRPr>
          </a:p>
          <a:p>
            <a:endParaRPr kumimoji="1" lang="en-US" altLang="ja-JP" dirty="0">
              <a:latin typeface="BIZ UDPゴシック" panose="020B0400000000000000" pitchFamily="50" charset="-128"/>
              <a:ea typeface="BIZ UDPゴシック" panose="020B0400000000000000" pitchFamily="50" charset="-128"/>
            </a:endParaRPr>
          </a:p>
          <a:p>
            <a:endParaRPr kumimoji="1" lang="en-US" altLang="ja-JP" dirty="0">
              <a:latin typeface="BIZ UDPゴシック" panose="020B0400000000000000" pitchFamily="50" charset="-128"/>
              <a:ea typeface="BIZ UDPゴシック" panose="020B0400000000000000" pitchFamily="50" charset="-128"/>
            </a:endParaRPr>
          </a:p>
          <a:p>
            <a:endParaRPr kumimoji="1" lang="en-US" altLang="ja-JP" dirty="0">
              <a:latin typeface="BIZ UDPゴシック" panose="020B0400000000000000" pitchFamily="50" charset="-128"/>
              <a:ea typeface="BIZ UDPゴシック" panose="020B0400000000000000" pitchFamily="50" charset="-128"/>
            </a:endParaRPr>
          </a:p>
          <a:p>
            <a:endParaRPr kumimoji="1" lang="en-US" altLang="ja-JP" dirty="0">
              <a:latin typeface="BIZ UDPゴシック" panose="020B0400000000000000" pitchFamily="50" charset="-128"/>
              <a:ea typeface="BIZ UDPゴシック" panose="020B0400000000000000" pitchFamily="50" charset="-128"/>
            </a:endParaRPr>
          </a:p>
          <a:p>
            <a:endParaRPr kumimoji="1" lang="en-US" altLang="ja-JP" dirty="0">
              <a:latin typeface="BIZ UDPゴシック" panose="020B0400000000000000" pitchFamily="50" charset="-128"/>
              <a:ea typeface="BIZ UDPゴシック" panose="020B0400000000000000" pitchFamily="50" charset="-128"/>
            </a:endParaRPr>
          </a:p>
          <a:p>
            <a:endParaRPr kumimoji="1" lang="en-US" altLang="ja-JP" dirty="0">
              <a:latin typeface="BIZ UDPゴシック" panose="020B0400000000000000" pitchFamily="50" charset="-128"/>
              <a:ea typeface="BIZ UDPゴシック" panose="020B0400000000000000" pitchFamily="50" charset="-128"/>
            </a:endParaRPr>
          </a:p>
          <a:p>
            <a:endParaRPr kumimoji="1" lang="ja-JP" altLang="en-US" dirty="0">
              <a:latin typeface="BIZ UDPゴシック" panose="020B0400000000000000" pitchFamily="50" charset="-128"/>
              <a:ea typeface="BIZ UDPゴシック" panose="020B0400000000000000" pitchFamily="50" charset="-128"/>
            </a:endParaRPr>
          </a:p>
        </p:txBody>
      </p:sp>
      <p:graphicFrame>
        <p:nvGraphicFramePr>
          <p:cNvPr id="16" name="表 15">
            <a:extLst>
              <a:ext uri="{FF2B5EF4-FFF2-40B4-BE49-F238E27FC236}">
                <a16:creationId xmlns:a16="http://schemas.microsoft.com/office/drawing/2014/main" id="{6DF308F2-4421-44E0-9BBB-EE7531B71BE8}"/>
              </a:ext>
            </a:extLst>
          </p:cNvPr>
          <p:cNvGraphicFramePr>
            <a:graphicFrameLocks noGrp="1"/>
          </p:cNvGraphicFramePr>
          <p:nvPr>
            <p:extLst>
              <p:ext uri="{D42A27DB-BD31-4B8C-83A1-F6EECF244321}">
                <p14:modId xmlns:p14="http://schemas.microsoft.com/office/powerpoint/2010/main" val="1884852254"/>
              </p:ext>
            </p:extLst>
          </p:nvPr>
        </p:nvGraphicFramePr>
        <p:xfrm>
          <a:off x="1397817" y="4320261"/>
          <a:ext cx="2516505" cy="1009304"/>
        </p:xfrm>
        <a:graphic>
          <a:graphicData uri="http://schemas.openxmlformats.org/drawingml/2006/table">
            <a:tbl>
              <a:tblPr firstRow="1" firstCol="1" bandRow="1">
                <a:tableStyleId>{21E4AEA4-8DFA-4A89-87EB-49C32662AFE0}</a:tableStyleId>
              </a:tblPr>
              <a:tblGrid>
                <a:gridCol w="1076325">
                  <a:extLst>
                    <a:ext uri="{9D8B030D-6E8A-4147-A177-3AD203B41FA5}">
                      <a16:colId xmlns:a16="http://schemas.microsoft.com/office/drawing/2014/main" val="2378741236"/>
                    </a:ext>
                  </a:extLst>
                </a:gridCol>
                <a:gridCol w="810260">
                  <a:extLst>
                    <a:ext uri="{9D8B030D-6E8A-4147-A177-3AD203B41FA5}">
                      <a16:colId xmlns:a16="http://schemas.microsoft.com/office/drawing/2014/main" val="1028903235"/>
                    </a:ext>
                  </a:extLst>
                </a:gridCol>
                <a:gridCol w="629920">
                  <a:extLst>
                    <a:ext uri="{9D8B030D-6E8A-4147-A177-3AD203B41FA5}">
                      <a16:colId xmlns:a16="http://schemas.microsoft.com/office/drawing/2014/main" val="85073468"/>
                    </a:ext>
                  </a:extLst>
                </a:gridCol>
              </a:tblGrid>
              <a:tr h="252326">
                <a:tc>
                  <a:txBody>
                    <a:bodyPr/>
                    <a:lstStyle/>
                    <a:p>
                      <a:pPr algn="ctr">
                        <a:spcAft>
                          <a:spcPts val="0"/>
                        </a:spcAft>
                      </a:pPr>
                      <a:r>
                        <a:rPr lang="ja-JP" sz="1100" kern="100" dirty="0">
                          <a:effectLst/>
                          <a:latin typeface="BIZ UDPゴシック" panose="020B0400000000000000" pitchFamily="50" charset="-128"/>
                          <a:ea typeface="BIZ UDPゴシック" panose="020B0400000000000000" pitchFamily="50" charset="-128"/>
                        </a:rPr>
                        <a:t>ランク</a:t>
                      </a:r>
                      <a:endParaRPr lang="ja-JP" sz="11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spcAft>
                          <a:spcPts val="0"/>
                        </a:spcAft>
                      </a:pPr>
                      <a:r>
                        <a:rPr lang="en-US" sz="1100" kern="100" dirty="0">
                          <a:effectLst/>
                          <a:latin typeface="BIZ UDPゴシック" panose="020B0400000000000000" pitchFamily="50" charset="-128"/>
                          <a:ea typeface="BIZ UDPゴシック" panose="020B0400000000000000" pitchFamily="50" charset="-128"/>
                        </a:rPr>
                        <a:t>IARC</a:t>
                      </a:r>
                      <a:endParaRPr lang="ja-JP" sz="11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spcAft>
                          <a:spcPts val="0"/>
                        </a:spcAft>
                      </a:pPr>
                      <a:r>
                        <a:rPr lang="en-US" sz="1100" kern="100" dirty="0">
                          <a:effectLst/>
                          <a:latin typeface="BIZ UDPゴシック" panose="020B0400000000000000" pitchFamily="50" charset="-128"/>
                          <a:ea typeface="BIZ UDPゴシック" panose="020B0400000000000000" pitchFamily="50" charset="-128"/>
                        </a:rPr>
                        <a:t>DFG</a:t>
                      </a:r>
                      <a:endParaRPr lang="ja-JP" sz="11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588630826"/>
                  </a:ext>
                </a:extLst>
              </a:tr>
              <a:tr h="252326">
                <a:tc>
                  <a:txBody>
                    <a:bodyPr/>
                    <a:lstStyle/>
                    <a:p>
                      <a:pPr algn="ctr">
                        <a:spcAft>
                          <a:spcPts val="0"/>
                        </a:spcAft>
                      </a:pPr>
                      <a:r>
                        <a:rPr lang="en-US" sz="1100" kern="100" dirty="0">
                          <a:effectLst/>
                          <a:latin typeface="BIZ UDPゴシック" panose="020B0400000000000000" pitchFamily="50" charset="-128"/>
                          <a:ea typeface="BIZ UDPゴシック" panose="020B0400000000000000" pitchFamily="50" charset="-128"/>
                        </a:rPr>
                        <a:t>C1</a:t>
                      </a:r>
                      <a:endParaRPr lang="ja-JP" sz="11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spcAft>
                          <a:spcPts val="0"/>
                        </a:spcAft>
                      </a:pPr>
                      <a:r>
                        <a:rPr lang="ja-JP" sz="1100" kern="100" dirty="0">
                          <a:effectLst/>
                          <a:latin typeface="BIZ UDPゴシック" panose="020B0400000000000000" pitchFamily="50" charset="-128"/>
                          <a:ea typeface="BIZ UDPゴシック" panose="020B0400000000000000" pitchFamily="50" charset="-128"/>
                        </a:rPr>
                        <a:t>１</a:t>
                      </a:r>
                      <a:endParaRPr lang="ja-JP" sz="11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spcAft>
                          <a:spcPts val="0"/>
                        </a:spcAft>
                      </a:pPr>
                      <a:r>
                        <a:rPr lang="en-US" sz="1100" kern="100" dirty="0">
                          <a:effectLst/>
                          <a:latin typeface="BIZ UDPゴシック" panose="020B0400000000000000" pitchFamily="50" charset="-128"/>
                          <a:ea typeface="BIZ UDPゴシック" panose="020B0400000000000000" pitchFamily="50" charset="-128"/>
                        </a:rPr>
                        <a:t>A1</a:t>
                      </a:r>
                      <a:endParaRPr lang="ja-JP" sz="11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036920791"/>
                  </a:ext>
                </a:extLst>
              </a:tr>
              <a:tr h="252326">
                <a:tc>
                  <a:txBody>
                    <a:bodyPr/>
                    <a:lstStyle/>
                    <a:p>
                      <a:pPr algn="ctr">
                        <a:spcAft>
                          <a:spcPts val="0"/>
                        </a:spcAft>
                      </a:pPr>
                      <a:r>
                        <a:rPr lang="en-US" sz="1100" kern="100" dirty="0">
                          <a:effectLst/>
                          <a:latin typeface="BIZ UDPゴシック" panose="020B0400000000000000" pitchFamily="50" charset="-128"/>
                          <a:ea typeface="BIZ UDPゴシック" panose="020B0400000000000000" pitchFamily="50" charset="-128"/>
                        </a:rPr>
                        <a:t>C2</a:t>
                      </a:r>
                      <a:endParaRPr lang="ja-JP" sz="11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spcAft>
                          <a:spcPts val="0"/>
                        </a:spcAft>
                      </a:pPr>
                      <a:r>
                        <a:rPr lang="en-US" sz="1100" kern="100" dirty="0">
                          <a:effectLst/>
                          <a:latin typeface="BIZ UDPゴシック" panose="020B0400000000000000" pitchFamily="50" charset="-128"/>
                          <a:ea typeface="BIZ UDPゴシック" panose="020B0400000000000000" pitchFamily="50" charset="-128"/>
                        </a:rPr>
                        <a:t>2A</a:t>
                      </a:r>
                      <a:endParaRPr lang="ja-JP" sz="11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spcAft>
                          <a:spcPts val="0"/>
                        </a:spcAft>
                      </a:pPr>
                      <a:r>
                        <a:rPr lang="en-US" sz="1100" kern="100" dirty="0">
                          <a:effectLst/>
                          <a:latin typeface="BIZ UDPゴシック" panose="020B0400000000000000" pitchFamily="50" charset="-128"/>
                          <a:ea typeface="BIZ UDPゴシック" panose="020B0400000000000000" pitchFamily="50" charset="-128"/>
                        </a:rPr>
                        <a:t>A2</a:t>
                      </a:r>
                      <a:endParaRPr lang="ja-JP" sz="11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772739021"/>
                  </a:ext>
                </a:extLst>
              </a:tr>
              <a:tr h="252326">
                <a:tc>
                  <a:txBody>
                    <a:bodyPr/>
                    <a:lstStyle/>
                    <a:p>
                      <a:pPr algn="ctr">
                        <a:spcAft>
                          <a:spcPts val="0"/>
                        </a:spcAft>
                      </a:pPr>
                      <a:r>
                        <a:rPr lang="en-US" sz="1100" kern="100" dirty="0">
                          <a:effectLst/>
                          <a:latin typeface="BIZ UDPゴシック" panose="020B0400000000000000" pitchFamily="50" charset="-128"/>
                          <a:ea typeface="BIZ UDPゴシック" panose="020B0400000000000000" pitchFamily="50" charset="-128"/>
                        </a:rPr>
                        <a:t>C3</a:t>
                      </a:r>
                      <a:endParaRPr lang="ja-JP" sz="11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spcAft>
                          <a:spcPts val="0"/>
                        </a:spcAft>
                      </a:pPr>
                      <a:r>
                        <a:rPr lang="en-US" sz="1100" kern="100" dirty="0">
                          <a:effectLst/>
                          <a:latin typeface="BIZ UDPゴシック" panose="020B0400000000000000" pitchFamily="50" charset="-128"/>
                          <a:ea typeface="BIZ UDPゴシック" panose="020B0400000000000000" pitchFamily="50" charset="-128"/>
                        </a:rPr>
                        <a:t>2B</a:t>
                      </a:r>
                      <a:endParaRPr lang="ja-JP" sz="11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spcAft>
                          <a:spcPts val="0"/>
                        </a:spcAft>
                      </a:pPr>
                      <a:r>
                        <a:rPr lang="en-US" sz="1100" kern="100" dirty="0">
                          <a:effectLst/>
                          <a:latin typeface="BIZ UDPゴシック" panose="020B0400000000000000" pitchFamily="50" charset="-128"/>
                          <a:ea typeface="BIZ UDPゴシック" panose="020B0400000000000000" pitchFamily="50" charset="-128"/>
                        </a:rPr>
                        <a:t>B</a:t>
                      </a:r>
                      <a:endParaRPr lang="ja-JP" sz="11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036902476"/>
                  </a:ext>
                </a:extLst>
              </a:tr>
            </a:tbl>
          </a:graphicData>
        </a:graphic>
      </p:graphicFrame>
      <p:graphicFrame>
        <p:nvGraphicFramePr>
          <p:cNvPr id="17" name="表 16">
            <a:extLst>
              <a:ext uri="{FF2B5EF4-FFF2-40B4-BE49-F238E27FC236}">
                <a16:creationId xmlns:a16="http://schemas.microsoft.com/office/drawing/2014/main" id="{93FE6599-FEE7-4FE3-AFA6-A31AFC733160}"/>
              </a:ext>
            </a:extLst>
          </p:cNvPr>
          <p:cNvGraphicFramePr>
            <a:graphicFrameLocks noGrp="1"/>
          </p:cNvGraphicFramePr>
          <p:nvPr>
            <p:extLst>
              <p:ext uri="{D42A27DB-BD31-4B8C-83A1-F6EECF244321}">
                <p14:modId xmlns:p14="http://schemas.microsoft.com/office/powerpoint/2010/main" val="3307582399"/>
              </p:ext>
            </p:extLst>
          </p:nvPr>
        </p:nvGraphicFramePr>
        <p:xfrm>
          <a:off x="4454345" y="4152263"/>
          <a:ext cx="5143331" cy="1870823"/>
        </p:xfrm>
        <a:graphic>
          <a:graphicData uri="http://schemas.openxmlformats.org/drawingml/2006/table">
            <a:tbl>
              <a:tblPr firstRow="1" firstCol="1" bandRow="1">
                <a:tableStyleId>{21E4AEA4-8DFA-4A89-87EB-49C32662AFE0}</a:tableStyleId>
              </a:tblPr>
              <a:tblGrid>
                <a:gridCol w="679331">
                  <a:extLst>
                    <a:ext uri="{9D8B030D-6E8A-4147-A177-3AD203B41FA5}">
                      <a16:colId xmlns:a16="http://schemas.microsoft.com/office/drawing/2014/main" val="3637911180"/>
                    </a:ext>
                  </a:extLst>
                </a:gridCol>
                <a:gridCol w="4464000">
                  <a:extLst>
                    <a:ext uri="{9D8B030D-6E8A-4147-A177-3AD203B41FA5}">
                      <a16:colId xmlns:a16="http://schemas.microsoft.com/office/drawing/2014/main" val="3644027622"/>
                    </a:ext>
                  </a:extLst>
                </a:gridCol>
              </a:tblGrid>
              <a:tr h="288000">
                <a:tc>
                  <a:txBody>
                    <a:bodyPr/>
                    <a:lstStyle/>
                    <a:p>
                      <a:pPr algn="ctr">
                        <a:spcAft>
                          <a:spcPts val="0"/>
                        </a:spcAft>
                      </a:pPr>
                      <a:r>
                        <a:rPr lang="ja-JP" sz="1100" kern="100">
                          <a:effectLst/>
                          <a:latin typeface="BIZ UDPゴシック" panose="020B0400000000000000" pitchFamily="50" charset="-128"/>
                          <a:ea typeface="BIZ UDPゴシック" panose="020B0400000000000000" pitchFamily="50" charset="-128"/>
                        </a:rPr>
                        <a:t>ランク</a:t>
                      </a:r>
                      <a:endParaRPr lang="ja-JP" sz="11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spcAft>
                          <a:spcPts val="0"/>
                        </a:spcAft>
                      </a:pPr>
                      <a:r>
                        <a:rPr lang="ja-JP" sz="1100" u="sng" kern="100" dirty="0">
                          <a:effectLst/>
                          <a:latin typeface="BIZ UDPゴシック" panose="020B0400000000000000" pitchFamily="50" charset="-128"/>
                          <a:ea typeface="BIZ UDPゴシック" panose="020B0400000000000000" pitchFamily="50" charset="-128"/>
                        </a:rPr>
                        <a:t>勧告値濃度</a:t>
                      </a:r>
                      <a:r>
                        <a:rPr lang="ja-JP" sz="1100" kern="100" dirty="0">
                          <a:effectLst/>
                          <a:latin typeface="BIZ UDPゴシック" panose="020B0400000000000000" pitchFamily="50" charset="-128"/>
                          <a:ea typeface="BIZ UDPゴシック" panose="020B0400000000000000" pitchFamily="50" charset="-128"/>
                        </a:rPr>
                        <a:t>範囲</a:t>
                      </a:r>
                      <a:endParaRPr lang="ja-JP" sz="11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947110603"/>
                  </a:ext>
                </a:extLst>
              </a:tr>
              <a:tr h="236650">
                <a:tc>
                  <a:txBody>
                    <a:bodyPr/>
                    <a:lstStyle/>
                    <a:p>
                      <a:pPr algn="ctr">
                        <a:spcAft>
                          <a:spcPts val="0"/>
                        </a:spcAft>
                      </a:pPr>
                      <a:r>
                        <a:rPr lang="en-US" sz="1100" kern="100" dirty="0">
                          <a:effectLst/>
                          <a:latin typeface="BIZ UDPゴシック" panose="020B0400000000000000" pitchFamily="50" charset="-128"/>
                          <a:ea typeface="BIZ UDPゴシック" panose="020B0400000000000000" pitchFamily="50" charset="-128"/>
                        </a:rPr>
                        <a:t>T1</a:t>
                      </a:r>
                      <a:endParaRPr lang="ja-JP" sz="11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l">
                        <a:spcAft>
                          <a:spcPts val="0"/>
                        </a:spcAft>
                      </a:pPr>
                      <a:r>
                        <a:rPr lang="en-US" sz="1100" kern="100" dirty="0">
                          <a:effectLst/>
                          <a:latin typeface="BIZ UDPゴシック" panose="020B0400000000000000" pitchFamily="50" charset="-128"/>
                          <a:ea typeface="BIZ UDPゴシック" panose="020B0400000000000000" pitchFamily="50" charset="-128"/>
                        </a:rPr>
                        <a:t>1ppm</a:t>
                      </a:r>
                      <a:r>
                        <a:rPr lang="ja-JP" sz="1100" kern="100" dirty="0">
                          <a:effectLst/>
                          <a:latin typeface="BIZ UDPゴシック" panose="020B0400000000000000" pitchFamily="50" charset="-128"/>
                          <a:ea typeface="BIZ UDPゴシック" panose="020B0400000000000000" pitchFamily="50" charset="-128"/>
                        </a:rPr>
                        <a:t>未満　又は　</a:t>
                      </a:r>
                      <a:r>
                        <a:rPr lang="en-US" sz="1100" kern="100" dirty="0">
                          <a:effectLst/>
                          <a:latin typeface="BIZ UDPゴシック" panose="020B0400000000000000" pitchFamily="50" charset="-128"/>
                          <a:ea typeface="BIZ UDPゴシック" panose="020B0400000000000000" pitchFamily="50" charset="-128"/>
                        </a:rPr>
                        <a:t>1mg/m3</a:t>
                      </a:r>
                      <a:r>
                        <a:rPr lang="ja-JP" sz="1100" kern="100" dirty="0">
                          <a:effectLst/>
                          <a:latin typeface="BIZ UDPゴシック" panose="020B0400000000000000" pitchFamily="50" charset="-128"/>
                          <a:ea typeface="BIZ UDPゴシック" panose="020B0400000000000000" pitchFamily="50" charset="-128"/>
                        </a:rPr>
                        <a:t>未満</a:t>
                      </a:r>
                      <a:endParaRPr lang="ja-JP" sz="11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260684998"/>
                  </a:ext>
                </a:extLst>
              </a:tr>
              <a:tr h="244468">
                <a:tc>
                  <a:txBody>
                    <a:bodyPr/>
                    <a:lstStyle/>
                    <a:p>
                      <a:pPr algn="ctr">
                        <a:spcAft>
                          <a:spcPts val="0"/>
                        </a:spcAft>
                      </a:pPr>
                      <a:r>
                        <a:rPr lang="en-US" sz="1100" kern="100" dirty="0">
                          <a:effectLst/>
                          <a:latin typeface="BIZ UDPゴシック" panose="020B0400000000000000" pitchFamily="50" charset="-128"/>
                          <a:ea typeface="BIZ UDPゴシック" panose="020B0400000000000000" pitchFamily="50" charset="-128"/>
                        </a:rPr>
                        <a:t>T2</a:t>
                      </a:r>
                      <a:endParaRPr lang="ja-JP" sz="11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l">
                        <a:spcAft>
                          <a:spcPts val="0"/>
                        </a:spcAft>
                      </a:pPr>
                      <a:r>
                        <a:rPr lang="en-US" sz="1100" kern="100" dirty="0">
                          <a:effectLst/>
                          <a:latin typeface="BIZ UDPゴシック" panose="020B0400000000000000" pitchFamily="50" charset="-128"/>
                          <a:ea typeface="BIZ UDPゴシック" panose="020B0400000000000000" pitchFamily="50" charset="-128"/>
                        </a:rPr>
                        <a:t>1ppm</a:t>
                      </a:r>
                      <a:r>
                        <a:rPr lang="ja-JP" sz="1100" kern="100" dirty="0">
                          <a:effectLst/>
                          <a:latin typeface="BIZ UDPゴシック" panose="020B0400000000000000" pitchFamily="50" charset="-128"/>
                          <a:ea typeface="BIZ UDPゴシック" panose="020B0400000000000000" pitchFamily="50" charset="-128"/>
                        </a:rPr>
                        <a:t>以上</a:t>
                      </a:r>
                      <a:r>
                        <a:rPr lang="en-US" sz="1100" kern="100" dirty="0">
                          <a:effectLst/>
                          <a:latin typeface="BIZ UDPゴシック" panose="020B0400000000000000" pitchFamily="50" charset="-128"/>
                          <a:ea typeface="BIZ UDPゴシック" panose="020B0400000000000000" pitchFamily="50" charset="-128"/>
                        </a:rPr>
                        <a:t>10ppm</a:t>
                      </a:r>
                      <a:r>
                        <a:rPr lang="ja-JP" sz="1100" kern="100" dirty="0">
                          <a:effectLst/>
                          <a:latin typeface="BIZ UDPゴシック" panose="020B0400000000000000" pitchFamily="50" charset="-128"/>
                          <a:ea typeface="BIZ UDPゴシック" panose="020B0400000000000000" pitchFamily="50" charset="-128"/>
                        </a:rPr>
                        <a:t>未満　又は　</a:t>
                      </a:r>
                      <a:r>
                        <a:rPr lang="en-US" sz="1100" kern="100" dirty="0">
                          <a:effectLst/>
                          <a:latin typeface="BIZ UDPゴシック" panose="020B0400000000000000" pitchFamily="50" charset="-128"/>
                          <a:ea typeface="BIZ UDPゴシック" panose="020B0400000000000000" pitchFamily="50" charset="-128"/>
                        </a:rPr>
                        <a:t>1mg/m3</a:t>
                      </a:r>
                      <a:r>
                        <a:rPr lang="ja-JP" sz="1100" kern="100" dirty="0">
                          <a:effectLst/>
                          <a:latin typeface="BIZ UDPゴシック" panose="020B0400000000000000" pitchFamily="50" charset="-128"/>
                          <a:ea typeface="BIZ UDPゴシック" panose="020B0400000000000000" pitchFamily="50" charset="-128"/>
                        </a:rPr>
                        <a:t>以上</a:t>
                      </a:r>
                      <a:r>
                        <a:rPr lang="en-US" sz="1100" kern="100" dirty="0">
                          <a:effectLst/>
                          <a:latin typeface="BIZ UDPゴシック" panose="020B0400000000000000" pitchFamily="50" charset="-128"/>
                          <a:ea typeface="BIZ UDPゴシック" panose="020B0400000000000000" pitchFamily="50" charset="-128"/>
                        </a:rPr>
                        <a:t>10mg/m3</a:t>
                      </a:r>
                      <a:r>
                        <a:rPr lang="ja-JP" sz="1100" kern="100" dirty="0">
                          <a:effectLst/>
                          <a:latin typeface="BIZ UDPゴシック" panose="020B0400000000000000" pitchFamily="50" charset="-128"/>
                          <a:ea typeface="BIZ UDPゴシック" panose="020B0400000000000000" pitchFamily="50" charset="-128"/>
                        </a:rPr>
                        <a:t>未満</a:t>
                      </a:r>
                      <a:endParaRPr lang="ja-JP" sz="11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434566305"/>
                  </a:ext>
                </a:extLst>
              </a:tr>
              <a:tr h="244468">
                <a:tc>
                  <a:txBody>
                    <a:bodyPr/>
                    <a:lstStyle/>
                    <a:p>
                      <a:pPr algn="ctr">
                        <a:spcAft>
                          <a:spcPts val="0"/>
                        </a:spcAft>
                      </a:pPr>
                      <a:r>
                        <a:rPr lang="en-US" sz="1100" kern="100" dirty="0">
                          <a:effectLst/>
                          <a:latin typeface="BIZ UDPゴシック" panose="020B0400000000000000" pitchFamily="50" charset="-128"/>
                          <a:ea typeface="BIZ UDPゴシック" panose="020B0400000000000000" pitchFamily="50" charset="-128"/>
                        </a:rPr>
                        <a:t>T3</a:t>
                      </a:r>
                      <a:endParaRPr lang="ja-JP" sz="11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l">
                        <a:spcAft>
                          <a:spcPts val="0"/>
                        </a:spcAft>
                      </a:pPr>
                      <a:r>
                        <a:rPr lang="en-US" sz="1100" kern="100" dirty="0">
                          <a:effectLst/>
                          <a:latin typeface="BIZ UDPゴシック" panose="020B0400000000000000" pitchFamily="50" charset="-128"/>
                          <a:ea typeface="BIZ UDPゴシック" panose="020B0400000000000000" pitchFamily="50" charset="-128"/>
                        </a:rPr>
                        <a:t>10ppm</a:t>
                      </a:r>
                      <a:r>
                        <a:rPr lang="ja-JP" sz="1100" kern="100" dirty="0">
                          <a:effectLst/>
                          <a:latin typeface="BIZ UDPゴシック" panose="020B0400000000000000" pitchFamily="50" charset="-128"/>
                          <a:ea typeface="BIZ UDPゴシック" panose="020B0400000000000000" pitchFamily="50" charset="-128"/>
                        </a:rPr>
                        <a:t>以上</a:t>
                      </a:r>
                      <a:r>
                        <a:rPr lang="en-US" sz="1100" kern="100" dirty="0">
                          <a:effectLst/>
                          <a:latin typeface="BIZ UDPゴシック" panose="020B0400000000000000" pitchFamily="50" charset="-128"/>
                          <a:ea typeface="BIZ UDPゴシック" panose="020B0400000000000000" pitchFamily="50" charset="-128"/>
                        </a:rPr>
                        <a:t>100ppm</a:t>
                      </a:r>
                      <a:r>
                        <a:rPr lang="ja-JP" sz="1100" kern="100" dirty="0">
                          <a:effectLst/>
                          <a:latin typeface="BIZ UDPゴシック" panose="020B0400000000000000" pitchFamily="50" charset="-128"/>
                          <a:ea typeface="BIZ UDPゴシック" panose="020B0400000000000000" pitchFamily="50" charset="-128"/>
                        </a:rPr>
                        <a:t>未満　又は　</a:t>
                      </a:r>
                      <a:r>
                        <a:rPr lang="en-US" sz="1100" kern="100" dirty="0">
                          <a:effectLst/>
                          <a:latin typeface="BIZ UDPゴシック" panose="020B0400000000000000" pitchFamily="50" charset="-128"/>
                          <a:ea typeface="BIZ UDPゴシック" panose="020B0400000000000000" pitchFamily="50" charset="-128"/>
                        </a:rPr>
                        <a:t>10mg/m3</a:t>
                      </a:r>
                      <a:r>
                        <a:rPr lang="ja-JP" sz="1100" kern="100" dirty="0">
                          <a:effectLst/>
                          <a:latin typeface="BIZ UDPゴシック" panose="020B0400000000000000" pitchFamily="50" charset="-128"/>
                          <a:ea typeface="BIZ UDPゴシック" panose="020B0400000000000000" pitchFamily="50" charset="-128"/>
                        </a:rPr>
                        <a:t>以上</a:t>
                      </a:r>
                      <a:r>
                        <a:rPr lang="en-US" sz="1100" kern="100" dirty="0">
                          <a:effectLst/>
                          <a:latin typeface="BIZ UDPゴシック" panose="020B0400000000000000" pitchFamily="50" charset="-128"/>
                          <a:ea typeface="BIZ UDPゴシック" panose="020B0400000000000000" pitchFamily="50" charset="-128"/>
                        </a:rPr>
                        <a:t>100mg/m3</a:t>
                      </a:r>
                      <a:r>
                        <a:rPr lang="ja-JP" sz="1100" kern="100" dirty="0">
                          <a:effectLst/>
                          <a:latin typeface="BIZ UDPゴシック" panose="020B0400000000000000" pitchFamily="50" charset="-128"/>
                          <a:ea typeface="BIZ UDPゴシック" panose="020B0400000000000000" pitchFamily="50" charset="-128"/>
                        </a:rPr>
                        <a:t>未満</a:t>
                      </a:r>
                      <a:endParaRPr lang="ja-JP" sz="11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018717168"/>
                  </a:ext>
                </a:extLst>
              </a:tr>
              <a:tr h="383937">
                <a:tc>
                  <a:txBody>
                    <a:bodyPr/>
                    <a:lstStyle/>
                    <a:p>
                      <a:pPr algn="ctr">
                        <a:spcAft>
                          <a:spcPts val="0"/>
                        </a:spcAft>
                      </a:pPr>
                      <a:r>
                        <a:rPr lang="en-US" sz="1100" kern="100" dirty="0">
                          <a:effectLst/>
                          <a:latin typeface="BIZ UDPゴシック" panose="020B0400000000000000" pitchFamily="50" charset="-128"/>
                          <a:ea typeface="BIZ UDPゴシック" panose="020B0400000000000000" pitchFamily="50" charset="-128"/>
                        </a:rPr>
                        <a:t>T4</a:t>
                      </a:r>
                      <a:endParaRPr lang="ja-JP" sz="11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l">
                        <a:spcAft>
                          <a:spcPts val="0"/>
                        </a:spcAft>
                      </a:pPr>
                      <a:r>
                        <a:rPr lang="en-US" sz="1100" kern="100" dirty="0">
                          <a:effectLst/>
                          <a:latin typeface="BIZ UDPゴシック" panose="020B0400000000000000" pitchFamily="50" charset="-128"/>
                          <a:ea typeface="BIZ UDPゴシック" panose="020B0400000000000000" pitchFamily="50" charset="-128"/>
                        </a:rPr>
                        <a:t>100ppm</a:t>
                      </a:r>
                      <a:r>
                        <a:rPr lang="ja-JP" sz="1100" kern="100" dirty="0">
                          <a:effectLst/>
                          <a:latin typeface="BIZ UDPゴシック" panose="020B0400000000000000" pitchFamily="50" charset="-128"/>
                          <a:ea typeface="BIZ UDPゴシック" panose="020B0400000000000000" pitchFamily="50" charset="-128"/>
                        </a:rPr>
                        <a:t>以上</a:t>
                      </a:r>
                      <a:r>
                        <a:rPr lang="en-US" sz="1100" kern="100" dirty="0">
                          <a:effectLst/>
                          <a:latin typeface="BIZ UDPゴシック" panose="020B0400000000000000" pitchFamily="50" charset="-128"/>
                          <a:ea typeface="BIZ UDPゴシック" panose="020B0400000000000000" pitchFamily="50" charset="-128"/>
                        </a:rPr>
                        <a:t>1000ppm</a:t>
                      </a:r>
                      <a:r>
                        <a:rPr lang="ja-JP" sz="1100" kern="100" dirty="0">
                          <a:effectLst/>
                          <a:latin typeface="BIZ UDPゴシック" panose="020B0400000000000000" pitchFamily="50" charset="-128"/>
                          <a:ea typeface="BIZ UDPゴシック" panose="020B0400000000000000" pitchFamily="50" charset="-128"/>
                        </a:rPr>
                        <a:t>未満　又は　</a:t>
                      </a:r>
                      <a:r>
                        <a:rPr lang="en-US" sz="1100" kern="100" dirty="0">
                          <a:effectLst/>
                          <a:latin typeface="BIZ UDPゴシック" panose="020B0400000000000000" pitchFamily="50" charset="-128"/>
                          <a:ea typeface="BIZ UDPゴシック" panose="020B0400000000000000" pitchFamily="50" charset="-128"/>
                        </a:rPr>
                        <a:t>100mg/m3</a:t>
                      </a:r>
                      <a:r>
                        <a:rPr lang="ja-JP" sz="1100" kern="100" dirty="0">
                          <a:effectLst/>
                          <a:latin typeface="BIZ UDPゴシック" panose="020B0400000000000000" pitchFamily="50" charset="-128"/>
                          <a:ea typeface="BIZ UDPゴシック" panose="020B0400000000000000" pitchFamily="50" charset="-128"/>
                        </a:rPr>
                        <a:t>以上</a:t>
                      </a:r>
                      <a:r>
                        <a:rPr lang="en-US" sz="1100" kern="100" dirty="0">
                          <a:effectLst/>
                          <a:latin typeface="BIZ UDPゴシック" panose="020B0400000000000000" pitchFamily="50" charset="-128"/>
                          <a:ea typeface="BIZ UDPゴシック" panose="020B0400000000000000" pitchFamily="50" charset="-128"/>
                        </a:rPr>
                        <a:t>1000mg/m3</a:t>
                      </a:r>
                      <a:r>
                        <a:rPr lang="ja-JP" sz="1100" kern="100" dirty="0">
                          <a:effectLst/>
                          <a:latin typeface="BIZ UDPゴシック" panose="020B0400000000000000" pitchFamily="50" charset="-128"/>
                          <a:ea typeface="BIZ UDPゴシック" panose="020B0400000000000000" pitchFamily="50" charset="-128"/>
                        </a:rPr>
                        <a:t>未満</a:t>
                      </a:r>
                      <a:endParaRPr lang="ja-JP" sz="11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930120579"/>
                  </a:ext>
                </a:extLst>
              </a:tr>
              <a:tr h="236650">
                <a:tc>
                  <a:txBody>
                    <a:bodyPr/>
                    <a:lstStyle/>
                    <a:p>
                      <a:pPr algn="ctr">
                        <a:spcAft>
                          <a:spcPts val="0"/>
                        </a:spcAft>
                      </a:pPr>
                      <a:r>
                        <a:rPr lang="en-US" sz="1100" kern="100" dirty="0">
                          <a:effectLst/>
                          <a:latin typeface="BIZ UDPゴシック" panose="020B0400000000000000" pitchFamily="50" charset="-128"/>
                          <a:ea typeface="BIZ UDPゴシック" panose="020B0400000000000000" pitchFamily="50" charset="-128"/>
                        </a:rPr>
                        <a:t>T5</a:t>
                      </a:r>
                      <a:endParaRPr lang="ja-JP" sz="11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l">
                        <a:spcAft>
                          <a:spcPts val="0"/>
                        </a:spcAft>
                      </a:pPr>
                      <a:r>
                        <a:rPr lang="en-US" sz="1100" kern="100" dirty="0">
                          <a:effectLst/>
                          <a:latin typeface="BIZ UDPゴシック" panose="020B0400000000000000" pitchFamily="50" charset="-128"/>
                          <a:ea typeface="BIZ UDPゴシック" panose="020B0400000000000000" pitchFamily="50" charset="-128"/>
                        </a:rPr>
                        <a:t>1000ppm</a:t>
                      </a:r>
                      <a:r>
                        <a:rPr lang="ja-JP" sz="1100" kern="100" dirty="0">
                          <a:effectLst/>
                          <a:latin typeface="BIZ UDPゴシック" panose="020B0400000000000000" pitchFamily="50" charset="-128"/>
                          <a:ea typeface="BIZ UDPゴシック" panose="020B0400000000000000" pitchFamily="50" charset="-128"/>
                        </a:rPr>
                        <a:t>以上　又は　</a:t>
                      </a:r>
                      <a:r>
                        <a:rPr lang="en-US" sz="1100" kern="100" dirty="0">
                          <a:effectLst/>
                          <a:latin typeface="BIZ UDPゴシック" panose="020B0400000000000000" pitchFamily="50" charset="-128"/>
                          <a:ea typeface="BIZ UDPゴシック" panose="020B0400000000000000" pitchFamily="50" charset="-128"/>
                        </a:rPr>
                        <a:t>1000mg/m3</a:t>
                      </a:r>
                      <a:r>
                        <a:rPr lang="ja-JP" sz="1100" kern="100" dirty="0">
                          <a:effectLst/>
                          <a:latin typeface="BIZ UDPゴシック" panose="020B0400000000000000" pitchFamily="50" charset="-128"/>
                          <a:ea typeface="BIZ UDPゴシック" panose="020B0400000000000000" pitchFamily="50" charset="-128"/>
                        </a:rPr>
                        <a:t>以上</a:t>
                      </a:r>
                      <a:endParaRPr lang="ja-JP" sz="11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700454238"/>
                  </a:ext>
                </a:extLst>
              </a:tr>
              <a:tr h="236650">
                <a:tc>
                  <a:txBody>
                    <a:bodyPr/>
                    <a:lstStyle/>
                    <a:p>
                      <a:pPr algn="ctr">
                        <a:spcAft>
                          <a:spcPts val="0"/>
                        </a:spcAft>
                      </a:pPr>
                      <a:r>
                        <a:rPr lang="en-US" sz="1100" kern="100" dirty="0">
                          <a:effectLst/>
                          <a:latin typeface="BIZ UDPゴシック" panose="020B0400000000000000" pitchFamily="50" charset="-128"/>
                          <a:ea typeface="BIZ UDPゴシック" panose="020B0400000000000000" pitchFamily="50" charset="-128"/>
                        </a:rPr>
                        <a:t>T6</a:t>
                      </a:r>
                      <a:endParaRPr lang="ja-JP" sz="11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l">
                        <a:spcAft>
                          <a:spcPts val="0"/>
                        </a:spcAft>
                      </a:pPr>
                      <a:r>
                        <a:rPr lang="ja-JP" sz="1100" kern="100" dirty="0">
                          <a:effectLst/>
                          <a:latin typeface="BIZ UDPゴシック" panose="020B0400000000000000" pitchFamily="50" charset="-128"/>
                          <a:ea typeface="BIZ UDPゴシック" panose="020B0400000000000000" pitchFamily="50" charset="-128"/>
                        </a:rPr>
                        <a:t>毒性未詳</a:t>
                      </a:r>
                      <a:endParaRPr lang="ja-JP" sz="11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332821468"/>
                  </a:ext>
                </a:extLst>
              </a:tr>
            </a:tbl>
          </a:graphicData>
        </a:graphic>
      </p:graphicFrame>
      <p:sp>
        <p:nvSpPr>
          <p:cNvPr id="18" name="Rectangle 1">
            <a:extLst>
              <a:ext uri="{FF2B5EF4-FFF2-40B4-BE49-F238E27FC236}">
                <a16:creationId xmlns:a16="http://schemas.microsoft.com/office/drawing/2014/main" id="{C2EBC729-053D-413F-B188-F7D72A341BB3}"/>
              </a:ext>
            </a:extLst>
          </p:cNvPr>
          <p:cNvSpPr>
            <a:spLocks noChangeArrowheads="1"/>
          </p:cNvSpPr>
          <p:nvPr/>
        </p:nvSpPr>
        <p:spPr bwMode="auto">
          <a:xfrm>
            <a:off x="4351700" y="3519609"/>
            <a:ext cx="524597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2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anose="020B0604030504040204" pitchFamily="50" charset="-128"/>
              </a:rPr>
              <a:t>②毒性の分類方法</a:t>
            </a:r>
            <a:endParaRPr kumimoji="0" lang="ja-JP" altLang="en-US" sz="12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2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anose="020B0604030504040204" pitchFamily="50" charset="-128"/>
              </a:rPr>
              <a:t>　　日本産業衛生学会及び米国産業衛生専門家会議（</a:t>
            </a:r>
            <a:r>
              <a:rPr kumimoji="0" lang="en-US" altLang="ja-JP" sz="12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anose="020B0604030504040204" pitchFamily="50" charset="-128"/>
              </a:rPr>
              <a:t>ACGIH</a:t>
            </a:r>
            <a:r>
              <a:rPr kumimoji="0" lang="ja-JP" altLang="en-US" sz="12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anose="020B0604030504040204" pitchFamily="50" charset="-128"/>
              </a:rPr>
              <a:t>）の許容濃度勧告値を参考</a:t>
            </a:r>
            <a:endParaRPr kumimoji="0" lang="ja-JP" altLang="en-US" sz="12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
        <p:nvSpPr>
          <p:cNvPr id="19" name="Rectangle 1">
            <a:extLst>
              <a:ext uri="{FF2B5EF4-FFF2-40B4-BE49-F238E27FC236}">
                <a16:creationId xmlns:a16="http://schemas.microsoft.com/office/drawing/2014/main" id="{74189D95-3D56-4BD0-AB71-97767E7320BC}"/>
              </a:ext>
            </a:extLst>
          </p:cNvPr>
          <p:cNvSpPr>
            <a:spLocks noChangeArrowheads="1"/>
          </p:cNvSpPr>
          <p:nvPr/>
        </p:nvSpPr>
        <p:spPr bwMode="auto">
          <a:xfrm>
            <a:off x="898775" y="3651934"/>
            <a:ext cx="360288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anose="020B0604030504040204" pitchFamily="50" charset="-128"/>
              </a:rPr>
              <a:t>①発がん性の分類方法</a:t>
            </a:r>
            <a:endParaRPr kumimoji="0" lang="ja-JP" altLang="ja-JP" sz="12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200" dirty="0">
                <a:latin typeface="BIZ UDPゴシック" panose="020B0400000000000000" pitchFamily="50" charset="-128"/>
                <a:ea typeface="BIZ UDPゴシック" panose="020B0400000000000000" pitchFamily="50" charset="-128"/>
                <a:cs typeface="Meiryo UI" panose="020B0604030504040204" pitchFamily="50" charset="-128"/>
              </a:rPr>
              <a:t>　</a:t>
            </a:r>
            <a:r>
              <a:rPr kumimoji="0" lang="ja-JP" altLang="ja-JP" sz="1200" b="0" i="0"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anose="020B0604030504040204" pitchFamily="50" charset="-128"/>
              </a:rPr>
              <a:t>国際がん研究機関（</a:t>
            </a:r>
            <a:r>
              <a:rPr kumimoji="0" lang="en-US" altLang="ja-JP" sz="1200" b="0" i="0"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anose="020B0604030504040204" pitchFamily="50" charset="-128"/>
              </a:rPr>
              <a:t>IARC</a:t>
            </a:r>
            <a:r>
              <a:rPr kumimoji="0" lang="ja-JP" altLang="en-US" sz="1200" b="0" i="0"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anose="020B0604030504040204" pitchFamily="50" charset="-128"/>
              </a:rPr>
              <a:t>）</a:t>
            </a:r>
            <a:r>
              <a:rPr kumimoji="0" lang="ja-JP" altLang="en-US" sz="12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anose="020B0604030504040204" pitchFamily="50" charset="-128"/>
              </a:rPr>
              <a:t>及び</a:t>
            </a:r>
            <a:r>
              <a:rPr kumimoji="0" lang="en-US" altLang="ja-JP" sz="12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anose="020B0604030504040204" pitchFamily="50" charset="-128"/>
              </a:rPr>
              <a:t>IARC</a:t>
            </a:r>
            <a:r>
              <a:rPr kumimoji="0" lang="ja-JP" altLang="en-US" sz="12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anose="020B0604030504040204" pitchFamily="50" charset="-128"/>
              </a:rPr>
              <a:t>の発がん性区分と同様のドイツ科学振興協会（</a:t>
            </a:r>
            <a:r>
              <a:rPr kumimoji="0" lang="en-US" altLang="ja-JP" sz="12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anose="020B0604030504040204" pitchFamily="50" charset="-128"/>
              </a:rPr>
              <a:t>DFG</a:t>
            </a:r>
            <a:r>
              <a:rPr kumimoji="0" lang="ja-JP" altLang="en-US" sz="12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anose="020B0604030504040204" pitchFamily="50" charset="-128"/>
              </a:rPr>
              <a:t>）を参考</a:t>
            </a:r>
            <a:endParaRPr kumimoji="0" lang="ja-JP" altLang="en-US" sz="12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
        <p:nvSpPr>
          <p:cNvPr id="20" name="スライド番号プレースホルダー 3">
            <a:extLst>
              <a:ext uri="{FF2B5EF4-FFF2-40B4-BE49-F238E27FC236}">
                <a16:creationId xmlns:a16="http://schemas.microsoft.com/office/drawing/2014/main" id="{ADBA32A5-E952-47B6-B6D0-73644514B2A6}"/>
              </a:ext>
            </a:extLst>
          </p:cNvPr>
          <p:cNvSpPr>
            <a:spLocks noGrp="1"/>
          </p:cNvSpPr>
          <p:nvPr>
            <p:ph type="sldNum" sz="quarter" idx="12"/>
          </p:nvPr>
        </p:nvSpPr>
        <p:spPr>
          <a:xfrm>
            <a:off x="9350787" y="6477299"/>
            <a:ext cx="555213" cy="365125"/>
          </a:xfrm>
        </p:spPr>
        <p:txBody>
          <a:bodyPr>
            <a:normAutofit/>
          </a:body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7</a:t>
            </a:fld>
            <a:endParaRPr lang="en-US" dirty="0">
              <a:solidFill>
                <a:srgbClr val="000000"/>
              </a:solidFill>
              <a:latin typeface="BIZ UDPゴシック" panose="020B0400000000000000" pitchFamily="50" charset="-128"/>
              <a:ea typeface="BIZ UDPゴシック" panose="020B0400000000000000" pitchFamily="50" charset="-128"/>
            </a:endParaRPr>
          </a:p>
        </p:txBody>
      </p:sp>
      <p:sp>
        <p:nvSpPr>
          <p:cNvPr id="21" name="Rectangle 1">
            <a:extLst>
              <a:ext uri="{FF2B5EF4-FFF2-40B4-BE49-F238E27FC236}">
                <a16:creationId xmlns:a16="http://schemas.microsoft.com/office/drawing/2014/main" id="{68ED8229-B8A1-4389-8D3E-B3C1771D2E2A}"/>
              </a:ext>
            </a:extLst>
          </p:cNvPr>
          <p:cNvSpPr>
            <a:spLocks noChangeArrowheads="1"/>
          </p:cNvSpPr>
          <p:nvPr/>
        </p:nvSpPr>
        <p:spPr bwMode="auto">
          <a:xfrm>
            <a:off x="1251245" y="5379332"/>
            <a:ext cx="289794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ts val="800"/>
              </a:lnSpc>
              <a:spcBef>
                <a:spcPct val="0"/>
              </a:spcBef>
              <a:spcAft>
                <a:spcPct val="0"/>
              </a:spcAft>
              <a:buClrTx/>
              <a:buSzTx/>
              <a:buFontTx/>
              <a:buNone/>
              <a:tabLst/>
            </a:pPr>
            <a:r>
              <a:rPr lang="ja-JP" altLang="en-US" sz="800" dirty="0">
                <a:latin typeface="BIZ UDPゴシック" panose="020B0400000000000000" pitchFamily="50" charset="-128"/>
                <a:ea typeface="BIZ UDPゴシック" panose="020B0400000000000000" pitchFamily="50" charset="-128"/>
                <a:cs typeface="Meiryo UI" panose="020B0604030504040204" pitchFamily="50" charset="-128"/>
              </a:rPr>
              <a:t>（参考）</a:t>
            </a:r>
            <a:r>
              <a:rPr kumimoji="0" lang="en-US" altLang="ja-JP" sz="800" b="0" i="0"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anose="020B0604030504040204" pitchFamily="50" charset="-128"/>
              </a:rPr>
              <a:t>IARC</a:t>
            </a:r>
            <a:r>
              <a:rPr kumimoji="0" lang="ja-JP" altLang="en-US" sz="800" b="0" i="0"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anose="020B0604030504040204" pitchFamily="50" charset="-128"/>
              </a:rPr>
              <a:t>発がん性分類</a:t>
            </a:r>
            <a:endParaRPr kumimoji="0" lang="en-US" altLang="ja-JP" sz="800" b="0" i="0"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anose="020B0604030504040204" pitchFamily="50" charset="-128"/>
            </a:endParaRPr>
          </a:p>
          <a:p>
            <a:pPr marL="0" marR="0" lvl="0" indent="0" algn="l" defTabSz="914400" rtl="0" eaLnBrk="0" fontAlgn="base" latinLnBrk="0" hangingPunct="0">
              <a:lnSpc>
                <a:spcPts val="800"/>
              </a:lnSpc>
              <a:spcBef>
                <a:spcPct val="0"/>
              </a:spcBef>
              <a:spcAft>
                <a:spcPct val="0"/>
              </a:spcAft>
              <a:buClrTx/>
              <a:buSzTx/>
              <a:buFontTx/>
              <a:buNone/>
              <a:tabLst/>
            </a:pPr>
            <a:r>
              <a:rPr lang="ja-JP" altLang="en-US" sz="800" dirty="0">
                <a:latin typeface="BIZ UDPゴシック" panose="020B0400000000000000" pitchFamily="50" charset="-128"/>
                <a:ea typeface="BIZ UDPゴシック" panose="020B0400000000000000" pitchFamily="50" charset="-128"/>
                <a:cs typeface="Meiryo UI" panose="020B0604030504040204" pitchFamily="50" charset="-128"/>
              </a:rPr>
              <a:t>グループ１　ヒトに対する発がん性がある</a:t>
            </a:r>
            <a:endParaRPr lang="en-US" altLang="ja-JP" sz="800" dirty="0">
              <a:latin typeface="BIZ UDPゴシック" panose="020B0400000000000000" pitchFamily="50" charset="-128"/>
              <a:ea typeface="BIZ UDPゴシック" panose="020B0400000000000000" pitchFamily="50" charset="-128"/>
              <a:cs typeface="Meiryo UI" panose="020B0604030504040204" pitchFamily="50" charset="-128"/>
            </a:endParaRPr>
          </a:p>
          <a:p>
            <a:pPr marL="0" marR="0" lvl="0" indent="0" algn="l" defTabSz="914400" rtl="0" eaLnBrk="0" fontAlgn="base" latinLnBrk="0" hangingPunct="0">
              <a:lnSpc>
                <a:spcPts val="800"/>
              </a:lnSpc>
              <a:spcBef>
                <a:spcPct val="0"/>
              </a:spcBef>
              <a:spcAft>
                <a:spcPct val="0"/>
              </a:spcAft>
              <a:buClrTx/>
              <a:buSzTx/>
              <a:buFontTx/>
              <a:buNone/>
              <a:tabLst/>
            </a:pPr>
            <a:r>
              <a:rPr kumimoji="0" lang="ja-JP" altLang="en-US" sz="800" b="0" i="0"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anose="020B0604030504040204" pitchFamily="50" charset="-128"/>
              </a:rPr>
              <a:t>グループ２</a:t>
            </a:r>
            <a:r>
              <a:rPr kumimoji="0" lang="en-US" altLang="ja-JP" sz="800" b="0" i="0"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anose="020B0604030504040204" pitchFamily="50" charset="-128"/>
              </a:rPr>
              <a:t>A</a:t>
            </a:r>
            <a:r>
              <a:rPr kumimoji="0" lang="ja-JP" altLang="en-US" sz="800" b="0" i="0"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anose="020B0604030504040204" pitchFamily="50" charset="-128"/>
              </a:rPr>
              <a:t>　ヒトに対しておそらく発がん性がある</a:t>
            </a:r>
            <a:endParaRPr kumimoji="0" lang="en-US" altLang="ja-JP" sz="800" b="0" i="0"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anose="020B0604030504040204" pitchFamily="50" charset="-128"/>
            </a:endParaRPr>
          </a:p>
          <a:p>
            <a:pPr marL="0" marR="0" lvl="0" indent="0" algn="l" defTabSz="914400" rtl="0" eaLnBrk="0" fontAlgn="base" latinLnBrk="0" hangingPunct="0">
              <a:lnSpc>
                <a:spcPts val="800"/>
              </a:lnSpc>
              <a:spcBef>
                <a:spcPct val="0"/>
              </a:spcBef>
              <a:spcAft>
                <a:spcPct val="0"/>
              </a:spcAft>
              <a:buClrTx/>
              <a:buSzTx/>
              <a:buFontTx/>
              <a:buNone/>
              <a:tabLst/>
            </a:pPr>
            <a:r>
              <a:rPr lang="ja-JP" altLang="en-US" sz="800" dirty="0">
                <a:latin typeface="BIZ UDPゴシック" panose="020B0400000000000000" pitchFamily="50" charset="-128"/>
                <a:ea typeface="BIZ UDPゴシック" panose="020B0400000000000000" pitchFamily="50" charset="-128"/>
                <a:cs typeface="Meiryo UI" panose="020B0604030504040204" pitchFamily="50" charset="-128"/>
              </a:rPr>
              <a:t>グループ</a:t>
            </a:r>
            <a:r>
              <a:rPr lang="en-US" altLang="ja-JP" sz="800" dirty="0">
                <a:latin typeface="BIZ UDPゴシック" panose="020B0400000000000000" pitchFamily="50" charset="-128"/>
                <a:ea typeface="BIZ UDPゴシック" panose="020B0400000000000000" pitchFamily="50" charset="-128"/>
                <a:cs typeface="Meiryo UI" panose="020B0604030504040204" pitchFamily="50" charset="-128"/>
              </a:rPr>
              <a:t>2B</a:t>
            </a:r>
            <a:r>
              <a:rPr lang="ja-JP" altLang="en-US" sz="800" dirty="0">
                <a:latin typeface="BIZ UDPゴシック" panose="020B0400000000000000" pitchFamily="50" charset="-128"/>
                <a:ea typeface="BIZ UDPゴシック" panose="020B0400000000000000" pitchFamily="50" charset="-128"/>
                <a:cs typeface="Meiryo UI" panose="020B0604030504040204" pitchFamily="50" charset="-128"/>
              </a:rPr>
              <a:t>　ヒトに対して発がん性がある可能性がある</a:t>
            </a:r>
            <a:endParaRPr lang="en-US" altLang="ja-JP" sz="800" dirty="0">
              <a:latin typeface="BIZ UDPゴシック" panose="020B0400000000000000" pitchFamily="50" charset="-128"/>
              <a:ea typeface="BIZ UDPゴシック" panose="020B0400000000000000" pitchFamily="50" charset="-128"/>
              <a:cs typeface="Meiryo UI" panose="020B0604030504040204" pitchFamily="50" charset="-128"/>
            </a:endParaRPr>
          </a:p>
          <a:p>
            <a:pPr marL="0" marR="0" lvl="0" indent="0" algn="l" defTabSz="914400" rtl="0" eaLnBrk="0" fontAlgn="base" latinLnBrk="0" hangingPunct="0">
              <a:lnSpc>
                <a:spcPts val="800"/>
              </a:lnSpc>
              <a:spcBef>
                <a:spcPct val="0"/>
              </a:spcBef>
              <a:spcAft>
                <a:spcPct val="0"/>
              </a:spcAft>
              <a:buClrTx/>
              <a:buSzTx/>
              <a:buFontTx/>
              <a:buNone/>
              <a:tabLst/>
            </a:pPr>
            <a:r>
              <a:rPr kumimoji="0" lang="ja-JP" altLang="en-US" sz="800" b="0" i="0"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anose="020B0604030504040204" pitchFamily="50" charset="-128"/>
              </a:rPr>
              <a:t>グループ３　ヒトに対する発がん性について分類できない</a:t>
            </a:r>
            <a:endParaRPr kumimoji="0" lang="en-US" altLang="ja-JP" sz="800" b="0" i="0"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anose="020B0604030504040204" pitchFamily="50" charset="-128"/>
            </a:endParaRPr>
          </a:p>
          <a:p>
            <a:pPr marL="0" marR="0" lvl="0" indent="0" algn="l" defTabSz="914400" rtl="0" eaLnBrk="0" fontAlgn="base" latinLnBrk="0" hangingPunct="0">
              <a:lnSpc>
                <a:spcPts val="800"/>
              </a:lnSpc>
              <a:spcBef>
                <a:spcPct val="0"/>
              </a:spcBef>
              <a:spcAft>
                <a:spcPct val="0"/>
              </a:spcAft>
              <a:buClrTx/>
              <a:buSzTx/>
              <a:buFontTx/>
              <a:buNone/>
              <a:tabLst/>
            </a:pPr>
            <a:r>
              <a:rPr lang="ja-JP" altLang="en-US" sz="800" dirty="0">
                <a:latin typeface="BIZ UDPゴシック" panose="020B0400000000000000" pitchFamily="50" charset="-128"/>
                <a:ea typeface="BIZ UDPゴシック" panose="020B0400000000000000" pitchFamily="50" charset="-128"/>
                <a:cs typeface="Meiryo UI" panose="020B0604030504040204" pitchFamily="50" charset="-128"/>
              </a:rPr>
              <a:t>グループ４　ヒトに対する発がん性がない</a:t>
            </a:r>
            <a:endParaRPr lang="en-US" altLang="ja-JP" sz="800" dirty="0">
              <a:latin typeface="BIZ UDPゴシック" panose="020B0400000000000000" pitchFamily="50" charset="-128"/>
              <a:ea typeface="BIZ UDPゴシック" panose="020B0400000000000000" pitchFamily="50" charset="-128"/>
              <a:cs typeface="Meiryo UI" panose="020B0604030504040204" pitchFamily="50" charset="-128"/>
            </a:endParaRPr>
          </a:p>
        </p:txBody>
      </p:sp>
    </p:spTree>
    <p:extLst>
      <p:ext uri="{BB962C8B-B14F-4D97-AF65-F5344CB8AC3E}">
        <p14:creationId xmlns:p14="http://schemas.microsoft.com/office/powerpoint/2010/main" val="14367417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a:extLst>
              <a:ext uri="{FF2B5EF4-FFF2-40B4-BE49-F238E27FC236}">
                <a16:creationId xmlns:a16="http://schemas.microsoft.com/office/drawing/2014/main" id="{F5EEB2E4-6B65-4591-801C-AD09E43867D5}"/>
              </a:ext>
            </a:extLst>
          </p:cNvPr>
          <p:cNvSpPr>
            <a:spLocks noGrp="1"/>
          </p:cNvSpPr>
          <p:nvPr>
            <p:ph type="title"/>
          </p:nvPr>
        </p:nvSpPr>
        <p:spPr>
          <a:xfrm>
            <a:off x="1083470" y="609600"/>
            <a:ext cx="7540025" cy="1320800"/>
          </a:xfrm>
        </p:spPr>
        <p:txBody>
          <a:bodyPr>
            <a:normAutofit/>
          </a:bodyPr>
          <a:lstStyle/>
          <a:p>
            <a:r>
              <a:rPr lang="ja-JP" altLang="en-US" sz="2400" dirty="0">
                <a:latin typeface="BIZ UDPゴシック" panose="020B0400000000000000" pitchFamily="50" charset="-128"/>
                <a:ea typeface="BIZ UDPゴシック" panose="020B0400000000000000" pitchFamily="50" charset="-128"/>
              </a:rPr>
              <a:t>条例見直しにあたる対象物質選定の考え方①</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コンテンツ プレースホルダー 2">
            <a:extLst>
              <a:ext uri="{FF2B5EF4-FFF2-40B4-BE49-F238E27FC236}">
                <a16:creationId xmlns:a16="http://schemas.microsoft.com/office/drawing/2014/main" id="{1A72F5B2-F87A-4FA2-BA6F-002718BA6EF3}"/>
              </a:ext>
            </a:extLst>
          </p:cNvPr>
          <p:cNvSpPr txBox="1">
            <a:spLocks/>
          </p:cNvSpPr>
          <p:nvPr/>
        </p:nvSpPr>
        <p:spPr>
          <a:xfrm>
            <a:off x="992944" y="1822450"/>
            <a:ext cx="7920111" cy="43815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lnSpc>
                <a:spcPct val="150000"/>
              </a:lnSpc>
              <a:buNone/>
            </a:pPr>
            <a:r>
              <a:rPr lang="ja-JP" altLang="en-US" sz="1600" dirty="0">
                <a:latin typeface="BIZ UDPゴシック" panose="020B0400000000000000" pitchFamily="50" charset="-128"/>
                <a:ea typeface="BIZ UDPゴシック" panose="020B0400000000000000" pitchFamily="50" charset="-128"/>
              </a:rPr>
              <a:t>〇基本的考え方</a:t>
            </a:r>
            <a:endParaRPr lang="en-US" altLang="ja-JP" sz="1600" dirty="0">
              <a:latin typeface="BIZ UDPゴシック" panose="020B0400000000000000" pitchFamily="50" charset="-128"/>
              <a:ea typeface="BIZ UDPゴシック" panose="020B0400000000000000" pitchFamily="50" charset="-128"/>
            </a:endParaRPr>
          </a:p>
          <a:p>
            <a:pPr marL="0" indent="0">
              <a:lnSpc>
                <a:spcPct val="150000"/>
              </a:lnSpc>
              <a:buNone/>
            </a:pPr>
            <a:r>
              <a:rPr lang="ja-JP" altLang="en-US" sz="1600" dirty="0">
                <a:latin typeface="BIZ UDPゴシック" panose="020B0400000000000000" pitchFamily="50" charset="-128"/>
                <a:ea typeface="BIZ UDPゴシック" panose="020B0400000000000000" pitchFamily="50" charset="-128"/>
              </a:rPr>
              <a:t>　条例規制対象物質は、有害物質による</a:t>
            </a:r>
            <a:r>
              <a:rPr lang="ja-JP" altLang="en-US" sz="1600" u="sng" dirty="0">
                <a:latin typeface="BIZ UDPゴシック" panose="020B0400000000000000" pitchFamily="50" charset="-128"/>
                <a:ea typeface="BIZ UDPゴシック" panose="020B0400000000000000" pitchFamily="50" charset="-128"/>
              </a:rPr>
              <a:t>大気汚染の未然防止</a:t>
            </a:r>
            <a:r>
              <a:rPr lang="ja-JP" altLang="en-US" sz="1600" dirty="0">
                <a:latin typeface="BIZ UDPゴシック" panose="020B0400000000000000" pitchFamily="50" charset="-128"/>
                <a:ea typeface="BIZ UDPゴシック" panose="020B0400000000000000" pitchFamily="50" charset="-128"/>
              </a:rPr>
              <a:t>及び</a:t>
            </a:r>
            <a:r>
              <a:rPr lang="ja-JP" altLang="en-US" sz="1600" u="sng" dirty="0">
                <a:latin typeface="BIZ UDPゴシック" panose="020B0400000000000000" pitchFamily="50" charset="-128"/>
                <a:ea typeface="BIZ UDPゴシック" panose="020B0400000000000000" pitchFamily="50" charset="-128"/>
              </a:rPr>
              <a:t>環境中の大気濃度の低減</a:t>
            </a:r>
            <a:r>
              <a:rPr lang="ja-JP" altLang="en-US" sz="1600" dirty="0">
                <a:latin typeface="BIZ UDPゴシック" panose="020B0400000000000000" pitchFamily="50" charset="-128"/>
                <a:ea typeface="BIZ UDPゴシック" panose="020B0400000000000000" pitchFamily="50" charset="-128"/>
              </a:rPr>
              <a:t>を図り、</a:t>
            </a:r>
            <a:r>
              <a:rPr lang="ja-JP" altLang="en-US" sz="1600" u="sng" dirty="0">
                <a:latin typeface="BIZ UDPゴシック" panose="020B0400000000000000" pitchFamily="50" charset="-128"/>
                <a:ea typeface="BIZ UDPゴシック" panose="020B0400000000000000" pitchFamily="50" charset="-128"/>
              </a:rPr>
              <a:t>大気環境における府民の健康の安全・安心を確保することを目的に、</a:t>
            </a:r>
            <a:endParaRPr lang="en-US" altLang="ja-JP" sz="1600" u="sng" dirty="0">
              <a:latin typeface="BIZ UDPゴシック" panose="020B0400000000000000" pitchFamily="50" charset="-128"/>
              <a:ea typeface="BIZ UDPゴシック" panose="020B0400000000000000" pitchFamily="50" charset="-128"/>
            </a:endParaRPr>
          </a:p>
          <a:p>
            <a:pPr marL="0" indent="0">
              <a:lnSpc>
                <a:spcPct val="150000"/>
              </a:lnSpc>
              <a:buNone/>
            </a:pPr>
            <a:r>
              <a:rPr lang="ja-JP" altLang="en-US" sz="1600" dirty="0">
                <a:latin typeface="BIZ UDPゴシック" panose="020B0400000000000000" pitchFamily="50" charset="-128"/>
                <a:ea typeface="BIZ UDPゴシック" panose="020B0400000000000000" pitchFamily="50" charset="-128"/>
              </a:rPr>
              <a:t>　①有害性（発がん性及びそれ以外の有害性）が高いかどうか</a:t>
            </a:r>
            <a:endParaRPr lang="en-US" altLang="ja-JP" sz="1600" dirty="0">
              <a:latin typeface="BIZ UDPゴシック" panose="020B0400000000000000" pitchFamily="50" charset="-128"/>
              <a:ea typeface="BIZ UDPゴシック" panose="020B0400000000000000" pitchFamily="50" charset="-128"/>
            </a:endParaRPr>
          </a:p>
          <a:p>
            <a:pPr marL="0" indent="0">
              <a:lnSpc>
                <a:spcPct val="150000"/>
              </a:lnSpc>
              <a:buNone/>
            </a:pPr>
            <a:r>
              <a:rPr lang="ja-JP" altLang="en-US" sz="1600" dirty="0">
                <a:latin typeface="BIZ UDPゴシック" panose="020B0400000000000000" pitchFamily="50" charset="-128"/>
                <a:ea typeface="BIZ UDPゴシック" panose="020B0400000000000000" pitchFamily="50" charset="-128"/>
              </a:rPr>
              <a:t>　②曝露量が多いかどうか</a:t>
            </a:r>
            <a:endParaRPr lang="en-US" altLang="ja-JP" sz="1600" dirty="0">
              <a:latin typeface="BIZ UDPゴシック" panose="020B0400000000000000" pitchFamily="50" charset="-128"/>
              <a:ea typeface="BIZ UDPゴシック" panose="020B0400000000000000" pitchFamily="50" charset="-128"/>
            </a:endParaRPr>
          </a:p>
          <a:p>
            <a:pPr marL="0" indent="0">
              <a:lnSpc>
                <a:spcPct val="150000"/>
              </a:lnSpc>
              <a:buNone/>
            </a:pPr>
            <a:r>
              <a:rPr lang="ja-JP" altLang="en-US" sz="1600" dirty="0">
                <a:latin typeface="BIZ UDPゴシック" panose="020B0400000000000000" pitchFamily="50" charset="-128"/>
                <a:ea typeface="BIZ UDPゴシック" panose="020B0400000000000000" pitchFamily="50" charset="-128"/>
              </a:rPr>
              <a:t>　③他制度による規制との関係　</a:t>
            </a:r>
            <a:endParaRPr lang="en-US" altLang="ja-JP" sz="1600" dirty="0">
              <a:latin typeface="BIZ UDPゴシック" panose="020B0400000000000000" pitchFamily="50" charset="-128"/>
              <a:ea typeface="BIZ UDPゴシック" panose="020B0400000000000000" pitchFamily="50" charset="-128"/>
            </a:endParaRPr>
          </a:p>
          <a:p>
            <a:pPr marL="0" indent="0">
              <a:lnSpc>
                <a:spcPct val="150000"/>
              </a:lnSpc>
              <a:buNone/>
            </a:pPr>
            <a:r>
              <a:rPr lang="ja-JP" altLang="en-US" sz="1600" dirty="0">
                <a:latin typeface="BIZ UDPゴシック" panose="020B0400000000000000" pitchFamily="50" charset="-128"/>
                <a:ea typeface="BIZ UDPゴシック" panose="020B0400000000000000" pitchFamily="50" charset="-128"/>
              </a:rPr>
              <a:t>　④工場・事業場に規制をかける効果があるかどうか</a:t>
            </a:r>
            <a:endParaRPr lang="en-US" altLang="ja-JP" sz="1600" dirty="0">
              <a:latin typeface="BIZ UDPゴシック" panose="020B0400000000000000" pitchFamily="50" charset="-128"/>
              <a:ea typeface="BIZ UDPゴシック" panose="020B0400000000000000" pitchFamily="50" charset="-128"/>
            </a:endParaRPr>
          </a:p>
          <a:p>
            <a:pPr marL="0" indent="0">
              <a:lnSpc>
                <a:spcPct val="150000"/>
              </a:lnSpc>
              <a:buNone/>
            </a:pPr>
            <a:r>
              <a:rPr lang="ja-JP" altLang="en-US" sz="1600" dirty="0">
                <a:latin typeface="BIZ UDPゴシック" panose="020B0400000000000000" pitchFamily="50" charset="-128"/>
                <a:ea typeface="BIZ UDPゴシック" panose="020B0400000000000000" pitchFamily="50" charset="-128"/>
              </a:rPr>
              <a:t>の４つの観点から選定することとする。</a:t>
            </a:r>
            <a:endParaRPr lang="en-US" altLang="ja-JP" sz="1600" dirty="0">
              <a:latin typeface="BIZ UDPゴシック" panose="020B0400000000000000" pitchFamily="50" charset="-128"/>
              <a:ea typeface="BIZ UDPゴシック" panose="020B0400000000000000" pitchFamily="50" charset="-128"/>
            </a:endParaRPr>
          </a:p>
          <a:p>
            <a:pPr marL="0" indent="0">
              <a:lnSpc>
                <a:spcPct val="150000"/>
              </a:lnSpc>
              <a:buNone/>
            </a:pPr>
            <a:endParaRPr lang="en-US" altLang="ja-JP" sz="1600" dirty="0">
              <a:latin typeface="BIZ UDPゴシック" panose="020B0400000000000000" pitchFamily="50" charset="-128"/>
              <a:ea typeface="BIZ UDPゴシック" panose="020B0400000000000000" pitchFamily="50" charset="-128"/>
            </a:endParaRPr>
          </a:p>
          <a:p>
            <a:pPr marL="0" indent="0">
              <a:lnSpc>
                <a:spcPct val="150000"/>
              </a:lnSpc>
              <a:buNone/>
            </a:pPr>
            <a:endParaRPr lang="en-US" altLang="ja-JP" sz="1600" dirty="0">
              <a:latin typeface="BIZ UDPゴシック" panose="020B0400000000000000" pitchFamily="50" charset="-128"/>
              <a:ea typeface="BIZ UDPゴシック" panose="020B0400000000000000" pitchFamily="50" charset="-128"/>
            </a:endParaRPr>
          </a:p>
        </p:txBody>
      </p:sp>
      <p:sp>
        <p:nvSpPr>
          <p:cNvPr id="12" name="スライド番号プレースホルダー 3">
            <a:extLst>
              <a:ext uri="{FF2B5EF4-FFF2-40B4-BE49-F238E27FC236}">
                <a16:creationId xmlns:a16="http://schemas.microsoft.com/office/drawing/2014/main" id="{E4D2C99B-1B75-4783-9F7A-F6FD947C9C35}"/>
              </a:ext>
            </a:extLst>
          </p:cNvPr>
          <p:cNvSpPr>
            <a:spLocks noGrp="1"/>
          </p:cNvSpPr>
          <p:nvPr>
            <p:ph type="sldNum" sz="quarter" idx="12"/>
          </p:nvPr>
        </p:nvSpPr>
        <p:spPr>
          <a:xfrm>
            <a:off x="9350787" y="6477299"/>
            <a:ext cx="555213" cy="365125"/>
          </a:xfrm>
        </p:spPr>
        <p:txBody>
          <a:bodyPr>
            <a:normAutofit/>
          </a:body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8</a:t>
            </a:fld>
            <a:endParaRPr lang="en-US" dirty="0">
              <a:solidFill>
                <a:srgbClr val="000000"/>
              </a:solidFill>
              <a:latin typeface="BIZ UDPゴシック" panose="020B0400000000000000" pitchFamily="50" charset="-128"/>
              <a:ea typeface="BIZ UDPゴシック" panose="020B0400000000000000" pitchFamily="50" charset="-128"/>
            </a:endParaRPr>
          </a:p>
        </p:txBody>
      </p:sp>
      <p:sp>
        <p:nvSpPr>
          <p:cNvPr id="10" name="コンテンツ プレースホルダー 2">
            <a:extLst>
              <a:ext uri="{FF2B5EF4-FFF2-40B4-BE49-F238E27FC236}">
                <a16:creationId xmlns:a16="http://schemas.microsoft.com/office/drawing/2014/main" id="{AB73E6F2-4628-4D19-B5BD-864A915DD83C}"/>
              </a:ext>
            </a:extLst>
          </p:cNvPr>
          <p:cNvSpPr>
            <a:spLocks noGrp="1"/>
          </p:cNvSpPr>
          <p:nvPr>
            <p:ph idx="1"/>
          </p:nvPr>
        </p:nvSpPr>
        <p:spPr>
          <a:xfrm>
            <a:off x="894635" y="1151945"/>
            <a:ext cx="8760953" cy="972277"/>
          </a:xfrm>
        </p:spPr>
        <p:txBody>
          <a:bodyPr>
            <a:normAutofit/>
          </a:bodyPr>
          <a:lstStyle/>
          <a:p>
            <a:pPr marL="0" indent="0">
              <a:buNone/>
            </a:pPr>
            <a:r>
              <a:rPr kumimoji="1" lang="ja-JP" altLang="en-US" sz="1600" dirty="0">
                <a:latin typeface="BIZ UDPゴシック" panose="020B0400000000000000" pitchFamily="50" charset="-128"/>
                <a:ea typeface="BIZ UDPゴシック" panose="020B0400000000000000" pitchFamily="50" charset="-128"/>
              </a:rPr>
              <a:t>以下の基本的考え方に沿って選定を行うこととする。</a:t>
            </a:r>
          </a:p>
        </p:txBody>
      </p:sp>
    </p:spTree>
    <p:extLst>
      <p:ext uri="{BB962C8B-B14F-4D97-AF65-F5344CB8AC3E}">
        <p14:creationId xmlns:p14="http://schemas.microsoft.com/office/powerpoint/2010/main" val="22848046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a:extLst>
              <a:ext uri="{FF2B5EF4-FFF2-40B4-BE49-F238E27FC236}">
                <a16:creationId xmlns:a16="http://schemas.microsoft.com/office/drawing/2014/main" id="{2C7C5372-7C82-4A36-94B2-D35EA50B334A}"/>
              </a:ext>
            </a:extLst>
          </p:cNvPr>
          <p:cNvSpPr>
            <a:spLocks noGrp="1"/>
          </p:cNvSpPr>
          <p:nvPr>
            <p:ph type="title"/>
          </p:nvPr>
        </p:nvSpPr>
        <p:spPr>
          <a:xfrm>
            <a:off x="1083470" y="609600"/>
            <a:ext cx="6984793" cy="711200"/>
          </a:xfrm>
        </p:spPr>
        <p:txBody>
          <a:bodyPr>
            <a:normAutofit/>
          </a:bodyPr>
          <a:lstStyle/>
          <a:p>
            <a:r>
              <a:rPr lang="ja-JP" altLang="en-US" sz="2400" dirty="0">
                <a:latin typeface="BIZ UDPゴシック" panose="020B0400000000000000" pitchFamily="50" charset="-128"/>
                <a:ea typeface="BIZ UDPゴシック" panose="020B0400000000000000" pitchFamily="50" charset="-128"/>
              </a:rPr>
              <a:t>条例見直しにあたる対象物質選定の考え方②</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テキスト ボックス 9">
            <a:extLst>
              <a:ext uri="{FF2B5EF4-FFF2-40B4-BE49-F238E27FC236}">
                <a16:creationId xmlns:a16="http://schemas.microsoft.com/office/drawing/2014/main" id="{A30079A9-CFEA-4783-B12F-B56F227A002A}"/>
              </a:ext>
            </a:extLst>
          </p:cNvPr>
          <p:cNvSpPr txBox="1"/>
          <p:nvPr/>
        </p:nvSpPr>
        <p:spPr>
          <a:xfrm>
            <a:off x="-1013334" y="1279954"/>
            <a:ext cx="8548460" cy="714042"/>
          </a:xfrm>
          <a:prstGeom prst="rect">
            <a:avLst/>
          </a:prstGeom>
          <a:noFill/>
        </p:spPr>
        <p:txBody>
          <a:bodyPr wrap="square" rtlCol="0">
            <a:spAutoFit/>
          </a:bodyPr>
          <a:lstStyle/>
          <a:p>
            <a:pPr>
              <a:lnSpc>
                <a:spcPts val="1700"/>
              </a:lnSpc>
            </a:pPr>
            <a:endParaRPr lang="en-US" altLang="ja-JP" sz="1200" dirty="0">
              <a:latin typeface="BIZ UDPゴシック" panose="020B0400000000000000" pitchFamily="50" charset="-128"/>
              <a:ea typeface="BIZ UDPゴシック" panose="020B0400000000000000" pitchFamily="50" charset="-128"/>
            </a:endParaRPr>
          </a:p>
          <a:p>
            <a:pPr>
              <a:lnSpc>
                <a:spcPts val="1700"/>
              </a:lnSpc>
            </a:pPr>
            <a:endParaRPr lang="en-US" altLang="ja-JP" sz="1200" dirty="0">
              <a:latin typeface="BIZ UDPゴシック" panose="020B0400000000000000" pitchFamily="50" charset="-128"/>
              <a:ea typeface="BIZ UDPゴシック" panose="020B0400000000000000" pitchFamily="50" charset="-128"/>
            </a:endParaRPr>
          </a:p>
          <a:p>
            <a:pPr>
              <a:lnSpc>
                <a:spcPts val="1700"/>
              </a:lnSpc>
            </a:pPr>
            <a:endParaRPr lang="en-US" altLang="ja-JP" sz="1200" dirty="0">
              <a:latin typeface="BIZ UDPゴシック" panose="020B0400000000000000" pitchFamily="50" charset="-128"/>
              <a:ea typeface="BIZ UDPゴシック" panose="020B0400000000000000" pitchFamily="50" charset="-128"/>
            </a:endParaRPr>
          </a:p>
        </p:txBody>
      </p:sp>
      <p:graphicFrame>
        <p:nvGraphicFramePr>
          <p:cNvPr id="5" name="表 5">
            <a:extLst>
              <a:ext uri="{FF2B5EF4-FFF2-40B4-BE49-F238E27FC236}">
                <a16:creationId xmlns:a16="http://schemas.microsoft.com/office/drawing/2014/main" id="{96FA08CE-5261-4BB4-9526-2FB90F79BE0D}"/>
              </a:ext>
            </a:extLst>
          </p:cNvPr>
          <p:cNvGraphicFramePr>
            <a:graphicFrameLocks noGrp="1"/>
          </p:cNvGraphicFramePr>
          <p:nvPr>
            <p:extLst>
              <p:ext uri="{D42A27DB-BD31-4B8C-83A1-F6EECF244321}">
                <p14:modId xmlns:p14="http://schemas.microsoft.com/office/powerpoint/2010/main" val="1844058072"/>
              </p:ext>
            </p:extLst>
          </p:nvPr>
        </p:nvGraphicFramePr>
        <p:xfrm>
          <a:off x="461090" y="1539378"/>
          <a:ext cx="9130828" cy="4854829"/>
        </p:xfrm>
        <a:graphic>
          <a:graphicData uri="http://schemas.openxmlformats.org/drawingml/2006/table">
            <a:tbl>
              <a:tblPr firstRow="1" bandRow="1">
                <a:tableStyleId>{5C22544A-7EE6-4342-B048-85BDC9FD1C3A}</a:tableStyleId>
              </a:tblPr>
              <a:tblGrid>
                <a:gridCol w="1390828">
                  <a:extLst>
                    <a:ext uri="{9D8B030D-6E8A-4147-A177-3AD203B41FA5}">
                      <a16:colId xmlns:a16="http://schemas.microsoft.com/office/drawing/2014/main" val="3101896741"/>
                    </a:ext>
                  </a:extLst>
                </a:gridCol>
                <a:gridCol w="7740000">
                  <a:extLst>
                    <a:ext uri="{9D8B030D-6E8A-4147-A177-3AD203B41FA5}">
                      <a16:colId xmlns:a16="http://schemas.microsoft.com/office/drawing/2014/main" val="3362604628"/>
                    </a:ext>
                  </a:extLst>
                </a:gridCol>
              </a:tblGrid>
              <a:tr h="264609">
                <a:tc>
                  <a:txBody>
                    <a:bodyPr/>
                    <a:lstStyle/>
                    <a:p>
                      <a:pPr algn="ctr">
                        <a:lnSpc>
                          <a:spcPts val="1700"/>
                        </a:lnSpc>
                      </a:pPr>
                      <a:r>
                        <a:rPr kumimoji="1" lang="ja-JP" altLang="en-US" sz="1200" u="none" dirty="0"/>
                        <a:t>各観点</a:t>
                      </a:r>
                    </a:p>
                  </a:txBody>
                  <a:tcPr anchor="ctr"/>
                </a:tc>
                <a:tc>
                  <a:txBody>
                    <a:bodyPr/>
                    <a:lstStyle/>
                    <a:p>
                      <a:pPr algn="ctr">
                        <a:lnSpc>
                          <a:spcPts val="1700"/>
                        </a:lnSpc>
                      </a:pPr>
                      <a:r>
                        <a:rPr kumimoji="1" lang="ja-JP" altLang="en-US" sz="1200" u="none" dirty="0"/>
                        <a:t>判断基準</a:t>
                      </a:r>
                    </a:p>
                  </a:txBody>
                  <a:tcPr anchor="ctr"/>
                </a:tc>
                <a:extLst>
                  <a:ext uri="{0D108BD9-81ED-4DB2-BD59-A6C34878D82A}">
                    <a16:rowId xmlns:a16="http://schemas.microsoft.com/office/drawing/2014/main" val="678803820"/>
                  </a:ext>
                </a:extLst>
              </a:tr>
              <a:tr h="370840">
                <a:tc>
                  <a:txBody>
                    <a:bodyPr/>
                    <a:lstStyle/>
                    <a:p>
                      <a:pPr marL="0" marR="0" lvl="0" indent="0" algn="l" defTabSz="457200" rtl="0" eaLnBrk="1" fontAlgn="auto" latinLnBrk="0" hangingPunct="1">
                        <a:lnSpc>
                          <a:spcPts val="1700"/>
                        </a:lnSpc>
                        <a:spcBef>
                          <a:spcPts val="0"/>
                        </a:spcBef>
                        <a:spcAft>
                          <a:spcPts val="0"/>
                        </a:spcAft>
                        <a:buClrTx/>
                        <a:buSzTx/>
                        <a:buFontTx/>
                        <a:buNone/>
                        <a:tabLst/>
                        <a:defRPr/>
                      </a:pPr>
                      <a:r>
                        <a:rPr lang="ja-JP" altLang="en-US" sz="1200" b="1" u="none" dirty="0">
                          <a:latin typeface="BIZ UDPゴシック" panose="020B0400000000000000" pitchFamily="50" charset="-128"/>
                          <a:ea typeface="BIZ UDPゴシック" panose="020B0400000000000000" pitchFamily="50" charset="-128"/>
                        </a:rPr>
                        <a:t>①有害性（発がん性及びそれ以外の有害性）が高いかどうか</a:t>
                      </a:r>
                    </a:p>
                    <a:p>
                      <a:pPr>
                        <a:lnSpc>
                          <a:spcPts val="1700"/>
                        </a:lnSpc>
                      </a:pPr>
                      <a:endParaRPr kumimoji="1" lang="ja-JP" altLang="en-US" sz="1200" u="none" dirty="0"/>
                    </a:p>
                  </a:txBody>
                  <a:tcPr anchor="ctr"/>
                </a:tc>
                <a:tc>
                  <a:txBody>
                    <a:bodyPr/>
                    <a:lstStyle/>
                    <a:p>
                      <a:pPr>
                        <a:lnSpc>
                          <a:spcPts val="1700"/>
                        </a:lnSpc>
                      </a:pPr>
                      <a:r>
                        <a:rPr lang="ja-JP" altLang="en-US" sz="1200" u="none" dirty="0">
                          <a:solidFill>
                            <a:schemeClr val="tx1"/>
                          </a:solidFill>
                          <a:latin typeface="BIZ UDPゴシック" panose="020B0400000000000000" pitchFamily="50" charset="-128"/>
                          <a:ea typeface="BIZ UDPゴシック" panose="020B0400000000000000" pitchFamily="50" charset="-128"/>
                        </a:rPr>
                        <a:t>〇国において、有害性に係る以下の選定基準に該当するとして「有害大気汚染物質に該当する可能性がある物質リスト」の対象と判断したもの。</a:t>
                      </a:r>
                      <a:endParaRPr lang="en-US" altLang="ja-JP" sz="1200" u="none"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lang="ja-JP" altLang="en-US" sz="1200" u="none" dirty="0">
                          <a:solidFill>
                            <a:schemeClr val="tx1"/>
                          </a:solidFill>
                          <a:latin typeface="BIZ UDPゴシック" panose="020B0400000000000000" pitchFamily="50" charset="-128"/>
                          <a:ea typeface="BIZ UDPゴシック" panose="020B0400000000000000" pitchFamily="50" charset="-128"/>
                        </a:rPr>
                        <a:t>　有害性クラス：①発がん性、②変異原性、③生殖</a:t>
                      </a:r>
                      <a:r>
                        <a:rPr lang="en-US" altLang="ja-JP" sz="1200" u="none" dirty="0">
                          <a:solidFill>
                            <a:schemeClr val="tx1"/>
                          </a:solidFill>
                          <a:latin typeface="BIZ UDPゴシック" panose="020B0400000000000000" pitchFamily="50" charset="-128"/>
                          <a:ea typeface="BIZ UDPゴシック" panose="020B0400000000000000" pitchFamily="50" charset="-128"/>
                        </a:rPr>
                        <a:t>/</a:t>
                      </a:r>
                      <a:r>
                        <a:rPr lang="ja-JP" altLang="en-US" sz="1200" u="none" dirty="0">
                          <a:solidFill>
                            <a:schemeClr val="tx1"/>
                          </a:solidFill>
                          <a:latin typeface="BIZ UDPゴシック" panose="020B0400000000000000" pitchFamily="50" charset="-128"/>
                          <a:ea typeface="BIZ UDPゴシック" panose="020B0400000000000000" pitchFamily="50" charset="-128"/>
                        </a:rPr>
                        <a:t>発生毒性、④吸入慢性毒性、⑤作業環境許容濃度から得られる吸入慢性毒性、⑥感作性、⑦経口慢性毒性</a:t>
                      </a:r>
                      <a:endParaRPr lang="en-US" altLang="ja-JP" sz="1200" u="none"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lang="ja-JP" altLang="en-US" sz="1200" u="none" dirty="0">
                          <a:solidFill>
                            <a:schemeClr val="tx1"/>
                          </a:solidFill>
                          <a:latin typeface="BIZ UDPゴシック" panose="020B0400000000000000" pitchFamily="50" charset="-128"/>
                          <a:ea typeface="BIZ UDPゴシック" panose="020B0400000000000000" pitchFamily="50" charset="-128"/>
                        </a:rPr>
                        <a:t>〇上記以外の物質については、</a:t>
                      </a:r>
                      <a:r>
                        <a:rPr lang="en-US" altLang="ja-JP" sz="1200" u="none" dirty="0">
                          <a:solidFill>
                            <a:schemeClr val="tx1"/>
                          </a:solidFill>
                          <a:latin typeface="BIZ UDPゴシック" panose="020B0400000000000000" pitchFamily="50" charset="-128"/>
                          <a:ea typeface="BIZ UDPゴシック" panose="020B0400000000000000" pitchFamily="50" charset="-128"/>
                        </a:rPr>
                        <a:t>GHS</a:t>
                      </a:r>
                      <a:r>
                        <a:rPr lang="ja-JP" altLang="en-US" sz="1200" u="none" dirty="0">
                          <a:solidFill>
                            <a:schemeClr val="tx1"/>
                          </a:solidFill>
                          <a:latin typeface="BIZ UDPゴシック" panose="020B0400000000000000" pitchFamily="50" charset="-128"/>
                          <a:ea typeface="BIZ UDPゴシック" panose="020B0400000000000000" pitchFamily="50" charset="-128"/>
                        </a:rPr>
                        <a:t>分類（化学品の危険有害性を世界的に統一された一定の基準）の健康に対する有害性の項目で最高区分があるもの。</a:t>
                      </a:r>
                      <a:endParaRPr lang="en-US" altLang="ja-JP" sz="1200" u="none" dirty="0">
                        <a:solidFill>
                          <a:schemeClr val="tx1"/>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565706362"/>
                  </a:ext>
                </a:extLst>
              </a:tr>
              <a:tr h="370840">
                <a:tc>
                  <a:txBody>
                    <a:bodyPr/>
                    <a:lstStyle/>
                    <a:p>
                      <a:pPr marL="0" marR="0" lvl="0" indent="0" algn="l" defTabSz="457200" rtl="0" eaLnBrk="1" fontAlgn="auto" latinLnBrk="0" hangingPunct="1">
                        <a:lnSpc>
                          <a:spcPts val="1700"/>
                        </a:lnSpc>
                        <a:spcBef>
                          <a:spcPts val="0"/>
                        </a:spcBef>
                        <a:spcAft>
                          <a:spcPts val="0"/>
                        </a:spcAft>
                        <a:buClrTx/>
                        <a:buSzTx/>
                        <a:buFontTx/>
                        <a:buNone/>
                        <a:tabLst/>
                        <a:defRPr/>
                      </a:pPr>
                      <a:r>
                        <a:rPr lang="ja-JP" altLang="en-US" sz="1200" b="1" u="none" dirty="0">
                          <a:latin typeface="BIZ UDPゴシック" panose="020B0400000000000000" pitchFamily="50" charset="-128"/>
                          <a:ea typeface="BIZ UDPゴシック" panose="020B0400000000000000" pitchFamily="50" charset="-128"/>
                        </a:rPr>
                        <a:t>②曝露量が多いかどうか</a:t>
                      </a:r>
                    </a:p>
                    <a:p>
                      <a:pPr>
                        <a:lnSpc>
                          <a:spcPts val="1700"/>
                        </a:lnSpc>
                      </a:pPr>
                      <a:endParaRPr kumimoji="1" lang="ja-JP" altLang="en-US" sz="1200" u="none" dirty="0"/>
                    </a:p>
                  </a:txBody>
                  <a:tcPr anchor="ctr"/>
                </a:tc>
                <a:tc>
                  <a:txBody>
                    <a:bodyPr/>
                    <a:lstStyle/>
                    <a:p>
                      <a:pPr>
                        <a:lnSpc>
                          <a:spcPts val="1700"/>
                        </a:lnSpc>
                      </a:pPr>
                      <a:r>
                        <a:rPr lang="ja-JP" altLang="en-US" sz="1200" u="none" dirty="0">
                          <a:solidFill>
                            <a:schemeClr val="tx1"/>
                          </a:solidFill>
                          <a:latin typeface="BIZ UDPゴシック" panose="020B0400000000000000" pitchFamily="50" charset="-128"/>
                          <a:ea typeface="BIZ UDPゴシック" panose="020B0400000000000000" pitchFamily="50" charset="-128"/>
                        </a:rPr>
                        <a:t>〇国において、法優先取組物質の曝露量に係る以下の選定基準に該当すると判断したもの。</a:t>
                      </a:r>
                      <a:endParaRPr lang="en-US" altLang="ja-JP" sz="1200" u="none"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lang="ja-JP" altLang="en-US" sz="1200" u="none" dirty="0">
                          <a:solidFill>
                            <a:schemeClr val="tx1"/>
                          </a:solidFill>
                          <a:latin typeface="BIZ UDPゴシック" panose="020B0400000000000000" pitchFamily="50" charset="-128"/>
                          <a:ea typeface="BIZ UDPゴシック" panose="020B0400000000000000" pitchFamily="50" charset="-128"/>
                        </a:rPr>
                        <a:t>　（１）大気環境保全上注意を要する物質群</a:t>
                      </a:r>
                    </a:p>
                    <a:p>
                      <a:pPr>
                        <a:lnSpc>
                          <a:spcPts val="1700"/>
                        </a:lnSpc>
                      </a:pPr>
                      <a:r>
                        <a:rPr lang="ja-JP" altLang="en-US" sz="1200" u="none" dirty="0">
                          <a:solidFill>
                            <a:schemeClr val="tx1"/>
                          </a:solidFill>
                          <a:latin typeface="BIZ UDPゴシック" panose="020B0400000000000000" pitchFamily="50" charset="-128"/>
                          <a:ea typeface="BIZ UDPゴシック" panose="020B0400000000000000" pitchFamily="50" charset="-128"/>
                        </a:rPr>
                        <a:t>　　ア（ア）我が国の大気環境目標の</a:t>
                      </a:r>
                      <a:r>
                        <a:rPr lang="en-US" altLang="ja-JP" sz="1200" u="none" dirty="0">
                          <a:solidFill>
                            <a:schemeClr val="tx1"/>
                          </a:solidFill>
                          <a:latin typeface="BIZ UDPゴシック" panose="020B0400000000000000" pitchFamily="50" charset="-128"/>
                          <a:ea typeface="BIZ UDPゴシック" panose="020B0400000000000000" pitchFamily="50" charset="-128"/>
                        </a:rPr>
                        <a:t>1/10</a:t>
                      </a:r>
                      <a:r>
                        <a:rPr lang="ja-JP" altLang="en-US" sz="1200" u="none" dirty="0">
                          <a:solidFill>
                            <a:schemeClr val="tx1"/>
                          </a:solidFill>
                          <a:latin typeface="BIZ UDPゴシック" panose="020B0400000000000000" pitchFamily="50" charset="-128"/>
                          <a:ea typeface="BIZ UDPゴシック" panose="020B0400000000000000" pitchFamily="50" charset="-128"/>
                        </a:rPr>
                        <a:t>を超えるもの（イ）諸外国の目標値の幾何平均の</a:t>
                      </a:r>
                      <a:r>
                        <a:rPr lang="en-US" altLang="ja-JP" sz="1200" u="none" dirty="0">
                          <a:solidFill>
                            <a:schemeClr val="tx1"/>
                          </a:solidFill>
                          <a:latin typeface="BIZ UDPゴシック" panose="020B0400000000000000" pitchFamily="50" charset="-128"/>
                          <a:ea typeface="BIZ UDPゴシック" panose="020B0400000000000000" pitchFamily="50" charset="-128"/>
                        </a:rPr>
                        <a:t>1/10</a:t>
                      </a:r>
                      <a:r>
                        <a:rPr lang="ja-JP" altLang="en-US" sz="1200" u="none" dirty="0">
                          <a:solidFill>
                            <a:schemeClr val="tx1"/>
                          </a:solidFill>
                          <a:latin typeface="BIZ UDPゴシック" panose="020B0400000000000000" pitchFamily="50" charset="-128"/>
                          <a:ea typeface="BIZ UDPゴシック" panose="020B0400000000000000" pitchFamily="50" charset="-128"/>
                        </a:rPr>
                        <a:t>を超えるもの</a:t>
                      </a:r>
                    </a:p>
                    <a:p>
                      <a:pPr>
                        <a:lnSpc>
                          <a:spcPts val="1700"/>
                        </a:lnSpc>
                      </a:pPr>
                      <a:r>
                        <a:rPr lang="ja-JP" altLang="en-US" sz="1200" u="none" dirty="0">
                          <a:solidFill>
                            <a:schemeClr val="tx1"/>
                          </a:solidFill>
                          <a:latin typeface="BIZ UDPゴシック" panose="020B0400000000000000" pitchFamily="50" charset="-128"/>
                          <a:ea typeface="BIZ UDPゴシック" panose="020B0400000000000000" pitchFamily="50" charset="-128"/>
                        </a:rPr>
                        <a:t>　　イ　大防法附則第</a:t>
                      </a:r>
                      <a:r>
                        <a:rPr lang="en-US" altLang="ja-JP" sz="1200" u="none" dirty="0">
                          <a:solidFill>
                            <a:schemeClr val="tx1"/>
                          </a:solidFill>
                          <a:latin typeface="BIZ UDPゴシック" panose="020B0400000000000000" pitchFamily="50" charset="-128"/>
                          <a:ea typeface="BIZ UDPゴシック" panose="020B0400000000000000" pitchFamily="50" charset="-128"/>
                        </a:rPr>
                        <a:t>9</a:t>
                      </a:r>
                      <a:r>
                        <a:rPr lang="ja-JP" altLang="en-US" sz="1200" u="none" dirty="0">
                          <a:solidFill>
                            <a:schemeClr val="tx1"/>
                          </a:solidFill>
                          <a:latin typeface="BIZ UDPゴシック" panose="020B0400000000000000" pitchFamily="50" charset="-128"/>
                          <a:ea typeface="BIZ UDPゴシック" panose="020B0400000000000000" pitchFamily="50" charset="-128"/>
                        </a:rPr>
                        <a:t>項の規定による指定物質</a:t>
                      </a:r>
                      <a:endParaRPr lang="en-US" altLang="ja-JP" sz="1200" u="none"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lang="ja-JP" altLang="en-US" sz="1200" u="none" dirty="0">
                          <a:solidFill>
                            <a:schemeClr val="tx1"/>
                          </a:solidFill>
                          <a:latin typeface="BIZ UDPゴシック" panose="020B0400000000000000" pitchFamily="50" charset="-128"/>
                          <a:ea typeface="BIZ UDPゴシック" panose="020B0400000000000000" pitchFamily="50" charset="-128"/>
                        </a:rPr>
                        <a:t>　（２）発がん性等の重篤な有害性が確認されており一定の暴露性を有するもの</a:t>
                      </a:r>
                    </a:p>
                    <a:p>
                      <a:pPr marL="268288" indent="-268288">
                        <a:lnSpc>
                          <a:spcPts val="1700"/>
                        </a:lnSpc>
                      </a:pPr>
                      <a:r>
                        <a:rPr lang="ja-JP" altLang="en-US" sz="1200" u="none" dirty="0">
                          <a:solidFill>
                            <a:schemeClr val="tx1"/>
                          </a:solidFill>
                          <a:latin typeface="BIZ UDPゴシック" panose="020B0400000000000000" pitchFamily="50" charset="-128"/>
                          <a:ea typeface="BIZ UDPゴシック" panose="020B0400000000000000" pitchFamily="50" charset="-128"/>
                        </a:rPr>
                        <a:t>　　（１）以外で、特定第</a:t>
                      </a:r>
                      <a:r>
                        <a:rPr lang="en-US" altLang="ja-JP" sz="1200" u="none" dirty="0">
                          <a:solidFill>
                            <a:schemeClr val="tx1"/>
                          </a:solidFill>
                          <a:latin typeface="BIZ UDPゴシック" panose="020B0400000000000000" pitchFamily="50" charset="-128"/>
                          <a:ea typeface="BIZ UDPゴシック" panose="020B0400000000000000" pitchFamily="50" charset="-128"/>
                        </a:rPr>
                        <a:t>1</a:t>
                      </a:r>
                      <a:r>
                        <a:rPr lang="ja-JP" altLang="en-US" sz="1200" u="none" dirty="0">
                          <a:solidFill>
                            <a:schemeClr val="tx1"/>
                          </a:solidFill>
                          <a:latin typeface="BIZ UDPゴシック" panose="020B0400000000000000" pitchFamily="50" charset="-128"/>
                          <a:ea typeface="BIZ UDPゴシック" panose="020B0400000000000000" pitchFamily="50" charset="-128"/>
                        </a:rPr>
                        <a:t>種指定化学物質の有害性選定基準（発がん性クラス１、変異原性有、生殖毒性クラス１）に該当し、（ア）過去</a:t>
                      </a:r>
                      <a:r>
                        <a:rPr lang="en-US" altLang="ja-JP" sz="1200" u="none" dirty="0">
                          <a:solidFill>
                            <a:schemeClr val="tx1"/>
                          </a:solidFill>
                          <a:latin typeface="BIZ UDPゴシック" panose="020B0400000000000000" pitchFamily="50" charset="-128"/>
                          <a:ea typeface="BIZ UDPゴシック" panose="020B0400000000000000" pitchFamily="50" charset="-128"/>
                        </a:rPr>
                        <a:t>10</a:t>
                      </a:r>
                      <a:r>
                        <a:rPr lang="ja-JP" altLang="en-US" sz="1200" u="none" dirty="0">
                          <a:solidFill>
                            <a:schemeClr val="tx1"/>
                          </a:solidFill>
                          <a:latin typeface="BIZ UDPゴシック" panose="020B0400000000000000" pitchFamily="50" charset="-128"/>
                          <a:ea typeface="BIZ UDPゴシック" panose="020B0400000000000000" pitchFamily="50" charset="-128"/>
                        </a:rPr>
                        <a:t>年間において検出例があるもの、又は（イ）</a:t>
                      </a:r>
                      <a:r>
                        <a:rPr lang="en-US" altLang="ja-JP" sz="1200" u="none" dirty="0">
                          <a:solidFill>
                            <a:schemeClr val="tx1"/>
                          </a:solidFill>
                          <a:latin typeface="BIZ UDPゴシック" panose="020B0400000000000000" pitchFamily="50" charset="-128"/>
                          <a:ea typeface="BIZ UDPゴシック" panose="020B0400000000000000" pitchFamily="50" charset="-128"/>
                        </a:rPr>
                        <a:t>PRTR</a:t>
                      </a:r>
                      <a:r>
                        <a:rPr lang="ja-JP" altLang="en-US" sz="1200" u="none" dirty="0">
                          <a:solidFill>
                            <a:schemeClr val="tx1"/>
                          </a:solidFill>
                          <a:latin typeface="BIZ UDPゴシック" panose="020B0400000000000000" pitchFamily="50" charset="-128"/>
                          <a:ea typeface="BIZ UDPゴシック" panose="020B0400000000000000" pitchFamily="50" charset="-128"/>
                        </a:rPr>
                        <a:t>大気排出量の届出があるもの</a:t>
                      </a:r>
                      <a:endParaRPr lang="en-US" altLang="ja-JP" sz="1200" u="none"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lang="ja-JP" altLang="en-US" sz="1200" u="none" dirty="0">
                          <a:solidFill>
                            <a:schemeClr val="tx1"/>
                          </a:solidFill>
                          <a:latin typeface="BIZ UDPゴシック" panose="020B0400000000000000" pitchFamily="50" charset="-128"/>
                          <a:ea typeface="BIZ UDPゴシック" panose="020B0400000000000000" pitchFamily="50" charset="-128"/>
                        </a:rPr>
                        <a:t>〇上記の検討がされていない物質については、法及び条例に基づく届出施設の状況や</a:t>
                      </a:r>
                      <a:r>
                        <a:rPr lang="en-US" altLang="ja-JP" sz="1200" u="none" dirty="0">
                          <a:solidFill>
                            <a:schemeClr val="tx1"/>
                          </a:solidFill>
                          <a:latin typeface="BIZ UDPゴシック" panose="020B0400000000000000" pitchFamily="50" charset="-128"/>
                          <a:ea typeface="BIZ UDPゴシック" panose="020B0400000000000000" pitchFamily="50" charset="-128"/>
                        </a:rPr>
                        <a:t>PRTR</a:t>
                      </a:r>
                      <a:r>
                        <a:rPr lang="ja-JP" altLang="en-US" sz="1200" u="none" dirty="0">
                          <a:solidFill>
                            <a:schemeClr val="tx1"/>
                          </a:solidFill>
                          <a:latin typeface="BIZ UDPゴシック" panose="020B0400000000000000" pitchFamily="50" charset="-128"/>
                          <a:ea typeface="BIZ UDPゴシック" panose="020B0400000000000000" pitchFamily="50" charset="-128"/>
                        </a:rPr>
                        <a:t>大気排出量の届出状況から一定の暴露量があると判断されるもの。</a:t>
                      </a:r>
                      <a:endParaRPr lang="en-US" altLang="ja-JP" sz="1200" u="none" dirty="0">
                        <a:solidFill>
                          <a:schemeClr val="tx1"/>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2475630727"/>
                  </a:ext>
                </a:extLst>
              </a:tr>
              <a:tr h="370840">
                <a:tc>
                  <a:txBody>
                    <a:bodyPr/>
                    <a:lstStyle/>
                    <a:p>
                      <a:pPr marL="0" marR="0" lvl="0" indent="0" algn="l" defTabSz="457200" rtl="0" eaLnBrk="1" fontAlgn="auto" latinLnBrk="0" hangingPunct="1">
                        <a:lnSpc>
                          <a:spcPts val="1700"/>
                        </a:lnSpc>
                        <a:spcBef>
                          <a:spcPts val="0"/>
                        </a:spcBef>
                        <a:spcAft>
                          <a:spcPts val="0"/>
                        </a:spcAft>
                        <a:buClrTx/>
                        <a:buSzTx/>
                        <a:buFontTx/>
                        <a:buNone/>
                        <a:tabLst/>
                        <a:defRPr/>
                      </a:pPr>
                      <a:r>
                        <a:rPr lang="ja-JP" altLang="en-US" sz="1200" b="1" u="none" dirty="0">
                          <a:latin typeface="BIZ UDPゴシック" panose="020B0400000000000000" pitchFamily="50" charset="-128"/>
                          <a:ea typeface="BIZ UDPゴシック" panose="020B0400000000000000" pitchFamily="50" charset="-128"/>
                        </a:rPr>
                        <a:t>③他制度による規制との関係</a:t>
                      </a:r>
                      <a:endParaRPr lang="en-US" altLang="ja-JP" sz="1200" b="1" u="none" dirty="0">
                        <a:latin typeface="BIZ UDPゴシック" panose="020B0400000000000000" pitchFamily="50" charset="-128"/>
                        <a:ea typeface="BIZ UDPゴシック" panose="020B0400000000000000" pitchFamily="50" charset="-128"/>
                      </a:endParaRPr>
                    </a:p>
                  </a:txBody>
                  <a:tcPr anchor="ctr"/>
                </a:tc>
                <a:tc>
                  <a:txBody>
                    <a:bodyPr/>
                    <a:lstStyle/>
                    <a:p>
                      <a:pPr>
                        <a:lnSpc>
                          <a:spcPts val="1700"/>
                        </a:lnSpc>
                      </a:pPr>
                      <a:r>
                        <a:rPr lang="ja-JP" altLang="en-US" sz="1200" u="none" dirty="0">
                          <a:solidFill>
                            <a:schemeClr val="tx1"/>
                          </a:solidFill>
                          <a:latin typeface="BIZ UDPゴシック" panose="020B0400000000000000" pitchFamily="50" charset="-128"/>
                          <a:ea typeface="BIZ UDPゴシック" panose="020B0400000000000000" pitchFamily="50" charset="-128"/>
                        </a:rPr>
                        <a:t>〇他制度（本条例内の他規制も含む）において当該物質の大気汚染に係る規制が十分されていないと判断できるもの。</a:t>
                      </a:r>
                    </a:p>
                  </a:txBody>
                  <a:tcPr anchor="ctr"/>
                </a:tc>
                <a:extLst>
                  <a:ext uri="{0D108BD9-81ED-4DB2-BD59-A6C34878D82A}">
                    <a16:rowId xmlns:a16="http://schemas.microsoft.com/office/drawing/2014/main" val="1628845845"/>
                  </a:ext>
                </a:extLst>
              </a:tr>
              <a:tr h="370840">
                <a:tc>
                  <a:txBody>
                    <a:bodyPr/>
                    <a:lstStyle/>
                    <a:p>
                      <a:pPr marL="0" marR="0" lvl="0" indent="0" algn="l" defTabSz="457200" rtl="0" eaLnBrk="1" fontAlgn="auto" latinLnBrk="0" hangingPunct="1">
                        <a:lnSpc>
                          <a:spcPts val="1700"/>
                        </a:lnSpc>
                        <a:spcBef>
                          <a:spcPts val="0"/>
                        </a:spcBef>
                        <a:spcAft>
                          <a:spcPts val="0"/>
                        </a:spcAft>
                        <a:buClrTx/>
                        <a:buSzTx/>
                        <a:buFontTx/>
                        <a:buNone/>
                        <a:tabLst/>
                        <a:defRPr/>
                      </a:pPr>
                      <a:r>
                        <a:rPr lang="ja-JP" altLang="en-US" sz="1200" b="1" u="none" dirty="0">
                          <a:latin typeface="BIZ UDPゴシック" panose="020B0400000000000000" pitchFamily="50" charset="-128"/>
                          <a:ea typeface="BIZ UDPゴシック" panose="020B0400000000000000" pitchFamily="50" charset="-128"/>
                        </a:rPr>
                        <a:t>④工場・事業場へ規制をかける効果があるかどうか</a:t>
                      </a:r>
                    </a:p>
                  </a:txBody>
                  <a:tcPr anchor="ctr"/>
                </a:tc>
                <a:tc>
                  <a:txBody>
                    <a:bodyPr/>
                    <a:lstStyle/>
                    <a:p>
                      <a:pPr marL="0" marR="0" lvl="0" indent="0" algn="l" defTabSz="457200" rtl="0" eaLnBrk="1" fontAlgn="auto" latinLnBrk="0" hangingPunct="1">
                        <a:lnSpc>
                          <a:spcPts val="1700"/>
                        </a:lnSpc>
                        <a:spcBef>
                          <a:spcPts val="0"/>
                        </a:spcBef>
                        <a:spcAft>
                          <a:spcPts val="0"/>
                        </a:spcAft>
                        <a:buClrTx/>
                        <a:buSzTx/>
                        <a:buFontTx/>
                        <a:buNone/>
                        <a:tabLst/>
                        <a:defRPr/>
                      </a:pPr>
                      <a:r>
                        <a:rPr lang="ja-JP" altLang="en-US" sz="1200" u="none" dirty="0">
                          <a:solidFill>
                            <a:schemeClr val="tx1"/>
                          </a:solidFill>
                          <a:latin typeface="BIZ UDPゴシック" panose="020B0400000000000000" pitchFamily="50" charset="-128"/>
                          <a:ea typeface="BIZ UDPゴシック" panose="020B0400000000000000" pitchFamily="50" charset="-128"/>
                        </a:rPr>
                        <a:t>〇工場・事業場から排出される可能性があると判断できるもの。なお、府内事業所からの</a:t>
                      </a:r>
                      <a:r>
                        <a:rPr lang="en-US" altLang="ja-JP" sz="1200" u="none" dirty="0">
                          <a:solidFill>
                            <a:schemeClr val="tx1"/>
                          </a:solidFill>
                          <a:latin typeface="BIZ UDPゴシック" panose="020B0400000000000000" pitchFamily="50" charset="-128"/>
                          <a:ea typeface="BIZ UDPゴシック" panose="020B0400000000000000" pitchFamily="50" charset="-128"/>
                        </a:rPr>
                        <a:t>PRTR</a:t>
                      </a:r>
                      <a:r>
                        <a:rPr lang="ja-JP" altLang="en-US" sz="1200" u="none" dirty="0">
                          <a:solidFill>
                            <a:schemeClr val="tx1"/>
                          </a:solidFill>
                          <a:latin typeface="BIZ UDPゴシック" panose="020B0400000000000000" pitchFamily="50" charset="-128"/>
                          <a:ea typeface="BIZ UDPゴシック" panose="020B0400000000000000" pitchFamily="50" charset="-128"/>
                        </a:rPr>
                        <a:t>大気排出量が無い場合でも、国内で</a:t>
                      </a:r>
                      <a:r>
                        <a:rPr lang="en-US" altLang="ja-JP" sz="1200" u="none" dirty="0">
                          <a:solidFill>
                            <a:schemeClr val="tx1"/>
                          </a:solidFill>
                          <a:latin typeface="BIZ UDPゴシック" panose="020B0400000000000000" pitchFamily="50" charset="-128"/>
                          <a:ea typeface="BIZ UDPゴシック" panose="020B0400000000000000" pitchFamily="50" charset="-128"/>
                        </a:rPr>
                        <a:t>PRTR</a:t>
                      </a:r>
                      <a:r>
                        <a:rPr lang="ja-JP" altLang="en-US" sz="1200" u="none" dirty="0">
                          <a:solidFill>
                            <a:schemeClr val="tx1"/>
                          </a:solidFill>
                          <a:latin typeface="BIZ UDPゴシック" panose="020B0400000000000000" pitchFamily="50" charset="-128"/>
                          <a:ea typeface="BIZ UDPゴシック" panose="020B0400000000000000" pitchFamily="50" charset="-128"/>
                        </a:rPr>
                        <a:t>大気排出量の届出があるものや、</a:t>
                      </a:r>
                      <a:r>
                        <a:rPr lang="zh-TW" altLang="en-US" sz="1200" u="none" dirty="0">
                          <a:solidFill>
                            <a:schemeClr val="tx1"/>
                          </a:solidFill>
                          <a:latin typeface="BIZ UDPゴシック" panose="020B0400000000000000" pitchFamily="50" charset="-128"/>
                          <a:ea typeface="BIZ UDPゴシック" panose="020B0400000000000000" pitchFamily="50" charset="-128"/>
                        </a:rPr>
                        <a:t>製造輸入数</a:t>
                      </a:r>
                      <a:r>
                        <a:rPr lang="ja-JP" altLang="en-US" sz="1200" u="none" dirty="0">
                          <a:solidFill>
                            <a:schemeClr val="tx1"/>
                          </a:solidFill>
                          <a:latin typeface="BIZ UDPゴシック" panose="020B0400000000000000" pitchFamily="50" charset="-128"/>
                          <a:ea typeface="BIZ UDPゴシック" panose="020B0400000000000000" pitchFamily="50" charset="-128"/>
                        </a:rPr>
                        <a:t>が０でないものについては、府内排出可能性があると考えられる。</a:t>
                      </a:r>
                      <a:endParaRPr lang="en-US" altLang="ja-JP" sz="1200" u="none" dirty="0">
                        <a:solidFill>
                          <a:schemeClr val="tx1"/>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2342954722"/>
                  </a:ext>
                </a:extLst>
              </a:tr>
            </a:tbl>
          </a:graphicData>
        </a:graphic>
      </p:graphicFrame>
      <p:sp>
        <p:nvSpPr>
          <p:cNvPr id="8" name="コンテンツ プレースホルダー 2">
            <a:extLst>
              <a:ext uri="{FF2B5EF4-FFF2-40B4-BE49-F238E27FC236}">
                <a16:creationId xmlns:a16="http://schemas.microsoft.com/office/drawing/2014/main" id="{08CAE253-E075-4E65-B1C6-67419EDD904B}"/>
              </a:ext>
            </a:extLst>
          </p:cNvPr>
          <p:cNvSpPr>
            <a:spLocks noGrp="1"/>
          </p:cNvSpPr>
          <p:nvPr>
            <p:ph idx="1"/>
          </p:nvPr>
        </p:nvSpPr>
        <p:spPr>
          <a:xfrm>
            <a:off x="571678" y="1191846"/>
            <a:ext cx="9082656" cy="950253"/>
          </a:xfrm>
        </p:spPr>
        <p:txBody>
          <a:bodyPr>
            <a:normAutofit/>
          </a:bodyPr>
          <a:lstStyle/>
          <a:p>
            <a:pPr marL="0" indent="0">
              <a:buNone/>
            </a:pPr>
            <a:r>
              <a:rPr lang="ja-JP" altLang="en-US" sz="1600" dirty="0">
                <a:solidFill>
                  <a:schemeClr val="tx1"/>
                </a:solidFill>
                <a:latin typeface="BIZ UDPゴシック" panose="020B0400000000000000" pitchFamily="50" charset="-128"/>
                <a:ea typeface="BIZ UDPゴシック" panose="020B0400000000000000" pitchFamily="50" charset="-128"/>
              </a:rPr>
              <a:t>　〇各観点の判断基準は以下のとおり</a:t>
            </a:r>
            <a:endParaRPr lang="en-US" altLang="ja-JP" sz="1600" dirty="0">
              <a:solidFill>
                <a:schemeClr val="tx1"/>
              </a:solidFill>
              <a:latin typeface="BIZ UDPゴシック" panose="020B0400000000000000" pitchFamily="50" charset="-128"/>
              <a:ea typeface="BIZ UDPゴシック" panose="020B0400000000000000" pitchFamily="50" charset="-128"/>
            </a:endParaRPr>
          </a:p>
        </p:txBody>
      </p:sp>
      <p:sp>
        <p:nvSpPr>
          <p:cNvPr id="12" name="スライド番号プレースホルダー 3">
            <a:extLst>
              <a:ext uri="{FF2B5EF4-FFF2-40B4-BE49-F238E27FC236}">
                <a16:creationId xmlns:a16="http://schemas.microsoft.com/office/drawing/2014/main" id="{3D170634-4624-41E6-8D61-8FBFB5AAB158}"/>
              </a:ext>
            </a:extLst>
          </p:cNvPr>
          <p:cNvSpPr>
            <a:spLocks noGrp="1"/>
          </p:cNvSpPr>
          <p:nvPr>
            <p:ph type="sldNum" sz="quarter" idx="12"/>
          </p:nvPr>
        </p:nvSpPr>
        <p:spPr>
          <a:xfrm>
            <a:off x="9350787" y="6477299"/>
            <a:ext cx="555213" cy="365125"/>
          </a:xfrm>
        </p:spPr>
        <p:txBody>
          <a:bodyPr>
            <a:normAutofit/>
          </a:body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9</a:t>
            </a:fld>
            <a:endParaRPr lang="en-US" dirty="0">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074322313"/>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21557</Words>
  <Application>Microsoft Office PowerPoint</Application>
  <PresentationFormat>A4 210 x 297 mm</PresentationFormat>
  <Paragraphs>4459</Paragraphs>
  <Slides>54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54</vt:i4>
      </vt:variant>
    </vt:vector>
  </HeadingPairs>
  <TitlesOfParts>
    <vt:vector size="61" baseType="lpstr">
      <vt:lpstr>BIZ UDPゴシック</vt:lpstr>
      <vt:lpstr>游ゴシック</vt:lpstr>
      <vt:lpstr>Arial</vt:lpstr>
      <vt:lpstr>Trebuchet MS</vt:lpstr>
      <vt:lpstr>Wingdings</vt:lpstr>
      <vt:lpstr>Wingdings 3</vt:lpstr>
      <vt:lpstr>ファセット</vt:lpstr>
      <vt:lpstr>有害物質排出規制に係る検討について【対象物質】</vt:lpstr>
      <vt:lpstr>対象物質の選定の考え方</vt:lpstr>
      <vt:lpstr>検討対象物質について</vt:lpstr>
      <vt:lpstr>（参考）法優先取組物質の選定時の考え方①</vt:lpstr>
      <vt:lpstr>（参考）法優先取組物質の選定時の考え方②</vt:lpstr>
      <vt:lpstr>（参考）法有害物質等の選定時の考え方</vt:lpstr>
      <vt:lpstr>（参考）条例有害物質規制対象物質の選定時の考え方</vt:lpstr>
      <vt:lpstr>条例見直しにあたる対象物質選定の考え方①</vt:lpstr>
      <vt:lpstr>条例見直しにあたる対象物質選定の考え方②</vt:lpstr>
      <vt:lpstr>条例見直しにあたる対象物質の選定①</vt:lpstr>
      <vt:lpstr>条例見直しにあたる対象物質の選定②</vt:lpstr>
      <vt:lpstr>条例見直しにあたる対象物質の選定③</vt:lpstr>
      <vt:lpstr>検討対象物質の一覧</vt:lpstr>
      <vt:lpstr>（参考）検討対象物質について【①アクリロニトリル】</vt:lpstr>
      <vt:lpstr>（参考）検討対象物質について【②塩化メチル（クロロメタン）】</vt:lpstr>
      <vt:lpstr>（参考）検討対象物質について【③クロロホルム】</vt:lpstr>
      <vt:lpstr>（参考）検討対象物質について【④1,2-ジクロロエタン】</vt:lpstr>
      <vt:lpstr>（参考）検討対象物質について【⑤塩化メチレン（ジクロロメタン）】</vt:lpstr>
      <vt:lpstr>（参考）検討対象物質について【⑥テトラクロロエチレン】</vt:lpstr>
      <vt:lpstr>（参考）検討対象物質について【⑦トリクロロエチレン】</vt:lpstr>
      <vt:lpstr>（参考）検討対象物質について【⑧1,3-ブタジエン】</vt:lpstr>
      <vt:lpstr>（参考）検討対象物質について【⑨アセトアルデヒド】</vt:lpstr>
      <vt:lpstr>（参考）検討対象物質について【⑩トルエン】</vt:lpstr>
      <vt:lpstr>（参考）検討対象物質について【⑪クロム及び三価クロム化合物】</vt:lpstr>
      <vt:lpstr>（参考）検討対象物質について【⑫六価クロム化合物】</vt:lpstr>
      <vt:lpstr>（参考）検討対象物質について【⑬塩化ビニルモノマー（クロロエチレン）】</vt:lpstr>
      <vt:lpstr>（参考）検討対象物質について【⑭ベンゼン】</vt:lpstr>
      <vt:lpstr>（参考）検討対象物質について【⑮ホルムアルデヒド】</vt:lpstr>
      <vt:lpstr>（参考）検討対象物質について【⑯酸化エチレン（エチレンオキシド）】</vt:lpstr>
      <vt:lpstr>（参考）検討対象物質について【⑰ベリリウム及びその化合物】</vt:lpstr>
      <vt:lpstr>（参考）検討対象物質について【⑱マンガン及びその化合物】</vt:lpstr>
      <vt:lpstr>（参考）検討対象物質について【⑲ニッケル化合物】</vt:lpstr>
      <vt:lpstr>（参考）検討対象物質について【⑳ヒ素及びその化合物】</vt:lpstr>
      <vt:lpstr>（参考）検討対象物質について【㉑ベンゾ[a]ピレン】</vt:lpstr>
      <vt:lpstr>（参考）検討対象物質について【㉒ダイオキシン類】</vt:lpstr>
      <vt:lpstr>（参考）検討対象物質について【㉓鉛及びその化合物】</vt:lpstr>
      <vt:lpstr>（参考）検討対象物質について【㉔カドミウム及びその化合物】</vt:lpstr>
      <vt:lpstr>（参考）検討対象物質について【㉕水銀及びその化合物】</vt:lpstr>
      <vt:lpstr>（参考）検討対象物質について【㉖塩素】</vt:lpstr>
      <vt:lpstr>（参考）検討対象物質について【㉗塩化水素】</vt:lpstr>
      <vt:lpstr>（参考）検討対象物質について【㉘フッ素、フッ化水素、フッ化ケイ素】</vt:lpstr>
      <vt:lpstr>（参考）検討対象物質について【㉙窒素酸化物】</vt:lpstr>
      <vt:lpstr>（参考）検討対象物質について【㉚アニシジン】</vt:lpstr>
      <vt:lpstr>（参考）検討対象物質について【㉛アンチモン及びその化合物】</vt:lpstr>
      <vt:lpstr>（参考）検討対象物質について【㉜N-エチルアニリン】</vt:lpstr>
      <vt:lpstr>（参考）検討対象物質について【㉝クロロニトロベンゼン】</vt:lpstr>
      <vt:lpstr>（参考）検討対象物質について【㉞臭素】</vt:lpstr>
      <vt:lpstr>（参考）検討対象物質について【㉟銅及びその化合物】</vt:lpstr>
      <vt:lpstr>（参考）検討対象物質について【㊱バナジウム及びその化合物】</vt:lpstr>
      <vt:lpstr>（参考）検討対象物質について【㊲ホスゲン】</vt:lpstr>
      <vt:lpstr>（参考）検討対象物質について【㊳N-メチルアニリン】</vt:lpstr>
      <vt:lpstr>（参考）「検討対象物質について（P14－P51）」の注釈</vt:lpstr>
      <vt:lpstr>（参考）「化学物質の審査及び製造等の規制に関する法律」（化審法）の概要</vt:lpstr>
      <vt:lpstr>（参考）「安全衛生法特定化学物質障害予防規則」（特化則）の概要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2021-06-17T05:58:37Z</dcterms:created>
  <dcterms:modified xsi:type="dcterms:W3CDTF">2022-02-08T04:16:36Z</dcterms:modified>
</cp:coreProperties>
</file>